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17" r:id="rId2"/>
    <p:sldId id="318" r:id="rId3"/>
    <p:sldId id="321" r:id="rId4"/>
    <p:sldId id="322" r:id="rId5"/>
    <p:sldId id="319" r:id="rId6"/>
    <p:sldId id="320" r:id="rId7"/>
    <p:sldId id="335" r:id="rId8"/>
    <p:sldId id="340" r:id="rId9"/>
    <p:sldId id="336" r:id="rId10"/>
    <p:sldId id="337" r:id="rId11"/>
    <p:sldId id="341" r:id="rId12"/>
    <p:sldId id="338" r:id="rId13"/>
    <p:sldId id="33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919560261936" initials="9" lastIdx="1" clrIdx="0">
    <p:extLst>
      <p:ext uri="{19B8F6BF-5375-455C-9EA6-DF929625EA0E}">
        <p15:presenceInfo xmlns:p15="http://schemas.microsoft.com/office/powerpoint/2012/main" userId="919560261936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96"/>
  </p:normalViewPr>
  <p:slideViewPr>
    <p:cSldViewPr snapToGrid="0" snapToObjects="1">
      <p:cViewPr varScale="1">
        <p:scale>
          <a:sx n="72" d="100"/>
          <a:sy n="72" d="100"/>
        </p:scale>
        <p:origin x="58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7659CB-BF84-F74F-95EB-6F953048C7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School of …………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085A3-07F8-A34F-9A0B-6F4694CDA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A5B50-FE66-4811-A7C0-F2204DDD6E2E}" type="datetime1">
              <a:rPr lang="en-IN" smtClean="0"/>
              <a:t>27-11-2020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908EB-DD7C-3B4A-A7DF-2AF619263E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1C41E-5188-D247-8003-4D23BEC7A9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92BAF-94A5-4240-A2BF-E6524060C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61773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School of …………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C690E-70AB-4958-AB81-B252725AC6AD}" type="datetime1">
              <a:rPr lang="en-IN" smtClean="0"/>
              <a:t>27-11-2020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DEA72-A9DA-0241-B584-7E6AEC2B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03577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51A5-507D-7240-9F56-DD7EA04A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27D8-0F25-C74A-A33A-50E2C4EC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DB8D-2085-BA4F-BAA0-77C9844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9C56-92CE-47B2-ACB2-4F555ABA3A72}" type="datetime1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435B-1C12-E548-9938-754F28F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445A2-F60F-8B4C-8CF6-5D1644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5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0795C-9FBC-E649-BC83-1E0949D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66DD0-31C0-B144-B38B-DD81A100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41D1B-40DA-2741-A4B3-7EAAD6A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58B1-DF52-4F70-B763-700FC8E9FEA0}" type="datetime1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DE584-0159-E747-A6DC-AA897D1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4B54D-88D0-5843-AB57-7A4A6194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6ED751-46A5-E944-BFD1-64189976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49067-FF63-A545-B8AB-1D4C2EB8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A832E-7C18-E844-AD16-385329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7FA2-9D0A-48BA-8A36-22DA4A1EC439}" type="datetime1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D703F-ADE5-7446-B855-CC864224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BEDA4-FFEC-2D4E-8187-CE60148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1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A42D-0166-F145-BD9D-8B3F9DD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C57CD-2153-2947-8A7E-E315EC1F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1A5E5-6204-D748-9A98-B9C434A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4AB2-DC36-478B-AB99-42055C145F48}" type="datetime1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08948-513D-EE42-BC00-37C51879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B9B26-AAA6-5349-A5C1-4C21383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0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FFC2-AB03-DB42-9BD8-B2227823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0DE38-3033-9F47-AA4C-8B5E13B4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7132D-85B2-7949-AF1E-F8BE8D42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FD8A-3890-4F1F-B12B-D681F9110C31}" type="datetime1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7402D-FCC8-324B-9252-6DB27CF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C1BD5-59DB-F841-84E8-7C615B4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7CB5-04AC-B145-8DFB-EB6410E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8E368-D415-204B-ACAA-F2A7CF20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7E3FC-7CBB-1247-A715-756F7891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D3D62-50EC-C044-98A5-8700F7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6B72-FD0C-4718-AF10-7BB8D430169A}" type="datetime1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EAB96-574C-E141-B587-FE77CA3A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F35D1-150B-B64E-B84A-2048D42B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533F-17AF-804A-A825-268C243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59667-F4B2-D34A-84DB-2D0B3B7E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CC843-ECAB-E845-A911-4684E76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9753F-B4DE-CE4B-B215-45927F9B7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67AF6-C258-E74A-972A-43ACAF12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B73E8-AA99-9D44-B73A-36DAB29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F295-340C-4891-B250-3853F7357173}" type="datetime1">
              <a:rPr lang="en-US" smtClean="0"/>
              <a:t>11/27/2020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67D41-A024-DF40-9456-B595B18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2720FB-7B0C-3744-BA3E-16919C38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3F3C-AADB-6B41-A93A-646C8073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44714-C02E-224F-9D69-9FD099B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84F0-01E0-40D7-8F57-047FE452AF4F}" type="datetime1">
              <a:rPr lang="en-US" smtClean="0"/>
              <a:t>11/27/2020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8516B-7AA2-444C-8C23-2484FBA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44E81-FED1-6D4E-AA56-C906605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1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9069D-ACC1-2846-BB69-0C25ABE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4AA-E395-466A-A7A4-6B7D85D26E0C}" type="datetime1">
              <a:rPr lang="en-US" smtClean="0"/>
              <a:t>11/27/2020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E34F7-C671-004D-809D-FAA8352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55E6A-D1AE-1B44-AE7B-9AA711C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681E-D7B2-6449-AF06-3270CD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2A3C9-366D-3940-BC0B-0CFC9203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3DC75-2188-D14F-8B64-470BD517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69DD6-BF4D-1F43-9CC6-5D52D23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3B69-3894-4C77-B995-7BDB70807655}" type="datetime1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46F58-8566-B14B-9E2D-ADD0E319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0B562-EE07-E941-B226-A14AAE5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3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EB8B-69D9-6A4D-9AB7-AFFFB08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FAE5A-CA14-1A43-91AA-DCAA4B55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1AAA7-3BF0-344A-88DF-721AE46F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809F0-5FCF-8B4E-A9EF-F546908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E046-EB2A-4FB4-8D5F-BBE901205507}" type="datetime1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36D1F-45BA-FA43-9565-4D8F779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31EC5-CE1A-2F4E-AB06-9D0E905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7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29BE7-407A-964A-8517-6D42CF67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E2056-654E-8345-A333-D4E1EA34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04D6-869A-864D-95B4-1005B9A7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2BA8A-BF79-426D-BD2A-1233791274C1}" type="datetime1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A2738-A23A-F74B-92DF-8746BC7C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2659A-8EA6-A843-9183-BBE98959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19ED99B-DBC5-4426-BBC6-8BBB2E2998D2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914075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Basic and Applied Sciences</a:t>
            </a:r>
          </a:p>
          <a:p>
            <a:pPr fontAlgn="base"/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  BBS01T1002                     Course Name: Semiconductor Physics</a:t>
            </a:r>
          </a:p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11BE22-15C4-49E9-92D6-1535F166D04E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Faculty Name:  Dr  </a:t>
            </a:r>
            <a:r>
              <a:rPr lang="en-IN" altLang="zh-CN" sz="2400" b="1" dirty="0" err="1">
                <a:solidFill>
                  <a:schemeClr val="bg1"/>
                </a:solidFill>
                <a:latin typeface="Tinos"/>
                <a:ea typeface="+mj-ea"/>
                <a:cs typeface="+mj-cs"/>
              </a:rPr>
              <a:t>Susmita</a:t>
            </a:r>
            <a:r>
              <a:rPr lang="en-IN" altLang="zh-CN" sz="24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Majumdar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Program Name:  B. Tech.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8"/>
            <a:ext cx="1504949" cy="8759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24D2BA-01C4-4C43-AE4E-8E563F1CD595}"/>
              </a:ext>
            </a:extLst>
          </p:cNvPr>
          <p:cNvSpPr txBox="1"/>
          <p:nvPr/>
        </p:nvSpPr>
        <p:spPr>
          <a:xfrm>
            <a:off x="3048828" y="3279121"/>
            <a:ext cx="60976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</a:rPr>
              <a:t>Outlines: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Classical free electron theory and its draw back</a:t>
            </a:r>
          </a:p>
          <a:p>
            <a:pPr marL="342900" indent="-342900">
              <a:buFontTx/>
              <a:buAutoNum type="arabicPeriod"/>
            </a:pPr>
            <a:r>
              <a:rPr lang="en-US" sz="1800" b="1" dirty="0">
                <a:solidFill>
                  <a:srgbClr val="0070C0"/>
                </a:solidFill>
              </a:rPr>
              <a:t>Quantum Free Electron Theory</a:t>
            </a:r>
            <a:endParaRPr lang="en-IN" sz="1800" dirty="0">
              <a:solidFill>
                <a:srgbClr val="0070C0"/>
              </a:solidFill>
            </a:endParaRPr>
          </a:p>
          <a:p>
            <a:pPr marL="342900" indent="-342900">
              <a:buAutoNum type="arabicPeriod"/>
            </a:pPr>
            <a:r>
              <a:rPr lang="en-IN" b="1" dirty="0">
                <a:solidFill>
                  <a:srgbClr val="0070C0"/>
                </a:solidFill>
              </a:rPr>
              <a:t>Wavefunction and its characteristics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93154A-4C80-4C46-9C9C-89A3BF3BB43A}"/>
              </a:ext>
            </a:extLst>
          </p:cNvPr>
          <p:cNvSpPr txBox="1"/>
          <p:nvPr/>
        </p:nvSpPr>
        <p:spPr>
          <a:xfrm>
            <a:off x="2859985" y="1648025"/>
            <a:ext cx="60976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Quantum Free Electron Theory and Fermi Dirac Distribution function-I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59215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511403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Problems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8"/>
            <a:ext cx="1504949" cy="51140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697FD7-2733-47CC-A1B6-C6D819F6D019}"/>
              </a:ext>
            </a:extLst>
          </p:cNvPr>
          <p:cNvSpPr/>
          <p:nvPr/>
        </p:nvSpPr>
        <p:spPr>
          <a:xfrm>
            <a:off x="1524031" y="1524438"/>
            <a:ext cx="2974742" cy="2400336"/>
          </a:xfrm>
          <a:prstGeom prst="rect">
            <a:avLst/>
          </a:prstGeom>
          <a:blipFill dpi="0" rotWithShape="1">
            <a:blip r:embed="rId3">
              <a:alphaModFix amt="6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D7187F-3505-4BD1-93AB-721C1DA37BA4}"/>
              </a:ext>
            </a:extLst>
          </p:cNvPr>
          <p:cNvSpPr/>
          <p:nvPr/>
        </p:nvSpPr>
        <p:spPr>
          <a:xfrm>
            <a:off x="7884813" y="1320003"/>
            <a:ext cx="2783156" cy="2357145"/>
          </a:xfrm>
          <a:prstGeom prst="rect">
            <a:avLst/>
          </a:prstGeom>
          <a:blipFill>
            <a:blip r:embed="rId4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E41546-8C7D-454E-B3A9-704D436D622F}"/>
              </a:ext>
            </a:extLst>
          </p:cNvPr>
          <p:cNvSpPr/>
          <p:nvPr/>
        </p:nvSpPr>
        <p:spPr>
          <a:xfrm>
            <a:off x="1524031" y="4147173"/>
            <a:ext cx="2711847" cy="1995152"/>
          </a:xfrm>
          <a:prstGeom prst="rect">
            <a:avLst/>
          </a:prstGeom>
          <a:blipFill>
            <a:blip r:embed="rId5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BD062F-4469-42E8-9808-3E8E702B9EE9}"/>
              </a:ext>
            </a:extLst>
          </p:cNvPr>
          <p:cNvSpPr/>
          <p:nvPr/>
        </p:nvSpPr>
        <p:spPr>
          <a:xfrm>
            <a:off x="4727011" y="4438873"/>
            <a:ext cx="3077691" cy="1703452"/>
          </a:xfrm>
          <a:prstGeom prst="rect">
            <a:avLst/>
          </a:prstGeom>
          <a:blipFill dpi="0" rotWithShape="1">
            <a:blip r:embed="rId6">
              <a:alphaModFix amt="62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9AF0F8-11E2-454F-9EBA-88823D4889AF}"/>
              </a:ext>
            </a:extLst>
          </p:cNvPr>
          <p:cNvSpPr txBox="1"/>
          <p:nvPr/>
        </p:nvSpPr>
        <p:spPr>
          <a:xfrm>
            <a:off x="1707046" y="612117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MR10"/>
              </a:rPr>
              <a:t>Problem 1:</a:t>
            </a:r>
            <a:r>
              <a:rPr lang="en-US" altLang="en-US" sz="4000" dirty="0"/>
              <a:t> </a:t>
            </a:r>
            <a:r>
              <a:rPr lang="en-US" altLang="en-US" sz="1800" dirty="0"/>
              <a:t>Acceptable or not acceptable wave function? </a:t>
            </a:r>
            <a:r>
              <a:rPr lang="en-US" altLang="en-US" dirty="0"/>
              <a:t>Why? </a:t>
            </a:r>
            <a:endParaRPr lang="en-IN" sz="900" b="1" dirty="0"/>
          </a:p>
        </p:txBody>
      </p:sp>
    </p:spTree>
    <p:extLst>
      <p:ext uri="{BB962C8B-B14F-4D97-AF65-F5344CB8AC3E}">
        <p14:creationId xmlns:p14="http://schemas.microsoft.com/office/powerpoint/2010/main" val="2052345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511403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Problems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8"/>
            <a:ext cx="1504949" cy="5114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99AF0F8-11E2-454F-9EBA-88823D4889AF}"/>
              </a:ext>
            </a:extLst>
          </p:cNvPr>
          <p:cNvSpPr txBox="1"/>
          <p:nvPr/>
        </p:nvSpPr>
        <p:spPr>
          <a:xfrm>
            <a:off x="1707046" y="612117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MR10"/>
              </a:rPr>
              <a:t>Problem 2:</a:t>
            </a:r>
            <a:r>
              <a:rPr lang="en-US" altLang="en-US" sz="4000" dirty="0"/>
              <a:t> </a:t>
            </a:r>
            <a:r>
              <a:rPr lang="en-US" altLang="en-US" sz="1800" dirty="0"/>
              <a:t>Acceptable or not acceptable wave function? Why? </a:t>
            </a:r>
            <a:endParaRPr lang="en-IN" sz="9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5017EF-8D4D-4814-B2AF-FE8072A43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446" y="1422310"/>
            <a:ext cx="2205659" cy="19955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4E847F-83CD-46A8-94C5-1D9550005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9026" y="1053446"/>
            <a:ext cx="2549388" cy="23118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915D91-E897-4B1E-AF35-C6B007DF9A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8837" y="3976402"/>
            <a:ext cx="2364685" cy="20474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D0781D-942B-4CDF-92E1-A822724019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9026" y="3631871"/>
            <a:ext cx="2205659" cy="224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821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5" y="2598"/>
            <a:ext cx="10687051" cy="511403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Problems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8"/>
            <a:ext cx="1504949" cy="5114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AFCD47-0C19-48D4-8487-979B008A193F}"/>
              </a:ext>
            </a:extLst>
          </p:cNvPr>
          <p:cNvSpPr txBox="1"/>
          <p:nvPr/>
        </p:nvSpPr>
        <p:spPr>
          <a:xfrm>
            <a:off x="1398932" y="1026184"/>
            <a:ext cx="9345268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MR10"/>
              </a:rPr>
              <a:t>Problem 3:</a:t>
            </a:r>
            <a:r>
              <a:rPr lang="en-US" altLang="en-US" sz="4000" dirty="0"/>
              <a:t>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  <a:t>A particle limited to the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Berkeley-BookItalic"/>
              </a:rPr>
              <a:t>x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  <a:t>axis has the wave function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𝞧 =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MathematicalPi-One"/>
              </a:rPr>
              <a:t> 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Berkeley-BookItalic"/>
              </a:rPr>
              <a:t>ax 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  <a:t>between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Berkeley-BookItalic"/>
              </a:rPr>
              <a:t>x =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MathematicalPi-One"/>
              </a:rPr>
              <a:t>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  <a:t>0 and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Berkeley-BookItalic"/>
              </a:rPr>
              <a:t>x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MathematicalPi-One"/>
              </a:rPr>
              <a:t> =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  <a:t>1;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MathematicalPi-One"/>
              </a:rPr>
              <a:t>                               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  <a:t>0 elsewhere. (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Berkeley-BookItalic"/>
              </a:rPr>
              <a:t>a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  <a:t>) Find the probability that the particle can be found between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Berkeley-BookItalic"/>
              </a:rPr>
              <a:t>x =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MathematicalPi-One"/>
              </a:rPr>
              <a:t>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  <a:t>0.45 and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Berkeley-BookItalic"/>
              </a:rPr>
              <a:t>x </a:t>
            </a:r>
            <a:r>
              <a:rPr lang="en-US" i="1" dirty="0">
                <a:solidFill>
                  <a:srgbClr val="242021"/>
                </a:solidFill>
                <a:latin typeface="Berkeley-BookItalic"/>
              </a:rPr>
              <a:t>=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  <a:t>0.55.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CE6C07-38AA-48F5-AE71-1B60E7B8C188}"/>
              </a:ext>
            </a:extLst>
          </p:cNvPr>
          <p:cNvSpPr txBox="1"/>
          <p:nvPr/>
        </p:nvSpPr>
        <p:spPr>
          <a:xfrm>
            <a:off x="1329358" y="2299995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dirty="0">
                <a:solidFill>
                  <a:srgbClr val="242021"/>
                </a:solidFill>
                <a:effectLst/>
                <a:latin typeface="Berkeley-Book"/>
              </a:rPr>
              <a:t>Solution:</a:t>
            </a:r>
          </a:p>
          <a:p>
            <a:br>
              <a:rPr lang="en-IN" dirty="0"/>
            </a:br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02018E9-64AA-4A17-B5EF-9182E5FA7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144" y="3318262"/>
            <a:ext cx="2315251" cy="71976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098C81E-F998-4CC1-9215-41124712DD2D}"/>
              </a:ext>
            </a:extLst>
          </p:cNvPr>
          <p:cNvSpPr txBox="1"/>
          <p:nvPr/>
        </p:nvSpPr>
        <p:spPr>
          <a:xfrm>
            <a:off x="1667495" y="2828835"/>
            <a:ext cx="59657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021"/>
                </a:solidFill>
                <a:latin typeface="Berkeley-Book"/>
              </a:rPr>
              <a:t>T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  <a:t>he probability of finding the particle between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Berkeley-BookItalic"/>
              </a:rPr>
              <a:t>x</a:t>
            </a:r>
            <a:r>
              <a:rPr lang="en-US" sz="800" b="0" i="0" dirty="0">
                <a:solidFill>
                  <a:srgbClr val="242021"/>
                </a:solidFill>
                <a:effectLst/>
                <a:latin typeface="Berkeley-Book"/>
              </a:rPr>
              <a:t>1 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  <a:t>and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Berkeley-BookItalic"/>
              </a:rPr>
              <a:t>x</a:t>
            </a:r>
            <a:r>
              <a:rPr lang="en-US" sz="800" b="0" i="0" dirty="0">
                <a:solidFill>
                  <a:srgbClr val="242021"/>
                </a:solidFill>
                <a:effectLst/>
                <a:latin typeface="Berkeley-Book"/>
              </a:rPr>
              <a:t>2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  <a:t>is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9D5200-4B56-4B65-BEA6-48973AA76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495" y="4491270"/>
            <a:ext cx="3990710" cy="79814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4A67AF9-0913-45B3-89B9-EFD609EE743B}"/>
              </a:ext>
            </a:extLst>
          </p:cNvPr>
          <p:cNvSpPr txBox="1"/>
          <p:nvPr/>
        </p:nvSpPr>
        <p:spPr>
          <a:xfrm>
            <a:off x="1535596" y="413296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021"/>
                </a:solidFill>
                <a:latin typeface="Berkeley-Book"/>
              </a:rPr>
              <a:t>T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  <a:t>herefore the probability is -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5471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18082"/>
            <a:ext cx="10687051" cy="511403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8"/>
            <a:ext cx="1504949" cy="526888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D1217D65-76AA-4B81-8449-808D3D384A78}"/>
              </a:ext>
            </a:extLst>
          </p:cNvPr>
          <p:cNvSpPr txBox="1"/>
          <p:nvPr/>
        </p:nvSpPr>
        <p:spPr>
          <a:xfrm>
            <a:off x="1045472" y="1536174"/>
            <a:ext cx="1010105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J. Singh , Semiconductor optoelectronics, Physics and Technology, Mc-Graw –Hill Inc.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S.O. Pillai , Solid State Physics, , New Age International (P) Ltd. Sixth edition, 2010.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S.M. Sze,  Semiconductor Devices: Physics and Technology, Wiley 2008.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Nanotechnology C P Poole, Frank J. Owens, John Wiley &amp; Sons, 2011.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 Nanoscience and Nanotechnology, KK Chattopadhyay, A N Banerjee, Phi Learning Pvt Ltd., New Delhi, 2012.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18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670794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Prerequisite/Recapitulations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598"/>
            <a:ext cx="1350628" cy="9186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42E81C-3CE8-4FB1-AE92-FD7DA612F0C8}"/>
              </a:ext>
            </a:extLst>
          </p:cNvPr>
          <p:cNvSpPr txBox="1"/>
          <p:nvPr/>
        </p:nvSpPr>
        <p:spPr>
          <a:xfrm>
            <a:off x="3317185" y="82752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Classical free electron theory and its draw back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81B792-FB1B-4140-A33E-41C826A38044}"/>
              </a:ext>
            </a:extLst>
          </p:cNvPr>
          <p:cNvSpPr txBox="1"/>
          <p:nvPr/>
        </p:nvSpPr>
        <p:spPr>
          <a:xfrm>
            <a:off x="467138" y="1447907"/>
            <a:ext cx="9481931" cy="5189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b="1" dirty="0">
                <a:latin typeface="Palatino Linotype" pitchFamily="18" charset="0"/>
              </a:rPr>
              <a:t>Classical Model:</a:t>
            </a:r>
          </a:p>
          <a:p>
            <a:pPr marL="34290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The valence electrons in a solid are free to move anywhere in the metal in a way similar to gas molecules in a container. Therefore, the assembly of free electrons in a metal is called electron gas.</a:t>
            </a:r>
            <a:r>
              <a:rPr lang="en-US" sz="2000" dirty="0"/>
              <a:t> </a:t>
            </a:r>
          </a:p>
          <a:p>
            <a:pPr marL="34290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The electrical and thermal conductivities of the metals is solely due to free electrons</a:t>
            </a:r>
            <a:r>
              <a:rPr lang="en-US" sz="2000" dirty="0"/>
              <a:t> </a:t>
            </a:r>
          </a:p>
          <a:p>
            <a:pPr marL="34290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The electrons move randomly in all directions with random velocities following the classical Maxwell Boltzmann distribution. The average kinetic energy of a free electron is thus given by</a:t>
            </a:r>
          </a:p>
          <a:p>
            <a:pPr marL="34290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imes-Roman"/>
            </a:endParaRPr>
          </a:p>
          <a:p>
            <a:pPr marL="34290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Times-Roman"/>
            </a:endParaRPr>
          </a:p>
          <a:p>
            <a:pPr marL="34290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Unlike gas molecules, the free electrons move in a background of immobile positive ions.</a:t>
            </a:r>
            <a:r>
              <a:rPr lang="en-US" sz="2000" dirty="0"/>
              <a:t> </a:t>
            </a:r>
          </a:p>
          <a:p>
            <a:pPr marL="34290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The free electrons make collisions from time to time with fixed positive ions. Between these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collisions, the electron-ion interaction is neglected. This is called free electron approximation.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Further electron-electron interaction is also neglected. This is called independent electron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approximation</a:t>
            </a:r>
            <a:r>
              <a:rPr lang="en-US" sz="2000" dirty="0"/>
              <a:t> 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>
              <a:latin typeface="Palatino Linotype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52FC2E-558B-4907-8EAF-E538517E4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0774" y="3068944"/>
            <a:ext cx="993500" cy="55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7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670794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Prerequisite/Recapitulations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598"/>
            <a:ext cx="1504948" cy="670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42E81C-3CE8-4FB1-AE92-FD7DA612F0C8}"/>
              </a:ext>
            </a:extLst>
          </p:cNvPr>
          <p:cNvSpPr txBox="1"/>
          <p:nvPr/>
        </p:nvSpPr>
        <p:spPr>
          <a:xfrm>
            <a:off x="3317185" y="82752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Classical free electron theory and its draw back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F7C39F-7931-48E3-B3FB-53A6D54C2A52}"/>
              </a:ext>
            </a:extLst>
          </p:cNvPr>
          <p:cNvSpPr txBox="1"/>
          <p:nvPr/>
        </p:nvSpPr>
        <p:spPr>
          <a:xfrm>
            <a:off x="675315" y="1940433"/>
            <a:ext cx="103665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Collisions in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-Roman"/>
              </a:rPr>
              <a:t>Drude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 model, as in kinetic theory, are instantaneous events that abruptly alter the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velocity of an electron.</a:t>
            </a:r>
            <a:endParaRPr lang="en-US" dirty="0">
              <a:solidFill>
                <a:srgbClr val="000000"/>
              </a:solidFill>
              <a:latin typeface="Times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An electron experiences a collision with a probability per unit time 1/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TE2t00"/>
              </a:rPr>
              <a:t>τ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. This means that on the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average an electron travels for time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TE2t00"/>
              </a:rPr>
              <a:t>τ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after it undergoes a collision and before its next collision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i.e. the average time between two successive collisions is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TE4t00"/>
              </a:rPr>
              <a:t>τ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.This time is known as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-Bold"/>
              </a:rPr>
              <a:t>relaxation</a:t>
            </a:r>
            <a:br>
              <a:rPr lang="en-US" sz="1800" b="1" i="0" dirty="0">
                <a:solidFill>
                  <a:srgbClr val="000000"/>
                </a:solidFill>
                <a:effectLst/>
                <a:latin typeface="Times-Bold"/>
              </a:rPr>
            </a:br>
            <a:r>
              <a:rPr lang="en-US" sz="1800" b="1" i="0" dirty="0">
                <a:solidFill>
                  <a:srgbClr val="000000"/>
                </a:solidFill>
                <a:effectLst/>
                <a:latin typeface="Times-Bold"/>
              </a:rPr>
              <a:t>time (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TE4t00"/>
              </a:rPr>
              <a:t>τ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-Bold"/>
              </a:rPr>
              <a:t>).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The average distance traversed by a free electron between two successive collision s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with positive ions is called the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-Bold"/>
              </a:rPr>
              <a:t>mean free path (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TE4t00"/>
              </a:rPr>
              <a:t>λ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-Bold"/>
              </a:rPr>
              <a:t>)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.</a:t>
            </a:r>
            <a:endParaRPr lang="en-US" dirty="0">
              <a:solidFill>
                <a:srgbClr val="000000"/>
              </a:solidFill>
              <a:latin typeface="Times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In absence of external electric field, the random motion of free electrons is equally probable in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all directions. As a result, there is no net current in the absence of electric field. When an</a:t>
            </a:r>
            <a:r>
              <a:rPr lang="en-US" dirty="0"/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external electric field is applied, the electrons are accelerated in a direction opposite to that of electric field. Hence they acquire an average velocity in a direction opposite to that of electric field which is superimposed over the random motion. This velocity is known as the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-Bold"/>
              </a:rPr>
              <a:t>drift velocity (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Times-Bold"/>
              </a:rPr>
              <a:t>v</a:t>
            </a:r>
            <a:r>
              <a:rPr lang="en-US" sz="1800" b="1" i="0" baseline="-25000" dirty="0" err="1">
                <a:solidFill>
                  <a:srgbClr val="000000"/>
                </a:solidFill>
                <a:effectLst/>
                <a:latin typeface="Times-Bold"/>
              </a:rPr>
              <a:t>d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-Bold"/>
              </a:rPr>
              <a:t>).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778804-2447-4DE4-A2E2-4895F07A0CBC}"/>
              </a:ext>
            </a:extLst>
          </p:cNvPr>
          <p:cNvSpPr txBox="1"/>
          <p:nvPr/>
        </p:nvSpPr>
        <p:spPr>
          <a:xfrm>
            <a:off x="941733" y="1351138"/>
            <a:ext cx="6097656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800" b="1" dirty="0">
                <a:latin typeface="Palatino Linotype" pitchFamily="18" charset="0"/>
              </a:rPr>
              <a:t>Classical Model:</a:t>
            </a:r>
          </a:p>
        </p:txBody>
      </p:sp>
    </p:spTree>
    <p:extLst>
      <p:ext uri="{BB962C8B-B14F-4D97-AF65-F5344CB8AC3E}">
        <p14:creationId xmlns:p14="http://schemas.microsoft.com/office/powerpoint/2010/main" val="2300506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670794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Prerequisite/Recapitulations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598"/>
            <a:ext cx="1350628" cy="918626"/>
          </a:xfrm>
          <a:prstGeom prst="rect">
            <a:avLst/>
          </a:prstGeom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CB4FE7A3-FE00-4AAC-A413-BC38B775C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949" y="990798"/>
            <a:ext cx="85344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 dirty="0">
                <a:solidFill>
                  <a:srgbClr val="FF0000"/>
                </a:solidFill>
              </a:rPr>
              <a:t>               Drawbacks of classical free electron theory</a:t>
            </a:r>
          </a:p>
          <a:p>
            <a:pPr>
              <a:buFontTx/>
              <a:buChar char="•"/>
            </a:pPr>
            <a:endParaRPr lang="en-US" altLang="en-US" sz="1600" dirty="0">
              <a:solidFill>
                <a:srgbClr val="FF0000"/>
              </a:solidFill>
            </a:endParaRPr>
          </a:p>
          <a:p>
            <a:pPr>
              <a:buFontTx/>
              <a:buBlip>
                <a:blip r:embed="rId3"/>
              </a:buBlip>
            </a:pPr>
            <a:r>
              <a:rPr lang="en-US" altLang="en-US" sz="1600" dirty="0">
                <a:solidFill>
                  <a:srgbClr val="0000FF"/>
                </a:solidFill>
              </a:rPr>
              <a:t>  From the classical free electron theory the value of specific heat of metals is given by 4.5</a:t>
            </a:r>
            <a:r>
              <a:rPr lang="en-US" altLang="en-US" sz="1600" i="1" dirty="0">
                <a:solidFill>
                  <a:srgbClr val="0000FF"/>
                </a:solidFill>
              </a:rPr>
              <a:t>R</a:t>
            </a:r>
            <a:r>
              <a:rPr lang="en-US" altLang="en-US" sz="1600" dirty="0">
                <a:solidFill>
                  <a:srgbClr val="0000FF"/>
                </a:solidFill>
              </a:rPr>
              <a:t>, where ‘</a:t>
            </a:r>
            <a:r>
              <a:rPr lang="en-US" altLang="en-US" sz="1600" i="1" dirty="0">
                <a:solidFill>
                  <a:srgbClr val="0000FF"/>
                </a:solidFill>
              </a:rPr>
              <a:t>R</a:t>
            </a:r>
            <a:r>
              <a:rPr lang="en-US" altLang="en-US" sz="1600" dirty="0">
                <a:solidFill>
                  <a:srgbClr val="0000FF"/>
                </a:solidFill>
              </a:rPr>
              <a:t>’ is called the universal gas constant. But the experimental value of specific heat is nearly equal to 3</a:t>
            </a:r>
            <a:r>
              <a:rPr lang="en-US" altLang="en-US" sz="1600" i="1" dirty="0">
                <a:solidFill>
                  <a:srgbClr val="0000FF"/>
                </a:solidFill>
              </a:rPr>
              <a:t>R</a:t>
            </a:r>
            <a:r>
              <a:rPr lang="en-US" altLang="en-US" sz="1600" dirty="0">
                <a:solidFill>
                  <a:srgbClr val="0000FF"/>
                </a:solidFill>
              </a:rPr>
              <a:t>.</a:t>
            </a:r>
          </a:p>
          <a:p>
            <a:pPr>
              <a:buFontTx/>
              <a:buBlip>
                <a:blip r:embed="rId3"/>
              </a:buBlip>
            </a:pPr>
            <a:endParaRPr lang="en-US" altLang="en-US" sz="1600" dirty="0">
              <a:solidFill>
                <a:srgbClr val="0000FF"/>
              </a:solidFill>
            </a:endParaRPr>
          </a:p>
          <a:p>
            <a:pPr>
              <a:buFontTx/>
              <a:buBlip>
                <a:blip r:embed="rId3"/>
              </a:buBlip>
            </a:pPr>
            <a:r>
              <a:rPr lang="en-US" altLang="en-US" sz="1600" dirty="0">
                <a:solidFill>
                  <a:srgbClr val="0000FF"/>
                </a:solidFill>
              </a:rPr>
              <a:t> With help of this model we can’t explain the electrical conductivity of semiconductors or insulators.</a:t>
            </a:r>
          </a:p>
          <a:p>
            <a:pPr>
              <a:buFontTx/>
              <a:buBlip>
                <a:blip r:embed="rId3"/>
              </a:buBlip>
            </a:pPr>
            <a:endParaRPr lang="en-US" altLang="en-US" sz="1600" dirty="0">
              <a:solidFill>
                <a:srgbClr val="0000FF"/>
              </a:solidFill>
            </a:endParaRPr>
          </a:p>
          <a:p>
            <a:pPr>
              <a:buFontTx/>
              <a:buBlip>
                <a:blip r:embed="rId3"/>
              </a:buBlip>
            </a:pPr>
            <a:r>
              <a:rPr lang="en-US" altLang="en-US" sz="1600" dirty="0">
                <a:solidFill>
                  <a:srgbClr val="0000FF"/>
                </a:solidFill>
              </a:rPr>
              <a:t> The theoretical value of paramagnetic susceptibility is greater than the experimental value. </a:t>
            </a:r>
          </a:p>
          <a:p>
            <a:r>
              <a:rPr lang="en-US" altLang="en-US" sz="1600" dirty="0">
                <a:solidFill>
                  <a:srgbClr val="0000FF"/>
                </a:solidFill>
              </a:rPr>
              <a:t>       </a:t>
            </a:r>
          </a:p>
          <a:p>
            <a:pPr>
              <a:buFontTx/>
              <a:buBlip>
                <a:blip r:embed="rId3"/>
              </a:buBlip>
            </a:pPr>
            <a:r>
              <a:rPr lang="en-US" altLang="en-US" sz="1600" dirty="0">
                <a:solidFill>
                  <a:srgbClr val="0000FF"/>
                </a:solidFill>
              </a:rPr>
              <a:t>  Ferromagnetism cannot be explained by this theory.</a:t>
            </a:r>
            <a:endParaRPr lang="en-US" altLang="en-US" sz="2000" dirty="0">
              <a:solidFill>
                <a:srgbClr val="0000FF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2C8E5DD-B0AB-4B71-AAB3-CC4C377CF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949" y="4476475"/>
            <a:ext cx="786765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tabLst>
                <a:tab pos="269875" algn="l"/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tabLst>
                <a:tab pos="269875" algn="l"/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tabLst>
                <a:tab pos="269875" algn="l"/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tabLst>
                <a:tab pos="269875" algn="l"/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tabLst>
                <a:tab pos="269875" algn="l"/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tabLst>
                <a:tab pos="269875" algn="l"/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tabLst>
                <a:tab pos="269875" algn="l"/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tabLst>
                <a:tab pos="269875" algn="l"/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tabLst>
                <a:tab pos="269875" algn="l"/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0" hangingPunct="0">
              <a:buFontTx/>
              <a:buBlip>
                <a:blip r:embed="rId3"/>
              </a:buBlip>
            </a:pPr>
            <a:r>
              <a:rPr lang="en-US" altLang="en-US" sz="1600" dirty="0">
                <a:solidFill>
                  <a:srgbClr val="0000FF"/>
                </a:solidFill>
              </a:rPr>
              <a:t>  </a:t>
            </a:r>
            <a:r>
              <a:rPr lang="en-US" altLang="en-US" sz="1600" dirty="0">
                <a:solidFill>
                  <a:srgbClr val="0000FF"/>
                </a:solidFill>
                <a:cs typeface="Times New Roman" panose="02020603050405020304" pitchFamily="18" charset="0"/>
              </a:rPr>
              <a:t>At low temperature, the electrical conductivity and the thermal conductivity vary in different ways. Therefore  K/</a:t>
            </a:r>
            <a:r>
              <a:rPr lang="el-GR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en-US" sz="1200" dirty="0"/>
              <a:t>    </a:t>
            </a:r>
            <a:r>
              <a:rPr lang="en-US" altLang="en-US" sz="1600" dirty="0">
                <a:solidFill>
                  <a:srgbClr val="0000FF"/>
                </a:solidFill>
              </a:rPr>
              <a:t>is not a constant. But in  classical free electron theory, it is a    constant in all temperature.</a:t>
            </a:r>
          </a:p>
          <a:p>
            <a:pPr algn="just"/>
            <a:r>
              <a:rPr lang="en-US" altLang="en-US" sz="1600" dirty="0">
                <a:solidFill>
                  <a:srgbClr val="0000FF"/>
                </a:solidFill>
              </a:rPr>
              <a:t>           </a:t>
            </a:r>
          </a:p>
          <a:p>
            <a:pPr algn="just">
              <a:buFontTx/>
              <a:buBlip>
                <a:blip r:embed="rId3"/>
              </a:buBlip>
            </a:pPr>
            <a:r>
              <a:rPr lang="en-US" altLang="en-US" sz="1600" dirty="0">
                <a:solidFill>
                  <a:srgbClr val="0000FF"/>
                </a:solidFill>
              </a:rPr>
              <a:t>  The photoelectric effect, Compton effect and the black body radiation cannot be explained by the classical free electron theory.</a:t>
            </a:r>
            <a:endParaRPr lang="en-US" altLang="en-US" sz="2000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866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64562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598"/>
            <a:ext cx="1333850" cy="6668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78E442-AE37-4F77-AE32-B15A8024E709}"/>
              </a:ext>
            </a:extLst>
          </p:cNvPr>
          <p:cNvSpPr txBox="1"/>
          <p:nvPr/>
        </p:nvSpPr>
        <p:spPr>
          <a:xfrm>
            <a:off x="2216426" y="1131747"/>
            <a:ext cx="7563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After the completion of this lecture you will be able to: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D6F56-71A6-48C0-84B8-AAF70C4407E6}"/>
              </a:ext>
            </a:extLst>
          </p:cNvPr>
          <p:cNvSpPr txBox="1"/>
          <p:nvPr/>
        </p:nvSpPr>
        <p:spPr>
          <a:xfrm>
            <a:off x="3047169" y="2580121"/>
            <a:ext cx="60976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Understand the quantum free electron theory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rgbClr val="0070C0"/>
                </a:solidFill>
              </a:rPr>
              <a:t>Explain the Wavefunction and its characteristics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rgbClr val="0070C0"/>
                </a:solidFill>
              </a:rPr>
              <a:t>Solve the problems based on wavefunction</a:t>
            </a:r>
          </a:p>
          <a:p>
            <a:pPr marL="342900" indent="-342900">
              <a:buAutoNum type="arabicPeriod"/>
            </a:pPr>
            <a:endParaRPr lang="en-US" b="1" dirty="0">
              <a:solidFill>
                <a:srgbClr val="0070C0"/>
              </a:solidFill>
            </a:endParaRPr>
          </a:p>
          <a:p>
            <a:pPr marL="342900" indent="-342900">
              <a:buAutoNum type="arabicPeriod"/>
            </a:pP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08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511403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9A28663B-FA74-48EF-8908-155CEB586101}"/>
              </a:ext>
            </a:extLst>
          </p:cNvPr>
          <p:cNvSpPr txBox="1">
            <a:spLocks/>
          </p:cNvSpPr>
          <p:nvPr/>
        </p:nvSpPr>
        <p:spPr>
          <a:xfrm>
            <a:off x="1908312" y="573348"/>
            <a:ext cx="91440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rtlCol="0" anchor="ctr">
            <a:normAutofit fontScale="775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Basic assumptions of Quantum free-electron theory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2DB4A757-EEAE-4C78-B897-6CDF9EF3713A}"/>
              </a:ext>
            </a:extLst>
          </p:cNvPr>
          <p:cNvSpPr txBox="1">
            <a:spLocks/>
          </p:cNvSpPr>
          <p:nvPr/>
        </p:nvSpPr>
        <p:spPr>
          <a:xfrm>
            <a:off x="1703732" y="1790700"/>
            <a:ext cx="8642903" cy="32766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</a:rPr>
              <a:t>The energy values of electrons are quantized as various allowed energy levels.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1600" dirty="0">
                <a:latin typeface="Arial Rounded MT Bold" pitchFamily="34" charset="0"/>
              </a:rPr>
              <a:t>The distribution of electrons in these allowed levels takes place according to Pauli exclusion principle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1600" dirty="0">
                <a:solidFill>
                  <a:srgbClr val="FF0000"/>
                </a:solidFill>
                <a:latin typeface="Arial Rounded MT Bold" pitchFamily="34" charset="0"/>
              </a:rPr>
              <a:t>The electrons are treated as fermions and obeys Fermi-Dirac statistics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1600" dirty="0">
                <a:solidFill>
                  <a:srgbClr val="00B050"/>
                </a:solidFill>
                <a:latin typeface="Arial Rounded MT Bold" pitchFamily="34" charset="0"/>
              </a:rPr>
              <a:t>The potential due to lattice ions is taken to be constant throughout the metal.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1600" dirty="0">
                <a:solidFill>
                  <a:srgbClr val="002060"/>
                </a:solidFill>
                <a:latin typeface="Arial Rounded MT Bold" pitchFamily="34" charset="0"/>
              </a:rPr>
              <a:t>The attractive force between core and the electron and the repulsion between the electron and electron is ignored.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1600" dirty="0">
                <a:solidFill>
                  <a:srgbClr val="002060"/>
                </a:solidFill>
                <a:latin typeface="Arial Rounded MT Bold" pitchFamily="34" charset="0"/>
              </a:rPr>
              <a:t>The metal contains a large number of conduction electrons which are completely free yet are bound to the metal as a whole. Thus a metal is said to be consisting of electron gas.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1600" dirty="0">
                <a:solidFill>
                  <a:srgbClr val="002060"/>
                </a:solidFill>
                <a:latin typeface="Arial Rounded MT Bold" pitchFamily="34" charset="0"/>
              </a:rPr>
              <a:t>Free electrons in a metal can be described as free particles confined in a box of certain</a:t>
            </a:r>
            <a:br>
              <a:rPr lang="en-US" sz="1600" dirty="0">
                <a:solidFill>
                  <a:srgbClr val="002060"/>
                </a:solidFill>
                <a:latin typeface="Arial Rounded MT Bold" pitchFamily="34" charset="0"/>
              </a:rPr>
            </a:br>
            <a:r>
              <a:rPr lang="en-US" sz="1600" dirty="0">
                <a:solidFill>
                  <a:srgbClr val="002060"/>
                </a:solidFill>
                <a:latin typeface="Arial Rounded MT Bold" pitchFamily="34" charset="0"/>
              </a:rPr>
              <a:t>volume. The possible electronics states and the distribution of electrons in these states</a:t>
            </a:r>
            <a:br>
              <a:rPr lang="en-US" sz="1600" dirty="0">
                <a:solidFill>
                  <a:srgbClr val="002060"/>
                </a:solidFill>
                <a:latin typeface="Arial Rounded MT Bold" pitchFamily="34" charset="0"/>
              </a:rPr>
            </a:br>
            <a:r>
              <a:rPr lang="en-US" sz="1600" dirty="0">
                <a:solidFill>
                  <a:srgbClr val="002060"/>
                </a:solidFill>
                <a:latin typeface="Arial Rounded MT Bold" pitchFamily="34" charset="0"/>
              </a:rPr>
              <a:t>can thus be determined using quantum mechanics. </a:t>
            </a:r>
            <a:br>
              <a:rPr lang="en-US" sz="1600" dirty="0"/>
            </a:br>
            <a:endParaRPr lang="en-US" sz="1600" dirty="0">
              <a:solidFill>
                <a:srgbClr val="002060"/>
              </a:solidFill>
              <a:latin typeface="Arial Rounded MT Bold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lang="en-US" sz="1600" dirty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9381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511403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 of wave function for quantum particle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8"/>
            <a:ext cx="1504949" cy="4923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8C22DA-49DE-4672-9444-805ED1112246}"/>
              </a:ext>
            </a:extLst>
          </p:cNvPr>
          <p:cNvSpPr txBox="1"/>
          <p:nvPr/>
        </p:nvSpPr>
        <p:spPr>
          <a:xfrm>
            <a:off x="772661" y="2026642"/>
            <a:ext cx="83551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wavefunction attempts to describe a quantum mechanical entity (photon, electron, x-ray, etc.) through its spatial location and time dependence, i.e. the wavefunction is in the most general sense dependent on time and space: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2FC5BD-AD76-4CDB-A5BA-30C0D9F6DD71}"/>
              </a:ext>
            </a:extLst>
          </p:cNvPr>
          <p:cNvSpPr txBox="1"/>
          <p:nvPr/>
        </p:nvSpPr>
        <p:spPr>
          <a:xfrm>
            <a:off x="858771" y="3126970"/>
            <a:ext cx="6122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Ψ = Ψ(</a:t>
            </a:r>
            <a:r>
              <a:rPr lang="en-IN" dirty="0"/>
              <a:t>x; 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A12AA7-4540-445E-B92C-E9DD0D9A1313}"/>
              </a:ext>
            </a:extLst>
          </p:cNvPr>
          <p:cNvSpPr txBox="1"/>
          <p:nvPr/>
        </p:nvSpPr>
        <p:spPr>
          <a:xfrm>
            <a:off x="858771" y="4110930"/>
            <a:ext cx="85273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state of a quantum mechanical system is completely specified by the</a:t>
            </a:r>
          </a:p>
          <a:p>
            <a:r>
              <a:rPr lang="en-US" dirty="0"/>
              <a:t>wavefunction Ψ(x; t).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5731C9-A3C7-4095-825B-04FE341DB331}"/>
              </a:ext>
            </a:extLst>
          </p:cNvPr>
          <p:cNvSpPr txBox="1"/>
          <p:nvPr/>
        </p:nvSpPr>
        <p:spPr>
          <a:xfrm>
            <a:off x="772661" y="950349"/>
            <a:ext cx="96170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  <a:t>Instead of two sets of physical principles in physics, one for the macroworld and one for the microworld, there is only the single set included in quantum mechanics.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219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511403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 of wave function for quantum particle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8"/>
            <a:ext cx="1504949" cy="4923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9951DCC-E1AC-44D3-906D-16661F8BFF19}"/>
              </a:ext>
            </a:extLst>
          </p:cNvPr>
          <p:cNvSpPr txBox="1"/>
          <p:nvPr/>
        </p:nvSpPr>
        <p:spPr>
          <a:xfrm>
            <a:off x="752474" y="1106151"/>
            <a:ext cx="84402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Probability that a particle will be found at time t</a:t>
            </a:r>
            <a:r>
              <a:rPr lang="en-US" baseline="-25000" dirty="0"/>
              <a:t>0</a:t>
            </a:r>
            <a:r>
              <a:rPr lang="en-US" dirty="0"/>
              <a:t> in a spatial interval of width dx centered about x</a:t>
            </a:r>
            <a:r>
              <a:rPr lang="en-US" baseline="-25000" dirty="0"/>
              <a:t>0</a:t>
            </a:r>
            <a:r>
              <a:rPr lang="en-US" dirty="0"/>
              <a:t> is determined by the wavefunction</a:t>
            </a:r>
          </a:p>
          <a:p>
            <a:r>
              <a:rPr lang="en-US" dirty="0"/>
              <a:t>as: P(x</a:t>
            </a:r>
            <a:r>
              <a:rPr lang="en-US" baseline="-25000" dirty="0"/>
              <a:t>0</a:t>
            </a:r>
            <a:r>
              <a:rPr lang="en-US" dirty="0"/>
              <a:t>; t</a:t>
            </a:r>
            <a:r>
              <a:rPr lang="en-US" baseline="-25000" dirty="0"/>
              <a:t>0</a:t>
            </a:r>
            <a:r>
              <a:rPr lang="en-US" dirty="0"/>
              <a:t>) dx = Ψ</a:t>
            </a:r>
            <a:r>
              <a:rPr lang="en-US" baseline="30000" dirty="0"/>
              <a:t>∗</a:t>
            </a:r>
            <a:r>
              <a:rPr lang="en-US" dirty="0"/>
              <a:t>(x</a:t>
            </a:r>
            <a:r>
              <a:rPr lang="en-US" baseline="-25000" dirty="0"/>
              <a:t>0</a:t>
            </a:r>
            <a:r>
              <a:rPr lang="en-US" dirty="0"/>
              <a:t>; t</a:t>
            </a:r>
            <a:r>
              <a:rPr lang="en-US" baseline="-25000" dirty="0"/>
              <a:t>0</a:t>
            </a:r>
            <a:r>
              <a:rPr lang="en-US" dirty="0"/>
              <a:t>)Ψ(x</a:t>
            </a:r>
            <a:r>
              <a:rPr lang="en-US" baseline="-25000" dirty="0"/>
              <a:t>0</a:t>
            </a:r>
            <a:r>
              <a:rPr lang="en-US" dirty="0"/>
              <a:t>; t</a:t>
            </a:r>
            <a:r>
              <a:rPr lang="en-US" baseline="-25000" dirty="0"/>
              <a:t>0</a:t>
            </a:r>
            <a:r>
              <a:rPr lang="en-US" dirty="0"/>
              <a:t>)dx = |Ψ(x</a:t>
            </a:r>
            <a:r>
              <a:rPr lang="en-US" baseline="-25000" dirty="0"/>
              <a:t>0</a:t>
            </a:r>
            <a:r>
              <a:rPr lang="en-US" dirty="0"/>
              <a:t>; t</a:t>
            </a:r>
            <a:r>
              <a:rPr lang="en-US" baseline="-25000" dirty="0"/>
              <a:t>0</a:t>
            </a:r>
            <a:r>
              <a:rPr lang="en-US" dirty="0"/>
              <a:t>)|</a:t>
            </a:r>
            <a:r>
              <a:rPr lang="en-US" baseline="30000" dirty="0"/>
              <a:t>2</a:t>
            </a:r>
            <a:r>
              <a:rPr lang="en-US" dirty="0"/>
              <a:t>dx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388360-7243-4A2F-B712-33F13C7E51AA}"/>
              </a:ext>
            </a:extLst>
          </p:cNvPr>
          <p:cNvSpPr txBox="1"/>
          <p:nvPr/>
        </p:nvSpPr>
        <p:spPr>
          <a:xfrm>
            <a:off x="752474" y="2462684"/>
            <a:ext cx="73933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Since the postulate of the probability is defined through the use of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a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MTI10"/>
              </a:rPr>
              <a:t>complex conjugate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, Ψ *, it is accepted that the wavefunction is a complex valued entity</a:t>
            </a:r>
            <a:r>
              <a:rPr lang="en-US" dirty="0"/>
              <a:t> :</a:t>
            </a:r>
            <a:r>
              <a:rPr lang="el-GR" dirty="0"/>
              <a:t> Ψ </a:t>
            </a:r>
            <a:r>
              <a:rPr lang="en-IN" dirty="0"/>
              <a:t>=</a:t>
            </a:r>
            <a:r>
              <a:rPr lang="en-US" dirty="0"/>
              <a:t>A + </a:t>
            </a:r>
            <a:r>
              <a:rPr lang="en-US" dirty="0" err="1"/>
              <a:t>iB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C827D2-60BC-4BA7-834F-4F4DF6DDC61E}"/>
              </a:ext>
            </a:extLst>
          </p:cNvPr>
          <p:cNvSpPr txBox="1"/>
          <p:nvPr/>
        </p:nvSpPr>
        <p:spPr>
          <a:xfrm>
            <a:off x="752474" y="4040435"/>
            <a:ext cx="79239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where A and B are real functions. The complex conjugate </a:t>
            </a:r>
            <a:r>
              <a:rPr lang="el-GR" dirty="0"/>
              <a:t>Ψ </a:t>
            </a:r>
            <a:r>
              <a:rPr lang="en-US" dirty="0"/>
              <a:t>* of </a:t>
            </a:r>
            <a:r>
              <a:rPr lang="el-GR" dirty="0"/>
              <a:t>Ψ</a:t>
            </a:r>
            <a:r>
              <a:rPr lang="en-US" dirty="0"/>
              <a:t> is</a:t>
            </a:r>
          </a:p>
          <a:p>
            <a:r>
              <a:rPr lang="en-US" dirty="0"/>
              <a:t>Complex conjugate </a:t>
            </a:r>
            <a:r>
              <a:rPr lang="el-GR" dirty="0"/>
              <a:t>Ψ </a:t>
            </a:r>
            <a:r>
              <a:rPr lang="en-US" dirty="0"/>
              <a:t>* =A - </a:t>
            </a:r>
            <a:r>
              <a:rPr lang="en-US" dirty="0" err="1"/>
              <a:t>iB</a:t>
            </a:r>
            <a:r>
              <a:rPr lang="en-US" dirty="0"/>
              <a:t> and so| </a:t>
            </a:r>
            <a:r>
              <a:rPr lang="el-GR" dirty="0"/>
              <a:t>Ψ </a:t>
            </a:r>
            <a:r>
              <a:rPr lang="en-IN" dirty="0"/>
              <a:t>|</a:t>
            </a:r>
            <a:r>
              <a:rPr lang="en-US" baseline="30000" dirty="0"/>
              <a:t>2 </a:t>
            </a:r>
            <a:r>
              <a:rPr lang="en-US" dirty="0"/>
              <a:t> = </a:t>
            </a:r>
            <a:r>
              <a:rPr lang="el-GR" dirty="0"/>
              <a:t>Ψ </a:t>
            </a:r>
            <a:r>
              <a:rPr lang="en-US" dirty="0"/>
              <a:t>* </a:t>
            </a:r>
            <a:r>
              <a:rPr lang="el-GR" dirty="0"/>
              <a:t>Ψ</a:t>
            </a:r>
            <a:r>
              <a:rPr lang="en-IN" dirty="0"/>
              <a:t>=</a:t>
            </a:r>
            <a:r>
              <a:rPr lang="en-US" dirty="0"/>
              <a:t> A</a:t>
            </a:r>
            <a:r>
              <a:rPr lang="en-US" baseline="30000" dirty="0"/>
              <a:t>2</a:t>
            </a:r>
            <a:r>
              <a:rPr lang="en-US" dirty="0"/>
              <a:t> - i</a:t>
            </a:r>
            <a:r>
              <a:rPr lang="en-US" baseline="30000" dirty="0"/>
              <a:t>2</a:t>
            </a:r>
            <a:r>
              <a:rPr lang="en-US" dirty="0"/>
              <a:t>B</a:t>
            </a:r>
            <a:r>
              <a:rPr lang="en-US" baseline="30000" dirty="0"/>
              <a:t>2</a:t>
            </a:r>
            <a:r>
              <a:rPr lang="en-US" dirty="0"/>
              <a:t> = A</a:t>
            </a:r>
            <a:r>
              <a:rPr lang="en-US" baseline="30000" dirty="0"/>
              <a:t>2</a:t>
            </a:r>
            <a:r>
              <a:rPr lang="en-US" dirty="0"/>
              <a:t> + B</a:t>
            </a:r>
            <a:r>
              <a:rPr lang="en-US" baseline="30000" dirty="0"/>
              <a:t>2</a:t>
            </a:r>
          </a:p>
          <a:p>
            <a:r>
              <a:rPr lang="en-US" dirty="0"/>
              <a:t>Hence | </a:t>
            </a:r>
            <a:r>
              <a:rPr lang="el-GR" dirty="0"/>
              <a:t>Ψ </a:t>
            </a:r>
            <a:r>
              <a:rPr lang="en-IN" dirty="0"/>
              <a:t>|</a:t>
            </a:r>
            <a:r>
              <a:rPr lang="en-US" baseline="30000" dirty="0"/>
              <a:t>2 </a:t>
            </a:r>
            <a:r>
              <a:rPr lang="en-US" dirty="0"/>
              <a:t> = </a:t>
            </a:r>
            <a:r>
              <a:rPr lang="el-GR" dirty="0"/>
              <a:t>Ψ </a:t>
            </a:r>
            <a:r>
              <a:rPr lang="en-US" dirty="0"/>
              <a:t>* </a:t>
            </a:r>
            <a:r>
              <a:rPr lang="el-GR" dirty="0"/>
              <a:t>Ψ</a:t>
            </a:r>
            <a:r>
              <a:rPr lang="en-US" dirty="0"/>
              <a:t> is always a positive real quantity, as required.</a:t>
            </a:r>
            <a:endParaRPr lang="en-I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076AE18-CD2E-4C7C-AF81-2BC386FDC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1130" y="3564012"/>
            <a:ext cx="2315251" cy="71976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E9ECDD3-8DFB-43B4-A991-AFCC228B7357}"/>
              </a:ext>
            </a:extLst>
          </p:cNvPr>
          <p:cNvSpPr txBox="1"/>
          <p:nvPr/>
        </p:nvSpPr>
        <p:spPr>
          <a:xfrm>
            <a:off x="8766313" y="2462685"/>
            <a:ext cx="32181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  <a:t>the probability of finding the particle between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Berkeley-BookItalic"/>
              </a:rPr>
              <a:t>x</a:t>
            </a:r>
            <a:r>
              <a:rPr lang="en-US" sz="800" b="0" i="0" dirty="0">
                <a:solidFill>
                  <a:srgbClr val="242021"/>
                </a:solidFill>
                <a:effectLst/>
                <a:latin typeface="Berkeley-Book"/>
              </a:rPr>
              <a:t>1 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  <a:t>and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Berkeley-BookItalic"/>
              </a:rPr>
              <a:t>x</a:t>
            </a:r>
            <a:r>
              <a:rPr lang="en-US" sz="800" b="0" i="0" dirty="0">
                <a:solidFill>
                  <a:srgbClr val="242021"/>
                </a:solidFill>
                <a:effectLst/>
                <a:latin typeface="Berkeley-Book"/>
              </a:rPr>
              <a:t>2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  <a:t>is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2054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5" y="20089"/>
            <a:ext cx="10687051" cy="511403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Characteristics for a suitable wavefunction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5288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0AC696-33F4-4E45-B598-C86BDBDCA1AB}"/>
              </a:ext>
            </a:extLst>
          </p:cNvPr>
          <p:cNvSpPr txBox="1"/>
          <p:nvPr/>
        </p:nvSpPr>
        <p:spPr>
          <a:xfrm>
            <a:off x="419100" y="1715395"/>
            <a:ext cx="77768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Since the probability of a particle being somewhere in space is unity, the</a:t>
            </a:r>
          </a:p>
          <a:p>
            <a:r>
              <a:rPr lang="en-US" dirty="0"/>
              <a:t>integration of the wavefunction over all space leads to a probability of 1.</a:t>
            </a:r>
          </a:p>
          <a:p>
            <a:r>
              <a:rPr lang="en-US" dirty="0"/>
              <a:t>That is, the wavefunction is normalized: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C9A362-DA94-4DFD-9AB7-11EF148C1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912" y="1663696"/>
            <a:ext cx="4433863" cy="9233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24693A-B7F9-44FF-9F65-DD6246B566A1}"/>
              </a:ext>
            </a:extLst>
          </p:cNvPr>
          <p:cNvSpPr txBox="1"/>
          <p:nvPr/>
        </p:nvSpPr>
        <p:spPr>
          <a:xfrm>
            <a:off x="419100" y="2738969"/>
            <a:ext cx="66921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order for Ψ(x; t) to represent a viable physical state, certain conditions are required: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730535-6DDD-4F80-8C65-78D48E3DBB54}"/>
              </a:ext>
            </a:extLst>
          </p:cNvPr>
          <p:cNvSpPr txBox="1"/>
          <p:nvPr/>
        </p:nvSpPr>
        <p:spPr>
          <a:xfrm>
            <a:off x="419100" y="3488697"/>
            <a:ext cx="88011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The wavefunction must be a single-valued function of the spatial</a:t>
            </a:r>
          </a:p>
          <a:p>
            <a:r>
              <a:rPr lang="en-US" dirty="0"/>
              <a:t>coordinates. (single probability for being in a given spatial interval)</a:t>
            </a:r>
          </a:p>
          <a:p>
            <a:r>
              <a:rPr lang="en-US" dirty="0"/>
              <a:t>2. The first derivative of the wavefunction must be continuous so that</a:t>
            </a:r>
          </a:p>
          <a:p>
            <a:r>
              <a:rPr lang="en-US" dirty="0"/>
              <a:t>the second derivative exists in order to satisfy the Schrodinger equation.</a:t>
            </a:r>
          </a:p>
          <a:p>
            <a:r>
              <a:rPr lang="en-US" dirty="0"/>
              <a:t>3. The wavefunction cannot have an infinite amplitude over a finite interval. This would preclude normalization over the interval.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87B0D-2B5A-4DFF-ACE9-D7E6CCDE5618}"/>
              </a:ext>
            </a:extLst>
          </p:cNvPr>
          <p:cNvSpPr txBox="1"/>
          <p:nvPr/>
        </p:nvSpPr>
        <p:spPr>
          <a:xfrm>
            <a:off x="1911158" y="790489"/>
            <a:ext cx="49373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Characteristics for a suitable wavefunction-</a:t>
            </a:r>
            <a:r>
              <a:rPr lang="en-US" b="1" dirty="0">
                <a:solidFill>
                  <a:srgbClr val="EC028D"/>
                </a:solidFill>
                <a:latin typeface="Berkeley-Bold"/>
              </a:rPr>
              <a:t>(</a:t>
            </a:r>
            <a:r>
              <a:rPr lang="en-IN" b="1" dirty="0">
                <a:solidFill>
                  <a:srgbClr val="EC028D"/>
                </a:solidFill>
                <a:latin typeface="Berkeley-Bold"/>
              </a:rPr>
              <a:t>Well-Behaved </a:t>
            </a:r>
            <a:r>
              <a:rPr lang="en-IN" sz="1800" b="1" i="0" dirty="0">
                <a:solidFill>
                  <a:srgbClr val="EC028D"/>
                </a:solidFill>
                <a:effectLst/>
                <a:latin typeface="Berkeley-Bold"/>
              </a:rPr>
              <a:t>Wave Functions)</a:t>
            </a:r>
            <a:r>
              <a:rPr lang="en-IN" sz="2000" dirty="0"/>
              <a:t> </a:t>
            </a:r>
            <a:br>
              <a:rPr lang="en-IN" sz="2000" dirty="0"/>
            </a:br>
            <a:endParaRPr lang="en-IN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9887A5-3B06-4BBC-9357-9B5E55DF5533}"/>
              </a:ext>
            </a:extLst>
          </p:cNvPr>
          <p:cNvSpPr txBox="1"/>
          <p:nvPr/>
        </p:nvSpPr>
        <p:spPr>
          <a:xfrm>
            <a:off x="8036594" y="2518901"/>
            <a:ext cx="39185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  <a:t>Every acceptable wave function can be normalized by multiplying it by an appropriate constant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6985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{0AF5710B-C9BE-D049-99F6-EA598E797940}tf10001119</Template>
  <TotalTime>4215</TotalTime>
  <Words>1527</Words>
  <Application>Microsoft Office PowerPoint</Application>
  <PresentationFormat>Widescreen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33" baseType="lpstr">
      <vt:lpstr>Arial</vt:lpstr>
      <vt:lpstr>Arial Rounded MT Bold</vt:lpstr>
      <vt:lpstr>Berkeley-Bold</vt:lpstr>
      <vt:lpstr>Berkeley-Book</vt:lpstr>
      <vt:lpstr>Berkeley-BookItalic</vt:lpstr>
      <vt:lpstr>Calibri</vt:lpstr>
      <vt:lpstr>Calibri Light</vt:lpstr>
      <vt:lpstr>Cambria Math</vt:lpstr>
      <vt:lpstr>CMR10</vt:lpstr>
      <vt:lpstr>CMTI10</vt:lpstr>
      <vt:lpstr>MathematicalPi-One</vt:lpstr>
      <vt:lpstr>Palatino Linotype</vt:lpstr>
      <vt:lpstr>Times New Roman</vt:lpstr>
      <vt:lpstr>Times-Bold</vt:lpstr>
      <vt:lpstr>Times-Roman</vt:lpstr>
      <vt:lpstr>Tinos</vt:lpstr>
      <vt:lpstr>TTE2t00</vt:lpstr>
      <vt:lpstr>TTE4t00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RAMALINGAM</dc:creator>
  <cp:lastModifiedBy>Office2574</cp:lastModifiedBy>
  <cp:revision>200</cp:revision>
  <dcterms:created xsi:type="dcterms:W3CDTF">2020-05-05T09:43:45Z</dcterms:created>
  <dcterms:modified xsi:type="dcterms:W3CDTF">2020-11-27T18:30:51Z</dcterms:modified>
</cp:coreProperties>
</file>