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18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3" r:id="rId12"/>
    <p:sldId id="334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560261936" initials="9" lastIdx="1" clrIdx="0">
    <p:extLst>
      <p:ext uri="{19B8F6BF-5375-455C-9EA6-DF929625EA0E}">
        <p15:presenceInfo xmlns:p15="http://schemas.microsoft.com/office/powerpoint/2012/main" userId="9195602619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28-11-2020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28-11-2020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91407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Basic and Applied Sciences</a:t>
            </a:r>
          </a:p>
          <a:p>
            <a:pPr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BBS01T1002                     Course Name: Semiconductor Physics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Dr 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Susmita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Majumdar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Program Name:  B. Tech.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8"/>
            <a:ext cx="1504949" cy="875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89F87-00DF-455C-99ED-0B4BB7C92A57}"/>
              </a:ext>
            </a:extLst>
          </p:cNvPr>
          <p:cNvSpPr txBox="1"/>
          <p:nvPr/>
        </p:nvSpPr>
        <p:spPr>
          <a:xfrm>
            <a:off x="2859985" y="1648025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 Free Electron Theory and Fermi Dirac Distribution function-II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4D2BA-01C4-4C43-AE4E-8E563F1CD595}"/>
              </a:ext>
            </a:extLst>
          </p:cNvPr>
          <p:cNvSpPr txBox="1"/>
          <p:nvPr/>
        </p:nvSpPr>
        <p:spPr>
          <a:xfrm>
            <a:off x="3048828" y="327912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Outlines:</a:t>
            </a:r>
          </a:p>
          <a:p>
            <a:pPr marL="342900" indent="-342900">
              <a:buFontTx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 (Potential Well </a:t>
            </a:r>
            <a:r>
              <a:rPr lang="en-IN" b="1" dirty="0">
                <a:solidFill>
                  <a:srgbClr val="0070C0"/>
                </a:solidFill>
              </a:rPr>
              <a:t>Particle in box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Fermi Dirac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The Fermi-Dirac Distribution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B95696-EE40-4C2B-9F4A-00F663342EAA}"/>
              </a:ext>
            </a:extLst>
          </p:cNvPr>
          <p:cNvSpPr txBox="1"/>
          <p:nvPr/>
        </p:nvSpPr>
        <p:spPr>
          <a:xfrm>
            <a:off x="1637470" y="1294920"/>
            <a:ext cx="71288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the Fermi function falls. At any temperature T, when E = 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, F(E) = ½. This function is plotted for T = 0 K and for finite temperatures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1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and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2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with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1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&lt;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2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in the Figure.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The Fermi temperature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and Fermi velocity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-Roman"/>
              </a:rPr>
              <a:t>v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are defined by following expressions: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E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i.e. T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E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/ k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B</a:t>
            </a:r>
            <a:b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½ mv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baseline="30000" dirty="0">
                <a:solidFill>
                  <a:srgbClr val="000000"/>
                </a:solidFill>
                <a:effectLst/>
                <a:latin typeface="Times-Bold"/>
              </a:rPr>
              <a:t>2</a:t>
            </a:r>
            <a:r>
              <a:rPr lang="en-IN" sz="1200" b="1" baseline="30000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i.e.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v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(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/m)</a:t>
            </a:r>
            <a:r>
              <a:rPr lang="en-IN" sz="1200" b="1" i="0" baseline="30000" dirty="0">
                <a:solidFill>
                  <a:srgbClr val="000000"/>
                </a:solidFill>
                <a:effectLst/>
                <a:latin typeface="Times-Bold"/>
              </a:rPr>
              <a:t>1/2</a:t>
            </a:r>
            <a:b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For example, for sodium, 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3.2eV, This gives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37100 K and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-Roman"/>
              </a:rPr>
              <a:t>v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1.1× 10</a:t>
            </a:r>
            <a:r>
              <a:rPr lang="en-IN" sz="2400" b="0" i="0" baseline="30000" dirty="0">
                <a:solidFill>
                  <a:srgbClr val="000000"/>
                </a:solidFill>
                <a:effectLst/>
                <a:latin typeface="Times-Roman"/>
              </a:rPr>
              <a:t>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m/s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4BD90-7790-44EF-8EF8-E412224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82" y="1145833"/>
            <a:ext cx="2951236" cy="21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1800" b="1" dirty="0">
                <a:solidFill>
                  <a:schemeClr val="bg1"/>
                </a:solidFill>
                <a:effectLst/>
                <a:latin typeface="Montserrat"/>
                <a:ea typeface="Times New Roman" panose="02020603050405020304" pitchFamily="18" charset="0"/>
              </a:rPr>
              <a:t>Applications of Fermi Energy</a:t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37EE9-8D63-48B1-94F9-7DF074A047EC}"/>
              </a:ext>
            </a:extLst>
          </p:cNvPr>
          <p:cNvSpPr txBox="1"/>
          <p:nvPr/>
        </p:nvSpPr>
        <p:spPr>
          <a:xfrm>
            <a:off x="2671140" y="1995126"/>
            <a:ext cx="701951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Fermi energy is used to separate the vacant and filled states at  </a:t>
            </a: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</a:rPr>
              <a:t>0 K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It is used to know the status of the electrons.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Electrons are completely filled below fermi energy level and completely empty above the fermi level at 0 K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Above 0 K some electrons absorb thermal energy and they jumps to the higher energy levels.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05063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Problem</a:t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6A915-70E3-43E1-B673-0D09216759A7}"/>
              </a:ext>
            </a:extLst>
          </p:cNvPr>
          <p:cNvSpPr txBox="1"/>
          <p:nvPr/>
        </p:nvSpPr>
        <p:spPr>
          <a:xfrm>
            <a:off x="2264877" y="1293150"/>
            <a:ext cx="6910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</a:rPr>
              <a:t>Problem: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Fermi energy of sodium is 3.2eV, estimate the value of Fermi temperature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2A458-1FC5-4BC9-87DD-0BF317E56591}"/>
              </a:ext>
            </a:extLst>
          </p:cNvPr>
          <p:cNvSpPr txBox="1"/>
          <p:nvPr/>
        </p:nvSpPr>
        <p:spPr>
          <a:xfrm>
            <a:off x="2671140" y="2550370"/>
            <a:ext cx="6097656" cy="1285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E­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k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­f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­f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3.2/8.6x 10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37100 K</a:t>
            </a:r>
          </a:p>
        </p:txBody>
      </p:sp>
    </p:spTree>
    <p:extLst>
      <p:ext uri="{BB962C8B-B14F-4D97-AF65-F5344CB8AC3E}">
        <p14:creationId xmlns:p14="http://schemas.microsoft.com/office/powerpoint/2010/main" val="238630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References</a:t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29BD16F-7793-42BF-9389-9D2FDE23F44E}"/>
              </a:ext>
            </a:extLst>
          </p:cNvPr>
          <p:cNvSpPr txBox="1"/>
          <p:nvPr/>
        </p:nvSpPr>
        <p:spPr>
          <a:xfrm>
            <a:off x="1045472" y="1536174"/>
            <a:ext cx="10101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Singh , Semiconductor optoelectronics, Physics and Technology, Mc-Graw –Hill Inc.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 Pillai , Solid State Physics, , New Age International (P) Ltd. Sixth edition, 2010.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Sze,  Semiconductor Devices: Physics and Technology, Wiley 2008.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Nanotechnology C P Poole, Frank J. Owens, John Wiley &amp; Sons,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Nanoscience and Nanotechnology, KK Chattopadhyay, A N Banerjee, Phi Learning Pvt Ltd., New Delhi, 2012.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D4766E-2647-4D6D-872E-6575F0356BE0}"/>
              </a:ext>
            </a:extLst>
          </p:cNvPr>
          <p:cNvSpPr txBox="1"/>
          <p:nvPr/>
        </p:nvSpPr>
        <p:spPr>
          <a:xfrm>
            <a:off x="1350629" y="759973"/>
            <a:ext cx="10505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 quantity with which quantum mechanics is concerned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the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Berkeley-Bold"/>
              </a:rPr>
              <a:t>wave function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of a body. While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itself has no physical interpretation, the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square of its absolute magnitude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evaluated at a particular place at a particular time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proportional to the probability of finding the body there at that time. The linear momentum, angular momentum, and energy of the body are other quantities that can be established from . The problem of quantum mechanics is to determine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for a body when its freedom of motion is limited by the action of external forces.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F1D7-CED9-47CF-90E1-B84062CBD205}"/>
              </a:ext>
            </a:extLst>
          </p:cNvPr>
          <p:cNvSpPr txBox="1"/>
          <p:nvPr/>
        </p:nvSpPr>
        <p:spPr>
          <a:xfrm>
            <a:off x="1350628" y="2783632"/>
            <a:ext cx="6630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since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proportional to the probability density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P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of finding the body described by , the integration of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over all space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must be finite—the body is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somewhere,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after all.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49AFC-C32C-4228-AA02-825B429C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168" y="3257697"/>
            <a:ext cx="2086597" cy="841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1838AB-A0B6-4826-A9DC-C73EEBFA082D}"/>
              </a:ext>
            </a:extLst>
          </p:cNvPr>
          <p:cNvSpPr txBox="1"/>
          <p:nvPr/>
        </p:nvSpPr>
        <p:spPr>
          <a:xfrm>
            <a:off x="1546418" y="4022173"/>
            <a:ext cx="3343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Well-Behaved Wave Functions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B40B61-F83E-4547-B48E-DA1A002B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27" y="4541672"/>
            <a:ext cx="7972425" cy="1352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BD2B5C-9364-4C75-A0BB-5EAC3B795C04}"/>
              </a:ext>
            </a:extLst>
          </p:cNvPr>
          <p:cNvSpPr txBox="1"/>
          <p:nvPr/>
        </p:nvSpPr>
        <p:spPr>
          <a:xfrm>
            <a:off x="8318168" y="2766877"/>
            <a:ext cx="2666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Normalization condition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82757" y="-16453"/>
            <a:ext cx="11009243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 (Potential Well) </a:t>
            </a:r>
            <a:br>
              <a:rPr lang="en-US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182757" cy="492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36C50-3A92-44C0-BC85-5F03A4B5301A}"/>
              </a:ext>
            </a:extLst>
          </p:cNvPr>
          <p:cNvSpPr txBox="1"/>
          <p:nvPr/>
        </p:nvSpPr>
        <p:spPr>
          <a:xfrm>
            <a:off x="832402" y="1026184"/>
            <a:ext cx="81326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Consider an electron of mass ‘m’ which is bound to move in a one dimensional crystal of length ‘L’. The electron is prevented from leaving the crystal by the presence of a large potential energy barrier at its surfaces.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Although the barriers extend over a few atomic layers near the surface, these are taken infinitely large for the sake of simplicity. The problem is identical to that of an electron moving in a one – dimensional potential box which is represented by a line and is bounded by infinite potential energy barriers as shown in figure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A4610-3877-4FCB-A3AF-C948208A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09" y="1229813"/>
            <a:ext cx="2748121" cy="1901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04A09A-AA9C-4811-996D-3F68134F081C}"/>
              </a:ext>
            </a:extLst>
          </p:cNvPr>
          <p:cNvSpPr/>
          <p:nvPr/>
        </p:nvSpPr>
        <p:spPr>
          <a:xfrm>
            <a:off x="926024" y="3189297"/>
            <a:ext cx="7464287" cy="2642519"/>
          </a:xfrm>
          <a:prstGeom prst="rect">
            <a:avLst/>
          </a:prstGeom>
          <a:blipFill dpi="0" rotWithShape="1">
            <a:blip r:embed="rId4">
              <a:alphaModFix amt="5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790E60-E252-4474-9E77-3CBCCDFA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21" y="5503576"/>
            <a:ext cx="17049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E620E-0830-495A-8E50-93554D0E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99" y="965675"/>
            <a:ext cx="9810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9F4AB5-E89B-45FF-B401-7F1C1B4E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95" y="3038732"/>
            <a:ext cx="9475972" cy="279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003D6-59B7-476C-B278-FD5848BA6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95" y="1099263"/>
            <a:ext cx="9305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10496-0BAA-4189-BF64-1158E859620F}"/>
              </a:ext>
            </a:extLst>
          </p:cNvPr>
          <p:cNvSpPr txBox="1"/>
          <p:nvPr/>
        </p:nvSpPr>
        <p:spPr>
          <a:xfrm>
            <a:off x="1592226" y="829915"/>
            <a:ext cx="9348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205">
              <a:spcBef>
                <a:spcPts val="1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For each value of n, there is an energy level and the corresponding wave function is given by equation (8).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value of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called an Eigen value and corresponding </a:t>
            </a:r>
            <a:r>
              <a:rPr lang="en-US" sz="2000" i="1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y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called Eigen function. Thus inside the box, the particle can only have the discrete energy values specified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equation (9). Note also that particle cannot have zero energy. The number n is called the quantum number. Hence energy spectrum consists of discrete energy levels where the spacing between the levels is determined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values of n and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10D98-F524-410F-A59A-FEACBE0E8509}"/>
              </a:ext>
            </a:extLst>
          </p:cNvPr>
          <p:cNvSpPr txBox="1"/>
          <p:nvPr/>
        </p:nvSpPr>
        <p:spPr>
          <a:xfrm>
            <a:off x="1932468" y="3160125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for wave function: 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81B61-0477-43CD-A47D-E618517B3FFC}"/>
              </a:ext>
            </a:extLst>
          </p:cNvPr>
          <p:cNvSpPr txBox="1"/>
          <p:nvPr/>
        </p:nvSpPr>
        <p:spPr>
          <a:xfrm>
            <a:off x="1932468" y="3643676"/>
            <a:ext cx="7562406" cy="148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It is certain that the  particle is somewhere inside the box. The constant A in equation (8) is determined by using this information that the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probability of finding an electron somewhere on the line is unity, i.e.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12000-B30A-4BA2-8142-426940FF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50" y="3585171"/>
            <a:ext cx="1796452" cy="9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1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for wave function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A379A-3F5C-4776-806D-CDFAC46A53F9}"/>
              </a:ext>
            </a:extLst>
          </p:cNvPr>
          <p:cNvSpPr txBox="1"/>
          <p:nvPr/>
        </p:nvSpPr>
        <p:spPr>
          <a:xfrm>
            <a:off x="2319629" y="703018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This is called as normalization condition. We get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90F0-981B-4AA0-92FE-4DB0149F4C65}"/>
              </a:ext>
            </a:extLst>
          </p:cNvPr>
          <p:cNvSpPr txBox="1"/>
          <p:nvPr/>
        </p:nvSpPr>
        <p:spPr>
          <a:xfrm>
            <a:off x="8700227" y="676252"/>
            <a:ext cx="3035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So, we get the normalized wave function as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01C5E4-8CEB-44EA-BF52-072E06DD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52" y="1442669"/>
            <a:ext cx="2443389" cy="885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95887-3092-4F75-AAA9-E2924BBCE264}"/>
              </a:ext>
            </a:extLst>
          </p:cNvPr>
          <p:cNvSpPr txBox="1"/>
          <p:nvPr/>
        </p:nvSpPr>
        <p:spPr>
          <a:xfrm>
            <a:off x="4272305" y="4354529"/>
            <a:ext cx="4965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energy levels and the wave functions corresponding to n=1, 2, 3, and 4 are shown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2E47C-B35C-414F-9672-0CFA948D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04" y="3096946"/>
            <a:ext cx="2443389" cy="2044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AFFDC-46E1-44A9-9331-45EEB8CBA89D}"/>
              </a:ext>
            </a:extLst>
          </p:cNvPr>
          <p:cNvSpPr/>
          <p:nvPr/>
        </p:nvSpPr>
        <p:spPr>
          <a:xfrm>
            <a:off x="2752691" y="1442669"/>
            <a:ext cx="5231648" cy="2604094"/>
          </a:xfrm>
          <a:prstGeom prst="rect">
            <a:avLst/>
          </a:prstGeom>
          <a:blipFill dpi="0" rotWithShape="1">
            <a:blip r:embed="rId5">
              <a:alphaModFix amt="6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1800" b="1" i="0" dirty="0">
                <a:solidFill>
                  <a:schemeClr val="bg1"/>
                </a:solidFill>
                <a:effectLst/>
                <a:latin typeface="Times-Bold"/>
              </a:rPr>
              <a:t>Free Electron Gas in Three Dimensions (Potential Well)</a:t>
            </a:r>
            <a:r>
              <a:rPr lang="en-US" sz="2800" dirty="0"/>
              <a:t> </a:t>
            </a:r>
            <a:br>
              <a:rPr lang="en-US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E2E9F-5DF3-432F-8A52-769BA30E01E3}"/>
              </a:ext>
            </a:extLst>
          </p:cNvPr>
          <p:cNvSpPr txBox="1"/>
          <p:nvPr/>
        </p:nvSpPr>
        <p:spPr>
          <a:xfrm>
            <a:off x="2351432" y="820751"/>
            <a:ext cx="5331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Let us consider a situation when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electrons are moving inside a three dimensional potential box of side ‘L’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3D4E9-DEF8-4D1F-8D46-F36DA85254CF}"/>
              </a:ext>
            </a:extLst>
          </p:cNvPr>
          <p:cNvSpPr txBox="1"/>
          <p:nvPr/>
        </p:nvSpPr>
        <p:spPr>
          <a:xfrm>
            <a:off x="2445852" y="1841793"/>
            <a:ext cx="5550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normalized wave function for cubical box becomes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4BFF6-D782-4EBF-9E39-184CD4C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39" y="1535458"/>
            <a:ext cx="4028661" cy="648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46A0E-3723-41F8-8A2F-4469992FFDFB}"/>
              </a:ext>
            </a:extLst>
          </p:cNvPr>
          <p:cNvSpPr txBox="1"/>
          <p:nvPr/>
        </p:nvSpPr>
        <p:spPr>
          <a:xfrm>
            <a:off x="3251751" y="2924044"/>
            <a:ext cx="5220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corresponding form of energy is given by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E16E7F-8D44-4D39-8176-ADED4CA4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30" y="2535070"/>
            <a:ext cx="2859778" cy="833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84064-A929-441D-B80B-BA125368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30" y="3288306"/>
            <a:ext cx="3288920" cy="1251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D7F91-8983-42E8-A89B-F7ECECBA68DD}"/>
              </a:ext>
            </a:extLst>
          </p:cNvPr>
          <p:cNvSpPr txBox="1"/>
          <p:nvPr/>
        </p:nvSpPr>
        <p:spPr>
          <a:xfrm>
            <a:off x="1969602" y="4175975"/>
            <a:ext cx="6502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Thus in three dimensions, we have three quantum numbers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 and </a:t>
            </a:r>
            <a:r>
              <a:rPr lang="en-US" dirty="0" err="1"/>
              <a:t>nz</a:t>
            </a:r>
            <a:r>
              <a:rPr lang="en-US" dirty="0"/>
              <a:t> which can take only positive integer values.</a:t>
            </a:r>
          </a:p>
          <a:p>
            <a:r>
              <a:rPr lang="en-US" dirty="0"/>
              <a:t>Thus each energy state is defined by a set of quantum numbers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 ,</a:t>
            </a:r>
            <a:r>
              <a:rPr lang="en-US" dirty="0" err="1"/>
              <a:t>nz</a:t>
            </a:r>
            <a:r>
              <a:rPr lang="en-US" dirty="0"/>
              <a:t>) and can contain a maximum of two electrons one spin up and other spin down in accordance to Pauli’s exclusion principle.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4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The Fermi-Dirac Distribution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F0CB1-9FCE-4FFA-B581-98DE361C4F4A}"/>
              </a:ext>
            </a:extLst>
          </p:cNvPr>
          <p:cNvSpPr txBox="1"/>
          <p:nvPr/>
        </p:nvSpPr>
        <p:spPr>
          <a:xfrm>
            <a:off x="3515968" y="684169"/>
            <a:ext cx="43260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Fermi-Dirac distribution applies to fermions, particles with half-integer spin which must obey the Pauli Exclusion Principle. It gives the probability, F(E), for the occupation of a particular energy level E by an electron is given by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2F765-E2A6-44A3-9CE9-8439775A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64" y="722055"/>
            <a:ext cx="3353540" cy="1587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3B678-D6CD-4E55-8AE6-24AF08BD6532}"/>
              </a:ext>
            </a:extLst>
          </p:cNvPr>
          <p:cNvSpPr txBox="1"/>
          <p:nvPr/>
        </p:nvSpPr>
        <p:spPr>
          <a:xfrm>
            <a:off x="1698095" y="2817728"/>
            <a:ext cx="656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k</a:t>
            </a:r>
            <a:r>
              <a:rPr lang="en-US" baseline="-25000" dirty="0"/>
              <a:t>B</a:t>
            </a:r>
            <a:r>
              <a:rPr lang="en-US" dirty="0"/>
              <a:t> is the Boltzmann's constant, T is the absolute temperature, E is the energy of the particular energy level E, and E</a:t>
            </a:r>
            <a:r>
              <a:rPr lang="en-US" baseline="-25000" dirty="0"/>
              <a:t>F</a:t>
            </a:r>
            <a:r>
              <a:rPr lang="en-US" dirty="0"/>
              <a:t> is the Fermi energy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D1607-08EB-4856-A756-4A33E811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104" y="2356245"/>
            <a:ext cx="3078979" cy="2253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72D75-FD0B-475F-9555-DAE98C5DB34D}"/>
              </a:ext>
            </a:extLst>
          </p:cNvPr>
          <p:cNvSpPr txBox="1"/>
          <p:nvPr/>
        </p:nvSpPr>
        <p:spPr>
          <a:xfrm>
            <a:off x="1698095" y="4104620"/>
            <a:ext cx="69872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It can be seen that for T = 0, all the states up to energy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are filled with electrons and all the states above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are vacant. At E =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occupation probability is ½. 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Thus the Fermi energy can be defined as the energy of the highest filled level at absolute zero.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At a finite temperature, the electron may get the energy of order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k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-Roman"/>
              </a:rPr>
              <a:t>B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and go to higher vacant state, and so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4215</TotalTime>
  <Words>1247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Berkeley-Bold</vt:lpstr>
      <vt:lpstr>Berkeley-Book</vt:lpstr>
      <vt:lpstr>Berkeley-BookItalic</vt:lpstr>
      <vt:lpstr>Calibri</vt:lpstr>
      <vt:lpstr>Calibri Light</vt:lpstr>
      <vt:lpstr>Cambria Math</vt:lpstr>
      <vt:lpstr>MathematicalPi-One</vt:lpstr>
      <vt:lpstr>Montserrat</vt:lpstr>
      <vt:lpstr>Symbol</vt:lpstr>
      <vt:lpstr>Times New Roman</vt:lpstr>
      <vt:lpstr>Times-Bold</vt:lpstr>
      <vt:lpstr>Times-Roman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Office2574</cp:lastModifiedBy>
  <cp:revision>198</cp:revision>
  <dcterms:created xsi:type="dcterms:W3CDTF">2020-05-05T09:43:45Z</dcterms:created>
  <dcterms:modified xsi:type="dcterms:W3CDTF">2020-11-27T18:32:15Z</dcterms:modified>
</cp:coreProperties>
</file>