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60" r:id="rId7"/>
    <p:sldId id="261" r:id="rId8"/>
    <p:sldId id="262" r:id="rId9"/>
    <p:sldId id="264" r:id="rId10"/>
    <p:sldId id="263" r:id="rId11"/>
    <p:sldId id="265" r:id="rId12"/>
    <p:sldId id="266" r:id="rId13"/>
    <p:sldId id="269" r:id="rId14"/>
    <p:sldId id="270" r:id="rId15"/>
    <p:sldId id="267" r:id="rId16"/>
    <p:sldId id="268"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8" r:id="rId32"/>
    <p:sldId id="289" r:id="rId33"/>
    <p:sldId id="287"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B58E-DB98-45A3-8879-3E686FB33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6D2D53-CEEC-471F-B760-650D29663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4C3BCC-495F-4A86-8904-8AA6B2A2C9C3}"/>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D715457B-482F-4751-BCDD-FF44F9A64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6241D-3479-4867-BAB9-1D5862235426}"/>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21465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4F9E-F8E7-4E44-BFED-F284CD97E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721275-71EF-4251-A86C-893D6BF7E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520E8-C52D-41C7-8599-E2C835ED001C}"/>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0F9A998D-4F29-41C9-89B3-41DCDC26E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8F629-FDC4-4FB8-9D00-1D22C466C669}"/>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213187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56456-8D56-439B-ADF1-13028BD51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A40CA0-D581-4171-8659-AA0FEBEDC8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7DE78-25DD-4360-B74D-B3510EFEED5F}"/>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2BF89EE8-D68F-4E00-B7A8-D1DC6EE6D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5B46A-F611-49A5-8FC4-9723348AA9E4}"/>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04863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40DC-33C8-4265-AA22-ED262B226E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B6457F-B33B-4795-B98E-791A1C420E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DCBC5-BF35-492B-A1D9-D4D3FE2320CD}"/>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8BAEAAF3-5255-42A3-A5E7-33BF2101C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D7200-9233-4F76-9895-180EA98425F6}"/>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75165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85EA-FD42-4E4B-89C2-17CBDF3EA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0C79CA-C357-47B9-9320-7F1F66B14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F11119-A180-48F4-99F6-45039B5C2AF1}"/>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1FA4137B-D906-4F7E-A46B-D0FBC6438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B4BA2-4A9D-4901-B8B1-B37518F17E46}"/>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40967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64D5-DEB5-4154-A36F-A24A689B5A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D64C1-A93C-49D7-9E7B-27F4AF18B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139989-7F91-4BEF-B095-39EA78353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656417-8561-4A90-B9B6-3B17055F17DA}"/>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6" name="Footer Placeholder 5">
            <a:extLst>
              <a:ext uri="{FF2B5EF4-FFF2-40B4-BE49-F238E27FC236}">
                <a16:creationId xmlns:a16="http://schemas.microsoft.com/office/drawing/2014/main" id="{C1306773-33DE-4C24-9345-EC7A00C0D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509DC-901D-4D3F-87AB-B4287A32B928}"/>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44088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7A98-2E05-4EB0-B836-AE2C3D94A6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2A8B6-CC20-4208-B42E-C9E4C92DC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420F3-F5C4-40A7-8620-1B56E29B2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BBC175-E167-47AC-B536-4DA4EE063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96753-7DB3-4F59-B17A-7AF66D03E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6DCD17-D7CB-453D-9621-5751C13AC44E}"/>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8" name="Footer Placeholder 7">
            <a:extLst>
              <a:ext uri="{FF2B5EF4-FFF2-40B4-BE49-F238E27FC236}">
                <a16:creationId xmlns:a16="http://schemas.microsoft.com/office/drawing/2014/main" id="{CBA0FB43-8329-4D69-B826-2EE6829D12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802A67-E6E0-452C-A6DB-79CAFBF544A4}"/>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4346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52DE-014F-4150-AC2F-5C90B37E8B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6A736C-6D00-4B86-BC8F-BF8963C6E6CD}"/>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4" name="Footer Placeholder 3">
            <a:extLst>
              <a:ext uri="{FF2B5EF4-FFF2-40B4-BE49-F238E27FC236}">
                <a16:creationId xmlns:a16="http://schemas.microsoft.com/office/drawing/2014/main" id="{5C6B9631-DD3D-4738-904C-1D4C09EABC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1CE140-6488-4CEE-99A5-6380DA5E85A9}"/>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86362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2FBBD-FCD7-46D2-B923-81A4ADF800F0}"/>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3" name="Footer Placeholder 2">
            <a:extLst>
              <a:ext uri="{FF2B5EF4-FFF2-40B4-BE49-F238E27FC236}">
                <a16:creationId xmlns:a16="http://schemas.microsoft.com/office/drawing/2014/main" id="{6B9C9727-FE44-4DEB-9889-207ABC72DF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BC4B4C-8CB6-4CC4-95B3-23453B5A8515}"/>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216468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2FA8-AB42-42EB-8165-C2826C76E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2EE30B-14D9-4239-9365-1F0852C8B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481B75-9B94-4641-8975-B778A0D2B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B67A0-0F79-481B-95E1-D8AA8879B8F9}"/>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6" name="Footer Placeholder 5">
            <a:extLst>
              <a:ext uri="{FF2B5EF4-FFF2-40B4-BE49-F238E27FC236}">
                <a16:creationId xmlns:a16="http://schemas.microsoft.com/office/drawing/2014/main" id="{73A7F6EB-EAF8-4C19-B1FA-07A7E05A2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D98B4-E5EB-474C-9844-19CD25CB72E6}"/>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359007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8137-80B5-4502-91A0-12C8AF39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979F2F-8B36-4422-8D8F-0E103195D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F0B134-46FC-40BE-B00F-67F539F6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E9FE0-1E23-401A-B100-B7D62D866E40}"/>
              </a:ext>
            </a:extLst>
          </p:cNvPr>
          <p:cNvSpPr>
            <a:spLocks noGrp="1"/>
          </p:cNvSpPr>
          <p:nvPr>
            <p:ph type="dt" sz="half" idx="10"/>
          </p:nvPr>
        </p:nvSpPr>
        <p:spPr/>
        <p:txBody>
          <a:bodyPr/>
          <a:lstStyle/>
          <a:p>
            <a:fld id="{3B180D70-9D43-479F-883F-1180757FB64E}" type="datetimeFigureOut">
              <a:rPr lang="en-IN" smtClean="0"/>
              <a:t>14-02-2022</a:t>
            </a:fld>
            <a:endParaRPr lang="en-IN"/>
          </a:p>
        </p:txBody>
      </p:sp>
      <p:sp>
        <p:nvSpPr>
          <p:cNvPr id="6" name="Footer Placeholder 5">
            <a:extLst>
              <a:ext uri="{FF2B5EF4-FFF2-40B4-BE49-F238E27FC236}">
                <a16:creationId xmlns:a16="http://schemas.microsoft.com/office/drawing/2014/main" id="{51CBC96B-A269-4E86-B1CF-2863CFAF4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595A9-4BC1-4E87-957A-2A3D53D71257}"/>
              </a:ext>
            </a:extLst>
          </p:cNvPr>
          <p:cNvSpPr>
            <a:spLocks noGrp="1"/>
          </p:cNvSpPr>
          <p:nvPr>
            <p:ph type="sldNum" sz="quarter" idx="12"/>
          </p:nvPr>
        </p:nvSpPr>
        <p:spPr/>
        <p:txBody>
          <a:bodyPr/>
          <a:lstStyle/>
          <a:p>
            <a:fld id="{66CF676C-98C9-436A-A057-46EBDECA79CB}" type="slidenum">
              <a:rPr lang="en-IN" smtClean="0"/>
              <a:t>‹#›</a:t>
            </a:fld>
            <a:endParaRPr lang="en-IN"/>
          </a:p>
        </p:txBody>
      </p:sp>
    </p:spTree>
    <p:extLst>
      <p:ext uri="{BB962C8B-B14F-4D97-AF65-F5344CB8AC3E}">
        <p14:creationId xmlns:p14="http://schemas.microsoft.com/office/powerpoint/2010/main" val="104995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A8E66-AD15-4E9F-9F54-217EAC383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EC559A-1A7A-459C-A59B-33AAD96FB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611BB-BBC6-4747-B250-A9C8E276A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80D70-9D43-479F-883F-1180757FB64E}" type="datetimeFigureOut">
              <a:rPr lang="en-IN" smtClean="0"/>
              <a:t>14-02-2022</a:t>
            </a:fld>
            <a:endParaRPr lang="en-IN"/>
          </a:p>
        </p:txBody>
      </p:sp>
      <p:sp>
        <p:nvSpPr>
          <p:cNvPr id="5" name="Footer Placeholder 4">
            <a:extLst>
              <a:ext uri="{FF2B5EF4-FFF2-40B4-BE49-F238E27FC236}">
                <a16:creationId xmlns:a16="http://schemas.microsoft.com/office/drawing/2014/main" id="{15FB6D67-4D68-43A3-BCFF-637756AE0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57638-61B3-4502-8880-18CB21DB9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F676C-98C9-436A-A057-46EBDECA79CB}" type="slidenum">
              <a:rPr lang="en-IN" smtClean="0"/>
              <a:t>‹#›</a:t>
            </a:fld>
            <a:endParaRPr lang="en-IN"/>
          </a:p>
        </p:txBody>
      </p:sp>
    </p:spTree>
    <p:extLst>
      <p:ext uri="{BB962C8B-B14F-4D97-AF65-F5344CB8AC3E}">
        <p14:creationId xmlns:p14="http://schemas.microsoft.com/office/powerpoint/2010/main" val="228913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hyperlink" Target="https://www.wipo.int/tradesecrets/en/" TargetMode="External"/><Relationship Id="rId3" Type="http://schemas.openxmlformats.org/officeDocument/2006/relationships/hyperlink" Target="https://www.wipo.int/copyright/en/" TargetMode="External"/><Relationship Id="rId7" Type="http://schemas.openxmlformats.org/officeDocument/2006/relationships/hyperlink" Target="https://www.wipo.int/trademarks/en/" TargetMode="External"/><Relationship Id="rId12" Type="http://schemas.openxmlformats.org/officeDocument/2006/relationships/hyperlink" Target="https://www.wipo.int/geo_indications/e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6.jpeg"/><Relationship Id="rId5" Type="http://schemas.openxmlformats.org/officeDocument/2006/relationships/hyperlink" Target="https://www.wipo.int/patents/en/" TargetMode="External"/><Relationship Id="rId10" Type="http://schemas.openxmlformats.org/officeDocument/2006/relationships/image" Target="../media/image5.jpeg"/><Relationship Id="rId4" Type="http://schemas.openxmlformats.org/officeDocument/2006/relationships/image" Target="../media/image2.jpeg"/><Relationship Id="rId9" Type="http://schemas.openxmlformats.org/officeDocument/2006/relationships/hyperlink" Target="https://www.wipo.int/designs/e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CF10-3107-48B5-9920-50F1A010A782}"/>
              </a:ext>
            </a:extLst>
          </p:cNvPr>
          <p:cNvSpPr>
            <a:spLocks noGrp="1"/>
          </p:cNvSpPr>
          <p:nvPr>
            <p:ph type="ctrTitle"/>
          </p:nvPr>
        </p:nvSpPr>
        <p:spPr>
          <a:xfrm>
            <a:off x="1524000" y="1537143"/>
            <a:ext cx="9144000" cy="2387600"/>
          </a:xfrm>
        </p:spPr>
        <p:txBody>
          <a:bodyPr/>
          <a:lstStyle/>
          <a:p>
            <a:r>
              <a:rPr lang="en-US" dirty="0"/>
              <a:t>Intellectual Property Rights (IPRs)</a:t>
            </a:r>
            <a:endParaRPr lang="en-IN" dirty="0"/>
          </a:p>
        </p:txBody>
      </p:sp>
    </p:spTree>
    <p:extLst>
      <p:ext uri="{BB962C8B-B14F-4D97-AF65-F5344CB8AC3E}">
        <p14:creationId xmlns:p14="http://schemas.microsoft.com/office/powerpoint/2010/main" val="254489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6DD8-013B-4AC0-B9EA-08CD02B7E97F}"/>
              </a:ext>
            </a:extLst>
          </p:cNvPr>
          <p:cNvSpPr>
            <a:spLocks noGrp="1"/>
          </p:cNvSpPr>
          <p:nvPr>
            <p:ph type="title"/>
          </p:nvPr>
        </p:nvSpPr>
        <p:spPr/>
        <p:txBody>
          <a:bodyPr/>
          <a:lstStyle/>
          <a:p>
            <a:r>
              <a:rPr lang="en-IN" b="1" i="0" u="none" strike="noStrike" dirty="0">
                <a:solidFill>
                  <a:srgbClr val="000000"/>
                </a:solidFill>
                <a:effectLst/>
                <a:latin typeface="Georgia" panose="02040502050405020303" pitchFamily="18" charset="0"/>
              </a:rPr>
              <a:t>Trademarks</a:t>
            </a:r>
            <a:endParaRPr lang="en-IN" dirty="0"/>
          </a:p>
        </p:txBody>
      </p:sp>
      <p:sp>
        <p:nvSpPr>
          <p:cNvPr id="3" name="Content Placeholder 2">
            <a:extLst>
              <a:ext uri="{FF2B5EF4-FFF2-40B4-BE49-F238E27FC236}">
                <a16:creationId xmlns:a16="http://schemas.microsoft.com/office/drawing/2014/main" id="{71C77CFF-CAEC-4A92-93B8-99B4C1FFEB78}"/>
              </a:ext>
            </a:extLst>
          </p:cNvPr>
          <p:cNvSpPr>
            <a:spLocks noGrp="1"/>
          </p:cNvSpPr>
          <p:nvPr>
            <p:ph idx="1"/>
          </p:nvPr>
        </p:nvSpPr>
        <p:spPr>
          <a:xfrm>
            <a:off x="527116" y="1618234"/>
            <a:ext cx="11388364" cy="5084223"/>
          </a:xfrm>
        </p:spPr>
        <p:txBody>
          <a:bodyPr>
            <a:normAutofit fontScale="92500" lnSpcReduction="20000"/>
          </a:bodyPr>
          <a:lstStyle/>
          <a:p>
            <a:pPr marL="0" indent="0">
              <a:buNone/>
            </a:pPr>
            <a:r>
              <a:rPr lang="en-US" b="1" dirty="0"/>
              <a:t>What rights does trademark registration provide?</a:t>
            </a:r>
          </a:p>
          <a:p>
            <a:r>
              <a:rPr lang="en-US" dirty="0"/>
              <a:t>In principle, a trademark registration will confer an exclusive right to the use of the registered trademark. </a:t>
            </a:r>
          </a:p>
          <a:p>
            <a:r>
              <a:rPr lang="en-US" dirty="0"/>
              <a:t>This implies that the trademark can be exclusively used by its owner, or licensed to another party for use in return for payment. </a:t>
            </a:r>
          </a:p>
          <a:p>
            <a:r>
              <a:rPr lang="en-US" dirty="0"/>
              <a:t>Registration provides legal certainty and reinforces the position of the right holder, for example, in case of litigation.</a:t>
            </a:r>
          </a:p>
          <a:p>
            <a:pPr marL="0" indent="0">
              <a:buNone/>
            </a:pPr>
            <a:r>
              <a:rPr lang="en-US" b="1" dirty="0"/>
              <a:t>How can I protect my trademark?</a:t>
            </a:r>
          </a:p>
          <a:p>
            <a:r>
              <a:rPr lang="en-US" dirty="0"/>
              <a:t>At the national/regional level, trademark protection can be obtained through registration, by filing an application for registration with the national/regional trademark office and paying the required fees. </a:t>
            </a:r>
          </a:p>
          <a:p>
            <a:r>
              <a:rPr lang="en-US" dirty="0"/>
              <a:t>At the international level, you have two options: either you can file a trademark application with the trademark office of each country in which you are seeking protection, or you can use WIPO’s Madrid System.</a:t>
            </a:r>
            <a:endParaRPr lang="en-IN" dirty="0"/>
          </a:p>
        </p:txBody>
      </p:sp>
    </p:spTree>
    <p:extLst>
      <p:ext uri="{BB962C8B-B14F-4D97-AF65-F5344CB8AC3E}">
        <p14:creationId xmlns:p14="http://schemas.microsoft.com/office/powerpoint/2010/main" val="18146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6F01-73BF-44D8-B277-114F7A35A4A7}"/>
              </a:ext>
            </a:extLst>
          </p:cNvPr>
          <p:cNvSpPr>
            <a:spLocks noGrp="1"/>
          </p:cNvSpPr>
          <p:nvPr>
            <p:ph type="title"/>
          </p:nvPr>
        </p:nvSpPr>
        <p:spPr/>
        <p:txBody>
          <a:bodyPr/>
          <a:lstStyle/>
          <a:p>
            <a:r>
              <a:rPr lang="en-US" b="1" dirty="0"/>
              <a:t>Trademarks Registration in India</a:t>
            </a:r>
            <a:endParaRPr lang="en-IN" dirty="0"/>
          </a:p>
        </p:txBody>
      </p:sp>
      <p:sp>
        <p:nvSpPr>
          <p:cNvPr id="5" name="TextBox 4">
            <a:extLst>
              <a:ext uri="{FF2B5EF4-FFF2-40B4-BE49-F238E27FC236}">
                <a16:creationId xmlns:a16="http://schemas.microsoft.com/office/drawing/2014/main" id="{BCEB40D3-46F4-4756-800D-71999BBF08F8}"/>
              </a:ext>
            </a:extLst>
          </p:cNvPr>
          <p:cNvSpPr txBox="1"/>
          <p:nvPr/>
        </p:nvSpPr>
        <p:spPr>
          <a:xfrm>
            <a:off x="2575875" y="1794988"/>
            <a:ext cx="8010426" cy="369332"/>
          </a:xfrm>
          <a:prstGeom prst="rect">
            <a:avLst/>
          </a:prstGeom>
          <a:noFill/>
        </p:spPr>
        <p:txBody>
          <a:bodyPr wrap="square">
            <a:spAutoFit/>
          </a:bodyPr>
          <a:lstStyle/>
          <a:p>
            <a:r>
              <a:rPr lang="en-IN" dirty="0">
                <a:solidFill>
                  <a:srgbClr val="FF0000"/>
                </a:solidFill>
              </a:rPr>
              <a:t>https://ipindiaonline.gov.in/trademarkefiling/user/frmloginnew.aspx</a:t>
            </a:r>
          </a:p>
        </p:txBody>
      </p:sp>
      <p:pic>
        <p:nvPicPr>
          <p:cNvPr id="7" name="Picture 6">
            <a:extLst>
              <a:ext uri="{FF2B5EF4-FFF2-40B4-BE49-F238E27FC236}">
                <a16:creationId xmlns:a16="http://schemas.microsoft.com/office/drawing/2014/main" id="{ECFFC867-B6FF-482E-BAAF-168D2D63AD69}"/>
              </a:ext>
            </a:extLst>
          </p:cNvPr>
          <p:cNvPicPr>
            <a:picLocks noChangeAspect="1"/>
          </p:cNvPicPr>
          <p:nvPr/>
        </p:nvPicPr>
        <p:blipFill>
          <a:blip r:embed="rId2"/>
          <a:stretch>
            <a:fillRect/>
          </a:stretch>
        </p:blipFill>
        <p:spPr>
          <a:xfrm>
            <a:off x="958524" y="2164320"/>
            <a:ext cx="10048707" cy="4495292"/>
          </a:xfrm>
          <a:prstGeom prst="rect">
            <a:avLst/>
          </a:prstGeom>
        </p:spPr>
      </p:pic>
    </p:spTree>
    <p:extLst>
      <p:ext uri="{BB962C8B-B14F-4D97-AF65-F5344CB8AC3E}">
        <p14:creationId xmlns:p14="http://schemas.microsoft.com/office/powerpoint/2010/main" val="154664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03B7-6B0A-4EE1-96CF-5EE2D557D7BB}"/>
              </a:ext>
            </a:extLst>
          </p:cNvPr>
          <p:cNvSpPr>
            <a:spLocks noGrp="1"/>
          </p:cNvSpPr>
          <p:nvPr>
            <p:ph type="title"/>
          </p:nvPr>
        </p:nvSpPr>
        <p:spPr/>
        <p:txBody>
          <a:bodyPr/>
          <a:lstStyle/>
          <a:p>
            <a:r>
              <a:rPr lang="en-IN" b="1" dirty="0"/>
              <a:t>Patent</a:t>
            </a:r>
          </a:p>
        </p:txBody>
      </p:sp>
      <p:sp>
        <p:nvSpPr>
          <p:cNvPr id="3" name="Content Placeholder 2">
            <a:extLst>
              <a:ext uri="{FF2B5EF4-FFF2-40B4-BE49-F238E27FC236}">
                <a16:creationId xmlns:a16="http://schemas.microsoft.com/office/drawing/2014/main" id="{A7BDE806-0D06-4403-8EF7-608DC0DA1D9D}"/>
              </a:ext>
            </a:extLst>
          </p:cNvPr>
          <p:cNvSpPr>
            <a:spLocks noGrp="1"/>
          </p:cNvSpPr>
          <p:nvPr>
            <p:ph idx="1"/>
          </p:nvPr>
        </p:nvSpPr>
        <p:spPr>
          <a:xfrm>
            <a:off x="159469" y="1568908"/>
            <a:ext cx="9540711" cy="4923967"/>
          </a:xfrm>
        </p:spPr>
        <p:txBody>
          <a:bodyPr>
            <a:normAutofit fontScale="92500" lnSpcReduction="10000"/>
          </a:bodyPr>
          <a:lstStyle/>
          <a:p>
            <a:pPr algn="just"/>
            <a:r>
              <a:rPr lang="en-US" dirty="0"/>
              <a:t>A patent is an exclusive right granted for an invention, which is a product or a process that provides, in general, a new way of doing something, or offers a new technical solution to a problem. </a:t>
            </a:r>
          </a:p>
          <a:p>
            <a:pPr algn="just"/>
            <a:r>
              <a:rPr lang="en-US" dirty="0"/>
              <a:t>A patent is a government-granted monopoly to build, sell, and use your invention (and prevent others from doing so).</a:t>
            </a:r>
          </a:p>
          <a:p>
            <a:pPr algn="just"/>
            <a:r>
              <a:rPr lang="en-US" dirty="0"/>
              <a:t>To get a patent, technical information about the invention must be disclosed to the public in a patent application.</a:t>
            </a:r>
          </a:p>
          <a:p>
            <a:pPr marL="0" indent="0" algn="just">
              <a:buNone/>
            </a:pPr>
            <a:r>
              <a:rPr lang="en-US" b="1" dirty="0"/>
              <a:t>What kind of protection does a patent offer?</a:t>
            </a:r>
          </a:p>
          <a:p>
            <a:pPr algn="just"/>
            <a:r>
              <a:rPr lang="en-US" dirty="0"/>
              <a:t>In principle, the patent owner has the exclusive right to prevent or stop others from commercially exploiting the patented invention. In other words, patent protection means that the invention cannot be commercially made, used, distributed, imported or sold by others without the patent owner's consent.</a:t>
            </a:r>
            <a:endParaRPr lang="en-IN" dirty="0"/>
          </a:p>
        </p:txBody>
      </p:sp>
      <p:pic>
        <p:nvPicPr>
          <p:cNvPr id="1026" name="Picture 2" descr="Patent - Trade &amp;amp; Trade">
            <a:extLst>
              <a:ext uri="{FF2B5EF4-FFF2-40B4-BE49-F238E27FC236}">
                <a16:creationId xmlns:a16="http://schemas.microsoft.com/office/drawing/2014/main" id="{5BDC8491-E3BC-4672-B05E-0E145E743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30" y="1419814"/>
            <a:ext cx="22098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2324-4E35-4A84-8C9C-4D31EFD33348}"/>
              </a:ext>
            </a:extLst>
          </p:cNvPr>
          <p:cNvSpPr>
            <a:spLocks noGrp="1"/>
          </p:cNvSpPr>
          <p:nvPr>
            <p:ph type="title"/>
          </p:nvPr>
        </p:nvSpPr>
        <p:spPr/>
        <p:txBody>
          <a:bodyPr/>
          <a:lstStyle/>
          <a:p>
            <a:r>
              <a:rPr lang="en-IN" b="1" dirty="0"/>
              <a:t>Patent</a:t>
            </a:r>
            <a:endParaRPr lang="en-IN" dirty="0"/>
          </a:p>
        </p:txBody>
      </p:sp>
      <p:sp>
        <p:nvSpPr>
          <p:cNvPr id="3" name="Content Placeholder 2">
            <a:extLst>
              <a:ext uri="{FF2B5EF4-FFF2-40B4-BE49-F238E27FC236}">
                <a16:creationId xmlns:a16="http://schemas.microsoft.com/office/drawing/2014/main" id="{9A8BC981-3268-49BF-BC2D-16FC3F5C2B5C}"/>
              </a:ext>
            </a:extLst>
          </p:cNvPr>
          <p:cNvSpPr>
            <a:spLocks noGrp="1"/>
          </p:cNvSpPr>
          <p:nvPr>
            <p:ph idx="1"/>
          </p:nvPr>
        </p:nvSpPr>
        <p:spPr/>
        <p:txBody>
          <a:bodyPr>
            <a:normAutofit fontScale="92500" lnSpcReduction="20000"/>
          </a:bodyPr>
          <a:lstStyle/>
          <a:p>
            <a:pPr marL="0" indent="0">
              <a:buNone/>
            </a:pPr>
            <a:r>
              <a:rPr lang="en-US" b="1" dirty="0"/>
              <a:t>Is a patent valid in every country?</a:t>
            </a:r>
          </a:p>
          <a:p>
            <a:r>
              <a:rPr lang="en-US" dirty="0"/>
              <a:t>Patents are territorial rights. In general, the exclusive rights are only applicable in the country or region in which a patent has been filed and granted, in accordance with the law of that country or region.</a:t>
            </a:r>
          </a:p>
          <a:p>
            <a:pPr marL="0" indent="0">
              <a:buNone/>
            </a:pPr>
            <a:r>
              <a:rPr lang="en-US" b="1" dirty="0"/>
              <a:t>What kinds of inventions can be protected?</a:t>
            </a:r>
          </a:p>
          <a:p>
            <a:r>
              <a:rPr lang="en-US" dirty="0"/>
              <a:t>Patents may be granted for inventions in any field of technology, from an everyday kitchen utensil to a nanotechnology chip. </a:t>
            </a:r>
          </a:p>
          <a:p>
            <a:r>
              <a:rPr lang="en-US" dirty="0"/>
              <a:t>An invention can be a product – such as a chemical compound, or a process, for example – or a process for producing a specific chemical compound. </a:t>
            </a:r>
          </a:p>
          <a:p>
            <a:r>
              <a:rPr lang="en-US" dirty="0"/>
              <a:t>Many products in fact contain a number of inventions. For example, a laptop computer can involve hundreds of inventions, working together.</a:t>
            </a:r>
          </a:p>
          <a:p>
            <a:endParaRPr lang="en-IN" dirty="0"/>
          </a:p>
        </p:txBody>
      </p:sp>
    </p:spTree>
    <p:extLst>
      <p:ext uri="{BB962C8B-B14F-4D97-AF65-F5344CB8AC3E}">
        <p14:creationId xmlns:p14="http://schemas.microsoft.com/office/powerpoint/2010/main" val="425155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901F-D26B-46B2-B2B6-0BDC6B170C7B}"/>
              </a:ext>
            </a:extLst>
          </p:cNvPr>
          <p:cNvSpPr>
            <a:spLocks noGrp="1"/>
          </p:cNvSpPr>
          <p:nvPr>
            <p:ph type="title"/>
          </p:nvPr>
        </p:nvSpPr>
        <p:spPr>
          <a:xfrm>
            <a:off x="838200" y="365126"/>
            <a:ext cx="10515600" cy="747238"/>
          </a:xfrm>
        </p:spPr>
        <p:txBody>
          <a:bodyPr/>
          <a:lstStyle/>
          <a:p>
            <a:r>
              <a:rPr lang="en-IN" b="1" dirty="0"/>
              <a:t>Patent</a:t>
            </a:r>
            <a:endParaRPr lang="en-IN" dirty="0"/>
          </a:p>
        </p:txBody>
      </p:sp>
      <p:sp>
        <p:nvSpPr>
          <p:cNvPr id="3" name="Content Placeholder 2">
            <a:extLst>
              <a:ext uri="{FF2B5EF4-FFF2-40B4-BE49-F238E27FC236}">
                <a16:creationId xmlns:a16="http://schemas.microsoft.com/office/drawing/2014/main" id="{85C7FA99-58CE-42D2-8CC2-BDDC523DDF0B}"/>
              </a:ext>
            </a:extLst>
          </p:cNvPr>
          <p:cNvSpPr>
            <a:spLocks noGrp="1"/>
          </p:cNvSpPr>
          <p:nvPr>
            <p:ph idx="1"/>
          </p:nvPr>
        </p:nvSpPr>
        <p:spPr>
          <a:xfrm>
            <a:off x="358219" y="1366887"/>
            <a:ext cx="11293311" cy="5373278"/>
          </a:xfrm>
        </p:spPr>
        <p:txBody>
          <a:bodyPr>
            <a:normAutofit fontScale="77500" lnSpcReduction="20000"/>
          </a:bodyPr>
          <a:lstStyle/>
          <a:p>
            <a:pPr marL="0" indent="0">
              <a:buNone/>
            </a:pPr>
            <a:r>
              <a:rPr lang="en-US" b="1" dirty="0"/>
              <a:t>What conditions must be met to obtain patent protection?</a:t>
            </a:r>
          </a:p>
          <a:p>
            <a:pPr marL="0" indent="0">
              <a:buNone/>
            </a:pPr>
            <a:r>
              <a:rPr lang="en-US" dirty="0"/>
              <a:t>There are numerous conditions that must be met in order to obtain a patent and it is not possible to compile an exhaustive, universally applicable list. However, some of the key conditions include the following:</a:t>
            </a:r>
          </a:p>
          <a:p>
            <a:r>
              <a:rPr lang="en-US" dirty="0"/>
              <a:t>The invention must show an </a:t>
            </a:r>
            <a:r>
              <a:rPr lang="en-US" b="1" dirty="0"/>
              <a:t>element of novelty</a:t>
            </a:r>
            <a:r>
              <a:rPr lang="en-US" dirty="0"/>
              <a:t>; that is, some new characteristic which is not known in the body of existing knowledge in its technical field. This body of existing knowledge is called “prior art”.</a:t>
            </a:r>
          </a:p>
          <a:p>
            <a:r>
              <a:rPr lang="en-US" dirty="0"/>
              <a:t>The invention must involve an “</a:t>
            </a:r>
            <a:r>
              <a:rPr lang="en-US" b="1" dirty="0"/>
              <a:t>inventive step</a:t>
            </a:r>
            <a:r>
              <a:rPr lang="en-US" dirty="0"/>
              <a:t>” or “non-obvious”, which means that it could not be obviously deduced by a person having ordinary skill in the relevant technical field.</a:t>
            </a:r>
          </a:p>
          <a:p>
            <a:r>
              <a:rPr lang="en-US" dirty="0"/>
              <a:t>The invention must be </a:t>
            </a:r>
            <a:r>
              <a:rPr lang="en-US" b="1" dirty="0"/>
              <a:t>capable of industrial application</a:t>
            </a:r>
            <a:r>
              <a:rPr lang="en-US" dirty="0"/>
              <a:t>, meaning that it must be capable of being used for an industrial or business purpose beyond a mere theoretical phenomenon, or be useful.</a:t>
            </a:r>
          </a:p>
          <a:p>
            <a:r>
              <a:rPr lang="en-US" dirty="0"/>
              <a:t>Its subject matter must be accepted as “</a:t>
            </a:r>
            <a:r>
              <a:rPr lang="en-US" b="1" dirty="0"/>
              <a:t>patentable</a:t>
            </a:r>
            <a:r>
              <a:rPr lang="en-US" dirty="0"/>
              <a:t>” under law. In many countries, scientific theories, aesthetic creations, mathematical methods, plant or animal varieties, discoveries of natural substances, commercial methods, methods for medical treatment (as opposed to medical products) or computer programs are generally not patentable.</a:t>
            </a:r>
          </a:p>
          <a:p>
            <a:pPr marL="0" indent="0">
              <a:buNone/>
            </a:pPr>
            <a:r>
              <a:rPr lang="en-US" dirty="0"/>
              <a:t>The invention must be disclosed in an application in a manner sufficiently clear and complete to enable it to be replicated by a person with an ordinary level of skill in the relevant technical field.</a:t>
            </a:r>
            <a:endParaRPr lang="en-IN" dirty="0"/>
          </a:p>
        </p:txBody>
      </p:sp>
    </p:spTree>
    <p:extLst>
      <p:ext uri="{BB962C8B-B14F-4D97-AF65-F5344CB8AC3E}">
        <p14:creationId xmlns:p14="http://schemas.microsoft.com/office/powerpoint/2010/main" val="291967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EC80-D391-46F8-A9D3-DA7C0E535157}"/>
              </a:ext>
            </a:extLst>
          </p:cNvPr>
          <p:cNvSpPr>
            <a:spLocks noGrp="1"/>
          </p:cNvSpPr>
          <p:nvPr>
            <p:ph type="title"/>
          </p:nvPr>
        </p:nvSpPr>
        <p:spPr/>
        <p:txBody>
          <a:bodyPr/>
          <a:lstStyle/>
          <a:p>
            <a:r>
              <a:rPr lang="en-IN" b="1" dirty="0"/>
              <a:t>Patent</a:t>
            </a:r>
            <a:endParaRPr lang="en-IN" dirty="0"/>
          </a:p>
        </p:txBody>
      </p:sp>
      <p:sp>
        <p:nvSpPr>
          <p:cNvPr id="3" name="Content Placeholder 2">
            <a:extLst>
              <a:ext uri="{FF2B5EF4-FFF2-40B4-BE49-F238E27FC236}">
                <a16:creationId xmlns:a16="http://schemas.microsoft.com/office/drawing/2014/main" id="{09032E1E-9A7A-4A8F-947F-10FF7705D282}"/>
              </a:ext>
            </a:extLst>
          </p:cNvPr>
          <p:cNvSpPr>
            <a:spLocks noGrp="1"/>
          </p:cNvSpPr>
          <p:nvPr>
            <p:ph idx="1"/>
          </p:nvPr>
        </p:nvSpPr>
        <p:spPr/>
        <p:txBody>
          <a:bodyPr>
            <a:normAutofit fontScale="92500"/>
          </a:bodyPr>
          <a:lstStyle/>
          <a:p>
            <a:r>
              <a:rPr lang="en-US" dirty="0"/>
              <a:t>If you are issued a patent, it’s usually good for 20 years; however, there are some patents that are only good for 14 years.  </a:t>
            </a:r>
          </a:p>
          <a:p>
            <a:r>
              <a:rPr lang="en-US" dirty="0"/>
              <a:t>After 20 years, your patent expires and anyone can copy, </a:t>
            </a:r>
            <a:r>
              <a:rPr lang="en-US" dirty="0" err="1"/>
              <a:t>build,and</a:t>
            </a:r>
            <a:r>
              <a:rPr lang="en-US" dirty="0"/>
              <a:t> sell your invention.  In exchange for the “monopoly,” you must disclose the details of your invention to the public so that someone “practiced in the arts” could recreate it.  </a:t>
            </a:r>
          </a:p>
          <a:p>
            <a:r>
              <a:rPr lang="en-US" dirty="0"/>
              <a:t>To receive a patent your idea must meet four requirements:</a:t>
            </a:r>
          </a:p>
          <a:p>
            <a:pPr lvl="1"/>
            <a:r>
              <a:rPr lang="en-US" dirty="0"/>
              <a:t>The subject matter must be “patentable” (as defined by Congress and the courts).</a:t>
            </a:r>
          </a:p>
          <a:p>
            <a:pPr lvl="1"/>
            <a:r>
              <a:rPr lang="en-US" dirty="0"/>
              <a:t>Your idea must be “new.”</a:t>
            </a:r>
          </a:p>
          <a:p>
            <a:pPr lvl="1"/>
            <a:r>
              <a:rPr lang="en-US" dirty="0"/>
              <a:t>The idea must be “useful.”</a:t>
            </a:r>
          </a:p>
          <a:p>
            <a:pPr lvl="1"/>
            <a:r>
              <a:rPr lang="en-US" dirty="0"/>
              <a:t>Your idea must be “non-obvious.”</a:t>
            </a:r>
            <a:endParaRPr lang="en-IN" dirty="0"/>
          </a:p>
        </p:txBody>
      </p:sp>
    </p:spTree>
    <p:extLst>
      <p:ext uri="{BB962C8B-B14F-4D97-AF65-F5344CB8AC3E}">
        <p14:creationId xmlns:p14="http://schemas.microsoft.com/office/powerpoint/2010/main" val="94199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76A2-8334-46AF-B5F6-C4D1709DC22A}"/>
              </a:ext>
            </a:extLst>
          </p:cNvPr>
          <p:cNvSpPr>
            <a:spLocks noGrp="1"/>
          </p:cNvSpPr>
          <p:nvPr>
            <p:ph type="title"/>
          </p:nvPr>
        </p:nvSpPr>
        <p:spPr/>
        <p:txBody>
          <a:bodyPr/>
          <a:lstStyle/>
          <a:p>
            <a:r>
              <a:rPr lang="en-IN" b="1" dirty="0"/>
              <a:t>Patent</a:t>
            </a:r>
            <a:endParaRPr lang="en-IN" dirty="0"/>
          </a:p>
        </p:txBody>
      </p:sp>
      <p:sp>
        <p:nvSpPr>
          <p:cNvPr id="3" name="Content Placeholder 2">
            <a:extLst>
              <a:ext uri="{FF2B5EF4-FFF2-40B4-BE49-F238E27FC236}">
                <a16:creationId xmlns:a16="http://schemas.microsoft.com/office/drawing/2014/main" id="{3D1ED02B-C896-43F1-8AB4-FC4190E78013}"/>
              </a:ext>
            </a:extLst>
          </p:cNvPr>
          <p:cNvSpPr>
            <a:spLocks noGrp="1"/>
          </p:cNvSpPr>
          <p:nvPr>
            <p:ph idx="1"/>
          </p:nvPr>
        </p:nvSpPr>
        <p:spPr/>
        <p:txBody>
          <a:bodyPr>
            <a:normAutofit/>
          </a:bodyPr>
          <a:lstStyle/>
          <a:p>
            <a:pPr marL="0" indent="0">
              <a:buNone/>
            </a:pPr>
            <a:r>
              <a:rPr lang="en-US" dirty="0"/>
              <a:t>There are three types of patents you can file for:</a:t>
            </a:r>
          </a:p>
          <a:p>
            <a:r>
              <a:rPr lang="en-US" b="1" dirty="0"/>
              <a:t>Utility patent </a:t>
            </a:r>
            <a:r>
              <a:rPr lang="en-US" dirty="0"/>
              <a:t>– Utility patents may be granted to anyone who invents or discovers any new and useful process, machine, article of manufacture, composition of matter, or any new and useful improvement thereof (good for 20 years).</a:t>
            </a:r>
          </a:p>
          <a:p>
            <a:r>
              <a:rPr lang="en-US" b="1" dirty="0"/>
              <a:t>Design patent </a:t>
            </a:r>
            <a:r>
              <a:rPr lang="en-US" dirty="0"/>
              <a:t>– Design patents may be granted to anyone who invents a new, original, and ornamental design (good for 14 years). </a:t>
            </a:r>
          </a:p>
          <a:p>
            <a:r>
              <a:rPr lang="en-US" b="1" dirty="0"/>
              <a:t>Plant patent </a:t>
            </a:r>
            <a:r>
              <a:rPr lang="en-US" dirty="0"/>
              <a:t>– Plant patents may be granted to anyone who invents or discovers and asexually reproduces any distinct and new variety of plant (good for 20 years).</a:t>
            </a:r>
            <a:endParaRPr lang="en-IN" dirty="0"/>
          </a:p>
        </p:txBody>
      </p:sp>
    </p:spTree>
    <p:extLst>
      <p:ext uri="{BB962C8B-B14F-4D97-AF65-F5344CB8AC3E}">
        <p14:creationId xmlns:p14="http://schemas.microsoft.com/office/powerpoint/2010/main" val="343338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A747-CB7C-4040-987F-C0FA104A3694}"/>
              </a:ext>
            </a:extLst>
          </p:cNvPr>
          <p:cNvSpPr>
            <a:spLocks noGrp="1"/>
          </p:cNvSpPr>
          <p:nvPr>
            <p:ph type="title"/>
          </p:nvPr>
        </p:nvSpPr>
        <p:spPr/>
        <p:txBody>
          <a:bodyPr/>
          <a:lstStyle/>
          <a:p>
            <a:r>
              <a:rPr lang="en-IN" b="1" dirty="0"/>
              <a:t>Patent filling in India</a:t>
            </a:r>
          </a:p>
        </p:txBody>
      </p:sp>
      <p:sp>
        <p:nvSpPr>
          <p:cNvPr id="3" name="Content Placeholder 2">
            <a:extLst>
              <a:ext uri="{FF2B5EF4-FFF2-40B4-BE49-F238E27FC236}">
                <a16:creationId xmlns:a16="http://schemas.microsoft.com/office/drawing/2014/main" id="{4D29209D-A84A-4807-A1CE-A1E5AC56E68D}"/>
              </a:ext>
            </a:extLst>
          </p:cNvPr>
          <p:cNvSpPr>
            <a:spLocks noGrp="1"/>
          </p:cNvSpPr>
          <p:nvPr>
            <p:ph idx="1"/>
          </p:nvPr>
        </p:nvSpPr>
        <p:spPr/>
        <p:txBody>
          <a:bodyPr>
            <a:normAutofit fontScale="85000" lnSpcReduction="20000"/>
          </a:bodyPr>
          <a:lstStyle/>
          <a:p>
            <a:pPr marL="0" indent="0">
              <a:buNone/>
            </a:pPr>
            <a:r>
              <a:rPr lang="en-US" b="1" dirty="0"/>
              <a:t>What types of inventions are not patentable in India?</a:t>
            </a:r>
          </a:p>
          <a:p>
            <a:pPr marL="0" indent="0">
              <a:buNone/>
            </a:pPr>
            <a:r>
              <a:rPr lang="en-US" dirty="0"/>
              <a:t>1) an invention which is frivolous or which claims anything obviously contrary to well established natural laws;</a:t>
            </a:r>
          </a:p>
          <a:p>
            <a:pPr marL="0" indent="0">
              <a:buNone/>
            </a:pPr>
            <a:r>
              <a:rPr lang="en-US" dirty="0"/>
              <a:t>2) an invention the primary or intended use or commercial exploitation of which could be contrary to public order or morality or which causes serious prejudice to human , animal or plant life or health or to the environment;</a:t>
            </a:r>
          </a:p>
          <a:p>
            <a:pPr marL="0" indent="0">
              <a:buNone/>
            </a:pPr>
            <a:r>
              <a:rPr lang="en-US" dirty="0"/>
              <a:t>3) the mere discovery of scientific principle or the formulation of an abstract theory or discovery of any living thing or non-living substance occurring in nature;</a:t>
            </a:r>
          </a:p>
          <a:p>
            <a:pPr marL="0" indent="0">
              <a:buNone/>
            </a:pPr>
            <a:r>
              <a:rPr lang="en-US" dirty="0"/>
              <a:t>4) the mere discovery of a new form of a known substance which does not result in enhancement of the known efficacy of that substance or the mere discovery of any new property or new use for a known substance or of the mere use of a known process, machine or apparatus unless such known process results in a new product or employs at least one new reactant</a:t>
            </a:r>
            <a:endParaRPr lang="en-IN" dirty="0"/>
          </a:p>
        </p:txBody>
      </p:sp>
    </p:spTree>
    <p:extLst>
      <p:ext uri="{BB962C8B-B14F-4D97-AF65-F5344CB8AC3E}">
        <p14:creationId xmlns:p14="http://schemas.microsoft.com/office/powerpoint/2010/main" val="289388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5655-4C42-499D-AA04-A94E975C9C90}"/>
              </a:ext>
            </a:extLst>
          </p:cNvPr>
          <p:cNvSpPr>
            <a:spLocks noGrp="1"/>
          </p:cNvSpPr>
          <p:nvPr>
            <p:ph type="title"/>
          </p:nvPr>
        </p:nvSpPr>
        <p:spPr/>
        <p:txBody>
          <a:bodyPr/>
          <a:lstStyle/>
          <a:p>
            <a:r>
              <a:rPr lang="en-IN" b="1" dirty="0"/>
              <a:t>Patent filling in India</a:t>
            </a:r>
            <a:endParaRPr lang="en-IN" dirty="0"/>
          </a:p>
        </p:txBody>
      </p:sp>
      <p:sp>
        <p:nvSpPr>
          <p:cNvPr id="3" name="Content Placeholder 2">
            <a:extLst>
              <a:ext uri="{FF2B5EF4-FFF2-40B4-BE49-F238E27FC236}">
                <a16:creationId xmlns:a16="http://schemas.microsoft.com/office/drawing/2014/main" id="{538644F5-BB04-4C13-98C2-B654548C28D0}"/>
              </a:ext>
            </a:extLst>
          </p:cNvPr>
          <p:cNvSpPr>
            <a:spLocks noGrp="1"/>
          </p:cNvSpPr>
          <p:nvPr>
            <p:ph idx="1"/>
          </p:nvPr>
        </p:nvSpPr>
        <p:spPr/>
        <p:txBody>
          <a:bodyPr>
            <a:normAutofit fontScale="85000" lnSpcReduction="20000"/>
          </a:bodyPr>
          <a:lstStyle/>
          <a:p>
            <a:r>
              <a:rPr lang="en-US" b="1" dirty="0"/>
              <a:t>What types of inventions are not patentable in India?</a:t>
            </a:r>
          </a:p>
          <a:p>
            <a:pPr marL="0" indent="0">
              <a:buNone/>
            </a:pPr>
            <a:r>
              <a:rPr lang="en-US" dirty="0"/>
              <a:t>5) a substance obtained by mere admixture resulting only in the aggregation of the properties of the components thereof or a process for producing such substance; </a:t>
            </a:r>
          </a:p>
          <a:p>
            <a:pPr marL="0" indent="0">
              <a:buNone/>
            </a:pPr>
            <a:r>
              <a:rPr lang="en-US" dirty="0"/>
              <a:t>6) the mere arrangement or re-arrangement or duplication of known devices each functioning independently of one another in a known way; </a:t>
            </a:r>
          </a:p>
          <a:p>
            <a:pPr marL="0" indent="0">
              <a:buNone/>
            </a:pPr>
            <a:r>
              <a:rPr lang="en-US" dirty="0"/>
              <a:t>7) a method of agriculture or horticulture; </a:t>
            </a:r>
          </a:p>
          <a:p>
            <a:pPr marL="0" indent="0">
              <a:buNone/>
            </a:pPr>
            <a:r>
              <a:rPr lang="en-US" dirty="0"/>
              <a:t>8) any process for medicinal, surgical, curative, prophylactic (diagnostic, therapeutic) or other treatment of human beings or any process for a similar treatment of animals to render them free of disease or to increase their economic value or that of their products; </a:t>
            </a:r>
          </a:p>
          <a:p>
            <a:pPr marL="0" indent="0">
              <a:buNone/>
            </a:pPr>
            <a:r>
              <a:rPr lang="en-US" dirty="0"/>
              <a:t>9) plants and animals in whole or any part thereof other than microorganisms but including seeds, varieties and species and essentially biological processes for production or propagation of plants and animals; </a:t>
            </a:r>
          </a:p>
        </p:txBody>
      </p:sp>
    </p:spTree>
    <p:extLst>
      <p:ext uri="{BB962C8B-B14F-4D97-AF65-F5344CB8AC3E}">
        <p14:creationId xmlns:p14="http://schemas.microsoft.com/office/powerpoint/2010/main" val="228945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5655-4C42-499D-AA04-A94E975C9C90}"/>
              </a:ext>
            </a:extLst>
          </p:cNvPr>
          <p:cNvSpPr>
            <a:spLocks noGrp="1"/>
          </p:cNvSpPr>
          <p:nvPr>
            <p:ph type="title"/>
          </p:nvPr>
        </p:nvSpPr>
        <p:spPr/>
        <p:txBody>
          <a:bodyPr/>
          <a:lstStyle/>
          <a:p>
            <a:r>
              <a:rPr lang="en-IN" b="1" dirty="0"/>
              <a:t>Patent filling in India</a:t>
            </a:r>
            <a:endParaRPr lang="en-IN" dirty="0"/>
          </a:p>
        </p:txBody>
      </p:sp>
      <p:sp>
        <p:nvSpPr>
          <p:cNvPr id="3" name="Content Placeholder 2">
            <a:extLst>
              <a:ext uri="{FF2B5EF4-FFF2-40B4-BE49-F238E27FC236}">
                <a16:creationId xmlns:a16="http://schemas.microsoft.com/office/drawing/2014/main" id="{538644F5-BB04-4C13-98C2-B654548C28D0}"/>
              </a:ext>
            </a:extLst>
          </p:cNvPr>
          <p:cNvSpPr>
            <a:spLocks noGrp="1"/>
          </p:cNvSpPr>
          <p:nvPr>
            <p:ph idx="1"/>
          </p:nvPr>
        </p:nvSpPr>
        <p:spPr/>
        <p:txBody>
          <a:bodyPr>
            <a:normAutofit fontScale="85000" lnSpcReduction="20000"/>
          </a:bodyPr>
          <a:lstStyle/>
          <a:p>
            <a:r>
              <a:rPr lang="en-US" b="1" dirty="0"/>
              <a:t>What types of inventions are not patentable in India?</a:t>
            </a:r>
          </a:p>
          <a:p>
            <a:pPr marL="0" indent="0">
              <a:buNone/>
            </a:pPr>
            <a:r>
              <a:rPr lang="en-US" dirty="0"/>
              <a:t>10) a mathematical or business method or a computer program per se or algorithms; </a:t>
            </a:r>
          </a:p>
          <a:p>
            <a:pPr marL="0" indent="0">
              <a:buNone/>
            </a:pPr>
            <a:r>
              <a:rPr lang="en-US" dirty="0"/>
              <a:t>11) a literary, dramatic, musical or artistic work or any other aesthetic creation whatsoever including cinematographic works and television productions; </a:t>
            </a:r>
          </a:p>
          <a:p>
            <a:pPr marL="0" indent="0">
              <a:buNone/>
            </a:pPr>
            <a:r>
              <a:rPr lang="en-US" dirty="0"/>
              <a:t>12) a mere scheme or rule or method of performing mental act or method of playing game; </a:t>
            </a:r>
          </a:p>
          <a:p>
            <a:pPr marL="0" indent="0">
              <a:buNone/>
            </a:pPr>
            <a:r>
              <a:rPr lang="en-US" dirty="0"/>
              <a:t>13) a presentation of information; </a:t>
            </a:r>
          </a:p>
          <a:p>
            <a:pPr marL="0" indent="0">
              <a:buNone/>
            </a:pPr>
            <a:r>
              <a:rPr lang="en-US" dirty="0"/>
              <a:t>14) topography of integrated circuits; </a:t>
            </a:r>
          </a:p>
          <a:p>
            <a:pPr marL="0" indent="0">
              <a:buNone/>
            </a:pPr>
            <a:r>
              <a:rPr lang="en-US" dirty="0"/>
              <a:t>15) an invention which, in effect, is traditional knowledge or which is an aggregation or duplication of known properties of traditionally known component or components; 16) inventions relating to atomic energy;</a:t>
            </a:r>
            <a:endParaRPr lang="en-IN" dirty="0"/>
          </a:p>
        </p:txBody>
      </p:sp>
    </p:spTree>
    <p:extLst>
      <p:ext uri="{BB962C8B-B14F-4D97-AF65-F5344CB8AC3E}">
        <p14:creationId xmlns:p14="http://schemas.microsoft.com/office/powerpoint/2010/main" val="191393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2FB0-A575-46F4-8BCF-FB6FAD8FF393}"/>
              </a:ext>
            </a:extLst>
          </p:cNvPr>
          <p:cNvSpPr>
            <a:spLocks noGrp="1"/>
          </p:cNvSpPr>
          <p:nvPr>
            <p:ph type="title"/>
          </p:nvPr>
        </p:nvSpPr>
        <p:spPr/>
        <p:txBody>
          <a:bodyPr/>
          <a:lstStyle/>
          <a:p>
            <a:r>
              <a:rPr lang="en-US" b="1" dirty="0"/>
              <a:t>IPR</a:t>
            </a:r>
            <a:endParaRPr lang="en-IN" b="1" dirty="0"/>
          </a:p>
        </p:txBody>
      </p:sp>
      <p:sp>
        <p:nvSpPr>
          <p:cNvPr id="3" name="Content Placeholder 2">
            <a:extLst>
              <a:ext uri="{FF2B5EF4-FFF2-40B4-BE49-F238E27FC236}">
                <a16:creationId xmlns:a16="http://schemas.microsoft.com/office/drawing/2014/main" id="{98984B44-0497-4050-938F-46D5C23D34C9}"/>
              </a:ext>
            </a:extLst>
          </p:cNvPr>
          <p:cNvSpPr>
            <a:spLocks noGrp="1"/>
          </p:cNvSpPr>
          <p:nvPr>
            <p:ph idx="1"/>
          </p:nvPr>
        </p:nvSpPr>
        <p:spPr>
          <a:xfrm>
            <a:off x="838200" y="1825625"/>
            <a:ext cx="10515600" cy="1926243"/>
          </a:xfrm>
        </p:spPr>
        <p:txBody>
          <a:bodyPr/>
          <a:lstStyle/>
          <a:p>
            <a:r>
              <a:rPr lang="en-US" dirty="0"/>
              <a:t>Intellectual Property Rights (IPRs) are legal rights that protect creations and/or inventions resulting from intellectual activity in the industrial, scientific, literary or artistic fields. </a:t>
            </a:r>
          </a:p>
          <a:p>
            <a:r>
              <a:rPr lang="en-US" dirty="0"/>
              <a:t>The most common IPRs include:</a:t>
            </a:r>
          </a:p>
          <a:p>
            <a:endParaRPr lang="en-US" dirty="0"/>
          </a:p>
          <a:p>
            <a:endParaRPr lang="en-IN" dirty="0"/>
          </a:p>
        </p:txBody>
      </p:sp>
      <p:pic>
        <p:nvPicPr>
          <p:cNvPr id="1026" name="Picture 2">
            <a:extLst>
              <a:ext uri="{FF2B5EF4-FFF2-40B4-BE49-F238E27FC236}">
                <a16:creationId xmlns:a16="http://schemas.microsoft.com/office/drawing/2014/main" id="{5A225C65-9C01-489D-B618-3385EFEDC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829" y="3751868"/>
            <a:ext cx="1946708" cy="11031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6F0B9-A0C2-462D-90AC-6A8FA74A38DE}"/>
              </a:ext>
            </a:extLst>
          </p:cNvPr>
          <p:cNvSpPr txBox="1"/>
          <p:nvPr/>
        </p:nvSpPr>
        <p:spPr>
          <a:xfrm>
            <a:off x="1610052" y="4855002"/>
            <a:ext cx="1307969"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3"/>
              </a:rPr>
              <a:t>Copyright</a:t>
            </a:r>
            <a:endParaRPr lang="en-IN" b="1" i="0" dirty="0">
              <a:solidFill>
                <a:srgbClr val="3B3B3B"/>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AAFE012A-3DF9-4AC6-BE3F-0796E0618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82" y="5308779"/>
            <a:ext cx="1946709" cy="11031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AF8E6D-D218-4E10-8E88-057269E2C9B6}"/>
              </a:ext>
            </a:extLst>
          </p:cNvPr>
          <p:cNvSpPr txBox="1"/>
          <p:nvPr/>
        </p:nvSpPr>
        <p:spPr>
          <a:xfrm>
            <a:off x="1610052" y="6411913"/>
            <a:ext cx="1122932"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5"/>
              </a:rPr>
              <a:t>Patents</a:t>
            </a:r>
            <a:endParaRPr lang="en-IN" b="1" i="0" dirty="0">
              <a:solidFill>
                <a:srgbClr val="3B3B3B"/>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F458F5EE-66BD-4D50-98F4-1A648F94A8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2328" y="3751868"/>
            <a:ext cx="1946707" cy="11031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E6A1158-3ACD-4262-9883-5C2D318D11FC}"/>
              </a:ext>
            </a:extLst>
          </p:cNvPr>
          <p:cNvSpPr txBox="1"/>
          <p:nvPr/>
        </p:nvSpPr>
        <p:spPr>
          <a:xfrm>
            <a:off x="4057168" y="4855002"/>
            <a:ext cx="1609626"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7"/>
              </a:rPr>
              <a:t>Trademarks</a:t>
            </a:r>
            <a:endParaRPr lang="en-IN" b="1" i="0" dirty="0">
              <a:solidFill>
                <a:srgbClr val="3B3B3B"/>
              </a:solidFill>
              <a:effectLst/>
              <a:latin typeface="Arial" panose="020B0604020202020204" pitchFamily="34" charset="0"/>
            </a:endParaRPr>
          </a:p>
        </p:txBody>
      </p:sp>
      <p:pic>
        <p:nvPicPr>
          <p:cNvPr id="1032" name="Picture 8">
            <a:extLst>
              <a:ext uri="{FF2B5EF4-FFF2-40B4-BE49-F238E27FC236}">
                <a16:creationId xmlns:a16="http://schemas.microsoft.com/office/drawing/2014/main" id="{25580071-778F-4ABF-BDAF-7E5C0BD73F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0088" y="5308779"/>
            <a:ext cx="1946706" cy="11031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8607F2B-06EE-4E30-A019-4DE7482D5835}"/>
              </a:ext>
            </a:extLst>
          </p:cNvPr>
          <p:cNvSpPr txBox="1"/>
          <p:nvPr/>
        </p:nvSpPr>
        <p:spPr>
          <a:xfrm>
            <a:off x="3699172" y="6411913"/>
            <a:ext cx="2357989"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9"/>
              </a:rPr>
              <a:t>Industrial designs</a:t>
            </a:r>
            <a:endParaRPr lang="en-IN" b="1" i="0" dirty="0">
              <a:solidFill>
                <a:srgbClr val="3B3B3B"/>
              </a:solidFill>
              <a:effectLst/>
              <a:latin typeface="Arial" panose="020B0604020202020204" pitchFamily="34" charset="0"/>
            </a:endParaRPr>
          </a:p>
        </p:txBody>
      </p:sp>
      <p:pic>
        <p:nvPicPr>
          <p:cNvPr id="1034" name="Picture 10">
            <a:extLst>
              <a:ext uri="{FF2B5EF4-FFF2-40B4-BE49-F238E27FC236}">
                <a16:creationId xmlns:a16="http://schemas.microsoft.com/office/drawing/2014/main" id="{3841E6F0-D8CA-4994-B599-8C3E558CE8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7769" y="3751869"/>
            <a:ext cx="1946706" cy="11031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3E7BB9B-82F0-4B79-B228-DA71FE50574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1548" y="5224334"/>
            <a:ext cx="2095727" cy="11875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08D4E78-723F-4ADB-AF8D-4C2E8BA11FCD}"/>
              </a:ext>
            </a:extLst>
          </p:cNvPr>
          <p:cNvSpPr txBox="1"/>
          <p:nvPr/>
        </p:nvSpPr>
        <p:spPr>
          <a:xfrm>
            <a:off x="6003875" y="4855002"/>
            <a:ext cx="3009946"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12"/>
              </a:rPr>
              <a:t>Geographical indications</a:t>
            </a:r>
            <a:endParaRPr lang="en-IN" b="1" i="0" dirty="0">
              <a:solidFill>
                <a:srgbClr val="3B3B3B"/>
              </a:solidFill>
              <a:effectLst/>
              <a:latin typeface="Arial" panose="020B0604020202020204" pitchFamily="34" charset="0"/>
            </a:endParaRPr>
          </a:p>
        </p:txBody>
      </p:sp>
      <p:sp>
        <p:nvSpPr>
          <p:cNvPr id="21" name="TextBox 20">
            <a:extLst>
              <a:ext uri="{FF2B5EF4-FFF2-40B4-BE49-F238E27FC236}">
                <a16:creationId xmlns:a16="http://schemas.microsoft.com/office/drawing/2014/main" id="{99813C5D-D658-4F48-9135-264EC5760E2B}"/>
              </a:ext>
            </a:extLst>
          </p:cNvPr>
          <p:cNvSpPr txBox="1"/>
          <p:nvPr/>
        </p:nvSpPr>
        <p:spPr>
          <a:xfrm>
            <a:off x="6620918" y="6411913"/>
            <a:ext cx="1864150" cy="369332"/>
          </a:xfrm>
          <a:prstGeom prst="rect">
            <a:avLst/>
          </a:prstGeom>
          <a:noFill/>
        </p:spPr>
        <p:txBody>
          <a:bodyPr wrap="square">
            <a:spAutoFit/>
          </a:bodyPr>
          <a:lstStyle/>
          <a:p>
            <a:pPr algn="l"/>
            <a:r>
              <a:rPr lang="en-IN" b="1" i="0" u="none" strike="noStrike" dirty="0">
                <a:solidFill>
                  <a:srgbClr val="6F91C8"/>
                </a:solidFill>
                <a:effectLst/>
                <a:latin typeface="Arial" panose="020B0604020202020204" pitchFamily="34" charset="0"/>
                <a:hlinkClick r:id="rId13"/>
              </a:rPr>
              <a:t>Trade secrets</a:t>
            </a:r>
            <a:endParaRPr lang="en-IN" b="1" i="0" dirty="0">
              <a:solidFill>
                <a:srgbClr val="3B3B3B"/>
              </a:solidFill>
              <a:effectLst/>
              <a:latin typeface="Arial" panose="020B0604020202020204" pitchFamily="34" charset="0"/>
            </a:endParaRPr>
          </a:p>
        </p:txBody>
      </p:sp>
    </p:spTree>
    <p:extLst>
      <p:ext uri="{BB962C8B-B14F-4D97-AF65-F5344CB8AC3E}">
        <p14:creationId xmlns:p14="http://schemas.microsoft.com/office/powerpoint/2010/main" val="256786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FDAA-FC02-4948-9ED5-C88D8C6C31CB}"/>
              </a:ext>
            </a:extLst>
          </p:cNvPr>
          <p:cNvSpPr>
            <a:spLocks noGrp="1"/>
          </p:cNvSpPr>
          <p:nvPr>
            <p:ph type="title"/>
          </p:nvPr>
        </p:nvSpPr>
        <p:spPr>
          <a:xfrm>
            <a:off x="838200" y="365126"/>
            <a:ext cx="10515600" cy="747238"/>
          </a:xfrm>
        </p:spPr>
        <p:txBody>
          <a:bodyPr/>
          <a:lstStyle/>
          <a:p>
            <a:r>
              <a:rPr lang="en-IN" b="1" dirty="0"/>
              <a:t>Patent filling in India</a:t>
            </a:r>
            <a:endParaRPr lang="en-IN" dirty="0"/>
          </a:p>
        </p:txBody>
      </p:sp>
      <p:sp>
        <p:nvSpPr>
          <p:cNvPr id="3" name="Content Placeholder 2">
            <a:extLst>
              <a:ext uri="{FF2B5EF4-FFF2-40B4-BE49-F238E27FC236}">
                <a16:creationId xmlns:a16="http://schemas.microsoft.com/office/drawing/2014/main" id="{8B874620-F357-4EC8-889B-E96A930A8132}"/>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B50A7424-C4D0-4EEA-AD8D-CDC6A538EB7F}"/>
              </a:ext>
            </a:extLst>
          </p:cNvPr>
          <p:cNvSpPr txBox="1"/>
          <p:nvPr/>
        </p:nvSpPr>
        <p:spPr>
          <a:xfrm>
            <a:off x="2896386" y="1321356"/>
            <a:ext cx="6094428" cy="369332"/>
          </a:xfrm>
          <a:prstGeom prst="rect">
            <a:avLst/>
          </a:prstGeom>
          <a:noFill/>
        </p:spPr>
        <p:txBody>
          <a:bodyPr wrap="square">
            <a:spAutoFit/>
          </a:bodyPr>
          <a:lstStyle/>
          <a:p>
            <a:r>
              <a:rPr lang="en-IN" dirty="0">
                <a:solidFill>
                  <a:srgbClr val="FF0000"/>
                </a:solidFill>
              </a:rPr>
              <a:t>https://ipindiaonline.gov.in/epatentfiling/goForLogin/doLogin</a:t>
            </a:r>
          </a:p>
        </p:txBody>
      </p:sp>
      <p:pic>
        <p:nvPicPr>
          <p:cNvPr id="7" name="Picture 6">
            <a:extLst>
              <a:ext uri="{FF2B5EF4-FFF2-40B4-BE49-F238E27FC236}">
                <a16:creationId xmlns:a16="http://schemas.microsoft.com/office/drawing/2014/main" id="{D51C7CA6-E14D-404E-B67C-30FEB07FBA5C}"/>
              </a:ext>
            </a:extLst>
          </p:cNvPr>
          <p:cNvPicPr>
            <a:picLocks noChangeAspect="1"/>
          </p:cNvPicPr>
          <p:nvPr/>
        </p:nvPicPr>
        <p:blipFill>
          <a:blip r:embed="rId2"/>
          <a:stretch>
            <a:fillRect/>
          </a:stretch>
        </p:blipFill>
        <p:spPr>
          <a:xfrm>
            <a:off x="0" y="1825625"/>
            <a:ext cx="12192000" cy="4981469"/>
          </a:xfrm>
          <a:prstGeom prst="rect">
            <a:avLst/>
          </a:prstGeom>
        </p:spPr>
      </p:pic>
    </p:spTree>
    <p:extLst>
      <p:ext uri="{BB962C8B-B14F-4D97-AF65-F5344CB8AC3E}">
        <p14:creationId xmlns:p14="http://schemas.microsoft.com/office/powerpoint/2010/main" val="2595828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6E9-D350-4ECD-BA05-D07BBCD9A709}"/>
              </a:ext>
            </a:extLst>
          </p:cNvPr>
          <p:cNvSpPr>
            <a:spLocks noGrp="1"/>
          </p:cNvSpPr>
          <p:nvPr>
            <p:ph type="title"/>
          </p:nvPr>
        </p:nvSpPr>
        <p:spPr>
          <a:xfrm>
            <a:off x="838200" y="365125"/>
            <a:ext cx="10515600" cy="671823"/>
          </a:xfrm>
        </p:spPr>
        <p:txBody>
          <a:bodyPr>
            <a:normAutofit fontScale="90000"/>
          </a:bodyPr>
          <a:lstStyle/>
          <a:p>
            <a:r>
              <a:rPr lang="en-IN" b="1" dirty="0"/>
              <a:t>Geographical Indications</a:t>
            </a:r>
          </a:p>
        </p:txBody>
      </p:sp>
      <p:sp>
        <p:nvSpPr>
          <p:cNvPr id="3" name="Content Placeholder 2">
            <a:extLst>
              <a:ext uri="{FF2B5EF4-FFF2-40B4-BE49-F238E27FC236}">
                <a16:creationId xmlns:a16="http://schemas.microsoft.com/office/drawing/2014/main" id="{30B64007-EA59-4D94-925E-FED7DBA4FCC8}"/>
              </a:ext>
            </a:extLst>
          </p:cNvPr>
          <p:cNvSpPr>
            <a:spLocks noGrp="1"/>
          </p:cNvSpPr>
          <p:nvPr>
            <p:ph idx="1"/>
          </p:nvPr>
        </p:nvSpPr>
        <p:spPr>
          <a:xfrm>
            <a:off x="234884" y="1194259"/>
            <a:ext cx="6976621" cy="5663741"/>
          </a:xfrm>
        </p:spPr>
        <p:txBody>
          <a:bodyPr>
            <a:normAutofit lnSpcReduction="10000"/>
          </a:bodyPr>
          <a:lstStyle/>
          <a:p>
            <a:pPr algn="just"/>
            <a:r>
              <a:rPr lang="en-US" dirty="0"/>
              <a:t>A geographical indication (GI) is a sign used on products that have a specific geographical origin and possess qualities or a reputation that are due to that origin. </a:t>
            </a:r>
          </a:p>
          <a:p>
            <a:pPr algn="just"/>
            <a:r>
              <a:rPr lang="en-US" dirty="0"/>
              <a:t>In order to function as a GI, a sign must identify a product as originating in a given place.</a:t>
            </a:r>
          </a:p>
          <a:p>
            <a:pPr algn="just"/>
            <a:r>
              <a:rPr lang="en-US" dirty="0"/>
              <a:t>In addition, the qualities, characteristics or reputation of the product should be essentially due to the place of origin. </a:t>
            </a:r>
          </a:p>
          <a:p>
            <a:pPr algn="just"/>
            <a:r>
              <a:rPr lang="en-US" dirty="0"/>
              <a:t>Since the qualities depend on the geographical place of production, there is a clear link between the product and its original place of production.</a:t>
            </a:r>
            <a:endParaRPr lang="en-IN" dirty="0"/>
          </a:p>
        </p:txBody>
      </p:sp>
      <p:pic>
        <p:nvPicPr>
          <p:cNvPr id="1026" name="Picture 2" descr="Geographic Indication Law in India : Registration process">
            <a:extLst>
              <a:ext uri="{FF2B5EF4-FFF2-40B4-BE49-F238E27FC236}">
                <a16:creationId xmlns:a16="http://schemas.microsoft.com/office/drawing/2014/main" id="{366601A9-B289-4B51-A6EA-CCEFFBDA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449" y="1194259"/>
            <a:ext cx="4948551" cy="325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05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6E9-D350-4ECD-BA05-D07BBCD9A709}"/>
              </a:ext>
            </a:extLst>
          </p:cNvPr>
          <p:cNvSpPr>
            <a:spLocks noGrp="1"/>
          </p:cNvSpPr>
          <p:nvPr>
            <p:ph type="title"/>
          </p:nvPr>
        </p:nvSpPr>
        <p:spPr>
          <a:xfrm>
            <a:off x="838200" y="365125"/>
            <a:ext cx="10515600" cy="671823"/>
          </a:xfrm>
        </p:spPr>
        <p:txBody>
          <a:bodyPr>
            <a:normAutofit fontScale="90000"/>
          </a:bodyPr>
          <a:lstStyle/>
          <a:p>
            <a:r>
              <a:rPr lang="en-IN" b="1" dirty="0"/>
              <a:t>Geographical Indications</a:t>
            </a:r>
          </a:p>
        </p:txBody>
      </p:sp>
      <p:sp>
        <p:nvSpPr>
          <p:cNvPr id="3" name="Content Placeholder 2">
            <a:extLst>
              <a:ext uri="{FF2B5EF4-FFF2-40B4-BE49-F238E27FC236}">
                <a16:creationId xmlns:a16="http://schemas.microsoft.com/office/drawing/2014/main" id="{30B64007-EA59-4D94-925E-FED7DBA4FCC8}"/>
              </a:ext>
            </a:extLst>
          </p:cNvPr>
          <p:cNvSpPr>
            <a:spLocks noGrp="1"/>
          </p:cNvSpPr>
          <p:nvPr>
            <p:ph idx="1"/>
          </p:nvPr>
        </p:nvSpPr>
        <p:spPr>
          <a:xfrm>
            <a:off x="838199" y="1102936"/>
            <a:ext cx="10898171" cy="1036949"/>
          </a:xfrm>
        </p:spPr>
        <p:txBody>
          <a:bodyPr/>
          <a:lstStyle/>
          <a:p>
            <a:r>
              <a:rPr lang="en-US" dirty="0"/>
              <a:t>Geographical indications are typically used for agricultural products, foodstuffs, wine and spirit drinks, handicrafts, and industrial products.</a:t>
            </a:r>
            <a:endParaRPr lang="en-IN" dirty="0"/>
          </a:p>
        </p:txBody>
      </p:sp>
      <p:pic>
        <p:nvPicPr>
          <p:cNvPr id="2050" name="Picture 2" descr="Some famous examples of geographical indications from India and world |  Download Scientific Diagram">
            <a:extLst>
              <a:ext uri="{FF2B5EF4-FFF2-40B4-BE49-F238E27FC236}">
                <a16:creationId xmlns:a16="http://schemas.microsoft.com/office/drawing/2014/main" id="{060F39F8-1A52-438F-AF64-251475E7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18" y="2205873"/>
            <a:ext cx="8574004" cy="428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6E9-D350-4ECD-BA05-D07BBCD9A709}"/>
              </a:ext>
            </a:extLst>
          </p:cNvPr>
          <p:cNvSpPr>
            <a:spLocks noGrp="1"/>
          </p:cNvSpPr>
          <p:nvPr>
            <p:ph type="title"/>
          </p:nvPr>
        </p:nvSpPr>
        <p:spPr>
          <a:xfrm>
            <a:off x="838200" y="365125"/>
            <a:ext cx="10515600" cy="671823"/>
          </a:xfrm>
        </p:spPr>
        <p:txBody>
          <a:bodyPr>
            <a:normAutofit fontScale="90000"/>
          </a:bodyPr>
          <a:lstStyle/>
          <a:p>
            <a:r>
              <a:rPr lang="en-IN" b="1" dirty="0"/>
              <a:t>Geographical Indications</a:t>
            </a:r>
          </a:p>
        </p:txBody>
      </p:sp>
      <p:sp>
        <p:nvSpPr>
          <p:cNvPr id="3" name="Content Placeholder 2">
            <a:extLst>
              <a:ext uri="{FF2B5EF4-FFF2-40B4-BE49-F238E27FC236}">
                <a16:creationId xmlns:a16="http://schemas.microsoft.com/office/drawing/2014/main" id="{30B64007-EA59-4D94-925E-FED7DBA4FCC8}"/>
              </a:ext>
            </a:extLst>
          </p:cNvPr>
          <p:cNvSpPr>
            <a:spLocks noGrp="1"/>
          </p:cNvSpPr>
          <p:nvPr>
            <p:ph idx="1"/>
          </p:nvPr>
        </p:nvSpPr>
        <p:spPr>
          <a:xfrm>
            <a:off x="838200" y="1102936"/>
            <a:ext cx="10515600" cy="5074027"/>
          </a:xfrm>
        </p:spPr>
        <p:txBody>
          <a:bodyPr>
            <a:normAutofit fontScale="92500" lnSpcReduction="10000"/>
          </a:bodyPr>
          <a:lstStyle/>
          <a:p>
            <a:pPr marL="0" indent="0" algn="just">
              <a:buNone/>
            </a:pPr>
            <a:r>
              <a:rPr lang="en-US" dirty="0"/>
              <a:t>What rights does a geographical indication provide?</a:t>
            </a:r>
          </a:p>
          <a:p>
            <a:pPr algn="just"/>
            <a:r>
              <a:rPr lang="en-US" dirty="0"/>
              <a:t>A geographical indication right enables those who have the right to use the indication to prevent its use by a third party whose product does not conform to the applicable standards. </a:t>
            </a:r>
          </a:p>
          <a:p>
            <a:pPr algn="just"/>
            <a:r>
              <a:rPr lang="en-US" dirty="0"/>
              <a:t>For example, in the jurisdictions in which the Darjeeling geographical indication is protected, producers of Darjeeling tea can exclude use of the term “Darjeeling” for tea not grown in their tea gardens or not produced according to the standards set out in the code of practice for the geographical indication.</a:t>
            </a:r>
          </a:p>
          <a:p>
            <a:pPr algn="just"/>
            <a:r>
              <a:rPr lang="en-US" dirty="0"/>
              <a:t>However, a protected geographical indication does not enable the holder to prevent someone from making a product using the same techniques as those set out in the standards for that indication. </a:t>
            </a:r>
          </a:p>
          <a:p>
            <a:pPr algn="just"/>
            <a:r>
              <a:rPr lang="en-US" dirty="0"/>
              <a:t>Protection for a geographical indication is usually obtained by acquiring a right over the sign that constitutes the indication.</a:t>
            </a:r>
            <a:endParaRPr lang="en-IN" dirty="0"/>
          </a:p>
        </p:txBody>
      </p:sp>
    </p:spTree>
    <p:extLst>
      <p:ext uri="{BB962C8B-B14F-4D97-AF65-F5344CB8AC3E}">
        <p14:creationId xmlns:p14="http://schemas.microsoft.com/office/powerpoint/2010/main" val="250002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6E9-D350-4ECD-BA05-D07BBCD9A709}"/>
              </a:ext>
            </a:extLst>
          </p:cNvPr>
          <p:cNvSpPr>
            <a:spLocks noGrp="1"/>
          </p:cNvSpPr>
          <p:nvPr>
            <p:ph type="title"/>
          </p:nvPr>
        </p:nvSpPr>
        <p:spPr>
          <a:xfrm>
            <a:off x="838200" y="365125"/>
            <a:ext cx="10515600" cy="671823"/>
          </a:xfrm>
        </p:spPr>
        <p:txBody>
          <a:bodyPr>
            <a:normAutofit fontScale="90000"/>
          </a:bodyPr>
          <a:lstStyle/>
          <a:p>
            <a:r>
              <a:rPr lang="en-IN" b="1" dirty="0"/>
              <a:t>Geographical Indications</a:t>
            </a:r>
          </a:p>
        </p:txBody>
      </p:sp>
      <p:pic>
        <p:nvPicPr>
          <p:cNvPr id="4" name="Picture 3">
            <a:extLst>
              <a:ext uri="{FF2B5EF4-FFF2-40B4-BE49-F238E27FC236}">
                <a16:creationId xmlns:a16="http://schemas.microsoft.com/office/drawing/2014/main" id="{2E5F64C0-E123-4DC7-8BC5-5E572066EF0A}"/>
              </a:ext>
            </a:extLst>
          </p:cNvPr>
          <p:cNvPicPr>
            <a:picLocks noChangeAspect="1"/>
          </p:cNvPicPr>
          <p:nvPr/>
        </p:nvPicPr>
        <p:blipFill>
          <a:blip r:embed="rId2"/>
          <a:stretch>
            <a:fillRect/>
          </a:stretch>
        </p:blipFill>
        <p:spPr>
          <a:xfrm>
            <a:off x="838200" y="1091152"/>
            <a:ext cx="8020050" cy="5543550"/>
          </a:xfrm>
          <a:prstGeom prst="rect">
            <a:avLst/>
          </a:prstGeom>
        </p:spPr>
      </p:pic>
    </p:spTree>
    <p:extLst>
      <p:ext uri="{BB962C8B-B14F-4D97-AF65-F5344CB8AC3E}">
        <p14:creationId xmlns:p14="http://schemas.microsoft.com/office/powerpoint/2010/main" val="270648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06E9-D350-4ECD-BA05-D07BBCD9A709}"/>
              </a:ext>
            </a:extLst>
          </p:cNvPr>
          <p:cNvSpPr>
            <a:spLocks noGrp="1"/>
          </p:cNvSpPr>
          <p:nvPr>
            <p:ph type="title"/>
          </p:nvPr>
        </p:nvSpPr>
        <p:spPr>
          <a:xfrm>
            <a:off x="838200" y="365125"/>
            <a:ext cx="10515600" cy="671823"/>
          </a:xfrm>
        </p:spPr>
        <p:txBody>
          <a:bodyPr>
            <a:normAutofit fontScale="90000"/>
          </a:bodyPr>
          <a:lstStyle/>
          <a:p>
            <a:r>
              <a:rPr lang="en-IN" b="1" dirty="0"/>
              <a:t>Geographical Indications Registration in India</a:t>
            </a:r>
          </a:p>
        </p:txBody>
      </p:sp>
      <p:sp>
        <p:nvSpPr>
          <p:cNvPr id="5" name="TextBox 4">
            <a:extLst>
              <a:ext uri="{FF2B5EF4-FFF2-40B4-BE49-F238E27FC236}">
                <a16:creationId xmlns:a16="http://schemas.microsoft.com/office/drawing/2014/main" id="{6E4B0F11-F4E9-46BA-BD9F-1D0A3A6D6EDF}"/>
              </a:ext>
            </a:extLst>
          </p:cNvPr>
          <p:cNvSpPr txBox="1"/>
          <p:nvPr/>
        </p:nvSpPr>
        <p:spPr>
          <a:xfrm>
            <a:off x="3188617" y="1036948"/>
            <a:ext cx="6094428" cy="369332"/>
          </a:xfrm>
          <a:prstGeom prst="rect">
            <a:avLst/>
          </a:prstGeom>
          <a:noFill/>
        </p:spPr>
        <p:txBody>
          <a:bodyPr wrap="square">
            <a:spAutoFit/>
          </a:bodyPr>
          <a:lstStyle/>
          <a:p>
            <a:r>
              <a:rPr lang="en-IN" dirty="0">
                <a:solidFill>
                  <a:srgbClr val="FF0000"/>
                </a:solidFill>
              </a:rPr>
              <a:t>https://ipindia.gov.in/the-registration-process-gi.htm</a:t>
            </a:r>
          </a:p>
        </p:txBody>
      </p:sp>
      <p:pic>
        <p:nvPicPr>
          <p:cNvPr id="7" name="Picture 6">
            <a:extLst>
              <a:ext uri="{FF2B5EF4-FFF2-40B4-BE49-F238E27FC236}">
                <a16:creationId xmlns:a16="http://schemas.microsoft.com/office/drawing/2014/main" id="{EBBA3D0A-833E-49DB-B608-97165AE904FA}"/>
              </a:ext>
            </a:extLst>
          </p:cNvPr>
          <p:cNvPicPr>
            <a:picLocks noChangeAspect="1"/>
          </p:cNvPicPr>
          <p:nvPr/>
        </p:nvPicPr>
        <p:blipFill>
          <a:blip r:embed="rId2"/>
          <a:stretch>
            <a:fillRect/>
          </a:stretch>
        </p:blipFill>
        <p:spPr>
          <a:xfrm>
            <a:off x="975169" y="1941933"/>
            <a:ext cx="10874678" cy="3318224"/>
          </a:xfrm>
          <a:prstGeom prst="rect">
            <a:avLst/>
          </a:prstGeom>
        </p:spPr>
      </p:pic>
    </p:spTree>
    <p:extLst>
      <p:ext uri="{BB962C8B-B14F-4D97-AF65-F5344CB8AC3E}">
        <p14:creationId xmlns:p14="http://schemas.microsoft.com/office/powerpoint/2010/main" val="1483326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A3A9-330D-4296-B501-9C34DBA4237F}"/>
              </a:ext>
            </a:extLst>
          </p:cNvPr>
          <p:cNvSpPr>
            <a:spLocks noGrp="1"/>
          </p:cNvSpPr>
          <p:nvPr>
            <p:ph type="title"/>
          </p:nvPr>
        </p:nvSpPr>
        <p:spPr>
          <a:xfrm>
            <a:off x="838200" y="365125"/>
            <a:ext cx="10515600" cy="756665"/>
          </a:xfrm>
        </p:spPr>
        <p:txBody>
          <a:bodyPr/>
          <a:lstStyle/>
          <a:p>
            <a:r>
              <a:rPr lang="en-IN" b="1" dirty="0"/>
              <a:t>Industrial Designs</a:t>
            </a:r>
          </a:p>
        </p:txBody>
      </p:sp>
      <p:sp>
        <p:nvSpPr>
          <p:cNvPr id="3" name="Content Placeholder 2">
            <a:extLst>
              <a:ext uri="{FF2B5EF4-FFF2-40B4-BE49-F238E27FC236}">
                <a16:creationId xmlns:a16="http://schemas.microsoft.com/office/drawing/2014/main" id="{4C32C6C9-AE56-4205-A814-A27CC00FEDB5}"/>
              </a:ext>
            </a:extLst>
          </p:cNvPr>
          <p:cNvSpPr>
            <a:spLocks noGrp="1"/>
          </p:cNvSpPr>
          <p:nvPr>
            <p:ph idx="1"/>
          </p:nvPr>
        </p:nvSpPr>
        <p:spPr>
          <a:xfrm>
            <a:off x="433633" y="1310326"/>
            <a:ext cx="7400041" cy="5547674"/>
          </a:xfrm>
        </p:spPr>
        <p:txBody>
          <a:bodyPr>
            <a:normAutofit/>
          </a:bodyPr>
          <a:lstStyle/>
          <a:p>
            <a:pPr algn="just"/>
            <a:r>
              <a:rPr lang="en-US" dirty="0"/>
              <a:t>In a legal sense, an industrial design constitutes the ornamental aspect of an article.</a:t>
            </a:r>
          </a:p>
          <a:p>
            <a:pPr algn="just"/>
            <a:r>
              <a:rPr lang="en-US" dirty="0"/>
              <a:t>An industrial design may consist of three dimensional features, such as the shape of an article, or two dimensional features, such as patterns, lines or color.</a:t>
            </a:r>
          </a:p>
          <a:p>
            <a:pPr algn="just"/>
            <a:r>
              <a:rPr lang="en-US" dirty="0"/>
              <a:t>In principle, the owner of a registered industrial design or of a design patent has the right to prevent third parties from making, selling or importing articles bearing or embodying a design which is a copy, or substantially a copy, of the protected design, when such acts are undertaken for commercial purposes.</a:t>
            </a:r>
            <a:endParaRPr lang="en-IN" dirty="0"/>
          </a:p>
        </p:txBody>
      </p:sp>
      <p:pic>
        <p:nvPicPr>
          <p:cNvPr id="5" name="Picture 4">
            <a:extLst>
              <a:ext uri="{FF2B5EF4-FFF2-40B4-BE49-F238E27FC236}">
                <a16:creationId xmlns:a16="http://schemas.microsoft.com/office/drawing/2014/main" id="{72F17607-03C9-440E-8D4E-2605A0B6CF78}"/>
              </a:ext>
            </a:extLst>
          </p:cNvPr>
          <p:cNvPicPr>
            <a:picLocks noChangeAspect="1"/>
          </p:cNvPicPr>
          <p:nvPr/>
        </p:nvPicPr>
        <p:blipFill>
          <a:blip r:embed="rId2"/>
          <a:stretch>
            <a:fillRect/>
          </a:stretch>
        </p:blipFill>
        <p:spPr>
          <a:xfrm>
            <a:off x="10190375" y="0"/>
            <a:ext cx="2001625" cy="2001625"/>
          </a:xfrm>
          <a:prstGeom prst="rect">
            <a:avLst/>
          </a:prstGeom>
        </p:spPr>
      </p:pic>
      <p:pic>
        <p:nvPicPr>
          <p:cNvPr id="7" name="Picture 6">
            <a:extLst>
              <a:ext uri="{FF2B5EF4-FFF2-40B4-BE49-F238E27FC236}">
                <a16:creationId xmlns:a16="http://schemas.microsoft.com/office/drawing/2014/main" id="{9181E1DA-D927-4110-BEDD-A919179B865C}"/>
              </a:ext>
            </a:extLst>
          </p:cNvPr>
          <p:cNvPicPr>
            <a:picLocks noChangeAspect="1"/>
          </p:cNvPicPr>
          <p:nvPr/>
        </p:nvPicPr>
        <p:blipFill>
          <a:blip r:embed="rId3"/>
          <a:stretch>
            <a:fillRect/>
          </a:stretch>
        </p:blipFill>
        <p:spPr>
          <a:xfrm>
            <a:off x="8896188" y="2001625"/>
            <a:ext cx="3295812" cy="2494961"/>
          </a:xfrm>
          <a:prstGeom prst="rect">
            <a:avLst/>
          </a:prstGeom>
        </p:spPr>
      </p:pic>
      <p:pic>
        <p:nvPicPr>
          <p:cNvPr id="9" name="Picture 8">
            <a:extLst>
              <a:ext uri="{FF2B5EF4-FFF2-40B4-BE49-F238E27FC236}">
                <a16:creationId xmlns:a16="http://schemas.microsoft.com/office/drawing/2014/main" id="{8F225B9C-7082-47AB-B641-0BAA778BAB38}"/>
              </a:ext>
            </a:extLst>
          </p:cNvPr>
          <p:cNvPicPr>
            <a:picLocks noChangeAspect="1"/>
          </p:cNvPicPr>
          <p:nvPr/>
        </p:nvPicPr>
        <p:blipFill>
          <a:blip r:embed="rId4"/>
          <a:stretch>
            <a:fillRect/>
          </a:stretch>
        </p:blipFill>
        <p:spPr>
          <a:xfrm>
            <a:off x="9360816" y="4587325"/>
            <a:ext cx="2831184" cy="2161137"/>
          </a:xfrm>
          <a:prstGeom prst="rect">
            <a:avLst/>
          </a:prstGeom>
        </p:spPr>
      </p:pic>
    </p:spTree>
    <p:extLst>
      <p:ext uri="{BB962C8B-B14F-4D97-AF65-F5344CB8AC3E}">
        <p14:creationId xmlns:p14="http://schemas.microsoft.com/office/powerpoint/2010/main" val="347002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A3A9-330D-4296-B501-9C34DBA4237F}"/>
              </a:ext>
            </a:extLst>
          </p:cNvPr>
          <p:cNvSpPr>
            <a:spLocks noGrp="1"/>
          </p:cNvSpPr>
          <p:nvPr>
            <p:ph type="title"/>
          </p:nvPr>
        </p:nvSpPr>
        <p:spPr>
          <a:xfrm>
            <a:off x="838200" y="365125"/>
            <a:ext cx="10515600" cy="756665"/>
          </a:xfrm>
        </p:spPr>
        <p:txBody>
          <a:bodyPr/>
          <a:lstStyle/>
          <a:p>
            <a:r>
              <a:rPr lang="en-IN" b="1" dirty="0"/>
              <a:t>Industrial Designs</a:t>
            </a:r>
          </a:p>
        </p:txBody>
      </p:sp>
      <p:sp>
        <p:nvSpPr>
          <p:cNvPr id="3" name="Content Placeholder 2">
            <a:extLst>
              <a:ext uri="{FF2B5EF4-FFF2-40B4-BE49-F238E27FC236}">
                <a16:creationId xmlns:a16="http://schemas.microsoft.com/office/drawing/2014/main" id="{4C32C6C9-AE56-4205-A814-A27CC00FEDB5}"/>
              </a:ext>
            </a:extLst>
          </p:cNvPr>
          <p:cNvSpPr>
            <a:spLocks noGrp="1"/>
          </p:cNvSpPr>
          <p:nvPr>
            <p:ph idx="1"/>
          </p:nvPr>
        </p:nvSpPr>
        <p:spPr>
          <a:xfrm>
            <a:off x="433633" y="1310326"/>
            <a:ext cx="10920167" cy="5182549"/>
          </a:xfrm>
        </p:spPr>
        <p:txBody>
          <a:bodyPr>
            <a:normAutofit fontScale="92500"/>
          </a:bodyPr>
          <a:lstStyle/>
          <a:p>
            <a:pPr algn="just"/>
            <a:r>
              <a:rPr lang="en-US" dirty="0"/>
              <a:t>Industrial designs are applied to a wide variety of products of industry and handicraft items: from packages and containers to furnishing and household goods, from lighting equipment to jewelry, and from electronic devices to textiles. Industrial designs may also be relevant to graphic symbols, graphical user interfaces (GUI), and logos.</a:t>
            </a:r>
          </a:p>
          <a:p>
            <a:pPr algn="just"/>
            <a:r>
              <a:rPr lang="en-US" dirty="0"/>
              <a:t>In most countries, an industrial design needs to be registered in order to be protected under industrial design law as a “registered design”. In some countries, industrial designs are protected under patent law as “design patents ”.</a:t>
            </a:r>
          </a:p>
          <a:p>
            <a:pPr algn="just"/>
            <a:r>
              <a:rPr lang="en-US" dirty="0"/>
              <a:t>Industrial design laws in some countries grant – without registration – time- and scope limited protection to so-called “unregistered industrial designs”.</a:t>
            </a:r>
          </a:p>
          <a:p>
            <a:pPr algn="just"/>
            <a:r>
              <a:rPr lang="en-US" dirty="0"/>
              <a:t>Depending on the particular national law and the kind of design, industrial designs may also be protected as works of art under copyright law.</a:t>
            </a:r>
            <a:endParaRPr lang="en-IN" dirty="0"/>
          </a:p>
        </p:txBody>
      </p:sp>
    </p:spTree>
    <p:extLst>
      <p:ext uri="{BB962C8B-B14F-4D97-AF65-F5344CB8AC3E}">
        <p14:creationId xmlns:p14="http://schemas.microsoft.com/office/powerpoint/2010/main" val="3020906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A3A9-330D-4296-B501-9C34DBA4237F}"/>
              </a:ext>
            </a:extLst>
          </p:cNvPr>
          <p:cNvSpPr>
            <a:spLocks noGrp="1"/>
          </p:cNvSpPr>
          <p:nvPr>
            <p:ph type="title"/>
          </p:nvPr>
        </p:nvSpPr>
        <p:spPr>
          <a:xfrm>
            <a:off x="838200" y="365125"/>
            <a:ext cx="10515600" cy="756665"/>
          </a:xfrm>
        </p:spPr>
        <p:txBody>
          <a:bodyPr/>
          <a:lstStyle/>
          <a:p>
            <a:r>
              <a:rPr lang="en-IN" b="1" dirty="0"/>
              <a:t>Industrial Designs</a:t>
            </a:r>
          </a:p>
        </p:txBody>
      </p:sp>
      <p:sp>
        <p:nvSpPr>
          <p:cNvPr id="3" name="Content Placeholder 2">
            <a:extLst>
              <a:ext uri="{FF2B5EF4-FFF2-40B4-BE49-F238E27FC236}">
                <a16:creationId xmlns:a16="http://schemas.microsoft.com/office/drawing/2014/main" id="{4C32C6C9-AE56-4205-A814-A27CC00FEDB5}"/>
              </a:ext>
            </a:extLst>
          </p:cNvPr>
          <p:cNvSpPr>
            <a:spLocks noGrp="1"/>
          </p:cNvSpPr>
          <p:nvPr>
            <p:ph idx="1"/>
          </p:nvPr>
        </p:nvSpPr>
        <p:spPr>
          <a:xfrm>
            <a:off x="433633" y="1310326"/>
            <a:ext cx="8078771" cy="5182549"/>
          </a:xfrm>
        </p:spPr>
        <p:txBody>
          <a:bodyPr>
            <a:normAutofit lnSpcReduction="10000"/>
          </a:bodyPr>
          <a:lstStyle/>
          <a:p>
            <a:pPr algn="just"/>
            <a:r>
              <a:rPr lang="en-US" dirty="0"/>
              <a:t>Industrial design rights are granted for a limited period. The duration of the protection of industrial designs varies from country to country, but it amounts at least to 10 years. In many countries, the total duration of protection is divided into successive renewable periods.</a:t>
            </a:r>
          </a:p>
          <a:p>
            <a:pPr algn="just"/>
            <a:r>
              <a:rPr lang="en-US" dirty="0"/>
              <a:t>Industrial design rights are usually enforced in a court, generally on the initiative of the owner of the rights, as provided for by the applicable law. The remedies and penalties vary from country to country and could be civil (injunctions to desist from an infringement, payment of damages, etc.), criminal or administrative.</a:t>
            </a:r>
          </a:p>
          <a:p>
            <a:pPr algn="just"/>
            <a:endParaRPr lang="en-IN" dirty="0"/>
          </a:p>
        </p:txBody>
      </p:sp>
    </p:spTree>
    <p:extLst>
      <p:ext uri="{BB962C8B-B14F-4D97-AF65-F5344CB8AC3E}">
        <p14:creationId xmlns:p14="http://schemas.microsoft.com/office/powerpoint/2010/main" val="2034378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C569-3C29-4915-8A8E-42ACD5C07661}"/>
              </a:ext>
            </a:extLst>
          </p:cNvPr>
          <p:cNvSpPr>
            <a:spLocks noGrp="1"/>
          </p:cNvSpPr>
          <p:nvPr>
            <p:ph type="title"/>
          </p:nvPr>
        </p:nvSpPr>
        <p:spPr/>
        <p:txBody>
          <a:bodyPr/>
          <a:lstStyle/>
          <a:p>
            <a:r>
              <a:rPr lang="en-IN" b="1" dirty="0"/>
              <a:t>Trade secrets </a:t>
            </a:r>
          </a:p>
        </p:txBody>
      </p:sp>
      <p:sp>
        <p:nvSpPr>
          <p:cNvPr id="3" name="Content Placeholder 2">
            <a:extLst>
              <a:ext uri="{FF2B5EF4-FFF2-40B4-BE49-F238E27FC236}">
                <a16:creationId xmlns:a16="http://schemas.microsoft.com/office/drawing/2014/main" id="{DD0A5C8E-F244-4932-93CD-9D801EA1C0AB}"/>
              </a:ext>
            </a:extLst>
          </p:cNvPr>
          <p:cNvSpPr>
            <a:spLocks noGrp="1"/>
          </p:cNvSpPr>
          <p:nvPr>
            <p:ph idx="1"/>
          </p:nvPr>
        </p:nvSpPr>
        <p:spPr>
          <a:xfrm>
            <a:off x="348006" y="1690687"/>
            <a:ext cx="7900447" cy="4802187"/>
          </a:xfrm>
        </p:spPr>
        <p:txBody>
          <a:bodyPr>
            <a:normAutofit/>
          </a:bodyPr>
          <a:lstStyle/>
          <a:p>
            <a:pPr algn="just"/>
            <a:r>
              <a:rPr lang="en-US" dirty="0"/>
              <a:t>Trade secrets are IP rights on confidential information which may be sold or licensed.  </a:t>
            </a:r>
          </a:p>
          <a:p>
            <a:pPr algn="just"/>
            <a:r>
              <a:rPr lang="en-US" dirty="0"/>
              <a:t>In general, any confidential business information which provides an enterprise a competitive edge and is unknown to others may be protected as a trade secret.</a:t>
            </a:r>
          </a:p>
          <a:p>
            <a:pPr algn="just"/>
            <a:r>
              <a:rPr lang="en-US" dirty="0"/>
              <a:t>The unauthorized acquisition, use or disclosure of such secret information in a manner contrary to honest commercial practices by others is regarded as an unfair practice and a violation of the trade secret protection.</a:t>
            </a:r>
            <a:endParaRPr lang="en-IN" dirty="0"/>
          </a:p>
        </p:txBody>
      </p:sp>
      <p:pic>
        <p:nvPicPr>
          <p:cNvPr id="4100" name="Picture 4" descr="Safeguarded in the Vault: How Trade Secrets Work">
            <a:extLst>
              <a:ext uri="{FF2B5EF4-FFF2-40B4-BE49-F238E27FC236}">
                <a16:creationId xmlns:a16="http://schemas.microsoft.com/office/drawing/2014/main" id="{4C8B8EFA-881C-4671-8C7C-3456612E9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9926" y="0"/>
            <a:ext cx="2652074" cy="353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5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64AD-A901-4DF4-BEDB-E8AB65E579F5}"/>
              </a:ext>
            </a:extLst>
          </p:cNvPr>
          <p:cNvSpPr>
            <a:spLocks noGrp="1"/>
          </p:cNvSpPr>
          <p:nvPr>
            <p:ph type="title"/>
          </p:nvPr>
        </p:nvSpPr>
        <p:spPr/>
        <p:txBody>
          <a:bodyPr>
            <a:normAutofit fontScale="90000"/>
          </a:bodyPr>
          <a:lstStyle/>
          <a:p>
            <a:r>
              <a:rPr lang="en-US" b="1" i="0" u="none" strike="noStrike" dirty="0">
                <a:solidFill>
                  <a:srgbClr val="000000"/>
                </a:solidFill>
                <a:effectLst/>
                <a:latin typeface="Georgia" panose="02040502050405020303" pitchFamily="18" charset="0"/>
              </a:rPr>
              <a:t>What Are Some Examples of Violations of Intellectual Property?</a:t>
            </a:r>
            <a:br>
              <a:rPr lang="en-US" b="1" i="0" u="none" strike="noStrike" dirty="0">
                <a:solidFill>
                  <a:srgbClr val="000000"/>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414CAA93-8747-4CEE-9062-51CE4D738EC2}"/>
              </a:ext>
            </a:extLst>
          </p:cNvPr>
          <p:cNvSpPr>
            <a:spLocks noGrp="1"/>
          </p:cNvSpPr>
          <p:nvPr>
            <p:ph idx="1"/>
          </p:nvPr>
        </p:nvSpPr>
        <p:spPr>
          <a:xfrm>
            <a:off x="838199" y="1825625"/>
            <a:ext cx="10851037" cy="4351338"/>
          </a:xfrm>
        </p:spPr>
        <p:txBody>
          <a:bodyPr>
            <a:normAutofit fontScale="85000" lnSpcReduction="20000"/>
          </a:bodyPr>
          <a:lstStyle/>
          <a:p>
            <a:pPr marL="0" indent="0" algn="just" fontAlgn="base">
              <a:buNone/>
            </a:pPr>
            <a:r>
              <a:rPr lang="en-US" b="0" i="0" dirty="0">
                <a:solidFill>
                  <a:srgbClr val="000000"/>
                </a:solidFill>
                <a:effectLst/>
                <a:latin typeface="PT Sans" panose="020B0503020203020204" pitchFamily="34" charset="0"/>
              </a:rPr>
              <a:t>The significant violations of intellectual property consist of infringement, counterfeiting, and misappropriation of trade secrets. Violations of intellectual property include:</a:t>
            </a:r>
          </a:p>
          <a:p>
            <a:pPr algn="just" fontAlgn="base">
              <a:buFont typeface="Arial" panose="020B0604020202020204" pitchFamily="34" charset="0"/>
              <a:buChar char="•"/>
            </a:pPr>
            <a:r>
              <a:rPr lang="en-US" b="0" i="0" dirty="0">
                <a:solidFill>
                  <a:srgbClr val="000000"/>
                </a:solidFill>
                <a:effectLst/>
                <a:latin typeface="PT Sans" panose="020B0503020203020204" pitchFamily="34" charset="0"/>
              </a:rPr>
              <a:t>Creating a logo or name meant to confuse buyers into thinking they’re buying the original brand</a:t>
            </a:r>
          </a:p>
          <a:p>
            <a:pPr algn="just" fontAlgn="base">
              <a:buFont typeface="Arial" panose="020B0604020202020204" pitchFamily="34" charset="0"/>
              <a:buChar char="•"/>
            </a:pPr>
            <a:r>
              <a:rPr lang="en-US" b="0" i="0" dirty="0">
                <a:solidFill>
                  <a:srgbClr val="000000"/>
                </a:solidFill>
                <a:effectLst/>
                <a:latin typeface="PT Sans" panose="020B0503020203020204" pitchFamily="34" charset="0"/>
              </a:rPr>
              <a:t>Recording video or music without authorization or copying copyrighted materials (yes, even on a photocopier, for private use)</a:t>
            </a:r>
          </a:p>
          <a:p>
            <a:pPr algn="just" fontAlgn="base">
              <a:buFont typeface="Arial" panose="020B0604020202020204" pitchFamily="34" charset="0"/>
              <a:buChar char="•"/>
            </a:pPr>
            <a:r>
              <a:rPr lang="en-US" b="0" i="0" dirty="0">
                <a:solidFill>
                  <a:srgbClr val="000000"/>
                </a:solidFill>
                <a:effectLst/>
                <a:latin typeface="PT Sans" panose="020B0503020203020204" pitchFamily="34" charset="0"/>
              </a:rPr>
              <a:t>Copying another person’s patent and marketing it as a new patent</a:t>
            </a:r>
          </a:p>
          <a:p>
            <a:pPr algn="just" fontAlgn="base">
              <a:buFont typeface="Arial" panose="020B0604020202020204" pitchFamily="34" charset="0"/>
              <a:buChar char="•"/>
            </a:pPr>
            <a:r>
              <a:rPr lang="en-US" b="0" i="0" dirty="0">
                <a:solidFill>
                  <a:srgbClr val="000000"/>
                </a:solidFill>
                <a:effectLst/>
                <a:latin typeface="PT Sans" panose="020B0503020203020204" pitchFamily="34" charset="0"/>
              </a:rPr>
              <a:t>Manufacturing patented goods without a license to do so</a:t>
            </a:r>
          </a:p>
          <a:p>
            <a:pPr marL="0" indent="0" algn="just" fontAlgn="base">
              <a:buNone/>
            </a:pPr>
            <a:r>
              <a:rPr lang="en-US" b="0" i="0" dirty="0">
                <a:solidFill>
                  <a:srgbClr val="000000"/>
                </a:solidFill>
                <a:effectLst/>
                <a:latin typeface="PT Sans" panose="020B0503020203020204" pitchFamily="34" charset="0"/>
              </a:rPr>
              <a:t>Since intellectual property can be bought, sold, or leased out, it offers many protections equal to real property ownership. Likewise, similar remedies exist. </a:t>
            </a:r>
          </a:p>
          <a:p>
            <a:pPr marL="0" indent="0" algn="just" fontAlgn="base">
              <a:buNone/>
            </a:pPr>
            <a:r>
              <a:rPr lang="en-US" b="0" i="0" dirty="0">
                <a:solidFill>
                  <a:srgbClr val="000000"/>
                </a:solidFill>
                <a:effectLst/>
                <a:latin typeface="PT Sans" panose="020B0503020203020204" pitchFamily="34" charset="0"/>
              </a:rPr>
              <a:t>A dispute may end with property confiscation, an order of monetary damages, or cease and desist orders.</a:t>
            </a:r>
          </a:p>
          <a:p>
            <a:pPr algn="just"/>
            <a:endParaRPr lang="en-IN" dirty="0"/>
          </a:p>
        </p:txBody>
      </p:sp>
    </p:spTree>
    <p:extLst>
      <p:ext uri="{BB962C8B-B14F-4D97-AF65-F5344CB8AC3E}">
        <p14:creationId xmlns:p14="http://schemas.microsoft.com/office/powerpoint/2010/main" val="3985111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C318-B65F-4845-B9F4-661B410E4E12}"/>
              </a:ext>
            </a:extLst>
          </p:cNvPr>
          <p:cNvSpPr>
            <a:spLocks noGrp="1"/>
          </p:cNvSpPr>
          <p:nvPr>
            <p:ph type="title"/>
          </p:nvPr>
        </p:nvSpPr>
        <p:spPr/>
        <p:txBody>
          <a:bodyPr/>
          <a:lstStyle/>
          <a:p>
            <a:r>
              <a:rPr lang="en-IN" b="1" dirty="0"/>
              <a:t>Trade secrets </a:t>
            </a:r>
            <a:endParaRPr lang="en-IN" dirty="0"/>
          </a:p>
        </p:txBody>
      </p:sp>
      <p:sp>
        <p:nvSpPr>
          <p:cNvPr id="3" name="Content Placeholder 2">
            <a:extLst>
              <a:ext uri="{FF2B5EF4-FFF2-40B4-BE49-F238E27FC236}">
                <a16:creationId xmlns:a16="http://schemas.microsoft.com/office/drawing/2014/main" id="{292D2B7E-5FC0-42F8-BC18-F1C38A8F8155}"/>
              </a:ext>
            </a:extLst>
          </p:cNvPr>
          <p:cNvSpPr>
            <a:spLocks noGrp="1"/>
          </p:cNvSpPr>
          <p:nvPr>
            <p:ph idx="1"/>
          </p:nvPr>
        </p:nvSpPr>
        <p:spPr/>
        <p:txBody>
          <a:bodyPr>
            <a:normAutofit lnSpcReduction="10000"/>
          </a:bodyPr>
          <a:lstStyle/>
          <a:p>
            <a:pPr marL="0" indent="0">
              <a:buNone/>
            </a:pPr>
            <a:r>
              <a:rPr lang="en-US" b="1" dirty="0"/>
              <a:t>In general, to qualify as a trade secret, the information must be</a:t>
            </a:r>
            <a:r>
              <a:rPr lang="en-US" dirty="0"/>
              <a:t>:</a:t>
            </a:r>
          </a:p>
          <a:p>
            <a:r>
              <a:rPr lang="en-US" dirty="0"/>
              <a:t>commercially valuable because it is secret,</a:t>
            </a:r>
          </a:p>
          <a:p>
            <a:r>
              <a:rPr lang="en-US" dirty="0"/>
              <a:t>be known only to a limited group of persons, and</a:t>
            </a:r>
          </a:p>
          <a:p>
            <a:r>
              <a:rPr lang="en-US" dirty="0"/>
              <a:t>be subject to reasonable steps taken by the rightful holder of the information to keep it secret, including the use of confidentiality agreements for business partners and employees.</a:t>
            </a:r>
          </a:p>
          <a:p>
            <a:r>
              <a:rPr lang="en-US" dirty="0"/>
              <a:t>The unauthorized acquisition, use or disclosure of such secret information in a manner contrary to honest commercial practices by others is regarded as an unfair practice and a violation of the trade secret protection.</a:t>
            </a:r>
            <a:endParaRPr lang="en-IN" dirty="0"/>
          </a:p>
        </p:txBody>
      </p:sp>
    </p:spTree>
    <p:extLst>
      <p:ext uri="{BB962C8B-B14F-4D97-AF65-F5344CB8AC3E}">
        <p14:creationId xmlns:p14="http://schemas.microsoft.com/office/powerpoint/2010/main" val="69860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68F6-AFDF-4EBA-9D24-6A6E23304C0F}"/>
              </a:ext>
            </a:extLst>
          </p:cNvPr>
          <p:cNvSpPr>
            <a:spLocks noGrp="1"/>
          </p:cNvSpPr>
          <p:nvPr>
            <p:ph type="title"/>
          </p:nvPr>
        </p:nvSpPr>
        <p:spPr/>
        <p:txBody>
          <a:bodyPr/>
          <a:lstStyle/>
          <a:p>
            <a:r>
              <a:rPr lang="en-IN" b="1" dirty="0"/>
              <a:t>Trade secrets </a:t>
            </a:r>
            <a:endParaRPr lang="en-IN" dirty="0"/>
          </a:p>
        </p:txBody>
      </p:sp>
      <p:sp>
        <p:nvSpPr>
          <p:cNvPr id="3" name="Content Placeholder 2">
            <a:extLst>
              <a:ext uri="{FF2B5EF4-FFF2-40B4-BE49-F238E27FC236}">
                <a16:creationId xmlns:a16="http://schemas.microsoft.com/office/drawing/2014/main" id="{34B0DD3B-9E01-4C79-8511-7DBFB59B1235}"/>
              </a:ext>
            </a:extLst>
          </p:cNvPr>
          <p:cNvSpPr>
            <a:spLocks noGrp="1"/>
          </p:cNvSpPr>
          <p:nvPr>
            <p:ph idx="1"/>
          </p:nvPr>
        </p:nvSpPr>
        <p:spPr>
          <a:xfrm>
            <a:off x="838200" y="1825625"/>
            <a:ext cx="10515600" cy="4839126"/>
          </a:xfrm>
        </p:spPr>
        <p:txBody>
          <a:bodyPr>
            <a:normAutofit fontScale="85000" lnSpcReduction="20000"/>
          </a:bodyPr>
          <a:lstStyle/>
          <a:p>
            <a:pPr marL="0" indent="0" algn="just">
              <a:buNone/>
            </a:pPr>
            <a:r>
              <a:rPr lang="en-US" b="1" dirty="0"/>
              <a:t>What kind of protection does a trade secret offer?</a:t>
            </a:r>
          </a:p>
          <a:p>
            <a:pPr algn="just"/>
            <a:r>
              <a:rPr lang="en-US" dirty="0"/>
              <a:t>Depending on the legal system, the legal protection of business secrets forms part of the general concept of protection against unfair competition or is based on specific provisions or case law on the protection of confidential information.</a:t>
            </a:r>
          </a:p>
          <a:p>
            <a:pPr algn="just"/>
            <a:r>
              <a:rPr lang="en-US" dirty="0"/>
              <a:t>While a final determination of whether trade secret protection is violated or not depends on the circumstances of each individual case, in general, unfair practices in respect of secret information include industrial or commercial espionage, breach of contract and breach of confidence.</a:t>
            </a:r>
          </a:p>
          <a:p>
            <a:pPr algn="just"/>
            <a:r>
              <a:rPr lang="en-US" dirty="0"/>
              <a:t>A trade secret owner, however, cannot stop others from using the same technical or commercial information, if they acquired or developed such information independently by themselves through their own R&amp;D, reverse engineering or marketing analysis, etc. Since trade secrets are not made public, unlike patents, they do not provide “defensive” protection, as being prior art. For example, if a specific process of producing Compound X has been protected by a trade secret, someone else can obtain a patent or a utility model on the same invention, if the inventor arrived at that invention independently.</a:t>
            </a:r>
            <a:endParaRPr lang="en-IN" dirty="0"/>
          </a:p>
        </p:txBody>
      </p:sp>
    </p:spTree>
    <p:extLst>
      <p:ext uri="{BB962C8B-B14F-4D97-AF65-F5344CB8AC3E}">
        <p14:creationId xmlns:p14="http://schemas.microsoft.com/office/powerpoint/2010/main" val="2690165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F52D-875E-41C6-B029-38081BD084F5}"/>
              </a:ext>
            </a:extLst>
          </p:cNvPr>
          <p:cNvSpPr>
            <a:spLocks noGrp="1"/>
          </p:cNvSpPr>
          <p:nvPr>
            <p:ph type="title"/>
          </p:nvPr>
        </p:nvSpPr>
        <p:spPr/>
        <p:txBody>
          <a:bodyPr/>
          <a:lstStyle/>
          <a:p>
            <a:r>
              <a:rPr lang="en-IN" b="1" dirty="0"/>
              <a:t>Trade secrets </a:t>
            </a:r>
            <a:endParaRPr lang="en-IN" dirty="0"/>
          </a:p>
        </p:txBody>
      </p:sp>
      <p:sp>
        <p:nvSpPr>
          <p:cNvPr id="3" name="Content Placeholder 2">
            <a:extLst>
              <a:ext uri="{FF2B5EF4-FFF2-40B4-BE49-F238E27FC236}">
                <a16:creationId xmlns:a16="http://schemas.microsoft.com/office/drawing/2014/main" id="{FB57675B-0C69-426B-8F35-FD1FB619DA2B}"/>
              </a:ext>
            </a:extLst>
          </p:cNvPr>
          <p:cNvSpPr>
            <a:spLocks noGrp="1"/>
          </p:cNvSpPr>
          <p:nvPr>
            <p:ph idx="1"/>
          </p:nvPr>
        </p:nvSpPr>
        <p:spPr/>
        <p:txBody>
          <a:bodyPr>
            <a:normAutofit fontScale="92500" lnSpcReduction="20000"/>
          </a:bodyPr>
          <a:lstStyle/>
          <a:p>
            <a:pPr marL="0" indent="0">
              <a:buNone/>
            </a:pPr>
            <a:r>
              <a:rPr lang="en-US" b="1" dirty="0"/>
              <a:t>How can a trade secret be protected?</a:t>
            </a:r>
          </a:p>
          <a:p>
            <a:r>
              <a:rPr lang="en-US" dirty="0"/>
              <a:t>Companies should take preventive measures to protect trade secrets against theft or misappropriation, including:</a:t>
            </a:r>
          </a:p>
          <a:p>
            <a:r>
              <a:rPr lang="en-US" dirty="0"/>
              <a:t>Non-disclosure agreement (NDA): employees and business partners should sign a non-disclosure agreement that prevent them from disclosing a company’s confidential information.</a:t>
            </a:r>
          </a:p>
          <a:p>
            <a:r>
              <a:rPr lang="en-US" dirty="0"/>
              <a:t>Non-compete agreement (NCA): employers should ask employees, contractors and consultants to sign a non-compete agreement to prevent them from entering in competition when their employment/service agreement ends.</a:t>
            </a:r>
          </a:p>
          <a:p>
            <a:r>
              <a:rPr lang="en-US" dirty="0"/>
              <a:t>Robust IT security infrastructure</a:t>
            </a:r>
          </a:p>
          <a:p>
            <a:r>
              <a:rPr lang="en-US" dirty="0"/>
              <a:t>Controlling the accessibility of important documents</a:t>
            </a:r>
            <a:endParaRPr lang="en-IN" dirty="0"/>
          </a:p>
        </p:txBody>
      </p:sp>
    </p:spTree>
    <p:extLst>
      <p:ext uri="{BB962C8B-B14F-4D97-AF65-F5344CB8AC3E}">
        <p14:creationId xmlns:p14="http://schemas.microsoft.com/office/powerpoint/2010/main" val="2873979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540C-56BA-43EF-B755-B6267E80C662}"/>
              </a:ext>
            </a:extLst>
          </p:cNvPr>
          <p:cNvSpPr>
            <a:spLocks noGrp="1"/>
          </p:cNvSpPr>
          <p:nvPr>
            <p:ph type="title"/>
          </p:nvPr>
        </p:nvSpPr>
        <p:spPr/>
        <p:txBody>
          <a:bodyPr/>
          <a:lstStyle/>
          <a:p>
            <a:r>
              <a:rPr lang="en-IN" b="1" dirty="0"/>
              <a:t>Types of Trade secrets </a:t>
            </a:r>
            <a:endParaRPr lang="en-IN" dirty="0"/>
          </a:p>
        </p:txBody>
      </p:sp>
      <p:sp>
        <p:nvSpPr>
          <p:cNvPr id="3" name="Content Placeholder 2">
            <a:extLst>
              <a:ext uri="{FF2B5EF4-FFF2-40B4-BE49-F238E27FC236}">
                <a16:creationId xmlns:a16="http://schemas.microsoft.com/office/drawing/2014/main" id="{7853AC9A-4846-4D3C-8669-C4102D740C4E}"/>
              </a:ext>
            </a:extLst>
          </p:cNvPr>
          <p:cNvSpPr>
            <a:spLocks noGrp="1"/>
          </p:cNvSpPr>
          <p:nvPr>
            <p:ph idx="1"/>
          </p:nvPr>
        </p:nvSpPr>
        <p:spPr/>
        <p:txBody>
          <a:bodyPr>
            <a:normAutofit lnSpcReduction="10000"/>
          </a:bodyPr>
          <a:lstStyle/>
          <a:p>
            <a:r>
              <a:rPr lang="en-US" dirty="0"/>
              <a:t>Trade secrets encompass both technical information, such as information concerning manufacturing processes, pharmaceutical test data, designs and drawings of computer programs, and commercial information, such as distribution methods, list of suppliers and clients, and advertising strategies.</a:t>
            </a:r>
          </a:p>
          <a:p>
            <a:r>
              <a:rPr lang="en-US" dirty="0"/>
              <a:t>A trade secret may be also made up of a combination of elements, each of which by itself is in the public domain, but where the combination, which is kept secret, provides a competitive advantage.</a:t>
            </a:r>
          </a:p>
          <a:p>
            <a:r>
              <a:rPr lang="en-US" dirty="0"/>
              <a:t>Other examples of information that may be protected by trade secrets include financial information, formulas and recipes and source codes.</a:t>
            </a:r>
            <a:endParaRPr lang="en-IN" dirty="0"/>
          </a:p>
        </p:txBody>
      </p:sp>
    </p:spTree>
    <p:extLst>
      <p:ext uri="{BB962C8B-B14F-4D97-AF65-F5344CB8AC3E}">
        <p14:creationId xmlns:p14="http://schemas.microsoft.com/office/powerpoint/2010/main" val="58739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4E87-B0BE-4821-ACB5-470687724DB6}"/>
              </a:ext>
            </a:extLst>
          </p:cNvPr>
          <p:cNvSpPr>
            <a:spLocks noGrp="1"/>
          </p:cNvSpPr>
          <p:nvPr>
            <p:ph type="title"/>
          </p:nvPr>
        </p:nvSpPr>
        <p:spPr/>
        <p:txBody>
          <a:bodyPr/>
          <a:lstStyle/>
          <a:p>
            <a:r>
              <a:rPr lang="en-IN" b="1" dirty="0"/>
              <a:t>Trade secrets </a:t>
            </a:r>
            <a:endParaRPr lang="en-IN" dirty="0"/>
          </a:p>
        </p:txBody>
      </p:sp>
      <p:pic>
        <p:nvPicPr>
          <p:cNvPr id="5122" name="Picture 2" descr="What You Need to Know When Buying or Selling a Business with Key  Intellectual Property - UpCounsel Blog">
            <a:extLst>
              <a:ext uri="{FF2B5EF4-FFF2-40B4-BE49-F238E27FC236}">
                <a16:creationId xmlns:a16="http://schemas.microsoft.com/office/drawing/2014/main" id="{E493F7F4-3B02-4584-AFF6-FAB81951D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39" y="0"/>
            <a:ext cx="10174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5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407E-4A0B-4122-8359-B2F7C461857E}"/>
              </a:ext>
            </a:extLst>
          </p:cNvPr>
          <p:cNvSpPr>
            <a:spLocks noGrp="1"/>
          </p:cNvSpPr>
          <p:nvPr>
            <p:ph type="title"/>
          </p:nvPr>
        </p:nvSpPr>
        <p:spPr/>
        <p:txBody>
          <a:bodyPr/>
          <a:lstStyle/>
          <a:p>
            <a:r>
              <a:rPr lang="en-US" dirty="0"/>
              <a:t>Copyright and rights related to copyright.</a:t>
            </a:r>
            <a:endParaRPr lang="en-IN" dirty="0"/>
          </a:p>
        </p:txBody>
      </p:sp>
      <p:sp>
        <p:nvSpPr>
          <p:cNvPr id="3" name="Content Placeholder 2">
            <a:extLst>
              <a:ext uri="{FF2B5EF4-FFF2-40B4-BE49-F238E27FC236}">
                <a16:creationId xmlns:a16="http://schemas.microsoft.com/office/drawing/2014/main" id="{8D740F5F-DE9C-4015-8775-38CE27281496}"/>
              </a:ext>
            </a:extLst>
          </p:cNvPr>
          <p:cNvSpPr>
            <a:spLocks noGrp="1"/>
          </p:cNvSpPr>
          <p:nvPr>
            <p:ph idx="1"/>
          </p:nvPr>
        </p:nvSpPr>
        <p:spPr/>
        <p:txBody>
          <a:bodyPr>
            <a:normAutofit/>
          </a:bodyPr>
          <a:lstStyle/>
          <a:p>
            <a:r>
              <a:rPr lang="en-US" dirty="0"/>
              <a:t>The rights of authors of literary and artistic works (such as books and other writings, musical compositions, paintings, Sculpture, computer programs and films) are protected by copyright, for a minimum period of </a:t>
            </a:r>
            <a:r>
              <a:rPr lang="en-US" b="1" dirty="0"/>
              <a:t>50 years after the death of the author</a:t>
            </a:r>
            <a:r>
              <a:rPr lang="en-US" dirty="0"/>
              <a:t>.</a:t>
            </a:r>
          </a:p>
          <a:p>
            <a:r>
              <a:rPr lang="en-US" dirty="0"/>
              <a:t>Also protected through copyright and related (sometimes referred to as “</a:t>
            </a:r>
            <a:r>
              <a:rPr lang="en-US" dirty="0" err="1"/>
              <a:t>neighbouring</a:t>
            </a:r>
            <a:r>
              <a:rPr lang="en-US" dirty="0"/>
              <a:t>”) rights are the rights of performers (e.g. actors, singers and musicians), producers of phonograms (sound recordings) and broadcasting organizations. </a:t>
            </a:r>
          </a:p>
          <a:p>
            <a:r>
              <a:rPr lang="en-US" dirty="0"/>
              <a:t>The main social purpose of protection of copyright and related rights is to encourage and reward creative work.</a:t>
            </a:r>
            <a:endParaRPr lang="en-IN" dirty="0"/>
          </a:p>
        </p:txBody>
      </p:sp>
      <p:pic>
        <p:nvPicPr>
          <p:cNvPr id="3074" name="Picture 2" descr="Copyright - Wikipedia">
            <a:extLst>
              <a:ext uri="{FF2B5EF4-FFF2-40B4-BE49-F238E27FC236}">
                <a16:creationId xmlns:a16="http://schemas.microsoft.com/office/drawing/2014/main" id="{1BB6560D-CD5E-4163-8BE6-02E8D4CFE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740" y="365125"/>
            <a:ext cx="1355692" cy="135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8C49-54A9-4B62-9FAC-9CAEDF34A066}"/>
              </a:ext>
            </a:extLst>
          </p:cNvPr>
          <p:cNvSpPr>
            <a:spLocks noGrp="1"/>
          </p:cNvSpPr>
          <p:nvPr>
            <p:ph type="title"/>
          </p:nvPr>
        </p:nvSpPr>
        <p:spPr/>
        <p:txBody>
          <a:bodyPr/>
          <a:lstStyle/>
          <a:p>
            <a:r>
              <a:rPr lang="en-US" dirty="0"/>
              <a:t>Copyright and rights related to copyright</a:t>
            </a:r>
            <a:endParaRPr lang="en-IN" dirty="0"/>
          </a:p>
        </p:txBody>
      </p:sp>
      <p:sp>
        <p:nvSpPr>
          <p:cNvPr id="3" name="Content Placeholder 2">
            <a:extLst>
              <a:ext uri="{FF2B5EF4-FFF2-40B4-BE49-F238E27FC236}">
                <a16:creationId xmlns:a16="http://schemas.microsoft.com/office/drawing/2014/main" id="{B59065A0-DF7F-4AE2-8D78-245F4ED35358}"/>
              </a:ext>
            </a:extLst>
          </p:cNvPr>
          <p:cNvSpPr>
            <a:spLocks noGrp="1"/>
          </p:cNvSpPr>
          <p:nvPr>
            <p:ph idx="1"/>
          </p:nvPr>
        </p:nvSpPr>
        <p:spPr>
          <a:xfrm>
            <a:off x="838200" y="1825625"/>
            <a:ext cx="9399309" cy="4667250"/>
          </a:xfrm>
        </p:spPr>
        <p:txBody>
          <a:bodyPr>
            <a:normAutofit fontScale="85000" lnSpcReduction="20000"/>
          </a:bodyPr>
          <a:lstStyle/>
          <a:p>
            <a:pPr marL="0" indent="0" algn="l">
              <a:buNone/>
            </a:pPr>
            <a:r>
              <a:rPr lang="en-US" dirty="0">
                <a:solidFill>
                  <a:srgbClr val="3B3B3B"/>
                </a:solidFill>
                <a:latin typeface="Arial" panose="020B0604020202020204" pitchFamily="34" charset="0"/>
              </a:rPr>
              <a:t>W</a:t>
            </a:r>
            <a:r>
              <a:rPr lang="en-US" b="0" i="0" dirty="0">
                <a:solidFill>
                  <a:srgbClr val="3B3B3B"/>
                </a:solidFill>
                <a:effectLst/>
                <a:latin typeface="Arial" panose="020B0604020202020204" pitchFamily="34" charset="0"/>
              </a:rPr>
              <a:t>orks commonly protected by copyright throughout the world include:</a:t>
            </a:r>
          </a:p>
          <a:p>
            <a:pPr lvl="1"/>
            <a:r>
              <a:rPr lang="en-US" b="0" i="0" dirty="0">
                <a:solidFill>
                  <a:srgbClr val="3B3B3B"/>
                </a:solidFill>
                <a:effectLst/>
                <a:latin typeface="Arial" panose="020B0604020202020204" pitchFamily="34" charset="0"/>
              </a:rPr>
              <a:t>literary works such as novels, poems, plays, reference works, newspaper articles;</a:t>
            </a:r>
          </a:p>
          <a:p>
            <a:pPr lvl="1"/>
            <a:r>
              <a:rPr lang="en-US" b="0" i="0" dirty="0">
                <a:solidFill>
                  <a:srgbClr val="3B3B3B"/>
                </a:solidFill>
                <a:effectLst/>
                <a:latin typeface="Arial" panose="020B0604020202020204" pitchFamily="34" charset="0"/>
              </a:rPr>
              <a:t>computer programs, databases;</a:t>
            </a:r>
          </a:p>
          <a:p>
            <a:pPr lvl="1"/>
            <a:r>
              <a:rPr lang="en-US" b="0" i="0" dirty="0">
                <a:solidFill>
                  <a:srgbClr val="3B3B3B"/>
                </a:solidFill>
                <a:effectLst/>
                <a:latin typeface="Arial" panose="020B0604020202020204" pitchFamily="34" charset="0"/>
              </a:rPr>
              <a:t>films, musical compositions, and choreography;</a:t>
            </a:r>
          </a:p>
          <a:p>
            <a:pPr lvl="1"/>
            <a:r>
              <a:rPr lang="en-US" b="0" i="0" dirty="0">
                <a:solidFill>
                  <a:srgbClr val="3B3B3B"/>
                </a:solidFill>
                <a:effectLst/>
                <a:latin typeface="Arial" panose="020B0604020202020204" pitchFamily="34" charset="0"/>
              </a:rPr>
              <a:t>artistic works such as paintings, drawings, photographs, and sculpture;</a:t>
            </a:r>
          </a:p>
          <a:p>
            <a:pPr lvl="1"/>
            <a:r>
              <a:rPr lang="en-US" b="0" i="0" dirty="0">
                <a:solidFill>
                  <a:srgbClr val="3B3B3B"/>
                </a:solidFill>
                <a:effectLst/>
                <a:latin typeface="Arial" panose="020B0604020202020204" pitchFamily="34" charset="0"/>
              </a:rPr>
              <a:t>architecture; and</a:t>
            </a:r>
          </a:p>
          <a:p>
            <a:pPr lvl="1"/>
            <a:r>
              <a:rPr lang="en-US" b="0" i="0" dirty="0">
                <a:solidFill>
                  <a:srgbClr val="3B3B3B"/>
                </a:solidFill>
                <a:effectLst/>
                <a:latin typeface="Arial" panose="020B0604020202020204" pitchFamily="34" charset="0"/>
              </a:rPr>
              <a:t>advertisements, maps, and technical drawings.</a:t>
            </a:r>
          </a:p>
          <a:p>
            <a:pPr algn="l"/>
            <a:r>
              <a:rPr lang="en-US" b="0" i="0" dirty="0">
                <a:solidFill>
                  <a:srgbClr val="3B3B3B"/>
                </a:solidFill>
                <a:effectLst/>
                <a:latin typeface="Arial" panose="020B0604020202020204" pitchFamily="34" charset="0"/>
              </a:rPr>
              <a:t>Copyright protection extends only to expressions, and not to ideas, procedures, methods of operation or mathematical concepts as such. </a:t>
            </a:r>
          </a:p>
          <a:p>
            <a:pPr algn="l"/>
            <a:r>
              <a:rPr lang="en-US" b="0" i="0" dirty="0">
                <a:solidFill>
                  <a:srgbClr val="3B3B3B"/>
                </a:solidFill>
                <a:effectLst/>
                <a:latin typeface="Arial" panose="020B0604020202020204" pitchFamily="34" charset="0"/>
              </a:rPr>
              <a:t>Copyright may or may not be available for a number of objects such as titles, slogans, or logos, depending on whether they contain sufficient authorship.</a:t>
            </a:r>
          </a:p>
          <a:p>
            <a:endParaRPr lang="en-IN" dirty="0"/>
          </a:p>
        </p:txBody>
      </p:sp>
      <p:pic>
        <p:nvPicPr>
          <p:cNvPr id="2050" name="Picture 2" descr="Copyright – Intellectual Property Office">
            <a:extLst>
              <a:ext uri="{FF2B5EF4-FFF2-40B4-BE49-F238E27FC236}">
                <a16:creationId xmlns:a16="http://schemas.microsoft.com/office/drawing/2014/main" id="{F925A138-319C-4CBB-8554-3CB9926A0B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08" r="24441"/>
          <a:stretch/>
        </p:blipFill>
        <p:spPr bwMode="auto">
          <a:xfrm>
            <a:off x="10109461" y="1690688"/>
            <a:ext cx="1749459" cy="186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6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C4AE-0BE3-49FA-9B88-9F01A10F7DFD}"/>
              </a:ext>
            </a:extLst>
          </p:cNvPr>
          <p:cNvSpPr>
            <a:spLocks noGrp="1"/>
          </p:cNvSpPr>
          <p:nvPr>
            <p:ph type="title"/>
          </p:nvPr>
        </p:nvSpPr>
        <p:spPr/>
        <p:txBody>
          <a:bodyPr/>
          <a:lstStyle/>
          <a:p>
            <a:r>
              <a:rPr lang="en-US" dirty="0"/>
              <a:t>Copyright and rights related to copyright</a:t>
            </a:r>
            <a:endParaRPr lang="en-IN" dirty="0"/>
          </a:p>
        </p:txBody>
      </p:sp>
      <p:sp>
        <p:nvSpPr>
          <p:cNvPr id="3" name="Content Placeholder 2">
            <a:extLst>
              <a:ext uri="{FF2B5EF4-FFF2-40B4-BE49-F238E27FC236}">
                <a16:creationId xmlns:a16="http://schemas.microsoft.com/office/drawing/2014/main" id="{005D3014-3DF1-4427-8C15-B697CABF2D8F}"/>
              </a:ext>
            </a:extLst>
          </p:cNvPr>
          <p:cNvSpPr>
            <a:spLocks noGrp="1"/>
          </p:cNvSpPr>
          <p:nvPr>
            <p:ph idx="1"/>
          </p:nvPr>
        </p:nvSpPr>
        <p:spPr/>
        <p:txBody>
          <a:bodyPr>
            <a:normAutofit fontScale="62500" lnSpcReduction="20000"/>
          </a:bodyPr>
          <a:lstStyle/>
          <a:p>
            <a:pPr marL="0" indent="0" algn="l">
              <a:buNone/>
            </a:pPr>
            <a:r>
              <a:rPr lang="en-US" b="0" i="0" dirty="0">
                <a:solidFill>
                  <a:srgbClr val="3B3B3B"/>
                </a:solidFill>
                <a:effectLst/>
                <a:latin typeface="Arial" panose="020B0604020202020204" pitchFamily="34" charset="0"/>
              </a:rPr>
              <a:t>There are two types of rights under copyright:</a:t>
            </a:r>
          </a:p>
          <a:p>
            <a:pPr marL="0" indent="0" algn="l">
              <a:buNone/>
            </a:pPr>
            <a:r>
              <a:rPr lang="en-US" b="1" dirty="0">
                <a:solidFill>
                  <a:srgbClr val="3B3B3B"/>
                </a:solidFill>
                <a:latin typeface="Arial" panose="020B0604020202020204" pitchFamily="34" charset="0"/>
              </a:rPr>
              <a:t>E</a:t>
            </a:r>
            <a:r>
              <a:rPr lang="en-US" b="1" i="0" dirty="0">
                <a:solidFill>
                  <a:srgbClr val="3B3B3B"/>
                </a:solidFill>
                <a:effectLst/>
                <a:latin typeface="Arial" panose="020B0604020202020204" pitchFamily="34" charset="0"/>
              </a:rPr>
              <a:t>conomic rights</a:t>
            </a:r>
            <a:r>
              <a:rPr lang="en-US" b="0" i="0" dirty="0">
                <a:solidFill>
                  <a:srgbClr val="3B3B3B"/>
                </a:solidFill>
                <a:effectLst/>
                <a:latin typeface="Arial" panose="020B0604020202020204" pitchFamily="34" charset="0"/>
              </a:rPr>
              <a:t>, which allow the rights owner to derive financial reward from the use of their works by others; and</a:t>
            </a:r>
          </a:p>
          <a:p>
            <a:pPr marL="0" indent="0" algn="l">
              <a:buNone/>
            </a:pPr>
            <a:r>
              <a:rPr lang="en-US" b="1" dirty="0">
                <a:solidFill>
                  <a:srgbClr val="3B3B3B"/>
                </a:solidFill>
                <a:latin typeface="Arial" panose="020B0604020202020204" pitchFamily="34" charset="0"/>
              </a:rPr>
              <a:t>M</a:t>
            </a:r>
            <a:r>
              <a:rPr lang="en-US" b="1" i="0" dirty="0">
                <a:solidFill>
                  <a:srgbClr val="3B3B3B"/>
                </a:solidFill>
                <a:effectLst/>
                <a:latin typeface="Arial" panose="020B0604020202020204" pitchFamily="34" charset="0"/>
              </a:rPr>
              <a:t>oral rights</a:t>
            </a:r>
            <a:r>
              <a:rPr lang="en-US" b="0" i="0" dirty="0">
                <a:solidFill>
                  <a:srgbClr val="3B3B3B"/>
                </a:solidFill>
                <a:effectLst/>
                <a:latin typeface="Arial" panose="020B0604020202020204" pitchFamily="34" charset="0"/>
              </a:rPr>
              <a:t>, which protect the non-economic interests of the author.</a:t>
            </a:r>
          </a:p>
          <a:p>
            <a:pPr marL="0" indent="0" algn="l">
              <a:buNone/>
            </a:pPr>
            <a:r>
              <a:rPr lang="en-US" b="0" i="0" dirty="0">
                <a:solidFill>
                  <a:srgbClr val="3B3B3B"/>
                </a:solidFill>
                <a:effectLst/>
                <a:latin typeface="Arial" panose="020B0604020202020204" pitchFamily="34" charset="0"/>
              </a:rPr>
              <a:t>Most copyright laws state that the rights owner has the economic right to authorize or prevent certain uses in relation to a work or, in some cases, to receive remuneration for the use of their work. The economic rights owner of a work can prohibit or authorize:</a:t>
            </a:r>
          </a:p>
          <a:p>
            <a:pPr algn="l">
              <a:buFont typeface="Arial" panose="020B0604020202020204" pitchFamily="34" charset="0"/>
              <a:buChar char="•"/>
            </a:pPr>
            <a:r>
              <a:rPr lang="en-US" b="0" i="0" dirty="0">
                <a:solidFill>
                  <a:srgbClr val="3B3B3B"/>
                </a:solidFill>
                <a:effectLst/>
                <a:latin typeface="Arial" panose="020B0604020202020204" pitchFamily="34" charset="0"/>
              </a:rPr>
              <a:t>its reproduction in various forms, such as printed publication or sound recording;</a:t>
            </a:r>
          </a:p>
          <a:p>
            <a:pPr algn="l">
              <a:buFont typeface="Arial" panose="020B0604020202020204" pitchFamily="34" charset="0"/>
              <a:buChar char="•"/>
            </a:pPr>
            <a:r>
              <a:rPr lang="en-US" b="0" i="0" dirty="0">
                <a:solidFill>
                  <a:srgbClr val="3B3B3B"/>
                </a:solidFill>
                <a:effectLst/>
                <a:latin typeface="Arial" panose="020B0604020202020204" pitchFamily="34" charset="0"/>
              </a:rPr>
              <a:t>its public performance, such as in a play or musical work;</a:t>
            </a:r>
          </a:p>
          <a:p>
            <a:pPr algn="l">
              <a:buFont typeface="Arial" panose="020B0604020202020204" pitchFamily="34" charset="0"/>
              <a:buChar char="•"/>
            </a:pPr>
            <a:r>
              <a:rPr lang="en-US" b="0" i="0" dirty="0">
                <a:solidFill>
                  <a:srgbClr val="3B3B3B"/>
                </a:solidFill>
                <a:effectLst/>
                <a:latin typeface="Arial" panose="020B0604020202020204" pitchFamily="34" charset="0"/>
              </a:rPr>
              <a:t>its recording, for example, in the form of compact discs or DVDs;</a:t>
            </a:r>
          </a:p>
          <a:p>
            <a:pPr algn="l">
              <a:buFont typeface="Arial" panose="020B0604020202020204" pitchFamily="34" charset="0"/>
              <a:buChar char="•"/>
            </a:pPr>
            <a:r>
              <a:rPr lang="en-US" b="0" i="0" dirty="0">
                <a:solidFill>
                  <a:srgbClr val="3B3B3B"/>
                </a:solidFill>
                <a:effectLst/>
                <a:latin typeface="Arial" panose="020B0604020202020204" pitchFamily="34" charset="0"/>
              </a:rPr>
              <a:t>its broadcasting, by radio, cable or satellite;</a:t>
            </a:r>
          </a:p>
          <a:p>
            <a:pPr algn="l">
              <a:buFont typeface="Arial" panose="020B0604020202020204" pitchFamily="34" charset="0"/>
              <a:buChar char="•"/>
            </a:pPr>
            <a:r>
              <a:rPr lang="en-US" b="0" i="0" dirty="0">
                <a:solidFill>
                  <a:srgbClr val="3B3B3B"/>
                </a:solidFill>
                <a:effectLst/>
                <a:latin typeface="Arial" panose="020B0604020202020204" pitchFamily="34" charset="0"/>
              </a:rPr>
              <a:t>its translation into other languages; and</a:t>
            </a:r>
          </a:p>
          <a:p>
            <a:pPr algn="l">
              <a:buFont typeface="Arial" panose="020B0604020202020204" pitchFamily="34" charset="0"/>
              <a:buChar char="•"/>
            </a:pPr>
            <a:r>
              <a:rPr lang="en-US" b="0" i="0" dirty="0">
                <a:solidFill>
                  <a:srgbClr val="3B3B3B"/>
                </a:solidFill>
                <a:effectLst/>
                <a:latin typeface="Arial" panose="020B0604020202020204" pitchFamily="34" charset="0"/>
              </a:rPr>
              <a:t>its adaptation, such as a novel into a film screenplay.</a:t>
            </a:r>
          </a:p>
          <a:p>
            <a:pPr marL="0" indent="0" algn="l">
              <a:buNone/>
            </a:pPr>
            <a:r>
              <a:rPr lang="en-US" b="0" i="0" dirty="0">
                <a:solidFill>
                  <a:srgbClr val="3B3B3B"/>
                </a:solidFill>
                <a:effectLst/>
                <a:latin typeface="Arial" panose="020B0604020202020204" pitchFamily="34" charset="0"/>
              </a:rPr>
              <a:t>Examples of widely recognized </a:t>
            </a:r>
            <a:r>
              <a:rPr lang="en-US" b="1" i="0" dirty="0">
                <a:solidFill>
                  <a:srgbClr val="3B3B3B"/>
                </a:solidFill>
                <a:effectLst/>
                <a:latin typeface="Arial" panose="020B0604020202020204" pitchFamily="34" charset="0"/>
              </a:rPr>
              <a:t>moral rights </a:t>
            </a:r>
            <a:r>
              <a:rPr lang="en-US" b="0" i="0" dirty="0">
                <a:solidFill>
                  <a:srgbClr val="3B3B3B"/>
                </a:solidFill>
                <a:effectLst/>
                <a:latin typeface="Arial" panose="020B0604020202020204" pitchFamily="34" charset="0"/>
              </a:rPr>
              <a:t>include the right to claim authorship of a work and the right to oppose changes to a work that could harm the creator's reputation.</a:t>
            </a:r>
          </a:p>
          <a:p>
            <a:endParaRPr lang="en-IN" dirty="0"/>
          </a:p>
        </p:txBody>
      </p:sp>
    </p:spTree>
    <p:extLst>
      <p:ext uri="{BB962C8B-B14F-4D97-AF65-F5344CB8AC3E}">
        <p14:creationId xmlns:p14="http://schemas.microsoft.com/office/powerpoint/2010/main" val="391960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BF3-1450-41C5-9ADB-B8EC449E0C9D}"/>
              </a:ext>
            </a:extLst>
          </p:cNvPr>
          <p:cNvSpPr>
            <a:spLocks noGrp="1"/>
          </p:cNvSpPr>
          <p:nvPr>
            <p:ph type="title"/>
          </p:nvPr>
        </p:nvSpPr>
        <p:spPr>
          <a:xfrm>
            <a:off x="838200" y="-25972"/>
            <a:ext cx="10515600" cy="1161898"/>
          </a:xfrm>
        </p:spPr>
        <p:txBody>
          <a:bodyPr/>
          <a:lstStyle/>
          <a:p>
            <a:r>
              <a:rPr lang="en-US" b="1" dirty="0"/>
              <a:t>Copyright Registration in India</a:t>
            </a:r>
            <a:endParaRPr lang="en-IN" b="1" dirty="0"/>
          </a:p>
        </p:txBody>
      </p:sp>
      <p:sp>
        <p:nvSpPr>
          <p:cNvPr id="3" name="Content Placeholder 2">
            <a:extLst>
              <a:ext uri="{FF2B5EF4-FFF2-40B4-BE49-F238E27FC236}">
                <a16:creationId xmlns:a16="http://schemas.microsoft.com/office/drawing/2014/main" id="{148DA99E-E8ED-47AD-BB35-13B658E9F63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E68F89F-F6F2-48C5-99BB-0741D63D5195}"/>
              </a:ext>
            </a:extLst>
          </p:cNvPr>
          <p:cNvPicPr>
            <a:picLocks noChangeAspect="1"/>
          </p:cNvPicPr>
          <p:nvPr/>
        </p:nvPicPr>
        <p:blipFill>
          <a:blip r:embed="rId2"/>
          <a:stretch>
            <a:fillRect/>
          </a:stretch>
        </p:blipFill>
        <p:spPr>
          <a:xfrm>
            <a:off x="741004" y="1135925"/>
            <a:ext cx="9541067" cy="5730737"/>
          </a:xfrm>
          <a:prstGeom prst="rect">
            <a:avLst/>
          </a:prstGeom>
        </p:spPr>
      </p:pic>
      <p:sp>
        <p:nvSpPr>
          <p:cNvPr id="7" name="TextBox 6">
            <a:extLst>
              <a:ext uri="{FF2B5EF4-FFF2-40B4-BE49-F238E27FC236}">
                <a16:creationId xmlns:a16="http://schemas.microsoft.com/office/drawing/2014/main" id="{477696C5-4D0B-4820-A4A1-48905B523AA3}"/>
              </a:ext>
            </a:extLst>
          </p:cNvPr>
          <p:cNvSpPr txBox="1"/>
          <p:nvPr/>
        </p:nvSpPr>
        <p:spPr>
          <a:xfrm>
            <a:off x="5168246" y="838142"/>
            <a:ext cx="6094428" cy="369332"/>
          </a:xfrm>
          <a:prstGeom prst="rect">
            <a:avLst/>
          </a:prstGeom>
          <a:noFill/>
        </p:spPr>
        <p:txBody>
          <a:bodyPr wrap="square">
            <a:spAutoFit/>
          </a:bodyPr>
          <a:lstStyle/>
          <a:p>
            <a:r>
              <a:rPr lang="en-IN" dirty="0">
                <a:solidFill>
                  <a:srgbClr val="FF0000"/>
                </a:solidFill>
              </a:rPr>
              <a:t>https://copyright.gov.in/UserRegistration/frmLoginPage.aspx</a:t>
            </a:r>
          </a:p>
        </p:txBody>
      </p:sp>
    </p:spTree>
    <p:extLst>
      <p:ext uri="{BB962C8B-B14F-4D97-AF65-F5344CB8AC3E}">
        <p14:creationId xmlns:p14="http://schemas.microsoft.com/office/powerpoint/2010/main" val="25353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581F-3923-49C1-9AD5-301DEC38A2E8}"/>
              </a:ext>
            </a:extLst>
          </p:cNvPr>
          <p:cNvSpPr>
            <a:spLocks noGrp="1"/>
          </p:cNvSpPr>
          <p:nvPr>
            <p:ph type="title"/>
          </p:nvPr>
        </p:nvSpPr>
        <p:spPr/>
        <p:txBody>
          <a:bodyPr/>
          <a:lstStyle/>
          <a:p>
            <a:r>
              <a:rPr lang="en-IN" b="1" i="0" u="none" strike="noStrike" dirty="0">
                <a:solidFill>
                  <a:srgbClr val="000000"/>
                </a:solidFill>
                <a:effectLst/>
                <a:latin typeface="Georgia" panose="02040502050405020303" pitchFamily="18" charset="0"/>
              </a:rPr>
              <a:t>Trademarks</a:t>
            </a:r>
            <a:endParaRPr lang="en-IN" dirty="0"/>
          </a:p>
        </p:txBody>
      </p:sp>
      <p:sp>
        <p:nvSpPr>
          <p:cNvPr id="3" name="Content Placeholder 2">
            <a:extLst>
              <a:ext uri="{FF2B5EF4-FFF2-40B4-BE49-F238E27FC236}">
                <a16:creationId xmlns:a16="http://schemas.microsoft.com/office/drawing/2014/main" id="{F772B805-E72B-4DA6-B687-8942DDE72A2A}"/>
              </a:ext>
            </a:extLst>
          </p:cNvPr>
          <p:cNvSpPr>
            <a:spLocks noGrp="1"/>
          </p:cNvSpPr>
          <p:nvPr>
            <p:ph idx="1"/>
          </p:nvPr>
        </p:nvSpPr>
        <p:spPr>
          <a:xfrm>
            <a:off x="131189" y="1690688"/>
            <a:ext cx="8447203" cy="5167312"/>
          </a:xfrm>
        </p:spPr>
        <p:txBody>
          <a:bodyPr>
            <a:normAutofit/>
          </a:bodyPr>
          <a:lstStyle/>
          <a:p>
            <a:r>
              <a:rPr lang="en-US" dirty="0"/>
              <a:t>A trademark is a sign capable of distinguishing the goods or services of one enterprise from those of other enterprises.</a:t>
            </a:r>
          </a:p>
          <a:p>
            <a:r>
              <a:rPr lang="en-US" dirty="0"/>
              <a:t>Trademarks protect logos, sounds, words, colors, or symbols used by a company to distinguish its service or product. Trademark examples include the Twitter logo, McDonald’s golden arches, and the font used by Dunkin.</a:t>
            </a:r>
          </a:p>
          <a:p>
            <a:r>
              <a:rPr lang="en-US" dirty="0"/>
              <a:t>Although patents protect one product, trademarks may cover a group of products. The Lanham Act, also called the Trademark Act of 1946, governs trademarks, infringement, and service marks.</a:t>
            </a:r>
            <a:endParaRPr lang="en-IN" dirty="0"/>
          </a:p>
        </p:txBody>
      </p:sp>
      <p:pic>
        <p:nvPicPr>
          <p:cNvPr id="4098" name="Picture 2" descr="What is a trademark? Definition and meaning - Market Business News">
            <a:extLst>
              <a:ext uri="{FF2B5EF4-FFF2-40B4-BE49-F238E27FC236}">
                <a16:creationId xmlns:a16="http://schemas.microsoft.com/office/drawing/2014/main" id="{DC849BDF-A997-4B35-B47E-24C78C4CC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258" y="1690688"/>
            <a:ext cx="3660742" cy="411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0D5C-BCB1-4BE7-ABA5-136E741E9E5F}"/>
              </a:ext>
            </a:extLst>
          </p:cNvPr>
          <p:cNvSpPr>
            <a:spLocks noGrp="1"/>
          </p:cNvSpPr>
          <p:nvPr>
            <p:ph type="title"/>
          </p:nvPr>
        </p:nvSpPr>
        <p:spPr/>
        <p:txBody>
          <a:bodyPr/>
          <a:lstStyle/>
          <a:p>
            <a:r>
              <a:rPr lang="en-IN" b="1" i="0" u="none" strike="noStrike" dirty="0">
                <a:solidFill>
                  <a:srgbClr val="000000"/>
                </a:solidFill>
                <a:effectLst/>
                <a:latin typeface="Georgia" panose="02040502050405020303" pitchFamily="18" charset="0"/>
              </a:rPr>
              <a:t>Trademarks</a:t>
            </a:r>
            <a:endParaRPr lang="en-IN" dirty="0"/>
          </a:p>
        </p:txBody>
      </p:sp>
      <p:sp>
        <p:nvSpPr>
          <p:cNvPr id="3" name="Content Placeholder 2">
            <a:extLst>
              <a:ext uri="{FF2B5EF4-FFF2-40B4-BE49-F238E27FC236}">
                <a16:creationId xmlns:a16="http://schemas.microsoft.com/office/drawing/2014/main" id="{27E35B88-0605-45D0-8EDA-10AD750112DD}"/>
              </a:ext>
            </a:extLst>
          </p:cNvPr>
          <p:cNvSpPr>
            <a:spLocks noGrp="1"/>
          </p:cNvSpPr>
          <p:nvPr>
            <p:ph idx="1"/>
          </p:nvPr>
        </p:nvSpPr>
        <p:spPr>
          <a:xfrm>
            <a:off x="838200" y="1825625"/>
            <a:ext cx="10515600" cy="4754284"/>
          </a:xfrm>
        </p:spPr>
        <p:txBody>
          <a:bodyPr>
            <a:normAutofit fontScale="92500" lnSpcReduction="10000"/>
          </a:bodyPr>
          <a:lstStyle/>
          <a:p>
            <a:pPr marL="0" indent="0">
              <a:buNone/>
            </a:pPr>
            <a:r>
              <a:rPr lang="en-US" b="1" dirty="0"/>
              <a:t>How long does trademark protection last?</a:t>
            </a:r>
          </a:p>
          <a:p>
            <a:r>
              <a:rPr lang="en-US" dirty="0"/>
              <a:t>The term of trademark registration can vary, but is </a:t>
            </a:r>
            <a:r>
              <a:rPr lang="en-US" b="1" dirty="0"/>
              <a:t>usually ten years</a:t>
            </a:r>
            <a:r>
              <a:rPr lang="en-US" dirty="0"/>
              <a:t>. </a:t>
            </a:r>
          </a:p>
          <a:p>
            <a:r>
              <a:rPr lang="en-US" dirty="0"/>
              <a:t>It can be renewed indefinitely on payment of additional fees. </a:t>
            </a:r>
          </a:p>
          <a:p>
            <a:r>
              <a:rPr lang="en-US" dirty="0"/>
              <a:t>Trademark rights are private rights and protection is enforced through court orders.</a:t>
            </a:r>
          </a:p>
          <a:p>
            <a:pPr marL="0" indent="0">
              <a:buNone/>
            </a:pPr>
            <a:r>
              <a:rPr lang="en-US" b="1" dirty="0"/>
              <a:t>What kinds of trademark can be registered?</a:t>
            </a:r>
          </a:p>
          <a:p>
            <a:r>
              <a:rPr lang="en-US" dirty="0"/>
              <a:t>A word or a combination of words, letters, and numerals can perfectly constitute a trademark. </a:t>
            </a:r>
          </a:p>
          <a:p>
            <a:r>
              <a:rPr lang="en-US" dirty="0"/>
              <a:t>But trademarks may also consist of drawings, symbols, three-dimensional features such as the shape and packaging of goods, non-visible signs such as sounds or fragrances, or color shades used as distinguishing features – the possibilities are almost limitless.</a:t>
            </a:r>
            <a:endParaRPr lang="en-IN" dirty="0"/>
          </a:p>
        </p:txBody>
      </p:sp>
    </p:spTree>
    <p:extLst>
      <p:ext uri="{BB962C8B-B14F-4D97-AF65-F5344CB8AC3E}">
        <p14:creationId xmlns:p14="http://schemas.microsoft.com/office/powerpoint/2010/main" val="127563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3538</Words>
  <Application>Microsoft Office PowerPoint</Application>
  <PresentationFormat>Widescreen</PresentationFormat>
  <Paragraphs>180</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Georgia</vt:lpstr>
      <vt:lpstr>PT Sans</vt:lpstr>
      <vt:lpstr>Office Theme</vt:lpstr>
      <vt:lpstr>Intellectual Property Rights (IPRs)</vt:lpstr>
      <vt:lpstr>IPR</vt:lpstr>
      <vt:lpstr>What Are Some Examples of Violations of Intellectual Property? </vt:lpstr>
      <vt:lpstr>Copyright and rights related to copyright.</vt:lpstr>
      <vt:lpstr>Copyright and rights related to copyright</vt:lpstr>
      <vt:lpstr>Copyright and rights related to copyright</vt:lpstr>
      <vt:lpstr>Copyright Registration in India</vt:lpstr>
      <vt:lpstr>Trademarks</vt:lpstr>
      <vt:lpstr>Trademarks</vt:lpstr>
      <vt:lpstr>Trademarks</vt:lpstr>
      <vt:lpstr>Trademarks Registration in India</vt:lpstr>
      <vt:lpstr>Patent</vt:lpstr>
      <vt:lpstr>Patent</vt:lpstr>
      <vt:lpstr>Patent</vt:lpstr>
      <vt:lpstr>Patent</vt:lpstr>
      <vt:lpstr>Patent</vt:lpstr>
      <vt:lpstr>Patent filling in India</vt:lpstr>
      <vt:lpstr>Patent filling in India</vt:lpstr>
      <vt:lpstr>Patent filling in India</vt:lpstr>
      <vt:lpstr>Patent filling in India</vt:lpstr>
      <vt:lpstr>Geographical Indications</vt:lpstr>
      <vt:lpstr>Geographical Indications</vt:lpstr>
      <vt:lpstr>Geographical Indications</vt:lpstr>
      <vt:lpstr>Geographical Indications</vt:lpstr>
      <vt:lpstr>Geographical Indications Registration in India</vt:lpstr>
      <vt:lpstr>Industrial Designs</vt:lpstr>
      <vt:lpstr>Industrial Designs</vt:lpstr>
      <vt:lpstr>Industrial Designs</vt:lpstr>
      <vt:lpstr>Trade secrets </vt:lpstr>
      <vt:lpstr>Trade secrets </vt:lpstr>
      <vt:lpstr>Trade secrets </vt:lpstr>
      <vt:lpstr>Trade secrets </vt:lpstr>
      <vt:lpstr>Types of Trade secrets </vt:lpstr>
      <vt:lpstr>Trade secrets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dc:creator>
  <cp:lastModifiedBy>Gaurav Kumar</cp:lastModifiedBy>
  <cp:revision>4</cp:revision>
  <dcterms:created xsi:type="dcterms:W3CDTF">2022-02-14T06:44:02Z</dcterms:created>
  <dcterms:modified xsi:type="dcterms:W3CDTF">2022-02-14T09:44:53Z</dcterms:modified>
</cp:coreProperties>
</file>