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6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7FCD62-10F4-4565-A846-8087D0D76DCF}" type="datetimeFigureOut">
              <a:rPr lang="en-IN" smtClean="0"/>
              <a:t>21-03-2021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125212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FCD62-10F4-4565-A846-8087D0D76DCF}"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48677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FCD62-10F4-4565-A846-8087D0D76DCF}"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403543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FCD62-10F4-4565-A846-8087D0D76DCF}"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DD4C5-DF55-4277-B17B-CD3E76A98DC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5730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FCD62-10F4-4565-A846-8087D0D76DCF}"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5984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FCD62-10F4-4565-A846-8087D0D76DCF}"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1191513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FCD62-10F4-4565-A846-8087D0D76DCF}"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508271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FCD62-10F4-4565-A846-8087D0D76DCF}"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3817528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FCD62-10F4-4565-A846-8087D0D76DCF}"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96943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FCD62-10F4-4565-A846-8087D0D76DCF}"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320548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FCD62-10F4-4565-A846-8087D0D76DCF}"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377421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FCD62-10F4-4565-A846-8087D0D76DCF}"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17471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FCD62-10F4-4565-A846-8087D0D76DCF}" type="datetimeFigureOut">
              <a:rPr lang="en-IN" smtClean="0"/>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2393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FCD62-10F4-4565-A846-8087D0D76DCF}"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99421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FCD62-10F4-4565-A846-8087D0D76DCF}" type="datetimeFigureOut">
              <a:rPr lang="en-IN" smtClean="0"/>
              <a:t>21-03-2021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15274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FCD62-10F4-4565-A846-8087D0D76DCF}"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12874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FCD62-10F4-4565-A846-8087D0D76DCF}"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DD4C5-DF55-4277-B17B-CD3E76A98DC7}" type="slidenum">
              <a:rPr lang="en-IN" smtClean="0"/>
              <a:t>‹#›</a:t>
            </a:fld>
            <a:endParaRPr lang="en-IN"/>
          </a:p>
        </p:txBody>
      </p:sp>
    </p:spTree>
    <p:extLst>
      <p:ext uri="{BB962C8B-B14F-4D97-AF65-F5344CB8AC3E}">
        <p14:creationId xmlns:p14="http://schemas.microsoft.com/office/powerpoint/2010/main" val="280584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7FCD62-10F4-4565-A846-8087D0D76DCF}" type="datetimeFigureOut">
              <a:rPr lang="en-IN" smtClean="0"/>
              <a:t>21-03-2021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8DD4C5-DF55-4277-B17B-CD3E76A98DC7}" type="slidenum">
              <a:rPr lang="en-IN" smtClean="0"/>
              <a:t>‹#›</a:t>
            </a:fld>
            <a:endParaRPr lang="en-IN"/>
          </a:p>
        </p:txBody>
      </p:sp>
    </p:spTree>
    <p:extLst>
      <p:ext uri="{BB962C8B-B14F-4D97-AF65-F5344CB8AC3E}">
        <p14:creationId xmlns:p14="http://schemas.microsoft.com/office/powerpoint/2010/main" val="5722246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0043"/>
            <a:ext cx="9144000" cy="1739035"/>
          </a:xfrm>
        </p:spPr>
        <p:txBody>
          <a:bodyPr>
            <a:normAutofit/>
          </a:bodyPr>
          <a:lstStyle/>
          <a:p>
            <a:r>
              <a:rPr lang="en-IN" sz="4800" dirty="0"/>
              <a:t>Performance Evaluation Dashboard</a:t>
            </a:r>
          </a:p>
        </p:txBody>
      </p:sp>
      <p:sp>
        <p:nvSpPr>
          <p:cNvPr id="3" name="Subtitle 2"/>
          <p:cNvSpPr>
            <a:spLocks noGrp="1"/>
          </p:cNvSpPr>
          <p:nvPr>
            <p:ph type="subTitle" idx="1"/>
          </p:nvPr>
        </p:nvSpPr>
        <p:spPr>
          <a:xfrm>
            <a:off x="1524000" y="2159078"/>
            <a:ext cx="9144000" cy="587997"/>
          </a:xfrm>
        </p:spPr>
        <p:txBody>
          <a:bodyPr>
            <a:normAutofit fontScale="85000" lnSpcReduction="20000"/>
          </a:bodyPr>
          <a:lstStyle/>
          <a:p>
            <a:r>
              <a:rPr lang="en-IN" sz="3600" i="1" dirty="0"/>
              <a:t>Assignment-3</a:t>
            </a:r>
          </a:p>
        </p:txBody>
      </p:sp>
      <p:sp>
        <p:nvSpPr>
          <p:cNvPr id="4" name="TextBox 3"/>
          <p:cNvSpPr txBox="1"/>
          <p:nvPr/>
        </p:nvSpPr>
        <p:spPr>
          <a:xfrm>
            <a:off x="4406096" y="4676172"/>
            <a:ext cx="3379808" cy="1200329"/>
          </a:xfrm>
          <a:prstGeom prst="rect">
            <a:avLst/>
          </a:prstGeom>
          <a:noFill/>
        </p:spPr>
        <p:txBody>
          <a:bodyPr wrap="square" rtlCol="0">
            <a:spAutoFit/>
          </a:bodyPr>
          <a:lstStyle/>
          <a:p>
            <a:r>
              <a:rPr lang="en-IN" b="1" dirty="0"/>
              <a:t>Group Members:</a:t>
            </a:r>
          </a:p>
          <a:p>
            <a:r>
              <a:rPr lang="en-IN" dirty="0"/>
              <a:t>-Jatinder Bali, NUID: 001539121</a:t>
            </a:r>
          </a:p>
          <a:p>
            <a:r>
              <a:rPr lang="en-IN" dirty="0"/>
              <a:t>-Sakshee Naik, NUID: 001580738</a:t>
            </a:r>
          </a:p>
          <a:p>
            <a:r>
              <a:rPr lang="en-IN" dirty="0"/>
              <a:t>-</a:t>
            </a:r>
            <a:r>
              <a:rPr lang="en-IN" dirty="0" err="1"/>
              <a:t>Rakesh</a:t>
            </a:r>
            <a:r>
              <a:rPr lang="en-IN" dirty="0"/>
              <a:t> </a:t>
            </a:r>
            <a:r>
              <a:rPr lang="en-IN" dirty="0" err="1"/>
              <a:t>Lokam</a:t>
            </a:r>
            <a:r>
              <a:rPr lang="en-IN" dirty="0"/>
              <a:t>, NUID: 001560489</a:t>
            </a:r>
          </a:p>
        </p:txBody>
      </p:sp>
    </p:spTree>
    <p:extLst>
      <p:ext uri="{BB962C8B-B14F-4D97-AF65-F5344CB8AC3E}">
        <p14:creationId xmlns:p14="http://schemas.microsoft.com/office/powerpoint/2010/main" val="110906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 y="-254635"/>
            <a:ext cx="10515600" cy="1325563"/>
          </a:xfrm>
        </p:spPr>
        <p:txBody>
          <a:bodyPr/>
          <a:lstStyle/>
          <a:p>
            <a:r>
              <a:rPr lang="en-IN" dirty="0"/>
              <a:t>Dashboards</a:t>
            </a:r>
          </a:p>
        </p:txBody>
      </p:sp>
      <p:pic>
        <p:nvPicPr>
          <p:cNvPr id="4" name="Picture 3">
            <a:extLst>
              <a:ext uri="{FF2B5EF4-FFF2-40B4-BE49-F238E27FC236}">
                <a16:creationId xmlns:a16="http://schemas.microsoft.com/office/drawing/2014/main" xmlns="" id="{1C10ED6C-AD2A-42C0-A6AF-2F93DBF1EFD6}"/>
              </a:ext>
            </a:extLst>
          </p:cNvPr>
          <p:cNvPicPr>
            <a:picLocks noChangeAspect="1"/>
          </p:cNvPicPr>
          <p:nvPr/>
        </p:nvPicPr>
        <p:blipFill>
          <a:blip r:embed="rId2"/>
          <a:stretch>
            <a:fillRect/>
          </a:stretch>
        </p:blipFill>
        <p:spPr>
          <a:xfrm>
            <a:off x="1518920" y="707658"/>
            <a:ext cx="9816848" cy="6004560"/>
          </a:xfrm>
          <a:prstGeom prst="rect">
            <a:avLst/>
          </a:prstGeom>
        </p:spPr>
      </p:pic>
    </p:spTree>
    <p:extLst>
      <p:ext uri="{BB962C8B-B14F-4D97-AF65-F5344CB8AC3E}">
        <p14:creationId xmlns:p14="http://schemas.microsoft.com/office/powerpoint/2010/main" val="395796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0052BDB-5019-44CC-9A03-968322B2BE27}"/>
              </a:ext>
            </a:extLst>
          </p:cNvPr>
          <p:cNvPicPr>
            <a:picLocks noChangeAspect="1"/>
          </p:cNvPicPr>
          <p:nvPr/>
        </p:nvPicPr>
        <p:blipFill>
          <a:blip r:embed="rId2"/>
          <a:stretch>
            <a:fillRect/>
          </a:stretch>
        </p:blipFill>
        <p:spPr>
          <a:xfrm>
            <a:off x="1489282" y="142613"/>
            <a:ext cx="9213435" cy="6572774"/>
          </a:xfrm>
          <a:prstGeom prst="rect">
            <a:avLst/>
          </a:prstGeom>
        </p:spPr>
      </p:pic>
    </p:spTree>
    <p:extLst>
      <p:ext uri="{BB962C8B-B14F-4D97-AF65-F5344CB8AC3E}">
        <p14:creationId xmlns:p14="http://schemas.microsoft.com/office/powerpoint/2010/main" val="103051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454E83B-D7E1-4253-B9D7-5FE6D654A7F3}"/>
              </a:ext>
            </a:extLst>
          </p:cNvPr>
          <p:cNvPicPr>
            <a:picLocks noChangeAspect="1"/>
          </p:cNvPicPr>
          <p:nvPr/>
        </p:nvPicPr>
        <p:blipFill>
          <a:blip r:embed="rId2"/>
          <a:stretch>
            <a:fillRect/>
          </a:stretch>
        </p:blipFill>
        <p:spPr>
          <a:xfrm>
            <a:off x="1489800" y="306206"/>
            <a:ext cx="9212400" cy="6212031"/>
          </a:xfrm>
          <a:prstGeom prst="rect">
            <a:avLst/>
          </a:prstGeom>
        </p:spPr>
      </p:pic>
    </p:spTree>
    <p:extLst>
      <p:ext uri="{BB962C8B-B14F-4D97-AF65-F5344CB8AC3E}">
        <p14:creationId xmlns:p14="http://schemas.microsoft.com/office/powerpoint/2010/main" val="194369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D518A03-3AC6-4C9C-93B1-D028C8764CA5}"/>
              </a:ext>
            </a:extLst>
          </p:cNvPr>
          <p:cNvPicPr>
            <a:picLocks noChangeAspect="1"/>
          </p:cNvPicPr>
          <p:nvPr/>
        </p:nvPicPr>
        <p:blipFill>
          <a:blip r:embed="rId2"/>
          <a:stretch>
            <a:fillRect/>
          </a:stretch>
        </p:blipFill>
        <p:spPr>
          <a:xfrm>
            <a:off x="1489800" y="267455"/>
            <a:ext cx="9212400" cy="6323089"/>
          </a:xfrm>
          <a:prstGeom prst="rect">
            <a:avLst/>
          </a:prstGeom>
        </p:spPr>
      </p:pic>
    </p:spTree>
    <p:extLst>
      <p:ext uri="{BB962C8B-B14F-4D97-AF65-F5344CB8AC3E}">
        <p14:creationId xmlns:p14="http://schemas.microsoft.com/office/powerpoint/2010/main" val="64978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32063B2-D9FC-4A9F-AD79-3FFF63B65053}"/>
              </a:ext>
            </a:extLst>
          </p:cNvPr>
          <p:cNvPicPr>
            <a:picLocks noChangeAspect="1"/>
          </p:cNvPicPr>
          <p:nvPr/>
        </p:nvPicPr>
        <p:blipFill>
          <a:blip r:embed="rId2"/>
          <a:stretch>
            <a:fillRect/>
          </a:stretch>
        </p:blipFill>
        <p:spPr>
          <a:xfrm>
            <a:off x="1489800" y="367513"/>
            <a:ext cx="9212400" cy="6122973"/>
          </a:xfrm>
          <a:prstGeom prst="rect">
            <a:avLst/>
          </a:prstGeom>
        </p:spPr>
      </p:pic>
    </p:spTree>
    <p:extLst>
      <p:ext uri="{BB962C8B-B14F-4D97-AF65-F5344CB8AC3E}">
        <p14:creationId xmlns:p14="http://schemas.microsoft.com/office/powerpoint/2010/main" val="428604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DB6F48B-3E1D-4D77-8AF6-78C4445B500C}"/>
              </a:ext>
            </a:extLst>
          </p:cNvPr>
          <p:cNvPicPr>
            <a:picLocks noChangeAspect="1"/>
          </p:cNvPicPr>
          <p:nvPr/>
        </p:nvPicPr>
        <p:blipFill>
          <a:blip r:embed="rId2"/>
          <a:stretch>
            <a:fillRect/>
          </a:stretch>
        </p:blipFill>
        <p:spPr>
          <a:xfrm>
            <a:off x="1489800" y="456204"/>
            <a:ext cx="9212400" cy="5945592"/>
          </a:xfrm>
          <a:prstGeom prst="rect">
            <a:avLst/>
          </a:prstGeom>
        </p:spPr>
      </p:pic>
    </p:spTree>
    <p:extLst>
      <p:ext uri="{BB962C8B-B14F-4D97-AF65-F5344CB8AC3E}">
        <p14:creationId xmlns:p14="http://schemas.microsoft.com/office/powerpoint/2010/main" val="123394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CD2986E-835B-43A2-9332-A0207295A8A8}"/>
              </a:ext>
            </a:extLst>
          </p:cNvPr>
          <p:cNvPicPr>
            <a:picLocks noChangeAspect="1"/>
          </p:cNvPicPr>
          <p:nvPr/>
        </p:nvPicPr>
        <p:blipFill>
          <a:blip r:embed="rId2"/>
          <a:stretch>
            <a:fillRect/>
          </a:stretch>
        </p:blipFill>
        <p:spPr>
          <a:xfrm>
            <a:off x="1489800" y="539819"/>
            <a:ext cx="9212400" cy="5778361"/>
          </a:xfrm>
          <a:prstGeom prst="rect">
            <a:avLst/>
          </a:prstGeom>
        </p:spPr>
      </p:pic>
    </p:spTree>
    <p:extLst>
      <p:ext uri="{BB962C8B-B14F-4D97-AF65-F5344CB8AC3E}">
        <p14:creationId xmlns:p14="http://schemas.microsoft.com/office/powerpoint/2010/main" val="135929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E5D9AAE-1526-476B-B98E-002EB7B14897}"/>
              </a:ext>
            </a:extLst>
          </p:cNvPr>
          <p:cNvPicPr>
            <a:picLocks noChangeAspect="1"/>
          </p:cNvPicPr>
          <p:nvPr/>
        </p:nvPicPr>
        <p:blipFill>
          <a:blip r:embed="rId2"/>
          <a:stretch>
            <a:fillRect/>
          </a:stretch>
        </p:blipFill>
        <p:spPr>
          <a:xfrm>
            <a:off x="1489800" y="458647"/>
            <a:ext cx="9212400" cy="5940706"/>
          </a:xfrm>
          <a:prstGeom prst="rect">
            <a:avLst/>
          </a:prstGeom>
        </p:spPr>
      </p:pic>
    </p:spTree>
    <p:extLst>
      <p:ext uri="{BB962C8B-B14F-4D97-AF65-F5344CB8AC3E}">
        <p14:creationId xmlns:p14="http://schemas.microsoft.com/office/powerpoint/2010/main" val="281428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42A1FBA-ECD1-4CD2-8668-FCA7B6ECA9D5}"/>
              </a:ext>
            </a:extLst>
          </p:cNvPr>
          <p:cNvPicPr>
            <a:picLocks noChangeAspect="1"/>
          </p:cNvPicPr>
          <p:nvPr/>
        </p:nvPicPr>
        <p:blipFill>
          <a:blip r:embed="rId2"/>
          <a:stretch>
            <a:fillRect/>
          </a:stretch>
        </p:blipFill>
        <p:spPr>
          <a:xfrm>
            <a:off x="1489800" y="421205"/>
            <a:ext cx="9212400" cy="6015590"/>
          </a:xfrm>
          <a:prstGeom prst="rect">
            <a:avLst/>
          </a:prstGeom>
        </p:spPr>
      </p:pic>
      <p:pic>
        <p:nvPicPr>
          <p:cNvPr id="6" name="Picture 5">
            <a:extLst>
              <a:ext uri="{FF2B5EF4-FFF2-40B4-BE49-F238E27FC236}">
                <a16:creationId xmlns:a16="http://schemas.microsoft.com/office/drawing/2014/main" xmlns="" id="{2CD1FFC6-B9D9-4335-B9C0-9D88DA754148}"/>
              </a:ext>
            </a:extLst>
          </p:cNvPr>
          <p:cNvPicPr>
            <a:picLocks noChangeAspect="1"/>
          </p:cNvPicPr>
          <p:nvPr/>
        </p:nvPicPr>
        <p:blipFill>
          <a:blip r:embed="rId3"/>
          <a:stretch>
            <a:fillRect/>
          </a:stretch>
        </p:blipFill>
        <p:spPr>
          <a:xfrm>
            <a:off x="2072564" y="5893685"/>
            <a:ext cx="895350" cy="304800"/>
          </a:xfrm>
          <a:prstGeom prst="rect">
            <a:avLst/>
          </a:prstGeom>
        </p:spPr>
      </p:pic>
    </p:spTree>
    <p:extLst>
      <p:ext uri="{BB962C8B-B14F-4D97-AF65-F5344CB8AC3E}">
        <p14:creationId xmlns:p14="http://schemas.microsoft.com/office/powerpoint/2010/main" val="191635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87E63-20A2-4F9E-99C7-6A63B35B444B}"/>
              </a:ext>
            </a:extLst>
          </p:cNvPr>
          <p:cNvSpPr>
            <a:spLocks noGrp="1"/>
          </p:cNvSpPr>
          <p:nvPr>
            <p:ph type="title"/>
          </p:nvPr>
        </p:nvSpPr>
        <p:spPr>
          <a:xfrm>
            <a:off x="4367213" y="2515052"/>
            <a:ext cx="9905998" cy="1478570"/>
          </a:xfrm>
        </p:spPr>
        <p:txBody>
          <a:bodyPr/>
          <a:lstStyle/>
          <a:p>
            <a:r>
              <a:rPr lang="en-IN" dirty="0"/>
              <a:t>Thank You!</a:t>
            </a:r>
          </a:p>
        </p:txBody>
      </p:sp>
    </p:spTree>
    <p:extLst>
      <p:ext uri="{BB962C8B-B14F-4D97-AF65-F5344CB8AC3E}">
        <p14:creationId xmlns:p14="http://schemas.microsoft.com/office/powerpoint/2010/main" val="229783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sz="2400" dirty="0"/>
              <a:t>Design and build a system that aims at evaluating the quality of education provided by a university to the students through the use of software engineering techniques. The application metricises feedbacks obtained from alumni and students over a span of 5 years and determines the quality of education delivered to the students. </a:t>
            </a:r>
          </a:p>
          <a:p>
            <a:endParaRPr lang="en-IN" dirty="0"/>
          </a:p>
        </p:txBody>
      </p:sp>
    </p:spTree>
    <p:extLst>
      <p:ext uri="{BB962C8B-B14F-4D97-AF65-F5344CB8AC3E}">
        <p14:creationId xmlns:p14="http://schemas.microsoft.com/office/powerpoint/2010/main" val="207762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Solution</a:t>
            </a:r>
          </a:p>
        </p:txBody>
      </p:sp>
      <p:sp>
        <p:nvSpPr>
          <p:cNvPr id="3" name="Content Placeholder 2"/>
          <p:cNvSpPr>
            <a:spLocks noGrp="1"/>
          </p:cNvSpPr>
          <p:nvPr>
            <p:ph idx="1"/>
          </p:nvPr>
        </p:nvSpPr>
        <p:spPr/>
        <p:txBody>
          <a:bodyPr>
            <a:normAutofit fontScale="85000" lnSpcReduction="10000"/>
          </a:bodyPr>
          <a:lstStyle/>
          <a:p>
            <a:r>
              <a:rPr lang="en-IN" sz="2400" dirty="0"/>
              <a:t>Our proposed solution focuses on building a performance evaluation dashboard that takes into account all alumni and student feedbacks in order to use to them as metrics for the quality of education that a university is providing the students. With such insights, many new students will be able to have a better idea about the course work and university ranking. </a:t>
            </a:r>
          </a:p>
          <a:p>
            <a:r>
              <a:rPr lang="en-IN" sz="2400" dirty="0"/>
              <a:t>The entire hierarchical structure of the application takes in relevant coursework, Jobs after graduation, faculty records, alumni records and based on these factors and their respective weightage, the system will grade the university based on the internally evaluated points. </a:t>
            </a:r>
          </a:p>
          <a:p>
            <a:r>
              <a:rPr lang="en-IN" sz="2400" dirty="0"/>
              <a:t>In order to provide a holistic view at the university’s education quality, we provide different roles and modules for the admin, student and faculty. </a:t>
            </a:r>
          </a:p>
          <a:p>
            <a:endParaRPr lang="en-IN" dirty="0"/>
          </a:p>
        </p:txBody>
      </p:sp>
    </p:spTree>
    <p:extLst>
      <p:ext uri="{BB962C8B-B14F-4D97-AF65-F5344CB8AC3E}">
        <p14:creationId xmlns:p14="http://schemas.microsoft.com/office/powerpoint/2010/main" val="427070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and Entities</a:t>
            </a:r>
          </a:p>
        </p:txBody>
      </p:sp>
      <p:sp>
        <p:nvSpPr>
          <p:cNvPr id="3" name="Content Placeholder 2"/>
          <p:cNvSpPr>
            <a:spLocks noGrp="1"/>
          </p:cNvSpPr>
          <p:nvPr>
            <p:ph idx="1"/>
          </p:nvPr>
        </p:nvSpPr>
        <p:spPr/>
        <p:txBody>
          <a:bodyPr>
            <a:normAutofit fontScale="85000" lnSpcReduction="10000"/>
          </a:bodyPr>
          <a:lstStyle/>
          <a:p>
            <a:pPr marL="0" indent="0">
              <a:buNone/>
            </a:pPr>
            <a:r>
              <a:rPr lang="en-IN" sz="2400" dirty="0"/>
              <a:t>The classes and their corresponding attributes have been listed as follows:</a:t>
            </a:r>
          </a:p>
          <a:p>
            <a:pPr lvl="0"/>
            <a:r>
              <a:rPr lang="en-IN" sz="2000" b="1" dirty="0"/>
              <a:t>Department</a:t>
            </a:r>
            <a:r>
              <a:rPr lang="en-IN" sz="2000" dirty="0"/>
              <a:t>: Each university has multiple departments, this class will consist of the department ID, the courses offered by that particular department along with their schedules, faculty, students and average GPA of any course. </a:t>
            </a:r>
          </a:p>
          <a:p>
            <a:pPr lvl="0"/>
            <a:r>
              <a:rPr lang="en-IN" sz="2000" b="1" dirty="0"/>
              <a:t>Transcript</a:t>
            </a:r>
            <a:r>
              <a:rPr lang="en-IN" sz="2000" dirty="0"/>
              <a:t>: Contains the Student details, ID, Course details and schedule, seating and enrolments of students along with semester wise GPA of each student. </a:t>
            </a:r>
          </a:p>
          <a:p>
            <a:pPr lvl="0"/>
            <a:r>
              <a:rPr lang="en-IN" sz="2000" b="1" dirty="0"/>
              <a:t>Course</a:t>
            </a:r>
            <a:r>
              <a:rPr lang="en-IN" sz="2000" dirty="0"/>
              <a:t>: This class contains detailed information about each course including scheduling details, credit details, number of available seats and waitlist along with the details of faculty teaching the course</a:t>
            </a:r>
          </a:p>
          <a:p>
            <a:pPr lvl="0"/>
            <a:r>
              <a:rPr lang="en-IN" sz="2000" b="1" dirty="0"/>
              <a:t>Student Directory</a:t>
            </a:r>
            <a:r>
              <a:rPr lang="en-IN" sz="2000" dirty="0"/>
              <a:t>: This is an embodying class for the Student object containing all the list of currently enrolled students at the university.</a:t>
            </a:r>
          </a:p>
          <a:p>
            <a:endParaRPr lang="en-IN" sz="2000" dirty="0"/>
          </a:p>
          <a:p>
            <a:endParaRPr lang="en-IN" dirty="0"/>
          </a:p>
        </p:txBody>
      </p:sp>
    </p:spTree>
    <p:extLst>
      <p:ext uri="{BB962C8B-B14F-4D97-AF65-F5344CB8AC3E}">
        <p14:creationId xmlns:p14="http://schemas.microsoft.com/office/powerpoint/2010/main" val="71274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5050" y="671332"/>
            <a:ext cx="10515600" cy="5598229"/>
          </a:xfrm>
        </p:spPr>
        <p:txBody>
          <a:bodyPr>
            <a:normAutofit fontScale="85000" lnSpcReduction="10000"/>
          </a:bodyPr>
          <a:lstStyle/>
          <a:p>
            <a:pPr lvl="0"/>
            <a:r>
              <a:rPr lang="en-IN" sz="2400" b="1" dirty="0"/>
              <a:t>Student</a:t>
            </a:r>
            <a:r>
              <a:rPr lang="en-IN" sz="2400" dirty="0"/>
              <a:t>: Consists of details of the student such as Student ID, email address and contact information. It will also contain the department of the student.</a:t>
            </a:r>
          </a:p>
          <a:p>
            <a:pPr lvl="0"/>
            <a:r>
              <a:rPr lang="en-IN" sz="2400" b="1" dirty="0"/>
              <a:t>Alumni Directory</a:t>
            </a:r>
            <a:r>
              <a:rPr lang="en-IN" sz="2400" dirty="0"/>
              <a:t>: Contains a list of all the graduated alumni’s of the university.</a:t>
            </a:r>
          </a:p>
          <a:p>
            <a:pPr lvl="0"/>
            <a:r>
              <a:rPr lang="en-IN" sz="2400" b="1" dirty="0"/>
              <a:t>Alumni</a:t>
            </a:r>
            <a:r>
              <a:rPr lang="en-IN" sz="2400" dirty="0"/>
              <a:t>: One of the main implementation factors for the system as the entire evaluation pattern is based on the feedback provided by the alumni and students of the courses and faculty that helped them be successful in the career paths. Consists of Student details, year of passing, GPA details, employment details and career growth information over the last 5 years. </a:t>
            </a:r>
          </a:p>
          <a:p>
            <a:pPr lvl="0"/>
            <a:r>
              <a:rPr lang="en-IN" sz="2400" b="1" dirty="0"/>
              <a:t>Faculty Directory</a:t>
            </a:r>
            <a:r>
              <a:rPr lang="en-IN" sz="2400" dirty="0"/>
              <a:t>: Contains a list of all the faculty currently teaching on campus.</a:t>
            </a:r>
          </a:p>
          <a:p>
            <a:pPr lvl="0"/>
            <a:r>
              <a:rPr lang="en-IN" sz="2400" b="1" dirty="0"/>
              <a:t>Faculty</a:t>
            </a:r>
            <a:r>
              <a:rPr lang="en-IN" sz="2400" dirty="0"/>
              <a:t>: Consists of the Faculty details, the courses that they teach and course schedules depending upon the strength of class. </a:t>
            </a:r>
          </a:p>
          <a:p>
            <a:pPr lvl="0"/>
            <a:r>
              <a:rPr lang="en-IN" sz="2400" b="1" dirty="0"/>
              <a:t>Ranking</a:t>
            </a:r>
            <a:r>
              <a:rPr lang="en-IN" sz="2400" dirty="0"/>
              <a:t>: Based on the evaluation of performance metrics based on feedback from alumni and students, the ranking given to the university’s education quality can be measured. </a:t>
            </a:r>
          </a:p>
          <a:p>
            <a:pPr lvl="0"/>
            <a:r>
              <a:rPr lang="en-IN" sz="2400" b="1" dirty="0"/>
              <a:t>Employment</a:t>
            </a:r>
            <a:r>
              <a:rPr lang="en-IN" sz="2400" dirty="0"/>
              <a:t>: Will consist the details of the job of an alumni, including organization name, job role and salary details. </a:t>
            </a:r>
          </a:p>
          <a:p>
            <a:endParaRPr lang="en-IN" dirty="0"/>
          </a:p>
        </p:txBody>
      </p:sp>
    </p:spTree>
    <p:extLst>
      <p:ext uri="{BB962C8B-B14F-4D97-AF65-F5344CB8AC3E}">
        <p14:creationId xmlns:p14="http://schemas.microsoft.com/office/powerpoint/2010/main" val="321896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Roles</a:t>
            </a:r>
          </a:p>
        </p:txBody>
      </p:sp>
      <p:sp>
        <p:nvSpPr>
          <p:cNvPr id="3" name="Content Placeholder 2"/>
          <p:cNvSpPr>
            <a:spLocks noGrp="1"/>
          </p:cNvSpPr>
          <p:nvPr>
            <p:ph idx="1"/>
          </p:nvPr>
        </p:nvSpPr>
        <p:spPr/>
        <p:txBody>
          <a:bodyPr/>
          <a:lstStyle/>
          <a:p>
            <a:pPr lvl="0"/>
            <a:r>
              <a:rPr lang="en-IN" sz="2400" b="1" dirty="0"/>
              <a:t>Admin: </a:t>
            </a:r>
            <a:r>
              <a:rPr lang="en-IN" sz="2400" dirty="0"/>
              <a:t>Access to performance evaluation metrics and dashboard, derives final insight from raw data. </a:t>
            </a:r>
          </a:p>
          <a:p>
            <a:pPr lvl="0"/>
            <a:r>
              <a:rPr lang="en-IN" sz="2400" b="1" dirty="0"/>
              <a:t>Student: </a:t>
            </a:r>
            <a:r>
              <a:rPr lang="en-IN" sz="2400" dirty="0"/>
              <a:t>Can access and update feedback forms, viewing rights for all other classes. </a:t>
            </a:r>
          </a:p>
          <a:p>
            <a:pPr lvl="0"/>
            <a:r>
              <a:rPr lang="en-IN" sz="2400" b="1" dirty="0"/>
              <a:t>Faculty: </a:t>
            </a:r>
            <a:r>
              <a:rPr lang="en-IN" sz="2400" dirty="0"/>
              <a:t>Viewing rights for all classes. </a:t>
            </a:r>
          </a:p>
          <a:p>
            <a:endParaRPr lang="en-IN" dirty="0"/>
          </a:p>
        </p:txBody>
      </p:sp>
    </p:spTree>
    <p:extLst>
      <p:ext uri="{BB962C8B-B14F-4D97-AF65-F5344CB8AC3E}">
        <p14:creationId xmlns:p14="http://schemas.microsoft.com/office/powerpoint/2010/main" val="4476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049" y="314791"/>
            <a:ext cx="10515600" cy="792343"/>
          </a:xfrm>
        </p:spPr>
        <p:txBody>
          <a:bodyPr>
            <a:normAutofit/>
          </a:bodyPr>
          <a:lstStyle/>
          <a:p>
            <a:r>
              <a:rPr lang="en-IN" sz="4000" dirty="0"/>
              <a:t>Object Model Diagram</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831939" y="1467379"/>
            <a:ext cx="6134581" cy="4782950"/>
          </a:xfrm>
          <a:prstGeom prst="rect">
            <a:avLst/>
          </a:prstGeom>
        </p:spPr>
      </p:pic>
    </p:spTree>
    <p:extLst>
      <p:ext uri="{BB962C8B-B14F-4D97-AF65-F5344CB8AC3E}">
        <p14:creationId xmlns:p14="http://schemas.microsoft.com/office/powerpoint/2010/main" val="216068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573" y="2689715"/>
            <a:ext cx="9905998" cy="1478570"/>
          </a:xfrm>
        </p:spPr>
        <p:txBody>
          <a:bodyPr>
            <a:normAutofit fontScale="90000"/>
          </a:bodyPr>
          <a:lstStyle/>
          <a:p>
            <a:r>
              <a:rPr lang="en-IN" dirty="0"/>
              <a:t>C</a:t>
            </a:r>
            <a:br>
              <a:rPr lang="en-IN" dirty="0"/>
            </a:br>
            <a:r>
              <a:rPr lang="en-IN" dirty="0"/>
              <a:t>l</a:t>
            </a:r>
            <a:br>
              <a:rPr lang="en-IN" dirty="0"/>
            </a:br>
            <a:r>
              <a:rPr lang="en-IN" dirty="0"/>
              <a:t>a</a:t>
            </a:r>
            <a:br>
              <a:rPr lang="en-IN" dirty="0"/>
            </a:br>
            <a:r>
              <a:rPr lang="en-IN" dirty="0"/>
              <a:t>s</a:t>
            </a:r>
            <a:br>
              <a:rPr lang="en-IN" dirty="0"/>
            </a:br>
            <a:r>
              <a:rPr lang="en-IN" dirty="0" err="1"/>
              <a:t>s</a:t>
            </a:r>
            <a:r>
              <a:rPr lang="en-IN" dirty="0"/>
              <a:t> </a:t>
            </a:r>
            <a:br>
              <a:rPr lang="en-IN" dirty="0"/>
            </a:br>
            <a:r>
              <a:rPr lang="en-IN" dirty="0"/>
              <a:t/>
            </a:r>
            <a:br>
              <a:rPr lang="en-IN" dirty="0"/>
            </a:br>
            <a:r>
              <a:rPr lang="en-IN" dirty="0"/>
              <a:t>D</a:t>
            </a:r>
            <a:br>
              <a:rPr lang="en-IN" dirty="0"/>
            </a:br>
            <a:r>
              <a:rPr lang="en-IN" dirty="0"/>
              <a:t>I</a:t>
            </a:r>
            <a:br>
              <a:rPr lang="en-IN" dirty="0"/>
            </a:br>
            <a:r>
              <a:rPr lang="en-IN" dirty="0"/>
              <a:t>a</a:t>
            </a:r>
            <a:br>
              <a:rPr lang="en-IN" dirty="0"/>
            </a:br>
            <a:r>
              <a:rPr lang="en-IN" dirty="0"/>
              <a:t>g</a:t>
            </a:r>
            <a:br>
              <a:rPr lang="en-IN" dirty="0"/>
            </a:br>
            <a:r>
              <a:rPr lang="en-IN" dirty="0"/>
              <a:t>r</a:t>
            </a:r>
            <a:br>
              <a:rPr lang="en-IN" dirty="0"/>
            </a:br>
            <a:r>
              <a:rPr lang="en-IN" dirty="0"/>
              <a:t>a</a:t>
            </a:r>
            <a:br>
              <a:rPr lang="en-IN" dirty="0"/>
            </a:br>
            <a:r>
              <a:rPr lang="en-IN" dirty="0"/>
              <a:t>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70" y="0"/>
            <a:ext cx="6969459" cy="6858000"/>
          </a:xfrm>
          <a:prstGeom prst="rect">
            <a:avLst/>
          </a:prstGeom>
          <a:solidFill>
            <a:schemeClr val="tx1"/>
          </a:solidFill>
        </p:spPr>
      </p:pic>
    </p:spTree>
    <p:extLst>
      <p:ext uri="{BB962C8B-B14F-4D97-AF65-F5344CB8AC3E}">
        <p14:creationId xmlns:p14="http://schemas.microsoft.com/office/powerpoint/2010/main" val="305531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752118"/>
            <a:ext cx="1109134" cy="1478570"/>
          </a:xfrm>
        </p:spPr>
        <p:txBody>
          <a:bodyPr>
            <a:normAutofit fontScale="90000"/>
          </a:bodyPr>
          <a:lstStyle/>
          <a:p>
            <a:pPr algn="ctr">
              <a:lnSpc>
                <a:spcPct val="70000"/>
              </a:lnSpc>
            </a:pPr>
            <a:r>
              <a:rPr lang="en-IN" dirty="0">
                <a:latin typeface="Calibri" panose="020F0502020204030204" pitchFamily="34" charset="0"/>
                <a:cs typeface="Calibri" panose="020F0502020204030204" pitchFamily="34" charset="0"/>
              </a:rPr>
              <a:t>S</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e</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q</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u</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e</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n</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c</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e </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D</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I</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a</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g</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r</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a</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m</a:t>
            </a:r>
          </a:p>
        </p:txBody>
      </p:sp>
      <p:pic>
        <p:nvPicPr>
          <p:cNvPr id="4" name="Picture 3" descr="Diagram, text&#10;&#10;Description automatically generated">
            <a:extLst>
              <a:ext uri="{FF2B5EF4-FFF2-40B4-BE49-F238E27FC236}">
                <a16:creationId xmlns:a16="http://schemas.microsoft.com/office/drawing/2014/main" xmlns="" id="{9DAD9855-54F4-4554-8385-7B33BD6B6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534" y="274320"/>
            <a:ext cx="9482208" cy="6309360"/>
          </a:xfrm>
          <a:prstGeom prst="rect">
            <a:avLst/>
          </a:prstGeom>
          <a:solidFill>
            <a:schemeClr val="tx1"/>
          </a:solidFill>
        </p:spPr>
      </p:pic>
    </p:spTree>
    <p:extLst>
      <p:ext uri="{BB962C8B-B14F-4D97-AF65-F5344CB8AC3E}">
        <p14:creationId xmlns:p14="http://schemas.microsoft.com/office/powerpoint/2010/main" val="106637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466</TotalTime>
  <Words>609</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Performance Evaluation Dashboard</vt:lpstr>
      <vt:lpstr>Problem Statement</vt:lpstr>
      <vt:lpstr>Proposed Solution</vt:lpstr>
      <vt:lpstr>Classes and Entities</vt:lpstr>
      <vt:lpstr>PowerPoint Presentation</vt:lpstr>
      <vt:lpstr>Roles</vt:lpstr>
      <vt:lpstr>Object Model Diagram</vt:lpstr>
      <vt:lpstr>C l a s s   D I a g r a m</vt:lpstr>
      <vt:lpstr>S e q u e n c e   D I a g r a m</vt:lpstr>
      <vt:lpstr>Dashboards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Dashboard</dc:title>
  <dc:creator>Microsoft account</dc:creator>
  <cp:lastModifiedBy>Microsoft account</cp:lastModifiedBy>
  <cp:revision>12</cp:revision>
  <dcterms:created xsi:type="dcterms:W3CDTF">2021-03-21T19:05:07Z</dcterms:created>
  <dcterms:modified xsi:type="dcterms:W3CDTF">2021-03-22T03:37:06Z</dcterms:modified>
</cp:coreProperties>
</file>