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0" r:id="rId2"/>
    <p:sldId id="256" r:id="rId3"/>
    <p:sldId id="257" r:id="rId4"/>
    <p:sldId id="258" r:id="rId5"/>
    <p:sldId id="259" r:id="rId6"/>
    <p:sldId id="260" r:id="rId7"/>
    <p:sldId id="261" r:id="rId8"/>
    <p:sldId id="262" r:id="rId9"/>
    <p:sldId id="263" r:id="rId10"/>
    <p:sldId id="264" r:id="rId11"/>
    <p:sldId id="265" r:id="rId12"/>
    <p:sldId id="266" r:id="rId13"/>
    <p:sldId id="267" r:id="rId14"/>
    <p:sldId id="279" r:id="rId15"/>
    <p:sldId id="268" r:id="rId16"/>
    <p:sldId id="269" r:id="rId17"/>
    <p:sldId id="270" r:id="rId18"/>
    <p:sldId id="271" r:id="rId19"/>
    <p:sldId id="273" r:id="rId20"/>
    <p:sldId id="272" r:id="rId21"/>
    <p:sldId id="274" r:id="rId22"/>
    <p:sldId id="275" r:id="rId23"/>
    <p:sldId id="276" r:id="rId24"/>
    <p:sldId id="277" r:id="rId25"/>
    <p:sldId id="27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8" autoAdjust="0"/>
    <p:restoredTop sz="94660"/>
  </p:normalViewPr>
  <p:slideViewPr>
    <p:cSldViewPr snapToGrid="0">
      <p:cViewPr varScale="1">
        <p:scale>
          <a:sx n="77" d="100"/>
          <a:sy n="77" d="100"/>
        </p:scale>
        <p:origin x="2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546EDA-4659-40EA-BCF2-DB778477B5AA}" type="datetimeFigureOut">
              <a:rPr lang="en-KE" smtClean="0"/>
              <a:t>12/06/2024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5DC2BF82-A230-4202-8B35-5D13934077CC}" type="slidenum">
              <a:rPr lang="en-KE" smtClean="0"/>
              <a:t>‹#›</a:t>
            </a:fld>
            <a:endParaRPr lang="en-KE"/>
          </a:p>
        </p:txBody>
      </p:sp>
    </p:spTree>
    <p:extLst>
      <p:ext uri="{BB962C8B-B14F-4D97-AF65-F5344CB8AC3E}">
        <p14:creationId xmlns:p14="http://schemas.microsoft.com/office/powerpoint/2010/main" val="248215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D546EDA-4659-40EA-BCF2-DB778477B5AA}" type="datetimeFigureOut">
              <a:rPr lang="en-KE" smtClean="0"/>
              <a:t>12/06/2024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5DC2BF82-A230-4202-8B35-5D13934077CC}" type="slidenum">
              <a:rPr lang="en-KE" smtClean="0"/>
              <a:t>‹#›</a:t>
            </a:fld>
            <a:endParaRPr lang="en-KE"/>
          </a:p>
        </p:txBody>
      </p:sp>
    </p:spTree>
    <p:extLst>
      <p:ext uri="{BB962C8B-B14F-4D97-AF65-F5344CB8AC3E}">
        <p14:creationId xmlns:p14="http://schemas.microsoft.com/office/powerpoint/2010/main" val="1342929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D546EDA-4659-40EA-BCF2-DB778477B5AA}" type="datetimeFigureOut">
              <a:rPr lang="en-KE" smtClean="0"/>
              <a:t>12/06/2024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5DC2BF82-A230-4202-8B35-5D13934077CC}" type="slidenum">
              <a:rPr lang="en-KE" smtClean="0"/>
              <a:t>‹#›</a:t>
            </a:fld>
            <a:endParaRPr lang="en-KE"/>
          </a:p>
        </p:txBody>
      </p:sp>
    </p:spTree>
    <p:extLst>
      <p:ext uri="{BB962C8B-B14F-4D97-AF65-F5344CB8AC3E}">
        <p14:creationId xmlns:p14="http://schemas.microsoft.com/office/powerpoint/2010/main" val="2520425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D546EDA-4659-40EA-BCF2-DB778477B5AA}" type="datetimeFigureOut">
              <a:rPr lang="en-KE" smtClean="0"/>
              <a:t>12/06/2024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5DC2BF82-A230-4202-8B35-5D13934077CC}" type="slidenum">
              <a:rPr lang="en-KE" smtClean="0"/>
              <a:t>‹#›</a:t>
            </a:fld>
            <a:endParaRPr lang="en-KE"/>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208972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546EDA-4659-40EA-BCF2-DB778477B5AA}" type="datetimeFigureOut">
              <a:rPr lang="en-KE" smtClean="0"/>
              <a:t>12/06/2024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5DC2BF82-A230-4202-8B35-5D13934077CC}" type="slidenum">
              <a:rPr lang="en-KE" smtClean="0"/>
              <a:t>‹#›</a:t>
            </a:fld>
            <a:endParaRPr lang="en-KE"/>
          </a:p>
        </p:txBody>
      </p:sp>
    </p:spTree>
    <p:extLst>
      <p:ext uri="{BB962C8B-B14F-4D97-AF65-F5344CB8AC3E}">
        <p14:creationId xmlns:p14="http://schemas.microsoft.com/office/powerpoint/2010/main" val="3550378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D546EDA-4659-40EA-BCF2-DB778477B5AA}" type="datetimeFigureOut">
              <a:rPr lang="en-KE" smtClean="0"/>
              <a:t>12/06/2024</a:t>
            </a:fld>
            <a:endParaRPr lang="en-KE"/>
          </a:p>
        </p:txBody>
      </p:sp>
      <p:sp>
        <p:nvSpPr>
          <p:cNvPr id="4"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5DC2BF82-A230-4202-8B35-5D13934077CC}" type="slidenum">
              <a:rPr lang="en-KE" smtClean="0"/>
              <a:t>‹#›</a:t>
            </a:fld>
            <a:endParaRPr lang="en-KE"/>
          </a:p>
        </p:txBody>
      </p:sp>
    </p:spTree>
    <p:extLst>
      <p:ext uri="{BB962C8B-B14F-4D97-AF65-F5344CB8AC3E}">
        <p14:creationId xmlns:p14="http://schemas.microsoft.com/office/powerpoint/2010/main" val="15266209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D546EDA-4659-40EA-BCF2-DB778477B5AA}" type="datetimeFigureOut">
              <a:rPr lang="en-KE" smtClean="0"/>
              <a:t>12/06/2024</a:t>
            </a:fld>
            <a:endParaRPr lang="en-KE"/>
          </a:p>
        </p:txBody>
      </p:sp>
      <p:sp>
        <p:nvSpPr>
          <p:cNvPr id="4"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5DC2BF82-A230-4202-8B35-5D13934077CC}" type="slidenum">
              <a:rPr lang="en-KE" smtClean="0"/>
              <a:t>‹#›</a:t>
            </a:fld>
            <a:endParaRPr lang="en-KE"/>
          </a:p>
        </p:txBody>
      </p:sp>
    </p:spTree>
    <p:extLst>
      <p:ext uri="{BB962C8B-B14F-4D97-AF65-F5344CB8AC3E}">
        <p14:creationId xmlns:p14="http://schemas.microsoft.com/office/powerpoint/2010/main" val="677527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546EDA-4659-40EA-BCF2-DB778477B5AA}" type="datetimeFigureOut">
              <a:rPr lang="en-KE" smtClean="0"/>
              <a:t>12/06/2024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5DC2BF82-A230-4202-8B35-5D13934077CC}" type="slidenum">
              <a:rPr lang="en-KE" smtClean="0"/>
              <a:t>‹#›</a:t>
            </a:fld>
            <a:endParaRPr lang="en-KE"/>
          </a:p>
        </p:txBody>
      </p:sp>
    </p:spTree>
    <p:extLst>
      <p:ext uri="{BB962C8B-B14F-4D97-AF65-F5344CB8AC3E}">
        <p14:creationId xmlns:p14="http://schemas.microsoft.com/office/powerpoint/2010/main" val="5785134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546EDA-4659-40EA-BCF2-DB778477B5AA}" type="datetimeFigureOut">
              <a:rPr lang="en-KE" smtClean="0"/>
              <a:t>12/06/2024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5DC2BF82-A230-4202-8B35-5D13934077CC}" type="slidenum">
              <a:rPr lang="en-KE" smtClean="0"/>
              <a:t>‹#›</a:t>
            </a:fld>
            <a:endParaRPr lang="en-KE"/>
          </a:p>
        </p:txBody>
      </p:sp>
    </p:spTree>
    <p:extLst>
      <p:ext uri="{BB962C8B-B14F-4D97-AF65-F5344CB8AC3E}">
        <p14:creationId xmlns:p14="http://schemas.microsoft.com/office/powerpoint/2010/main" val="348481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D546EDA-4659-40EA-BCF2-DB778477B5AA}" type="datetimeFigureOut">
              <a:rPr lang="en-KE" smtClean="0"/>
              <a:t>12/06/2024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5DC2BF82-A230-4202-8B35-5D13934077CC}" type="slidenum">
              <a:rPr lang="en-KE" smtClean="0"/>
              <a:t>‹#›</a:t>
            </a:fld>
            <a:endParaRPr lang="en-KE"/>
          </a:p>
        </p:txBody>
      </p:sp>
    </p:spTree>
    <p:extLst>
      <p:ext uri="{BB962C8B-B14F-4D97-AF65-F5344CB8AC3E}">
        <p14:creationId xmlns:p14="http://schemas.microsoft.com/office/powerpoint/2010/main" val="1030509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546EDA-4659-40EA-BCF2-DB778477B5AA}" type="datetimeFigureOut">
              <a:rPr lang="en-KE" smtClean="0"/>
              <a:t>12/06/2024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5DC2BF82-A230-4202-8B35-5D13934077CC}" type="slidenum">
              <a:rPr lang="en-KE" smtClean="0"/>
              <a:t>‹#›</a:t>
            </a:fld>
            <a:endParaRPr lang="en-KE"/>
          </a:p>
        </p:txBody>
      </p:sp>
    </p:spTree>
    <p:extLst>
      <p:ext uri="{BB962C8B-B14F-4D97-AF65-F5344CB8AC3E}">
        <p14:creationId xmlns:p14="http://schemas.microsoft.com/office/powerpoint/2010/main" val="2821043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546EDA-4659-40EA-BCF2-DB778477B5AA}" type="datetimeFigureOut">
              <a:rPr lang="en-KE" smtClean="0"/>
              <a:t>12/06/2024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5DC2BF82-A230-4202-8B35-5D13934077CC}" type="slidenum">
              <a:rPr lang="en-KE" smtClean="0"/>
              <a:t>‹#›</a:t>
            </a:fld>
            <a:endParaRPr lang="en-KE"/>
          </a:p>
        </p:txBody>
      </p:sp>
    </p:spTree>
    <p:extLst>
      <p:ext uri="{BB962C8B-B14F-4D97-AF65-F5344CB8AC3E}">
        <p14:creationId xmlns:p14="http://schemas.microsoft.com/office/powerpoint/2010/main" val="856045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546EDA-4659-40EA-BCF2-DB778477B5AA}" type="datetimeFigureOut">
              <a:rPr lang="en-KE" smtClean="0"/>
              <a:t>12/06/2024</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5DC2BF82-A230-4202-8B35-5D13934077CC}" type="slidenum">
              <a:rPr lang="en-KE" smtClean="0"/>
              <a:t>‹#›</a:t>
            </a:fld>
            <a:endParaRPr lang="en-KE"/>
          </a:p>
        </p:txBody>
      </p:sp>
    </p:spTree>
    <p:extLst>
      <p:ext uri="{BB962C8B-B14F-4D97-AF65-F5344CB8AC3E}">
        <p14:creationId xmlns:p14="http://schemas.microsoft.com/office/powerpoint/2010/main" val="140626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D546EDA-4659-40EA-BCF2-DB778477B5AA}" type="datetimeFigureOut">
              <a:rPr lang="en-KE" smtClean="0"/>
              <a:t>12/06/2024</a:t>
            </a:fld>
            <a:endParaRPr lang="en-KE"/>
          </a:p>
        </p:txBody>
      </p:sp>
      <p:sp>
        <p:nvSpPr>
          <p:cNvPr id="5" name="Footer Placeholder 3"/>
          <p:cNvSpPr>
            <a:spLocks noGrp="1"/>
          </p:cNvSpPr>
          <p:nvPr>
            <p:ph type="ftr" sz="quarter" idx="11"/>
          </p:nvPr>
        </p:nvSpPr>
        <p:spPr/>
        <p:txBody>
          <a:bodyPr/>
          <a:lstStyle/>
          <a:p>
            <a:endParaRPr lang="en-KE"/>
          </a:p>
        </p:txBody>
      </p:sp>
      <p:sp>
        <p:nvSpPr>
          <p:cNvPr id="6" name="Slide Number Placeholder 4"/>
          <p:cNvSpPr>
            <a:spLocks noGrp="1"/>
          </p:cNvSpPr>
          <p:nvPr>
            <p:ph type="sldNum" sz="quarter" idx="12"/>
          </p:nvPr>
        </p:nvSpPr>
        <p:spPr/>
        <p:txBody>
          <a:bodyPr/>
          <a:lstStyle/>
          <a:p>
            <a:fld id="{5DC2BF82-A230-4202-8B35-5D13934077CC}" type="slidenum">
              <a:rPr lang="en-KE" smtClean="0"/>
              <a:t>‹#›</a:t>
            </a:fld>
            <a:endParaRPr lang="en-KE"/>
          </a:p>
        </p:txBody>
      </p:sp>
    </p:spTree>
    <p:extLst>
      <p:ext uri="{BB962C8B-B14F-4D97-AF65-F5344CB8AC3E}">
        <p14:creationId xmlns:p14="http://schemas.microsoft.com/office/powerpoint/2010/main" val="1476242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D546EDA-4659-40EA-BCF2-DB778477B5AA}" type="datetimeFigureOut">
              <a:rPr lang="en-KE" smtClean="0"/>
              <a:t>12/06/2024</a:t>
            </a:fld>
            <a:endParaRPr lang="en-KE"/>
          </a:p>
        </p:txBody>
      </p:sp>
      <p:sp>
        <p:nvSpPr>
          <p:cNvPr id="5" name="Footer Placeholder 2"/>
          <p:cNvSpPr>
            <a:spLocks noGrp="1"/>
          </p:cNvSpPr>
          <p:nvPr>
            <p:ph type="ftr" sz="quarter" idx="11"/>
          </p:nvPr>
        </p:nvSpPr>
        <p:spPr/>
        <p:txBody>
          <a:bodyPr/>
          <a:lstStyle/>
          <a:p>
            <a:endParaRPr lang="en-KE"/>
          </a:p>
        </p:txBody>
      </p:sp>
      <p:sp>
        <p:nvSpPr>
          <p:cNvPr id="6" name="Slide Number Placeholder 3"/>
          <p:cNvSpPr>
            <a:spLocks noGrp="1"/>
          </p:cNvSpPr>
          <p:nvPr>
            <p:ph type="sldNum" sz="quarter" idx="12"/>
          </p:nvPr>
        </p:nvSpPr>
        <p:spPr/>
        <p:txBody>
          <a:bodyPr/>
          <a:lstStyle/>
          <a:p>
            <a:fld id="{5DC2BF82-A230-4202-8B35-5D13934077CC}" type="slidenum">
              <a:rPr lang="en-KE" smtClean="0"/>
              <a:t>‹#›</a:t>
            </a:fld>
            <a:endParaRPr lang="en-KE"/>
          </a:p>
        </p:txBody>
      </p:sp>
    </p:spTree>
    <p:extLst>
      <p:ext uri="{BB962C8B-B14F-4D97-AF65-F5344CB8AC3E}">
        <p14:creationId xmlns:p14="http://schemas.microsoft.com/office/powerpoint/2010/main" val="3139697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5D546EDA-4659-40EA-BCF2-DB778477B5AA}" type="datetimeFigureOut">
              <a:rPr lang="en-KE" smtClean="0"/>
              <a:t>12/06/2024</a:t>
            </a:fld>
            <a:endParaRPr lang="en-KE"/>
          </a:p>
        </p:txBody>
      </p:sp>
      <p:sp>
        <p:nvSpPr>
          <p:cNvPr id="5" name="Footer Placeholder 5"/>
          <p:cNvSpPr>
            <a:spLocks noGrp="1"/>
          </p:cNvSpPr>
          <p:nvPr>
            <p:ph type="ftr" sz="quarter" idx="11"/>
          </p:nvPr>
        </p:nvSpPr>
        <p:spPr/>
        <p:txBody>
          <a:bodyPr/>
          <a:lstStyle/>
          <a:p>
            <a:endParaRPr lang="en-KE"/>
          </a:p>
        </p:txBody>
      </p:sp>
      <p:sp>
        <p:nvSpPr>
          <p:cNvPr id="6" name="Slide Number Placeholder 6"/>
          <p:cNvSpPr>
            <a:spLocks noGrp="1"/>
          </p:cNvSpPr>
          <p:nvPr>
            <p:ph type="sldNum" sz="quarter" idx="12"/>
          </p:nvPr>
        </p:nvSpPr>
        <p:spPr/>
        <p:txBody>
          <a:bodyPr/>
          <a:lstStyle/>
          <a:p>
            <a:fld id="{5DC2BF82-A230-4202-8B35-5D13934077CC}" type="slidenum">
              <a:rPr lang="en-KE" smtClean="0"/>
              <a:t>‹#›</a:t>
            </a:fld>
            <a:endParaRPr lang="en-KE"/>
          </a:p>
        </p:txBody>
      </p:sp>
    </p:spTree>
    <p:extLst>
      <p:ext uri="{BB962C8B-B14F-4D97-AF65-F5344CB8AC3E}">
        <p14:creationId xmlns:p14="http://schemas.microsoft.com/office/powerpoint/2010/main" val="396852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D546EDA-4659-40EA-BCF2-DB778477B5AA}" type="datetimeFigureOut">
              <a:rPr lang="en-KE" smtClean="0"/>
              <a:t>12/06/2024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5DC2BF82-A230-4202-8B35-5D13934077CC}" type="slidenum">
              <a:rPr lang="en-KE" smtClean="0"/>
              <a:t>‹#›</a:t>
            </a:fld>
            <a:endParaRPr lang="en-KE"/>
          </a:p>
        </p:txBody>
      </p:sp>
    </p:spTree>
    <p:extLst>
      <p:ext uri="{BB962C8B-B14F-4D97-AF65-F5344CB8AC3E}">
        <p14:creationId xmlns:p14="http://schemas.microsoft.com/office/powerpoint/2010/main" val="1358011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D546EDA-4659-40EA-BCF2-DB778477B5AA}" type="datetimeFigureOut">
              <a:rPr lang="en-KE" smtClean="0"/>
              <a:t>12/06/2024</a:t>
            </a:fld>
            <a:endParaRPr lang="en-KE"/>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KE"/>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DC2BF82-A230-4202-8B35-5D13934077CC}" type="slidenum">
              <a:rPr lang="en-KE" smtClean="0"/>
              <a:t>‹#›</a:t>
            </a:fld>
            <a:endParaRPr lang="en-KE"/>
          </a:p>
        </p:txBody>
      </p:sp>
    </p:spTree>
    <p:extLst>
      <p:ext uri="{BB962C8B-B14F-4D97-AF65-F5344CB8AC3E}">
        <p14:creationId xmlns:p14="http://schemas.microsoft.com/office/powerpoint/2010/main" val="315679866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2E70ED-5A9C-3DC9-793D-03EBD0ED6A3F}"/>
              </a:ext>
            </a:extLst>
          </p:cNvPr>
          <p:cNvSpPr>
            <a:spLocks noGrp="1"/>
          </p:cNvSpPr>
          <p:nvPr>
            <p:ph type="title"/>
          </p:nvPr>
        </p:nvSpPr>
        <p:spPr>
          <a:xfrm>
            <a:off x="1154956" y="947855"/>
            <a:ext cx="8825657" cy="1706135"/>
          </a:xfrm>
        </p:spPr>
        <p:txBody>
          <a:bodyPr/>
          <a:lstStyle/>
          <a:p>
            <a:r>
              <a:rPr lang="en-US" dirty="0"/>
              <a:t>DSCI 6004-01 NATURAL LANGUAGE PROCESSING</a:t>
            </a:r>
          </a:p>
        </p:txBody>
      </p:sp>
      <p:sp>
        <p:nvSpPr>
          <p:cNvPr id="5" name="Text Placeholder 4">
            <a:extLst>
              <a:ext uri="{FF2B5EF4-FFF2-40B4-BE49-F238E27FC236}">
                <a16:creationId xmlns:a16="http://schemas.microsoft.com/office/drawing/2014/main" id="{7C55F1B7-7C0B-BC26-B1AE-AA5E8A202FD0}"/>
              </a:ext>
            </a:extLst>
          </p:cNvPr>
          <p:cNvSpPr>
            <a:spLocks noGrp="1"/>
          </p:cNvSpPr>
          <p:nvPr>
            <p:ph type="body" idx="1"/>
          </p:nvPr>
        </p:nvSpPr>
        <p:spPr>
          <a:xfrm>
            <a:off x="1154955" y="2988527"/>
            <a:ext cx="8825658" cy="2649254"/>
          </a:xfrm>
        </p:spPr>
        <p:txBody>
          <a:bodyPr>
            <a:noAutofit/>
          </a:bodyPr>
          <a:lstStyle/>
          <a:p>
            <a:r>
              <a:rPr lang="en-US" b="1" u="sng" dirty="0"/>
              <a:t>Title: Bias Detection and Mitigation in Text Classification</a:t>
            </a:r>
          </a:p>
          <a:p>
            <a:r>
              <a:rPr lang="en-US" sz="1200" dirty="0"/>
              <a:t>BY: </a:t>
            </a:r>
            <a:r>
              <a:rPr lang="en-US" sz="1200" b="1" dirty="0"/>
              <a:t>JANANI GANJI</a:t>
            </a:r>
          </a:p>
          <a:p>
            <a:r>
              <a:rPr lang="en-US" sz="1200" b="1" dirty="0"/>
              <a:t>      RAKESH MADISETTY</a:t>
            </a:r>
            <a:endParaRPr lang="en-US" sz="1200" b="1" dirty="0">
              <a:latin typeface="Times New Roman" panose="02020603050405020304" pitchFamily="18" charset="0"/>
              <a:cs typeface="Times New Roman" panose="02020603050405020304" pitchFamily="18" charset="0"/>
            </a:endParaRPr>
          </a:p>
          <a:p>
            <a:r>
              <a:rPr lang="en-US" sz="1200" b="1" dirty="0">
                <a:latin typeface="Times New Roman" panose="02020603050405020304" pitchFamily="18" charset="0"/>
                <a:cs typeface="Times New Roman" panose="02020603050405020304" pitchFamily="18" charset="0"/>
              </a:rPr>
              <a:t>       SUSHMA NAGUBANDI</a:t>
            </a:r>
            <a:endParaRPr lang="en-US" sz="1200" dirty="0"/>
          </a:p>
        </p:txBody>
      </p:sp>
    </p:spTree>
    <p:extLst>
      <p:ext uri="{BB962C8B-B14F-4D97-AF65-F5344CB8AC3E}">
        <p14:creationId xmlns:p14="http://schemas.microsoft.com/office/powerpoint/2010/main" val="1426549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BC2412-2C77-4CDB-A3D4-414EEF8DFC71}"/>
              </a:ext>
            </a:extLst>
          </p:cNvPr>
          <p:cNvSpPr txBox="1"/>
          <p:nvPr/>
        </p:nvSpPr>
        <p:spPr>
          <a:xfrm>
            <a:off x="444843" y="630195"/>
            <a:ext cx="11516498" cy="7478970"/>
          </a:xfrm>
          <a:prstGeom prst="rect">
            <a:avLst/>
          </a:prstGeom>
          <a:noFill/>
        </p:spPr>
        <p:txBody>
          <a:bodyPr wrap="square" rtlCol="0">
            <a:spAutoFit/>
          </a:bodyPr>
          <a:lstStyle/>
          <a:p>
            <a:endParaRPr lang="en-US" sz="2000" dirty="0"/>
          </a:p>
          <a:p>
            <a:pPr marL="285750" indent="-285750">
              <a:buFont typeface="Arial" panose="020B0604020202020204" pitchFamily="34" charset="0"/>
              <a:buChar char="•"/>
            </a:pPr>
            <a:r>
              <a:rPr lang="en-US" sz="2000" b="1" dirty="0"/>
              <a:t>Accuracy:</a:t>
            </a:r>
            <a:r>
              <a:rPr lang="en-US" sz="2000" dirty="0"/>
              <a:t> The accuracy score indicates the proportion of correctly classified instances out of the total instances in the test set. In this case, the accuracy is approximately 82.31%, suggesting that the model correctly predicts the income category for around 82.31% of the instances in the test set.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Precision: </a:t>
            </a:r>
            <a:r>
              <a:rPr lang="en-US" sz="2000" dirty="0"/>
              <a:t>Precision measures the model's ability to correctly identify positive instances (e.g., predicting "high income") out of all instances it labeled as positive. A precision score of approximately 70.20% means that out of all instances predicted as "high income" by the model, around 70.20% of them are indeed "high income.“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Recall: </a:t>
            </a:r>
            <a:r>
              <a:rPr lang="en-US" sz="2000" dirty="0"/>
              <a:t>Recall, also known as sensitivity, indicates the proportion of actual positive instances (e.g., "high income" instances) that the model correctly identifies. A recall score of approximately 46.34% suggests that the model captures around 46.34% of all actual "high income" instances in the test set.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Convergence Warning: </a:t>
            </a:r>
            <a:r>
              <a:rPr lang="en-US" sz="2000" dirty="0"/>
              <a:t>The warning message indicates that the logistic regression model didn't converge within the specified number of iterations. This could imply that the model might not have reached its optimal solution due to the complexity of the dataset or insufficient iterations. Increasing the maximum number of iterations or scaling the data might help improve convergence. Additionally, alternative solver options can be explored as mentioned in the provided documentation links.</a:t>
            </a:r>
          </a:p>
          <a:p>
            <a:endParaRPr lang="en-US" sz="2000" dirty="0"/>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2207197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52DB25-5ADE-41F6-8A7D-749E1B11E1F1}"/>
              </a:ext>
            </a:extLst>
          </p:cNvPr>
          <p:cNvSpPr txBox="1"/>
          <p:nvPr/>
        </p:nvSpPr>
        <p:spPr>
          <a:xfrm>
            <a:off x="766119" y="902043"/>
            <a:ext cx="10565027" cy="4062651"/>
          </a:xfrm>
          <a:prstGeom prst="rect">
            <a:avLst/>
          </a:prstGeom>
          <a:noFill/>
        </p:spPr>
        <p:txBody>
          <a:bodyPr wrap="square" rtlCol="0">
            <a:spAutoFit/>
          </a:bodyPr>
          <a:lstStyle/>
          <a:p>
            <a:r>
              <a:rPr lang="en-US" sz="2400" b="1" u="sng" dirty="0"/>
              <a:t>STEP 4: Bias Detection</a:t>
            </a:r>
          </a:p>
          <a:p>
            <a:endParaRPr lang="en-US" dirty="0"/>
          </a:p>
          <a:p>
            <a:r>
              <a:rPr lang="en-US" b="1" dirty="0"/>
              <a:t>Code Snippet:</a:t>
            </a:r>
          </a:p>
          <a:p>
            <a:endParaRPr lang="en-US" b="1"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5522E89E-B505-425A-8882-3201F8260D23}"/>
              </a:ext>
            </a:extLst>
          </p:cNvPr>
          <p:cNvPicPr>
            <a:picLocks noChangeAspect="1"/>
          </p:cNvPicPr>
          <p:nvPr/>
        </p:nvPicPr>
        <p:blipFill>
          <a:blip r:embed="rId2"/>
          <a:stretch>
            <a:fillRect/>
          </a:stretch>
        </p:blipFill>
        <p:spPr>
          <a:xfrm>
            <a:off x="104517" y="2026508"/>
            <a:ext cx="7791450" cy="3929449"/>
          </a:xfrm>
          <a:prstGeom prst="rect">
            <a:avLst/>
          </a:prstGeom>
        </p:spPr>
      </p:pic>
    </p:spTree>
    <p:extLst>
      <p:ext uri="{BB962C8B-B14F-4D97-AF65-F5344CB8AC3E}">
        <p14:creationId xmlns:p14="http://schemas.microsoft.com/office/powerpoint/2010/main" val="3781521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4976B9-8F89-4DD8-90E7-2F5A2FD8154F}"/>
              </a:ext>
            </a:extLst>
          </p:cNvPr>
          <p:cNvSpPr txBox="1"/>
          <p:nvPr/>
        </p:nvSpPr>
        <p:spPr>
          <a:xfrm>
            <a:off x="267731" y="561811"/>
            <a:ext cx="11701847" cy="4585871"/>
          </a:xfrm>
          <a:prstGeom prst="rect">
            <a:avLst/>
          </a:prstGeom>
          <a:noFill/>
        </p:spPr>
        <p:txBody>
          <a:bodyPr wrap="square" rtlCol="0">
            <a:spAutoFit/>
          </a:bodyPr>
          <a:lstStyle/>
          <a:p>
            <a:r>
              <a:rPr lang="en-US" sz="2000" b="1" dirty="0"/>
              <a:t>Explanation of Fairness Metrics:</a:t>
            </a:r>
          </a:p>
          <a:p>
            <a:endParaRPr lang="en-US" sz="2000" b="1" dirty="0"/>
          </a:p>
          <a:p>
            <a:pPr marL="285750" indent="-285750">
              <a:buFont typeface="Arial" panose="020B0604020202020204" pitchFamily="34" charset="0"/>
              <a:buChar char="•"/>
            </a:pPr>
            <a:r>
              <a:rPr lang="en-US" b="1" dirty="0"/>
              <a:t>Disparate Impact: </a:t>
            </a:r>
            <a:r>
              <a:rPr lang="en-US" dirty="0"/>
              <a:t>This metric measures the ratio of favorable outcomes (e.g., positive predictions) for the unprivileged group to that of the privileged group. A value close to 1 indicates fairness, while values significantly different from 1 suggest bias.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Statistical Parity Difference: </a:t>
            </a:r>
            <a:r>
              <a:rPr lang="en-US" dirty="0"/>
              <a:t>It represents the difference in the proportions of favorable outcomes between the privileged and unprivileged groups. A value of 0 indicates fairness, while non-zero values suggest bias.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Equal Opportunity Difference: </a:t>
            </a:r>
            <a:r>
              <a:rPr lang="en-US" dirty="0"/>
              <a:t>This metric assesses whether the model provides equal opportunities for positive predictions across different groups. A value close to 0 signifies fairness, while non-zero values indicate disparities in predictive performance.</a:t>
            </a:r>
          </a:p>
          <a:p>
            <a:endParaRPr lang="en-US" dirty="0"/>
          </a:p>
          <a:p>
            <a:r>
              <a:rPr lang="en-US" b="1" dirty="0"/>
              <a:t>Results</a:t>
            </a:r>
          </a:p>
          <a:p>
            <a:endParaRPr lang="en-US" dirty="0"/>
          </a:p>
          <a:p>
            <a:endParaRPr lang="en-KE" dirty="0"/>
          </a:p>
        </p:txBody>
      </p:sp>
      <p:pic>
        <p:nvPicPr>
          <p:cNvPr id="3" name="Picture 2">
            <a:extLst>
              <a:ext uri="{FF2B5EF4-FFF2-40B4-BE49-F238E27FC236}">
                <a16:creationId xmlns:a16="http://schemas.microsoft.com/office/drawing/2014/main" id="{090F2158-42E7-4A68-84DE-57A85CBEA67B}"/>
              </a:ext>
            </a:extLst>
          </p:cNvPr>
          <p:cNvPicPr>
            <a:picLocks noChangeAspect="1"/>
          </p:cNvPicPr>
          <p:nvPr/>
        </p:nvPicPr>
        <p:blipFill>
          <a:blip r:embed="rId2"/>
          <a:stretch>
            <a:fillRect/>
          </a:stretch>
        </p:blipFill>
        <p:spPr>
          <a:xfrm>
            <a:off x="135924" y="4709440"/>
            <a:ext cx="4476750" cy="1586749"/>
          </a:xfrm>
          <a:prstGeom prst="rect">
            <a:avLst/>
          </a:prstGeom>
        </p:spPr>
      </p:pic>
    </p:spTree>
    <p:extLst>
      <p:ext uri="{BB962C8B-B14F-4D97-AF65-F5344CB8AC3E}">
        <p14:creationId xmlns:p14="http://schemas.microsoft.com/office/powerpoint/2010/main" val="3421104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169E77-BF09-4056-BD82-238003CB935F}"/>
              </a:ext>
            </a:extLst>
          </p:cNvPr>
          <p:cNvSpPr txBox="1"/>
          <p:nvPr/>
        </p:nvSpPr>
        <p:spPr>
          <a:xfrm>
            <a:off x="172995" y="358346"/>
            <a:ext cx="11862486" cy="7571303"/>
          </a:xfrm>
          <a:prstGeom prst="rect">
            <a:avLst/>
          </a:prstGeom>
          <a:noFill/>
        </p:spPr>
        <p:txBody>
          <a:bodyPr wrap="square" rtlCol="0">
            <a:spAutoFit/>
          </a:bodyPr>
          <a:lstStyle/>
          <a:p>
            <a:r>
              <a:rPr lang="en-US" b="1" dirty="0"/>
              <a:t>Disparate Impact (DI):</a:t>
            </a:r>
          </a:p>
          <a:p>
            <a:endParaRPr lang="en-US" b="1" dirty="0"/>
          </a:p>
          <a:p>
            <a:pPr marL="285750" indent="-285750">
              <a:buFont typeface="Arial" panose="020B0604020202020204" pitchFamily="34" charset="0"/>
              <a:buChar char="•"/>
            </a:pPr>
            <a:r>
              <a:rPr lang="en-US" b="1" dirty="0"/>
              <a:t>Value:</a:t>
            </a:r>
            <a:r>
              <a:rPr lang="en-US" dirty="0"/>
              <a:t> 0.767</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Explanation:</a:t>
            </a:r>
            <a:r>
              <a:rPr lang="en-US" dirty="0"/>
              <a:t> Disparate Impact measures the ratio of favorable outcomes (positive predictions) for the unprivileged group to that of the privileged group.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Interpretation:</a:t>
            </a:r>
            <a:r>
              <a:rPr lang="en-US" dirty="0"/>
              <a:t> A value less than 1 indicates that the privileged group is more likely to receive favorable outcomes compared to the unprivileged group. In this case, the value of 0.767 suggests a moderate disparity in outcomes, with the privileged group being favored to some extent.</a:t>
            </a:r>
          </a:p>
          <a:p>
            <a:pPr marL="285750" indent="-285750">
              <a:buFont typeface="Arial" panose="020B0604020202020204" pitchFamily="34" charset="0"/>
              <a:buChar char="•"/>
            </a:pPr>
            <a:endParaRPr lang="en-US" dirty="0"/>
          </a:p>
          <a:p>
            <a:r>
              <a:rPr lang="en-US" b="1" dirty="0"/>
              <a:t>Statistical Parity Difference (SPD):</a:t>
            </a:r>
          </a:p>
          <a:p>
            <a:endParaRPr lang="en-US" b="1" dirty="0"/>
          </a:p>
          <a:p>
            <a:pPr marL="285750" indent="-285750">
              <a:buFont typeface="Arial" panose="020B0604020202020204" pitchFamily="34" charset="0"/>
              <a:buChar char="•"/>
            </a:pPr>
            <a:r>
              <a:rPr lang="en-US" dirty="0"/>
              <a:t>Value: -0.168</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Explanation:</a:t>
            </a:r>
            <a:r>
              <a:rPr lang="en-US" dirty="0"/>
              <a:t> Statistical Parity Difference quantifies the difference in the proportions of favorable outcomes between the privileged and unprivileged groups.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Interpretation: </a:t>
            </a:r>
            <a:r>
              <a:rPr lang="en-US" dirty="0"/>
              <a:t>A negative value indicates that the unprivileged group receives fewer favorable outcomes compared to the privileged group. In this case, the negative value of -0.168 suggests a slight imbalance in favor of the privileged group.</a:t>
            </a:r>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57631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A22F96-3DCD-40EA-A960-5B09E8E9E697}"/>
              </a:ext>
            </a:extLst>
          </p:cNvPr>
          <p:cNvSpPr txBox="1"/>
          <p:nvPr/>
        </p:nvSpPr>
        <p:spPr>
          <a:xfrm>
            <a:off x="556054" y="556054"/>
            <a:ext cx="10836876" cy="4401205"/>
          </a:xfrm>
          <a:prstGeom prst="rect">
            <a:avLst/>
          </a:prstGeom>
          <a:noFill/>
        </p:spPr>
        <p:txBody>
          <a:bodyPr wrap="square" rtlCol="0">
            <a:spAutoFit/>
          </a:bodyPr>
          <a:lstStyle/>
          <a:p>
            <a:r>
              <a:rPr lang="en-US" sz="2000" b="1" dirty="0"/>
              <a:t>Equal Opportunity Difference (EOD):</a:t>
            </a:r>
          </a:p>
          <a:p>
            <a:endParaRPr lang="en-US" sz="2000" b="1" dirty="0"/>
          </a:p>
          <a:p>
            <a:r>
              <a:rPr lang="en-US" sz="2000" b="1" dirty="0"/>
              <a:t>Value:</a:t>
            </a:r>
            <a:r>
              <a:rPr lang="en-US" sz="2000" dirty="0"/>
              <a:t> -0.338</a:t>
            </a:r>
          </a:p>
          <a:p>
            <a:endParaRPr lang="en-US" sz="2000" dirty="0"/>
          </a:p>
          <a:p>
            <a:r>
              <a:rPr lang="en-US" sz="2000" b="1" dirty="0"/>
              <a:t>Explanation:</a:t>
            </a:r>
            <a:r>
              <a:rPr lang="en-US" sz="2000" dirty="0"/>
              <a:t> Equal Opportunity Difference assesses whether the model provides equal opportunities for positive predictions across different groups.</a:t>
            </a:r>
          </a:p>
          <a:p>
            <a:endParaRPr lang="en-US" sz="2000" dirty="0"/>
          </a:p>
          <a:p>
            <a:r>
              <a:rPr lang="en-US" sz="2000" b="1" dirty="0"/>
              <a:t>Interpretation: </a:t>
            </a:r>
            <a:r>
              <a:rPr lang="en-US" sz="2000" dirty="0"/>
              <a:t>A negative value signifies that the unprivileged group has fewer opportunities for positive predictions compared to the privileged group. The value of -0.338 indicates a notable disparity in opportunities, with the privileged group having a significant advantage.</a:t>
            </a:r>
          </a:p>
          <a:p>
            <a:endParaRPr lang="en-US" sz="2000" dirty="0"/>
          </a:p>
          <a:p>
            <a:pPr marL="285750" indent="-285750">
              <a:buFont typeface="Wingdings" panose="05000000000000000000" pitchFamily="2" charset="2"/>
              <a:buChar char="ü"/>
            </a:pPr>
            <a:r>
              <a:rPr lang="en-US" sz="2000" dirty="0"/>
              <a:t>The fairness metrics indicate the presence of bias in the model predictions, particularly favoring the privileged group over the unprivileged group. It's essential to address these biases through mitigation techniques to ensure fairness and equity in decision-making processes.</a:t>
            </a:r>
          </a:p>
        </p:txBody>
      </p:sp>
    </p:spTree>
    <p:extLst>
      <p:ext uri="{BB962C8B-B14F-4D97-AF65-F5344CB8AC3E}">
        <p14:creationId xmlns:p14="http://schemas.microsoft.com/office/powerpoint/2010/main" val="267372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BC5E2F-3AA3-49D3-B9F9-EE0D8F676BDE}"/>
              </a:ext>
            </a:extLst>
          </p:cNvPr>
          <p:cNvSpPr txBox="1"/>
          <p:nvPr/>
        </p:nvSpPr>
        <p:spPr>
          <a:xfrm>
            <a:off x="766119" y="593124"/>
            <a:ext cx="10898659" cy="10310515"/>
          </a:xfrm>
          <a:prstGeom prst="rect">
            <a:avLst/>
          </a:prstGeom>
          <a:noFill/>
        </p:spPr>
        <p:txBody>
          <a:bodyPr wrap="square" rtlCol="0">
            <a:spAutoFit/>
          </a:bodyPr>
          <a:lstStyle/>
          <a:p>
            <a:r>
              <a:rPr lang="en-US" sz="2400" b="1" dirty="0"/>
              <a:t>STEP 5: Bias Mitigation</a:t>
            </a:r>
          </a:p>
          <a:p>
            <a:endParaRPr lang="en-US" dirty="0"/>
          </a:p>
          <a:p>
            <a:r>
              <a:rPr lang="en-US" sz="2000" dirty="0"/>
              <a:t>The code snippet demonstrates the application of the reweighing technique to mitigate bias in the dataset.</a:t>
            </a:r>
          </a:p>
          <a:p>
            <a:r>
              <a:rPr lang="en-US" sz="2000" dirty="0"/>
              <a:t>After applying reweighing, a logistic regression model is trained on the transformed dataset.</a:t>
            </a:r>
          </a:p>
          <a:p>
            <a:r>
              <a:rPr lang="en-US" sz="2000" dirty="0"/>
              <a:t>Finally, the model's performance metrics (accuracy, precision, and recall) are evaluated to assess the effectiveness of bias mitigation.</a:t>
            </a:r>
          </a:p>
          <a:p>
            <a:endParaRPr lang="en-US" dirty="0"/>
          </a:p>
          <a:p>
            <a:r>
              <a:rPr lang="en-US" b="1" dirty="0"/>
              <a:t>Code Snippet: Bias Mitigation Using Reweighing</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Evaluation of Model Performance</a:t>
            </a:r>
          </a:p>
          <a:p>
            <a:r>
              <a:rPr lang="en-US" dirty="0"/>
              <a:t>Model Performance Metrics After Bias Mitigation:</a:t>
            </a:r>
          </a:p>
          <a:p>
            <a:endParaRPr lang="en-US" dirty="0"/>
          </a:p>
          <a:p>
            <a:endParaRPr lang="en-US" dirty="0"/>
          </a:p>
          <a:p>
            <a:endParaRPr lang="en-US" dirty="0"/>
          </a:p>
        </p:txBody>
      </p:sp>
      <p:pic>
        <p:nvPicPr>
          <p:cNvPr id="3" name="Picture 2">
            <a:extLst>
              <a:ext uri="{FF2B5EF4-FFF2-40B4-BE49-F238E27FC236}">
                <a16:creationId xmlns:a16="http://schemas.microsoft.com/office/drawing/2014/main" id="{44D9B4CA-E181-4AB3-AC84-9681CB297A23}"/>
              </a:ext>
            </a:extLst>
          </p:cNvPr>
          <p:cNvPicPr>
            <a:picLocks noChangeAspect="1"/>
          </p:cNvPicPr>
          <p:nvPr/>
        </p:nvPicPr>
        <p:blipFill>
          <a:blip r:embed="rId2"/>
          <a:stretch>
            <a:fillRect/>
          </a:stretch>
        </p:blipFill>
        <p:spPr>
          <a:xfrm>
            <a:off x="860855" y="3676135"/>
            <a:ext cx="7734300" cy="2872946"/>
          </a:xfrm>
          <a:prstGeom prst="rect">
            <a:avLst/>
          </a:prstGeom>
        </p:spPr>
      </p:pic>
    </p:spTree>
    <p:extLst>
      <p:ext uri="{BB962C8B-B14F-4D97-AF65-F5344CB8AC3E}">
        <p14:creationId xmlns:p14="http://schemas.microsoft.com/office/powerpoint/2010/main" val="2468222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9B480E-07AA-481E-A3B7-98CEC715BF94}"/>
              </a:ext>
            </a:extLst>
          </p:cNvPr>
          <p:cNvSpPr txBox="1"/>
          <p:nvPr/>
        </p:nvSpPr>
        <p:spPr>
          <a:xfrm>
            <a:off x="481914" y="716692"/>
            <a:ext cx="10861589" cy="646331"/>
          </a:xfrm>
          <a:prstGeom prst="rect">
            <a:avLst/>
          </a:prstGeom>
          <a:noFill/>
        </p:spPr>
        <p:txBody>
          <a:bodyPr wrap="square" rtlCol="0">
            <a:spAutoFit/>
          </a:bodyPr>
          <a:lstStyle/>
          <a:p>
            <a:r>
              <a:rPr lang="en-US" b="1" dirty="0"/>
              <a:t>Evaluation of Model Performance</a:t>
            </a:r>
          </a:p>
          <a:p>
            <a:endParaRPr lang="en-US" dirty="0"/>
          </a:p>
        </p:txBody>
      </p:sp>
      <p:pic>
        <p:nvPicPr>
          <p:cNvPr id="3" name="Picture 2">
            <a:extLst>
              <a:ext uri="{FF2B5EF4-FFF2-40B4-BE49-F238E27FC236}">
                <a16:creationId xmlns:a16="http://schemas.microsoft.com/office/drawing/2014/main" id="{093F4640-849C-4137-B8FA-01C5970856D3}"/>
              </a:ext>
            </a:extLst>
          </p:cNvPr>
          <p:cNvPicPr>
            <a:picLocks noChangeAspect="1"/>
          </p:cNvPicPr>
          <p:nvPr/>
        </p:nvPicPr>
        <p:blipFill>
          <a:blip r:embed="rId2"/>
          <a:stretch>
            <a:fillRect/>
          </a:stretch>
        </p:blipFill>
        <p:spPr>
          <a:xfrm>
            <a:off x="626074" y="1454660"/>
            <a:ext cx="7254869" cy="1576526"/>
          </a:xfrm>
          <a:prstGeom prst="rect">
            <a:avLst/>
          </a:prstGeom>
        </p:spPr>
      </p:pic>
      <p:sp>
        <p:nvSpPr>
          <p:cNvPr id="4" name="Rectangle 3">
            <a:extLst>
              <a:ext uri="{FF2B5EF4-FFF2-40B4-BE49-F238E27FC236}">
                <a16:creationId xmlns:a16="http://schemas.microsoft.com/office/drawing/2014/main" id="{21DBF422-A4DA-49BB-8635-B80315BCAFA8}"/>
              </a:ext>
            </a:extLst>
          </p:cNvPr>
          <p:cNvSpPr/>
          <p:nvPr/>
        </p:nvSpPr>
        <p:spPr>
          <a:xfrm>
            <a:off x="240957" y="3649014"/>
            <a:ext cx="11710086" cy="2308324"/>
          </a:xfrm>
          <a:prstGeom prst="rect">
            <a:avLst/>
          </a:prstGeom>
        </p:spPr>
        <p:txBody>
          <a:bodyPr wrap="square">
            <a:spAutoFit/>
          </a:bodyPr>
          <a:lstStyle/>
          <a:p>
            <a:pPr marL="285750" indent="-285750">
              <a:buFont typeface="Arial" panose="020B0604020202020204" pitchFamily="34" charset="0"/>
              <a:buChar char="•"/>
            </a:pPr>
            <a:r>
              <a:rPr lang="en-US" b="1" dirty="0"/>
              <a:t>Accuracy:</a:t>
            </a:r>
            <a:r>
              <a:rPr lang="en-US" dirty="0"/>
              <a:t> The accuracy of the model is approximately 82.5%, which means that around 82.5% of the predictions made by the model are correct.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Precision: </a:t>
            </a:r>
            <a:r>
              <a:rPr lang="en-US" dirty="0"/>
              <a:t>The precision of the model is about 71%, indicating that when the model predicts an individual's income to be above a certain threshold, approximately 71% of those predictions are correct.</a:t>
            </a:r>
          </a:p>
          <a:p>
            <a:endParaRPr lang="en-US" dirty="0"/>
          </a:p>
          <a:p>
            <a:pPr marL="285750" indent="-285750">
              <a:buFont typeface="Arial" panose="020B0604020202020204" pitchFamily="34" charset="0"/>
              <a:buChar char="•"/>
            </a:pPr>
            <a:r>
              <a:rPr lang="en-US" dirty="0"/>
              <a:t>Recall: The recall of the model is around 46.4%, which means that out of all the instances where an individual's income is actually above the threshold, the model correctly identifies approximately 46.4% of them.</a:t>
            </a:r>
            <a:endParaRPr lang="en-KE" dirty="0"/>
          </a:p>
        </p:txBody>
      </p:sp>
    </p:spTree>
    <p:extLst>
      <p:ext uri="{BB962C8B-B14F-4D97-AF65-F5344CB8AC3E}">
        <p14:creationId xmlns:p14="http://schemas.microsoft.com/office/powerpoint/2010/main" val="736592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207FC6-C7AE-4FB4-9758-FCF48DFA8C9E}"/>
              </a:ext>
            </a:extLst>
          </p:cNvPr>
          <p:cNvSpPr txBox="1"/>
          <p:nvPr/>
        </p:nvSpPr>
        <p:spPr>
          <a:xfrm>
            <a:off x="345990" y="407774"/>
            <a:ext cx="11528854" cy="2616101"/>
          </a:xfrm>
          <a:prstGeom prst="rect">
            <a:avLst/>
          </a:prstGeom>
          <a:noFill/>
        </p:spPr>
        <p:txBody>
          <a:bodyPr wrap="square" rtlCol="0">
            <a:spAutoFit/>
          </a:bodyPr>
          <a:lstStyle/>
          <a:p>
            <a:r>
              <a:rPr lang="en-US" dirty="0"/>
              <a:t> </a:t>
            </a:r>
            <a:r>
              <a:rPr lang="en-US" sz="2000" b="1" dirty="0"/>
              <a:t>STEP 6: Retraining</a:t>
            </a:r>
          </a:p>
          <a:p>
            <a:endParaRPr lang="en-US" dirty="0"/>
          </a:p>
          <a:p>
            <a:r>
              <a:rPr lang="en-US" dirty="0"/>
              <a:t>Retraining Process: The model is retrained using the original dataset after applying bias mitigation techniques such as reweighing. This involves adjusting the dataset to reduce bias based on sensitive attributes (e.g., gender or race) and then training a new model on this adjusted dataset.</a:t>
            </a:r>
          </a:p>
          <a:p>
            <a:endParaRPr lang="en-US" dirty="0"/>
          </a:p>
          <a:p>
            <a:r>
              <a:rPr lang="en-US" b="1" dirty="0"/>
              <a:t>Code Snippet for Retraining:</a:t>
            </a:r>
          </a:p>
          <a:p>
            <a:endParaRPr lang="en-US" dirty="0"/>
          </a:p>
          <a:p>
            <a:endParaRPr lang="en-KE" dirty="0"/>
          </a:p>
        </p:txBody>
      </p:sp>
      <p:pic>
        <p:nvPicPr>
          <p:cNvPr id="3" name="Picture 2">
            <a:extLst>
              <a:ext uri="{FF2B5EF4-FFF2-40B4-BE49-F238E27FC236}">
                <a16:creationId xmlns:a16="http://schemas.microsoft.com/office/drawing/2014/main" id="{E4EFECEE-9817-4C1C-9B3E-9DAC315E5011}"/>
              </a:ext>
            </a:extLst>
          </p:cNvPr>
          <p:cNvPicPr>
            <a:picLocks noChangeAspect="1"/>
          </p:cNvPicPr>
          <p:nvPr/>
        </p:nvPicPr>
        <p:blipFill>
          <a:blip r:embed="rId2"/>
          <a:stretch>
            <a:fillRect/>
          </a:stretch>
        </p:blipFill>
        <p:spPr>
          <a:xfrm>
            <a:off x="107093" y="2675237"/>
            <a:ext cx="6953250" cy="3774989"/>
          </a:xfrm>
          <a:prstGeom prst="rect">
            <a:avLst/>
          </a:prstGeom>
        </p:spPr>
      </p:pic>
    </p:spTree>
    <p:extLst>
      <p:ext uri="{BB962C8B-B14F-4D97-AF65-F5344CB8AC3E}">
        <p14:creationId xmlns:p14="http://schemas.microsoft.com/office/powerpoint/2010/main" val="2606320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639D08-EFC3-48F4-8822-76818528BCAF}"/>
              </a:ext>
            </a:extLst>
          </p:cNvPr>
          <p:cNvSpPr txBox="1"/>
          <p:nvPr/>
        </p:nvSpPr>
        <p:spPr>
          <a:xfrm>
            <a:off x="214313" y="-135925"/>
            <a:ext cx="11158152" cy="8402300"/>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b="1" dirty="0"/>
              <a:t>Evaluation of Retrained Model:  </a:t>
            </a:r>
            <a:r>
              <a:rPr lang="en-US" dirty="0"/>
              <a:t>After retraining the model, evaluation of  its performance is done using standard metrics such as accuracy, precision, and recall. This step assess how well the retrained model performs on unseen data compared to the initial model.</a:t>
            </a:r>
          </a:p>
          <a:p>
            <a:endParaRPr lang="en-US" dirty="0"/>
          </a:p>
          <a:p>
            <a:endParaRPr lang="en-US" dirty="0"/>
          </a:p>
          <a:p>
            <a:endParaRPr lang="en-US" dirty="0"/>
          </a:p>
          <a:p>
            <a:endParaRPr lang="en-US" dirty="0"/>
          </a:p>
          <a:p>
            <a:endParaRPr lang="en-US" dirty="0"/>
          </a:p>
          <a:p>
            <a:pPr marL="285750" indent="-285750">
              <a:buFont typeface="Arial" panose="020B0604020202020204" pitchFamily="34" charset="0"/>
              <a:buChar char="•"/>
            </a:pPr>
            <a:r>
              <a:rPr lang="en-US" b="1" dirty="0"/>
              <a:t>Comparison of Performance Metrics: </a:t>
            </a:r>
            <a:r>
              <a:rPr lang="en-US" dirty="0"/>
              <a:t>Comparison of the performance metrics of the retrained model is done with those of the initial model. This comparison enables understanding the impact of bias mitigation and retraining on the model's overall performance and its ability to address biases in the data.</a:t>
            </a:r>
          </a:p>
          <a:p>
            <a:r>
              <a:rPr lang="en-US" b="1" dirty="0"/>
              <a:t>Results</a:t>
            </a:r>
          </a:p>
          <a:p>
            <a:pPr marL="285750" indent="-285750">
              <a:buFont typeface="Arial" panose="020B0604020202020204" pitchFamily="34" charset="0"/>
              <a:buChar char="•"/>
            </a:pPr>
            <a:r>
              <a:rPr lang="en-US" b="1" dirty="0"/>
              <a:t>Accuracy:</a:t>
            </a:r>
            <a:r>
              <a:rPr lang="en-US" dirty="0"/>
              <a:t> Accuracy measures the overall correctness of the model's predictions. Both before and after retraining, the model achieves an accuracy of approximately 82.5%, indicating that around 82.5% of the predictions made by the model are correct.</a:t>
            </a:r>
          </a:p>
          <a:p>
            <a:endParaRPr lang="en-US" dirty="0"/>
          </a:p>
          <a:p>
            <a:pPr marL="285750" indent="-285750">
              <a:buFont typeface="Arial" panose="020B0604020202020204" pitchFamily="34" charset="0"/>
              <a:buChar char="•"/>
            </a:pPr>
            <a:r>
              <a:rPr lang="en-US" b="1" dirty="0"/>
              <a:t>Precision: </a:t>
            </a:r>
            <a:r>
              <a:rPr lang="en-US" dirty="0"/>
              <a:t>Precision is the ratio of true positive predictions to the total number of positive predictions made by the model. It represents the model's ability to avoid false positives. In both cases, the precision is approximately 70.98%, suggesting that around 70.98% of the positive predictions made by the model are indeed correct.</a:t>
            </a:r>
          </a:p>
          <a:p>
            <a:endParaRPr lang="en-US" dirty="0"/>
          </a:p>
          <a:p>
            <a:pPr marL="285750" indent="-285750">
              <a:buFont typeface="Arial" panose="020B0604020202020204" pitchFamily="34" charset="0"/>
              <a:buChar char="•"/>
            </a:pPr>
            <a:r>
              <a:rPr lang="en-US" b="1" dirty="0"/>
              <a:t>Recall: </a:t>
            </a:r>
            <a:r>
              <a:rPr lang="en-US" dirty="0"/>
              <a:t>Recall, also known as sensitivity, measures the ability of the model to correctly identify all positive instances in the dataset. It is the ratio of true positive predictions to the total number of actual positive instances. The recall value is approximately 46.40% before and after retraining, indicating that the model correctly identifies around 46.40% of the actual positive instances in the dataset.</a:t>
            </a:r>
          </a:p>
          <a:p>
            <a:endParaRPr lang="en-US" dirty="0"/>
          </a:p>
          <a:p>
            <a:r>
              <a:rPr lang="en-US" dirty="0"/>
              <a:t>The similarity in performance metrics before and after retraining suggests that the retraining process did not significantly impact the model's predictive capabilities. This consistency is reassuring, indicating that bias mitigation techniques were applied effectively without compromising the model's overall performance.</a:t>
            </a:r>
            <a:endParaRPr lang="en-KE" dirty="0"/>
          </a:p>
        </p:txBody>
      </p:sp>
      <p:pic>
        <p:nvPicPr>
          <p:cNvPr id="4" name="Picture 3">
            <a:extLst>
              <a:ext uri="{FF2B5EF4-FFF2-40B4-BE49-F238E27FC236}">
                <a16:creationId xmlns:a16="http://schemas.microsoft.com/office/drawing/2014/main" id="{45E073B9-6F62-4032-8C56-D6949C000997}"/>
              </a:ext>
            </a:extLst>
          </p:cNvPr>
          <p:cNvPicPr>
            <a:picLocks noChangeAspect="1"/>
          </p:cNvPicPr>
          <p:nvPr/>
        </p:nvPicPr>
        <p:blipFill>
          <a:blip r:embed="rId2"/>
          <a:stretch>
            <a:fillRect/>
          </a:stretch>
        </p:blipFill>
        <p:spPr>
          <a:xfrm>
            <a:off x="906032" y="1136822"/>
            <a:ext cx="2581275" cy="1254211"/>
          </a:xfrm>
          <a:prstGeom prst="rect">
            <a:avLst/>
          </a:prstGeom>
        </p:spPr>
      </p:pic>
    </p:spTree>
    <p:extLst>
      <p:ext uri="{BB962C8B-B14F-4D97-AF65-F5344CB8AC3E}">
        <p14:creationId xmlns:p14="http://schemas.microsoft.com/office/powerpoint/2010/main" val="1680637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2D4DBF-6827-4A14-9DA3-4C5488BD374C}"/>
              </a:ext>
            </a:extLst>
          </p:cNvPr>
          <p:cNvPicPr>
            <a:picLocks noChangeAspect="1"/>
          </p:cNvPicPr>
          <p:nvPr/>
        </p:nvPicPr>
        <p:blipFill>
          <a:blip r:embed="rId2"/>
          <a:stretch>
            <a:fillRect/>
          </a:stretch>
        </p:blipFill>
        <p:spPr>
          <a:xfrm>
            <a:off x="316554" y="1011968"/>
            <a:ext cx="6962775" cy="5487686"/>
          </a:xfrm>
          <a:prstGeom prst="rect">
            <a:avLst/>
          </a:prstGeom>
        </p:spPr>
      </p:pic>
      <p:sp>
        <p:nvSpPr>
          <p:cNvPr id="4" name="Rectangle 3">
            <a:extLst>
              <a:ext uri="{FF2B5EF4-FFF2-40B4-BE49-F238E27FC236}">
                <a16:creationId xmlns:a16="http://schemas.microsoft.com/office/drawing/2014/main" id="{1E967ED7-4163-43DA-ACC5-5880D39DD23F}"/>
              </a:ext>
            </a:extLst>
          </p:cNvPr>
          <p:cNvSpPr/>
          <p:nvPr/>
        </p:nvSpPr>
        <p:spPr>
          <a:xfrm>
            <a:off x="971898" y="509285"/>
            <a:ext cx="2946961" cy="369332"/>
          </a:xfrm>
          <a:prstGeom prst="rect">
            <a:avLst/>
          </a:prstGeom>
        </p:spPr>
        <p:txBody>
          <a:bodyPr wrap="none">
            <a:spAutoFit/>
          </a:bodyPr>
          <a:lstStyle/>
          <a:p>
            <a:r>
              <a:rPr lang="en-US" b="1" dirty="0"/>
              <a:t>STEP 7: Model Interpretation</a:t>
            </a:r>
          </a:p>
        </p:txBody>
      </p:sp>
    </p:spTree>
    <p:extLst>
      <p:ext uri="{BB962C8B-B14F-4D97-AF65-F5344CB8AC3E}">
        <p14:creationId xmlns:p14="http://schemas.microsoft.com/office/powerpoint/2010/main" val="2959559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441346-C64F-4F14-BE71-4A919F769785}"/>
              </a:ext>
            </a:extLst>
          </p:cNvPr>
          <p:cNvSpPr txBox="1"/>
          <p:nvPr/>
        </p:nvSpPr>
        <p:spPr>
          <a:xfrm>
            <a:off x="234778" y="827903"/>
            <a:ext cx="11467071" cy="4524315"/>
          </a:xfrm>
          <a:prstGeom prst="rect">
            <a:avLst/>
          </a:prstGeom>
          <a:noFill/>
        </p:spPr>
        <p:txBody>
          <a:bodyPr wrap="square" rtlCol="0">
            <a:spAutoFit/>
          </a:bodyPr>
          <a:lstStyle/>
          <a:p>
            <a:endParaRPr lang="en-US" dirty="0"/>
          </a:p>
          <a:p>
            <a:endParaRPr lang="en-US" dirty="0"/>
          </a:p>
          <a:p>
            <a:r>
              <a:rPr lang="en-US" b="1" dirty="0"/>
              <a:t>Objective Overview:</a:t>
            </a:r>
          </a:p>
          <a:p>
            <a:endParaRPr lang="en-US" b="1" dirty="0"/>
          </a:p>
          <a:p>
            <a:pPr marL="285750" indent="-285750">
              <a:buFont typeface="Arial" panose="020B0604020202020204" pitchFamily="34" charset="0"/>
              <a:buChar char="•"/>
            </a:pPr>
            <a:r>
              <a:rPr lang="en-US" dirty="0"/>
              <a:t>The project aims to address the critical issue of bias in text classification models.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involves explore techniques for detecting and mitigating biases present in these models, with a focus on ensuring fairness and equity in decision-making processes.</a:t>
            </a:r>
          </a:p>
          <a:p>
            <a:endParaRPr lang="en-US" dirty="0"/>
          </a:p>
          <a:p>
            <a:r>
              <a:rPr lang="en-US" b="1" dirty="0"/>
              <a:t>Significance:</a:t>
            </a:r>
          </a:p>
          <a:p>
            <a:endParaRPr lang="en-US" b="1" dirty="0"/>
          </a:p>
          <a:p>
            <a:pPr marL="285750" indent="-285750">
              <a:buFont typeface="Arial" panose="020B0604020202020204" pitchFamily="34" charset="0"/>
              <a:buChar char="•"/>
            </a:pPr>
            <a:r>
              <a:rPr lang="en-US" dirty="0"/>
              <a:t>Detecting and mitigating bias in text classification is crucial for ensuring fair treatment and equal opportunities for all individuals, regardless of their demographic attributes.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Biased models can perpetuate unfair stereotypes, reinforce existing inequalities, and result in discriminatory outcomes, which can have detrimental effects on individuals and communities.</a:t>
            </a:r>
          </a:p>
        </p:txBody>
      </p:sp>
    </p:spTree>
    <p:extLst>
      <p:ext uri="{BB962C8B-B14F-4D97-AF65-F5344CB8AC3E}">
        <p14:creationId xmlns:p14="http://schemas.microsoft.com/office/powerpoint/2010/main" val="1095183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B87974-94F0-4727-88CE-06863DECABA8}"/>
              </a:ext>
            </a:extLst>
          </p:cNvPr>
          <p:cNvSpPr txBox="1"/>
          <p:nvPr/>
        </p:nvSpPr>
        <p:spPr>
          <a:xfrm>
            <a:off x="457200" y="617838"/>
            <a:ext cx="11602995" cy="4801314"/>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b="1" dirty="0"/>
              <a:t>Feature Importance Analysis: </a:t>
            </a:r>
            <a:r>
              <a:rPr lang="en-US" dirty="0"/>
              <a:t>The code snippet begins by training a random forest classifier on a synthetic dataset with 10 features (feature1 to feature10). After training, the importance of each feature is computed using the </a:t>
            </a:r>
            <a:r>
              <a:rPr lang="en-US" dirty="0" err="1"/>
              <a:t>feature_importances</a:t>
            </a:r>
            <a:r>
              <a:rPr lang="en-US" dirty="0"/>
              <a:t>_ attribute of the trained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Display of Feature Importance Scores: </a:t>
            </a:r>
            <a:r>
              <a:rPr lang="en-US" dirty="0"/>
              <a:t>The computed feature importance scores are then displayed, showing the relative importance of each feature in the model's predictions. The importance scores indicate how much each feature contributes to the overall predictive performance of the model.</a:t>
            </a:r>
          </a:p>
          <a:p>
            <a:endParaRPr lang="en-US" dirty="0"/>
          </a:p>
          <a:p>
            <a:endParaRPr lang="en-US" dirty="0"/>
          </a:p>
          <a:p>
            <a:endParaRPr lang="en-US" dirty="0"/>
          </a:p>
          <a:p>
            <a:endParaRPr lang="en-US" dirty="0"/>
          </a:p>
          <a:p>
            <a:endParaRPr lang="en-US" dirty="0"/>
          </a:p>
          <a:p>
            <a:endParaRPr lang="en-US" dirty="0"/>
          </a:p>
          <a:p>
            <a:endParaRPr lang="en-US" dirty="0"/>
          </a:p>
          <a:p>
            <a:pPr marL="285750" indent="-285750">
              <a:buFont typeface="Arial" panose="020B0604020202020204" pitchFamily="34" charset="0"/>
              <a:buChar char="•"/>
            </a:pPr>
            <a:r>
              <a:rPr lang="en-US" b="1" dirty="0"/>
              <a:t>Model Evaluation: </a:t>
            </a:r>
            <a:r>
              <a:rPr lang="en-US" dirty="0"/>
              <a:t>Finally, the accuracy of the trained model is evaluated on the test set, and the computed accuracy score is printed. In this example, the model achieves an accuracy of 0.495, indicating its performance on unseen data.</a:t>
            </a:r>
            <a:endParaRPr lang="en-KE" dirty="0"/>
          </a:p>
        </p:txBody>
      </p:sp>
      <p:pic>
        <p:nvPicPr>
          <p:cNvPr id="3" name="Picture 2">
            <a:extLst>
              <a:ext uri="{FF2B5EF4-FFF2-40B4-BE49-F238E27FC236}">
                <a16:creationId xmlns:a16="http://schemas.microsoft.com/office/drawing/2014/main" id="{39B30D13-1502-4B4F-8BAD-91E1A050B5B5}"/>
              </a:ext>
            </a:extLst>
          </p:cNvPr>
          <p:cNvPicPr>
            <a:picLocks noChangeAspect="1"/>
          </p:cNvPicPr>
          <p:nvPr/>
        </p:nvPicPr>
        <p:blipFill>
          <a:blip r:embed="rId2"/>
          <a:stretch>
            <a:fillRect/>
          </a:stretch>
        </p:blipFill>
        <p:spPr>
          <a:xfrm>
            <a:off x="1325262" y="3336326"/>
            <a:ext cx="1905000" cy="1138430"/>
          </a:xfrm>
          <a:prstGeom prst="rect">
            <a:avLst/>
          </a:prstGeom>
        </p:spPr>
      </p:pic>
    </p:spTree>
    <p:extLst>
      <p:ext uri="{BB962C8B-B14F-4D97-AF65-F5344CB8AC3E}">
        <p14:creationId xmlns:p14="http://schemas.microsoft.com/office/powerpoint/2010/main" val="2882371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42E8B6-038E-4C1D-A116-D94697EC1DB2}"/>
              </a:ext>
            </a:extLst>
          </p:cNvPr>
          <p:cNvPicPr>
            <a:picLocks noChangeAspect="1"/>
          </p:cNvPicPr>
          <p:nvPr/>
        </p:nvPicPr>
        <p:blipFill>
          <a:blip r:embed="rId2"/>
          <a:stretch>
            <a:fillRect/>
          </a:stretch>
        </p:blipFill>
        <p:spPr>
          <a:xfrm>
            <a:off x="1935893" y="3429000"/>
            <a:ext cx="4944285" cy="3225064"/>
          </a:xfrm>
          <a:prstGeom prst="rect">
            <a:avLst/>
          </a:prstGeom>
        </p:spPr>
      </p:pic>
      <p:sp>
        <p:nvSpPr>
          <p:cNvPr id="4" name="Rectangle 3">
            <a:extLst>
              <a:ext uri="{FF2B5EF4-FFF2-40B4-BE49-F238E27FC236}">
                <a16:creationId xmlns:a16="http://schemas.microsoft.com/office/drawing/2014/main" id="{51F7D595-A13C-4459-8A41-B576B9F55819}"/>
              </a:ext>
            </a:extLst>
          </p:cNvPr>
          <p:cNvSpPr/>
          <p:nvPr/>
        </p:nvSpPr>
        <p:spPr>
          <a:xfrm>
            <a:off x="779266" y="393532"/>
            <a:ext cx="8888627" cy="4247317"/>
          </a:xfrm>
          <a:prstGeom prst="rect">
            <a:avLst/>
          </a:prstGeom>
        </p:spPr>
        <p:txBody>
          <a:bodyPr wrap="square">
            <a:spAutoFit/>
          </a:bodyPr>
          <a:lstStyle/>
          <a:p>
            <a:endParaRPr lang="en-US" b="1" dirty="0"/>
          </a:p>
          <a:p>
            <a:endParaRPr lang="en-US" b="1" dirty="0"/>
          </a:p>
          <a:p>
            <a:pPr marL="285750" indent="-285750">
              <a:buFont typeface="Arial" panose="020B0604020202020204" pitchFamily="34" charset="0"/>
              <a:buChar char="•"/>
            </a:pPr>
            <a:r>
              <a:rPr lang="en-US" b="1" dirty="0"/>
              <a:t>Partial Dependence Plots (PDPs): </a:t>
            </a:r>
            <a:r>
              <a:rPr lang="en-US" dirty="0"/>
              <a:t>Next, partial dependence plots (PDPs) are generated to visualize the impact of individual features on the model's predictions. In this example, the PDP is created for 'feature1'. ICE (Individual Conditional Expectation) curves are computed to show how the predicted outcome changes as 'feature1' varies while keeping other features fixed. The resulting plot illustrates the relationship between 'feature1' and the model's predictions. Model Evaluation: Finally, the accuracy of the trained model is evaluated on the test set, and the computed accuracy score is printed. In this example, the model achieves an accuracy of 0.495, indicating its performance on unseen data.</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574710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B11A8C-0F98-4771-B321-B6A495CDAAF3}"/>
              </a:ext>
            </a:extLst>
          </p:cNvPr>
          <p:cNvSpPr txBox="1"/>
          <p:nvPr/>
        </p:nvSpPr>
        <p:spPr>
          <a:xfrm>
            <a:off x="444842" y="741405"/>
            <a:ext cx="11022227" cy="5170646"/>
          </a:xfrm>
          <a:prstGeom prst="rect">
            <a:avLst/>
          </a:prstGeom>
          <a:noFill/>
        </p:spPr>
        <p:txBody>
          <a:bodyPr wrap="square" rtlCol="0">
            <a:spAutoFit/>
          </a:bodyPr>
          <a:lstStyle/>
          <a:p>
            <a:r>
              <a:rPr lang="en-US" sz="2400" b="1" dirty="0"/>
              <a:t>STEP 8: Visualization</a:t>
            </a:r>
          </a:p>
          <a:p>
            <a:endParaRPr lang="en-US" dirty="0"/>
          </a:p>
          <a:p>
            <a:pPr marL="285750" indent="-285750">
              <a:buFont typeface="Arial" panose="020B0604020202020204" pitchFamily="34" charset="0"/>
              <a:buChar char="•"/>
            </a:pPr>
            <a:r>
              <a:rPr lang="en-US" b="1" dirty="0"/>
              <a:t>Visualization of bias detection results using bar plots:</a:t>
            </a:r>
          </a:p>
          <a:p>
            <a:endParaRPr lang="en-US" b="1"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285750" indent="-285750">
              <a:buFont typeface="Arial" panose="020B0604020202020204" pitchFamily="34" charset="0"/>
              <a:buChar char="•"/>
            </a:pPr>
            <a:r>
              <a:rPr lang="en-US" dirty="0"/>
              <a:t>Distribution of Race (Line 6):This visualization uses </a:t>
            </a:r>
            <a:r>
              <a:rPr lang="en-US" dirty="0" err="1"/>
              <a:t>sns.countplot</a:t>
            </a:r>
            <a:r>
              <a:rPr lang="en-US" dirty="0"/>
              <a:t> to create a bar </a:t>
            </a:r>
            <a:r>
              <a:rPr lang="en-US" dirty="0" err="1"/>
              <a:t>chart.The</a:t>
            </a:r>
            <a:r>
              <a:rPr lang="en-US" dirty="0"/>
              <a:t> chart displays the number of data points for each race category present in the </a:t>
            </a:r>
            <a:r>
              <a:rPr lang="en-US" dirty="0" err="1"/>
              <a:t>data_processed</a:t>
            </a:r>
            <a:r>
              <a:rPr lang="en-US" dirty="0"/>
              <a:t> variable (Line 6).This helps identify any imbalances in the racial distribution of the data.</a:t>
            </a:r>
            <a:endParaRPr lang="en-KE" dirty="0"/>
          </a:p>
        </p:txBody>
      </p:sp>
      <p:pic>
        <p:nvPicPr>
          <p:cNvPr id="3" name="Picture 2">
            <a:extLst>
              <a:ext uri="{FF2B5EF4-FFF2-40B4-BE49-F238E27FC236}">
                <a16:creationId xmlns:a16="http://schemas.microsoft.com/office/drawing/2014/main" id="{DB4663CB-7CEE-4C48-B35B-F29D2094EF22}"/>
              </a:ext>
            </a:extLst>
          </p:cNvPr>
          <p:cNvPicPr>
            <a:picLocks noChangeAspect="1"/>
          </p:cNvPicPr>
          <p:nvPr/>
        </p:nvPicPr>
        <p:blipFill>
          <a:blip r:embed="rId2"/>
          <a:stretch>
            <a:fillRect/>
          </a:stretch>
        </p:blipFill>
        <p:spPr>
          <a:xfrm>
            <a:off x="580766" y="1891248"/>
            <a:ext cx="4582812" cy="2870959"/>
          </a:xfrm>
          <a:prstGeom prst="rect">
            <a:avLst/>
          </a:prstGeom>
        </p:spPr>
      </p:pic>
    </p:spTree>
    <p:extLst>
      <p:ext uri="{BB962C8B-B14F-4D97-AF65-F5344CB8AC3E}">
        <p14:creationId xmlns:p14="http://schemas.microsoft.com/office/powerpoint/2010/main" val="3462658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904C5E-22B6-4A2E-96DD-E6320E762925}"/>
              </a:ext>
            </a:extLst>
          </p:cNvPr>
          <p:cNvPicPr>
            <a:picLocks noChangeAspect="1"/>
          </p:cNvPicPr>
          <p:nvPr/>
        </p:nvPicPr>
        <p:blipFill>
          <a:blip r:embed="rId2"/>
          <a:stretch>
            <a:fillRect/>
          </a:stretch>
        </p:blipFill>
        <p:spPr>
          <a:xfrm>
            <a:off x="123220" y="852616"/>
            <a:ext cx="5721526" cy="2483707"/>
          </a:xfrm>
          <a:prstGeom prst="rect">
            <a:avLst/>
          </a:prstGeom>
        </p:spPr>
      </p:pic>
      <p:sp>
        <p:nvSpPr>
          <p:cNvPr id="4" name="Rectangle 3">
            <a:extLst>
              <a:ext uri="{FF2B5EF4-FFF2-40B4-BE49-F238E27FC236}">
                <a16:creationId xmlns:a16="http://schemas.microsoft.com/office/drawing/2014/main" id="{88B1D8BB-448F-4D75-A1B8-CD3602EDBB8B}"/>
              </a:ext>
            </a:extLst>
          </p:cNvPr>
          <p:cNvSpPr/>
          <p:nvPr/>
        </p:nvSpPr>
        <p:spPr>
          <a:xfrm>
            <a:off x="910281" y="154627"/>
            <a:ext cx="6096000" cy="923330"/>
          </a:xfrm>
          <a:prstGeom prst="rect">
            <a:avLst/>
          </a:prstGeom>
        </p:spPr>
        <p:txBody>
          <a:bodyPr>
            <a:spAutoFit/>
          </a:bodyPr>
          <a:lstStyle/>
          <a:p>
            <a:pPr marL="285750" indent="-285750">
              <a:buFont typeface="Arial" panose="020B0604020202020204" pitchFamily="34" charset="0"/>
              <a:buChar char="•"/>
            </a:pPr>
            <a:r>
              <a:rPr lang="en-US" b="1" dirty="0"/>
              <a:t>Model performance visualization using a confusion matrix:</a:t>
            </a:r>
          </a:p>
          <a:p>
            <a:endParaRPr lang="en-US" b="1" dirty="0"/>
          </a:p>
          <a:p>
            <a:endParaRPr lang="en-US" dirty="0"/>
          </a:p>
        </p:txBody>
      </p:sp>
      <p:sp>
        <p:nvSpPr>
          <p:cNvPr id="5" name="Rectangle 4">
            <a:extLst>
              <a:ext uri="{FF2B5EF4-FFF2-40B4-BE49-F238E27FC236}">
                <a16:creationId xmlns:a16="http://schemas.microsoft.com/office/drawing/2014/main" id="{B9A450D1-799C-4A20-84CD-C508755939B2}"/>
              </a:ext>
            </a:extLst>
          </p:cNvPr>
          <p:cNvSpPr/>
          <p:nvPr/>
        </p:nvSpPr>
        <p:spPr>
          <a:xfrm>
            <a:off x="452907" y="2396875"/>
            <a:ext cx="9308758" cy="3416320"/>
          </a:xfrm>
          <a:prstGeom prst="rect">
            <a:avLst/>
          </a:prstGeom>
        </p:spPr>
        <p:txBody>
          <a:bodyPr wrap="square">
            <a:spAutoFit/>
          </a:bodyPr>
          <a:lstStyle/>
          <a:p>
            <a:endParaRPr lang="en-US" dirty="0"/>
          </a:p>
          <a:p>
            <a:endParaRPr lang="en-US" dirty="0"/>
          </a:p>
          <a:p>
            <a:endParaRPr lang="en-US" dirty="0"/>
          </a:p>
          <a:p>
            <a:endParaRPr lang="en-US" dirty="0"/>
          </a:p>
          <a:p>
            <a:pPr marL="285750" indent="-285750">
              <a:buFont typeface="Arial" panose="020B0604020202020204" pitchFamily="34" charset="0"/>
              <a:buChar char="•"/>
            </a:pPr>
            <a:r>
              <a:rPr lang="en-US" dirty="0"/>
              <a:t>Confusion Matrix (Line 14):This visualization uses </a:t>
            </a:r>
            <a:r>
              <a:rPr lang="en-US" dirty="0" err="1"/>
              <a:t>sns.heatmap</a:t>
            </a:r>
            <a:r>
              <a:rPr lang="en-US" dirty="0"/>
              <a:t> to create a </a:t>
            </a:r>
            <a:r>
              <a:rPr lang="en-US" dirty="0" err="1"/>
              <a:t>heatmap.It</a:t>
            </a:r>
            <a:r>
              <a:rPr lang="en-US" dirty="0"/>
              <a:t> requires a confusion matrix generated from the actual labels (</a:t>
            </a:r>
            <a:r>
              <a:rPr lang="en-US" dirty="0" err="1"/>
              <a:t>y_test</a:t>
            </a:r>
            <a:r>
              <a:rPr lang="en-US" dirty="0"/>
              <a:t>) and predicted labels (</a:t>
            </a:r>
            <a:r>
              <a:rPr lang="en-US" dirty="0" err="1"/>
              <a:t>y_pred</a:t>
            </a:r>
            <a:r>
              <a:rPr lang="en-US" dirty="0"/>
              <a:t>) of your model's predictions (Line 14).The heatmap shows how often each predicted label corresponds to the true label in the </a:t>
            </a:r>
            <a:r>
              <a:rPr lang="en-US" dirty="0" err="1"/>
              <a:t>data.Darker</a:t>
            </a:r>
            <a:r>
              <a:rPr lang="en-US" dirty="0"/>
              <a:t> squares indicate a higher number of data points falling into that </a:t>
            </a:r>
            <a:r>
              <a:rPr lang="en-US" dirty="0" err="1"/>
              <a:t>category.This</a:t>
            </a:r>
            <a:r>
              <a:rPr lang="en-US" dirty="0"/>
              <a:t> helps assess the model's performance by visualizing where it might be making correct or incorrect predictions.</a:t>
            </a:r>
          </a:p>
          <a:p>
            <a:endParaRPr lang="en-US" dirty="0"/>
          </a:p>
          <a:p>
            <a:endParaRPr lang="en-US" dirty="0"/>
          </a:p>
        </p:txBody>
      </p:sp>
    </p:spTree>
    <p:extLst>
      <p:ext uri="{BB962C8B-B14F-4D97-AF65-F5344CB8AC3E}">
        <p14:creationId xmlns:p14="http://schemas.microsoft.com/office/powerpoint/2010/main" val="3697703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7AEDF2-38E7-40AC-A36E-4E978370CD8C}"/>
              </a:ext>
            </a:extLst>
          </p:cNvPr>
          <p:cNvSpPr txBox="1"/>
          <p:nvPr/>
        </p:nvSpPr>
        <p:spPr>
          <a:xfrm>
            <a:off x="580768" y="790832"/>
            <a:ext cx="11611232" cy="5632311"/>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285750" indent="-285750">
              <a:buFont typeface="Wingdings" panose="05000000000000000000" pitchFamily="2" charset="2"/>
              <a:buChar char="ü"/>
            </a:pPr>
            <a:r>
              <a:rPr lang="en-US" dirty="0"/>
              <a:t>Fairness Metrics Before and After Mitigation (Line 26):This visualization uses a bar chart to compare fairness metrics for the original data and the mitigated data (if any mitigation techniques were applied).</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The code includes placeholder values for three fairness metrics (Disparate Impact, Statistical Parity Difference, and Equal Opportunity Difference) (Lines 22-24). </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The chart displays bars for the original and mitigated values of each fairness </a:t>
            </a:r>
            <a:r>
              <a:rPr lang="en-US" dirty="0" err="1"/>
              <a:t>metric.This</a:t>
            </a:r>
            <a:r>
              <a:rPr lang="en-US" dirty="0"/>
              <a:t> helps compare how the model's fairness improved (or worsened) after applying mitigation techniques.</a:t>
            </a:r>
            <a:endParaRPr lang="en-KE" dirty="0"/>
          </a:p>
        </p:txBody>
      </p:sp>
      <p:pic>
        <p:nvPicPr>
          <p:cNvPr id="3" name="Picture 2">
            <a:extLst>
              <a:ext uri="{FF2B5EF4-FFF2-40B4-BE49-F238E27FC236}">
                <a16:creationId xmlns:a16="http://schemas.microsoft.com/office/drawing/2014/main" id="{00855F89-72DD-458B-96B4-F728F8276364}"/>
              </a:ext>
            </a:extLst>
          </p:cNvPr>
          <p:cNvPicPr>
            <a:picLocks noChangeAspect="1"/>
          </p:cNvPicPr>
          <p:nvPr/>
        </p:nvPicPr>
        <p:blipFill>
          <a:blip r:embed="rId2"/>
          <a:stretch>
            <a:fillRect/>
          </a:stretch>
        </p:blipFill>
        <p:spPr>
          <a:xfrm>
            <a:off x="976184" y="923530"/>
            <a:ext cx="6584251" cy="3092416"/>
          </a:xfrm>
          <a:prstGeom prst="rect">
            <a:avLst/>
          </a:prstGeom>
        </p:spPr>
      </p:pic>
      <p:sp>
        <p:nvSpPr>
          <p:cNvPr id="4" name="Rectangle 3">
            <a:extLst>
              <a:ext uri="{FF2B5EF4-FFF2-40B4-BE49-F238E27FC236}">
                <a16:creationId xmlns:a16="http://schemas.microsoft.com/office/drawing/2014/main" id="{F6852FF8-04E4-4498-BC9E-8365DACD3287}"/>
              </a:ext>
            </a:extLst>
          </p:cNvPr>
          <p:cNvSpPr/>
          <p:nvPr/>
        </p:nvSpPr>
        <p:spPr>
          <a:xfrm>
            <a:off x="664254" y="426729"/>
            <a:ext cx="9613556" cy="646331"/>
          </a:xfrm>
          <a:prstGeom prst="rect">
            <a:avLst/>
          </a:prstGeom>
        </p:spPr>
        <p:txBody>
          <a:bodyPr wrap="square">
            <a:spAutoFit/>
          </a:bodyPr>
          <a:lstStyle/>
          <a:p>
            <a:pPr marL="285750" indent="-285750">
              <a:buFont typeface="Arial" panose="020B0604020202020204" pitchFamily="34" charset="0"/>
              <a:buChar char="•"/>
            </a:pPr>
            <a:r>
              <a:rPr lang="en-US" b="1" dirty="0"/>
              <a:t>Visualization of fairness metrics before and after bias mitigation using bar plots:</a:t>
            </a:r>
          </a:p>
          <a:p>
            <a:endParaRPr lang="en-US" dirty="0"/>
          </a:p>
        </p:txBody>
      </p:sp>
    </p:spTree>
    <p:extLst>
      <p:ext uri="{BB962C8B-B14F-4D97-AF65-F5344CB8AC3E}">
        <p14:creationId xmlns:p14="http://schemas.microsoft.com/office/powerpoint/2010/main" val="37182605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966156-E2EC-4EBD-9BE0-AAF79C9560D9}"/>
              </a:ext>
            </a:extLst>
          </p:cNvPr>
          <p:cNvSpPr txBox="1"/>
          <p:nvPr/>
        </p:nvSpPr>
        <p:spPr>
          <a:xfrm>
            <a:off x="319216" y="506628"/>
            <a:ext cx="11553568" cy="2677656"/>
          </a:xfrm>
          <a:prstGeom prst="rect">
            <a:avLst/>
          </a:prstGeom>
          <a:noFill/>
        </p:spPr>
        <p:txBody>
          <a:bodyPr wrap="square" rtlCol="0">
            <a:spAutoFit/>
          </a:bodyPr>
          <a:lstStyle/>
          <a:p>
            <a:r>
              <a:rPr lang="en-US" sz="2400" b="1" dirty="0"/>
              <a:t>STEP 9: Model Deployment</a:t>
            </a:r>
          </a:p>
          <a:p>
            <a:endParaRPr lang="en-US" dirty="0"/>
          </a:p>
          <a:p>
            <a:pPr marL="285750" indent="-285750">
              <a:buFont typeface="Arial" panose="020B0604020202020204" pitchFamily="34" charset="0"/>
              <a:buChar char="•"/>
            </a:pPr>
            <a:r>
              <a:rPr lang="en-US" dirty="0"/>
              <a:t>The Flask application successfully loads the trained model and listens for prediction requests on the specified endpoint ("/predict"). When a POST request containing data is received, the application preprocesses the data, makes predictions using the loaded model, and returns the predictions in JSON format. The Flask app is running in debug mode and is accessible on port 5001, allowing users to interact with the deployed model.</a:t>
            </a:r>
          </a:p>
          <a:p>
            <a:endParaRPr lang="en-US" dirty="0"/>
          </a:p>
          <a:p>
            <a:endParaRPr lang="en-US" dirty="0"/>
          </a:p>
          <a:p>
            <a:endParaRPr lang="en-KE" dirty="0"/>
          </a:p>
        </p:txBody>
      </p:sp>
      <p:pic>
        <p:nvPicPr>
          <p:cNvPr id="3" name="Picture 2">
            <a:extLst>
              <a:ext uri="{FF2B5EF4-FFF2-40B4-BE49-F238E27FC236}">
                <a16:creationId xmlns:a16="http://schemas.microsoft.com/office/drawing/2014/main" id="{D6FDBBCB-0BE2-46BE-9D14-AD5E90A6973F}"/>
              </a:ext>
            </a:extLst>
          </p:cNvPr>
          <p:cNvPicPr>
            <a:picLocks noChangeAspect="1"/>
          </p:cNvPicPr>
          <p:nvPr/>
        </p:nvPicPr>
        <p:blipFill>
          <a:blip r:embed="rId2"/>
          <a:stretch>
            <a:fillRect/>
          </a:stretch>
        </p:blipFill>
        <p:spPr>
          <a:xfrm>
            <a:off x="580766" y="2654542"/>
            <a:ext cx="6543675" cy="2038350"/>
          </a:xfrm>
          <a:prstGeom prst="rect">
            <a:avLst/>
          </a:prstGeom>
        </p:spPr>
      </p:pic>
      <p:sp>
        <p:nvSpPr>
          <p:cNvPr id="4" name="Rectangle 3">
            <a:extLst>
              <a:ext uri="{FF2B5EF4-FFF2-40B4-BE49-F238E27FC236}">
                <a16:creationId xmlns:a16="http://schemas.microsoft.com/office/drawing/2014/main" id="{30E2F634-373B-4F63-B9B8-A0C3E1B084ED}"/>
              </a:ext>
            </a:extLst>
          </p:cNvPr>
          <p:cNvSpPr/>
          <p:nvPr/>
        </p:nvSpPr>
        <p:spPr>
          <a:xfrm>
            <a:off x="479854" y="5139051"/>
            <a:ext cx="10517659" cy="2862322"/>
          </a:xfrm>
          <a:prstGeom prst="rect">
            <a:avLst/>
          </a:prstGeom>
        </p:spPr>
        <p:txBody>
          <a:bodyPr wrap="square">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this example, the model predicts that the given text ("This job requires extensive experience in software engineering.") is non-biased. The JSON response includes the original text and the predicted label, providing a practical insight into the model's assessment of bias in the input text.</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487265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9CC34DA-267D-4EA4-AD65-FB4346675764}"/>
              </a:ext>
            </a:extLst>
          </p:cNvPr>
          <p:cNvSpPr txBox="1"/>
          <p:nvPr/>
        </p:nvSpPr>
        <p:spPr>
          <a:xfrm>
            <a:off x="420129" y="729049"/>
            <a:ext cx="11392929" cy="5447645"/>
          </a:xfrm>
          <a:prstGeom prst="rect">
            <a:avLst/>
          </a:prstGeom>
          <a:noFill/>
        </p:spPr>
        <p:txBody>
          <a:bodyPr wrap="square" rtlCol="0">
            <a:spAutoFit/>
          </a:bodyPr>
          <a:lstStyle/>
          <a:p>
            <a:r>
              <a:rPr lang="en-US" sz="2000" b="1" u="sng" dirty="0"/>
              <a:t>Importance of Bias Detection and Mitigation:</a:t>
            </a:r>
          </a:p>
          <a:p>
            <a:endParaRPr lang="en-US" sz="2000" b="1" u="sng" dirty="0"/>
          </a:p>
          <a:p>
            <a:pPr marL="285750" indent="-285750">
              <a:buFont typeface="Arial" panose="020B0604020202020204" pitchFamily="34" charset="0"/>
              <a:buChar char="•"/>
            </a:pPr>
            <a:r>
              <a:rPr lang="en-US" dirty="0"/>
              <a:t>By proactively identifying and mitigating biases in text classification models, we can promote fairness, transparency, and accountability in automated decision-making systems.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Addressing bias in these models is essential for building trust among users and stakeholders, ensuring that predictions and classifications are not influenced by sensitive attributes such as race, gender, or ethnicity.</a:t>
            </a:r>
          </a:p>
          <a:p>
            <a:pPr marL="285750" indent="-285750">
              <a:buFont typeface="Arial" panose="020B0604020202020204" pitchFamily="34" charset="0"/>
              <a:buChar char="•"/>
            </a:pPr>
            <a:endParaRPr lang="en-US" dirty="0"/>
          </a:p>
          <a:p>
            <a:r>
              <a:rPr lang="en-US" sz="2000" b="1" u="sng" dirty="0"/>
              <a:t>Real-World Applications and Impact:</a:t>
            </a:r>
          </a:p>
          <a:p>
            <a:endParaRPr lang="en-US" dirty="0"/>
          </a:p>
          <a:p>
            <a:pPr marL="285750" indent="-285750">
              <a:buFont typeface="Arial" panose="020B0604020202020204" pitchFamily="34" charset="0"/>
              <a:buChar char="•"/>
            </a:pPr>
            <a:r>
              <a:rPr lang="en-US" dirty="0"/>
              <a:t>Employment: Biased hiring algorithms can perpetuate gender or racial disparities in hiring decisions.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Finance: Biased loan approval models may disproportionately deny credit to certain demographic groups.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Healthcare: Biased medical diagnosis systems can lead to disparities in treatment recommendations for different patient populations.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By developing and deploying unbiased text classification models, contribution  to creating more inclusive and equitable systems that benefit individuals and society as a whole is developed.</a:t>
            </a:r>
            <a:endParaRPr lang="en-KE" dirty="0"/>
          </a:p>
        </p:txBody>
      </p:sp>
    </p:spTree>
    <p:extLst>
      <p:ext uri="{BB962C8B-B14F-4D97-AF65-F5344CB8AC3E}">
        <p14:creationId xmlns:p14="http://schemas.microsoft.com/office/powerpoint/2010/main" val="791523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973CE1-3070-4E2B-8EFB-22CEE1352D3C}"/>
              </a:ext>
            </a:extLst>
          </p:cNvPr>
          <p:cNvSpPr txBox="1"/>
          <p:nvPr/>
        </p:nvSpPr>
        <p:spPr>
          <a:xfrm>
            <a:off x="506627" y="753762"/>
            <a:ext cx="8414951" cy="1508105"/>
          </a:xfrm>
          <a:prstGeom prst="rect">
            <a:avLst/>
          </a:prstGeom>
          <a:noFill/>
        </p:spPr>
        <p:txBody>
          <a:bodyPr wrap="square" rtlCol="0">
            <a:spAutoFit/>
          </a:bodyPr>
          <a:lstStyle/>
          <a:p>
            <a:r>
              <a:rPr lang="en-US" sz="2000" b="1" u="sng" dirty="0"/>
              <a:t>STEP 1: Dataset Selection and Pre-processing</a:t>
            </a:r>
          </a:p>
          <a:p>
            <a:endParaRPr lang="en-US" dirty="0"/>
          </a:p>
          <a:p>
            <a:r>
              <a:rPr lang="en-US" b="1" dirty="0"/>
              <a:t>Code Snippet</a:t>
            </a:r>
          </a:p>
          <a:p>
            <a:endParaRPr lang="en-US" dirty="0"/>
          </a:p>
          <a:p>
            <a:endParaRPr lang="en-KE" dirty="0"/>
          </a:p>
        </p:txBody>
      </p:sp>
      <p:pic>
        <p:nvPicPr>
          <p:cNvPr id="5" name="Picture 4">
            <a:extLst>
              <a:ext uri="{FF2B5EF4-FFF2-40B4-BE49-F238E27FC236}">
                <a16:creationId xmlns:a16="http://schemas.microsoft.com/office/drawing/2014/main" id="{D97598CE-4AFB-4148-9892-36D36E4D951D}"/>
              </a:ext>
            </a:extLst>
          </p:cNvPr>
          <p:cNvPicPr>
            <a:picLocks noChangeAspect="1"/>
          </p:cNvPicPr>
          <p:nvPr/>
        </p:nvPicPr>
        <p:blipFill>
          <a:blip r:embed="rId2"/>
          <a:stretch>
            <a:fillRect/>
          </a:stretch>
        </p:blipFill>
        <p:spPr>
          <a:xfrm>
            <a:off x="969491" y="1902939"/>
            <a:ext cx="6654628" cy="4621427"/>
          </a:xfrm>
          <a:prstGeom prst="rect">
            <a:avLst/>
          </a:prstGeom>
        </p:spPr>
      </p:pic>
    </p:spTree>
    <p:extLst>
      <p:ext uri="{BB962C8B-B14F-4D97-AF65-F5344CB8AC3E}">
        <p14:creationId xmlns:p14="http://schemas.microsoft.com/office/powerpoint/2010/main" val="841107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50D336C-8F93-4D1D-8AE5-58FB011B2760}"/>
              </a:ext>
            </a:extLst>
          </p:cNvPr>
          <p:cNvSpPr txBox="1"/>
          <p:nvPr/>
        </p:nvSpPr>
        <p:spPr>
          <a:xfrm>
            <a:off x="642551" y="1013254"/>
            <a:ext cx="9885406" cy="4431983"/>
          </a:xfrm>
          <a:prstGeom prst="rect">
            <a:avLst/>
          </a:prstGeom>
          <a:noFill/>
        </p:spPr>
        <p:txBody>
          <a:bodyPr wrap="square" rtlCol="0">
            <a:spAutoFit/>
          </a:bodyPr>
          <a:lstStyle/>
          <a:p>
            <a:r>
              <a:rPr lang="en-US" sz="2400" b="1" u="sng" dirty="0"/>
              <a:t>Explanation :</a:t>
            </a:r>
          </a:p>
          <a:p>
            <a:endParaRPr lang="en-US" sz="2400" b="1" u="sng" dirty="0"/>
          </a:p>
          <a:p>
            <a:pPr marL="285750" indent="-285750">
              <a:buFont typeface="Arial" panose="020B0604020202020204" pitchFamily="34" charset="0"/>
              <a:buChar char="•"/>
            </a:pPr>
            <a:r>
              <a:rPr lang="en-US" b="1" dirty="0"/>
              <a:t>Downloading the Dataset:</a:t>
            </a:r>
          </a:p>
          <a:p>
            <a:pPr marL="285750" indent="-285750">
              <a:buFont typeface="Wingdings" panose="05000000000000000000" pitchFamily="2" charset="2"/>
              <a:buChar char="ü"/>
            </a:pPr>
            <a:r>
              <a:rPr lang="en-US" dirty="0"/>
              <a:t>Dataset is obtained from the UCI Machine Learning Repository using the provided URL.</a:t>
            </a:r>
          </a:p>
          <a:p>
            <a:pPr marL="285750" indent="-285750">
              <a:buFont typeface="Wingdings" panose="05000000000000000000" pitchFamily="2" charset="2"/>
              <a:buChar char="ü"/>
            </a:pPr>
            <a:endParaRPr lang="en-US" dirty="0"/>
          </a:p>
          <a:p>
            <a:pPr marL="285750" indent="-285750">
              <a:buFont typeface="Arial" panose="020B0604020202020204" pitchFamily="34" charset="0"/>
              <a:buChar char="•"/>
            </a:pPr>
            <a:r>
              <a:rPr lang="en-US" b="1" dirty="0"/>
              <a:t>Pre-processing Techniques:</a:t>
            </a:r>
          </a:p>
          <a:p>
            <a:pPr marL="285750" indent="-285750">
              <a:buFont typeface="Wingdings" panose="05000000000000000000" pitchFamily="2" charset="2"/>
              <a:buChar char="ü"/>
            </a:pPr>
            <a:r>
              <a:rPr lang="en-US" dirty="0"/>
              <a:t>Imputation: Missing values are handled using the most frequent strategy with Simple Imputer.</a:t>
            </a:r>
          </a:p>
          <a:p>
            <a:pPr marL="285750" indent="-285750">
              <a:buFont typeface="Wingdings" panose="05000000000000000000" pitchFamily="2" charset="2"/>
              <a:buChar char="ü"/>
            </a:pPr>
            <a:endParaRPr lang="en-US" dirty="0"/>
          </a:p>
          <a:p>
            <a:pPr marL="285750" indent="-285750">
              <a:buFont typeface="Arial" panose="020B0604020202020204" pitchFamily="34" charset="0"/>
              <a:buChar char="•"/>
            </a:pPr>
            <a:r>
              <a:rPr lang="en-US" b="1" dirty="0"/>
              <a:t>Encoding Categorical Variables: </a:t>
            </a:r>
            <a:r>
              <a:rPr lang="en-US" dirty="0"/>
              <a:t>Categorical columns are encoded using </a:t>
            </a:r>
            <a:r>
              <a:rPr lang="en-US" dirty="0" err="1"/>
              <a:t>LabelEncoder</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Scaling Numerical Features:</a:t>
            </a:r>
            <a:r>
              <a:rPr lang="en-US" dirty="0"/>
              <a:t> Numerical columns are standardized using </a:t>
            </a:r>
            <a:r>
              <a:rPr lang="en-US" dirty="0" err="1"/>
              <a:t>StandardScaler</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Splitting the Dataset:</a:t>
            </a:r>
          </a:p>
          <a:p>
            <a:pPr marL="285750" indent="-285750">
              <a:buFont typeface="Wingdings" panose="05000000000000000000" pitchFamily="2" charset="2"/>
              <a:buChar char="ü"/>
            </a:pPr>
            <a:r>
              <a:rPr lang="en-US" dirty="0"/>
              <a:t>The dataset is split into training and testing sets using </a:t>
            </a:r>
            <a:r>
              <a:rPr lang="en-US" dirty="0" err="1"/>
              <a:t>train_test_split</a:t>
            </a:r>
            <a:r>
              <a:rPr lang="en-US" dirty="0"/>
              <a:t>() to facilitate model training and evaluation.</a:t>
            </a:r>
          </a:p>
        </p:txBody>
      </p:sp>
    </p:spTree>
    <p:extLst>
      <p:ext uri="{BB962C8B-B14F-4D97-AF65-F5344CB8AC3E}">
        <p14:creationId xmlns:p14="http://schemas.microsoft.com/office/powerpoint/2010/main" val="779895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4D2090-91B5-42C0-B820-4A5BE767538C}"/>
              </a:ext>
            </a:extLst>
          </p:cNvPr>
          <p:cNvSpPr txBox="1"/>
          <p:nvPr/>
        </p:nvSpPr>
        <p:spPr>
          <a:xfrm>
            <a:off x="951470" y="778476"/>
            <a:ext cx="8637373" cy="1661993"/>
          </a:xfrm>
          <a:prstGeom prst="rect">
            <a:avLst/>
          </a:prstGeom>
          <a:noFill/>
        </p:spPr>
        <p:txBody>
          <a:bodyPr wrap="square" rtlCol="0">
            <a:spAutoFit/>
          </a:bodyPr>
          <a:lstStyle/>
          <a:p>
            <a:r>
              <a:rPr lang="en-US" sz="2400" b="1" u="sng" dirty="0"/>
              <a:t>STEP 2: Exploratory Data Analysis (EDA)</a:t>
            </a:r>
          </a:p>
          <a:p>
            <a:endParaRPr lang="en-US" sz="2400" b="1" u="sng" dirty="0"/>
          </a:p>
          <a:p>
            <a:r>
              <a:rPr lang="en-US" b="1" dirty="0"/>
              <a:t>Visualizations from EDA:</a:t>
            </a:r>
          </a:p>
          <a:p>
            <a:endParaRPr lang="en-US" dirty="0"/>
          </a:p>
          <a:p>
            <a:endParaRPr lang="en-US" dirty="0"/>
          </a:p>
        </p:txBody>
      </p:sp>
      <p:pic>
        <p:nvPicPr>
          <p:cNvPr id="5" name="Picture 4">
            <a:extLst>
              <a:ext uri="{FF2B5EF4-FFF2-40B4-BE49-F238E27FC236}">
                <a16:creationId xmlns:a16="http://schemas.microsoft.com/office/drawing/2014/main" id="{4FF8C728-064B-47C3-94E4-C539079F31F5}"/>
              </a:ext>
            </a:extLst>
          </p:cNvPr>
          <p:cNvPicPr>
            <a:picLocks noChangeAspect="1"/>
          </p:cNvPicPr>
          <p:nvPr/>
        </p:nvPicPr>
        <p:blipFill>
          <a:blip r:embed="rId2"/>
          <a:stretch>
            <a:fillRect/>
          </a:stretch>
        </p:blipFill>
        <p:spPr>
          <a:xfrm>
            <a:off x="232717" y="2100649"/>
            <a:ext cx="9356125" cy="4312508"/>
          </a:xfrm>
          <a:prstGeom prst="rect">
            <a:avLst/>
          </a:prstGeom>
        </p:spPr>
      </p:pic>
    </p:spTree>
    <p:extLst>
      <p:ext uri="{BB962C8B-B14F-4D97-AF65-F5344CB8AC3E}">
        <p14:creationId xmlns:p14="http://schemas.microsoft.com/office/powerpoint/2010/main" val="1741894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8D26755-3433-4A8D-8864-A6A67A0DD5F4}"/>
              </a:ext>
            </a:extLst>
          </p:cNvPr>
          <p:cNvSpPr txBox="1"/>
          <p:nvPr/>
        </p:nvSpPr>
        <p:spPr>
          <a:xfrm>
            <a:off x="358346" y="420130"/>
            <a:ext cx="10911016" cy="5909310"/>
          </a:xfrm>
          <a:prstGeom prst="rect">
            <a:avLst/>
          </a:prstGeom>
          <a:noFill/>
        </p:spPr>
        <p:txBody>
          <a:bodyPr wrap="square" rtlCol="0">
            <a:spAutoFit/>
          </a:bodyPr>
          <a:lstStyle/>
          <a:p>
            <a:r>
              <a:rPr lang="en-US" b="1" dirty="0"/>
              <a:t>Bar Plot of Income Categories Distribution:</a:t>
            </a:r>
          </a:p>
          <a:p>
            <a:pPr marL="285750" indent="-285750">
              <a:buFont typeface="Arial" panose="020B0604020202020204" pitchFamily="34" charset="0"/>
              <a:buChar char="•"/>
            </a:pPr>
            <a:r>
              <a:rPr lang="en-US" dirty="0"/>
              <a:t>This visualization provides insight into the distribution of income categories within the dataset, helping to understand the balance between different income levels.</a:t>
            </a:r>
          </a:p>
          <a:p>
            <a:pPr marL="285750" indent="-285750">
              <a:buFont typeface="Arial" panose="020B0604020202020204" pitchFamily="34" charset="0"/>
              <a:buChar char="•"/>
            </a:pPr>
            <a:endParaRPr lang="en-US" dirty="0"/>
          </a:p>
          <a:p>
            <a:r>
              <a:rPr lang="en-US" b="1" dirty="0"/>
              <a:t>Box Plots for Income vs. Features:</a:t>
            </a:r>
          </a:p>
          <a:p>
            <a:pPr marL="285750" indent="-285750">
              <a:buFont typeface="Wingdings" panose="05000000000000000000" pitchFamily="2" charset="2"/>
              <a:buChar char="ü"/>
            </a:pPr>
            <a:r>
              <a:rPr lang="en-US" b="1" dirty="0"/>
              <a:t>Age vs. Income:</a:t>
            </a:r>
          </a:p>
          <a:p>
            <a:r>
              <a:rPr lang="en-US" dirty="0"/>
              <a:t>This box plot illustrates the relationship between age and income levels, allowing us to observe any trends or differences in income distribution across different age groups.</a:t>
            </a:r>
          </a:p>
          <a:p>
            <a:endParaRPr lang="en-US" dirty="0"/>
          </a:p>
          <a:p>
            <a:pPr marL="285750" indent="-285750">
              <a:buFont typeface="Wingdings" panose="05000000000000000000" pitchFamily="2" charset="2"/>
              <a:buChar char="ü"/>
            </a:pPr>
            <a:r>
              <a:rPr lang="en-US" b="1" dirty="0"/>
              <a:t>Hours-per-Week vs. Income:</a:t>
            </a:r>
          </a:p>
          <a:p>
            <a:r>
              <a:rPr lang="en-US" dirty="0"/>
              <a:t>Similar to the age box plot, this visualization depicts the relationship between hours-per-week worked and income, revealing potential patterns or variations in income based on work hours.</a:t>
            </a:r>
          </a:p>
          <a:p>
            <a:endParaRPr lang="en-US" dirty="0"/>
          </a:p>
          <a:p>
            <a:pPr marL="285750" indent="-285750">
              <a:buFont typeface="Wingdings" panose="05000000000000000000" pitchFamily="2" charset="2"/>
              <a:buChar char="ü"/>
            </a:pPr>
            <a:r>
              <a:rPr lang="en-US" b="1" dirty="0"/>
              <a:t>Bar Plots Showing Income Disparities:</a:t>
            </a:r>
          </a:p>
          <a:p>
            <a:pPr marL="285750" indent="-285750">
              <a:buFont typeface="Arial" panose="020B0604020202020204" pitchFamily="34" charset="0"/>
              <a:buChar char="•"/>
            </a:pPr>
            <a:r>
              <a:rPr lang="en-US" b="1" dirty="0"/>
              <a:t>Income by Race:</a:t>
            </a:r>
          </a:p>
          <a:p>
            <a:r>
              <a:rPr lang="en-US" dirty="0"/>
              <a:t>This bar plot highlights income disparities across different racial groups, providing insights into potential biases or imbalances in income distribution.</a:t>
            </a:r>
          </a:p>
          <a:p>
            <a:endParaRPr lang="en-US" dirty="0"/>
          </a:p>
          <a:p>
            <a:pPr marL="285750" indent="-285750">
              <a:buFont typeface="Arial" panose="020B0604020202020204" pitchFamily="34" charset="0"/>
              <a:buChar char="•"/>
            </a:pPr>
            <a:r>
              <a:rPr lang="en-US" b="1" dirty="0"/>
              <a:t>Income by Gender:</a:t>
            </a:r>
          </a:p>
          <a:p>
            <a:r>
              <a:rPr lang="en-US" dirty="0"/>
              <a:t>Similarly, this visualization explores income gaps between genders, shedding light on any gender-based inequalities in income distribution.</a:t>
            </a:r>
          </a:p>
        </p:txBody>
      </p:sp>
    </p:spTree>
    <p:extLst>
      <p:ext uri="{BB962C8B-B14F-4D97-AF65-F5344CB8AC3E}">
        <p14:creationId xmlns:p14="http://schemas.microsoft.com/office/powerpoint/2010/main" val="841284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23E9373-4523-45C2-876E-D6DAD669269A}"/>
              </a:ext>
            </a:extLst>
          </p:cNvPr>
          <p:cNvSpPr txBox="1"/>
          <p:nvPr/>
        </p:nvSpPr>
        <p:spPr>
          <a:xfrm>
            <a:off x="481914" y="605481"/>
            <a:ext cx="10849232" cy="1569660"/>
          </a:xfrm>
          <a:prstGeom prst="rect">
            <a:avLst/>
          </a:prstGeom>
          <a:noFill/>
        </p:spPr>
        <p:txBody>
          <a:bodyPr wrap="square" rtlCol="0">
            <a:spAutoFit/>
          </a:bodyPr>
          <a:lstStyle/>
          <a:p>
            <a:r>
              <a:rPr lang="en-US" sz="2400" b="1" u="sng" dirty="0"/>
              <a:t>STEP 3: Model Development</a:t>
            </a:r>
          </a:p>
          <a:p>
            <a:endParaRPr lang="en-US" dirty="0"/>
          </a:p>
          <a:p>
            <a:r>
              <a:rPr lang="en-US" b="1" dirty="0"/>
              <a:t>Code Snippet:</a:t>
            </a:r>
          </a:p>
          <a:p>
            <a:endParaRPr lang="en-US" dirty="0"/>
          </a:p>
          <a:p>
            <a:endParaRPr lang="en-KE" dirty="0"/>
          </a:p>
        </p:txBody>
      </p:sp>
      <p:pic>
        <p:nvPicPr>
          <p:cNvPr id="5" name="Picture 4">
            <a:extLst>
              <a:ext uri="{FF2B5EF4-FFF2-40B4-BE49-F238E27FC236}">
                <a16:creationId xmlns:a16="http://schemas.microsoft.com/office/drawing/2014/main" id="{1C4AB1AC-7ED6-423C-9EC9-6E507B713DCB}"/>
              </a:ext>
            </a:extLst>
          </p:cNvPr>
          <p:cNvPicPr>
            <a:picLocks noChangeAspect="1"/>
          </p:cNvPicPr>
          <p:nvPr/>
        </p:nvPicPr>
        <p:blipFill>
          <a:blip r:embed="rId2"/>
          <a:stretch>
            <a:fillRect/>
          </a:stretch>
        </p:blipFill>
        <p:spPr>
          <a:xfrm>
            <a:off x="481914" y="1680518"/>
            <a:ext cx="7877175" cy="4942703"/>
          </a:xfrm>
          <a:prstGeom prst="rect">
            <a:avLst/>
          </a:prstGeom>
        </p:spPr>
      </p:pic>
    </p:spTree>
    <p:extLst>
      <p:ext uri="{BB962C8B-B14F-4D97-AF65-F5344CB8AC3E}">
        <p14:creationId xmlns:p14="http://schemas.microsoft.com/office/powerpoint/2010/main" val="3482277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834315-6E05-48D6-A375-8F641DD12403}"/>
              </a:ext>
            </a:extLst>
          </p:cNvPr>
          <p:cNvSpPr txBox="1"/>
          <p:nvPr/>
        </p:nvSpPr>
        <p:spPr>
          <a:xfrm>
            <a:off x="605481" y="729049"/>
            <a:ext cx="11318789" cy="5109091"/>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b="1" dirty="0"/>
              <a:t>Model Training:</a:t>
            </a:r>
            <a:r>
              <a:rPr lang="en-US" dirty="0"/>
              <a:t> Utilizes logistic regression as the chosen algorithm for text classification.</a:t>
            </a:r>
          </a:p>
          <a:p>
            <a:endParaRPr lang="en-US" dirty="0"/>
          </a:p>
          <a:p>
            <a:pPr marL="285750" indent="-285750">
              <a:buFont typeface="Wingdings" panose="05000000000000000000" pitchFamily="2" charset="2"/>
              <a:buChar char="ü"/>
            </a:pPr>
            <a:r>
              <a:rPr lang="en-US" b="1" dirty="0"/>
              <a:t>Performance Metrics:</a:t>
            </a:r>
          </a:p>
          <a:p>
            <a:pPr marL="285750" indent="-285750">
              <a:buFont typeface="Wingdings" panose="05000000000000000000" pitchFamily="2" charset="2"/>
              <a:buChar char="ü"/>
            </a:pPr>
            <a:endParaRPr lang="en-US" b="1" dirty="0"/>
          </a:p>
          <a:p>
            <a:pPr marL="285750" indent="-285750">
              <a:buFont typeface="Arial" panose="020B0604020202020204" pitchFamily="34" charset="0"/>
              <a:buChar char="•"/>
            </a:pPr>
            <a:r>
              <a:rPr lang="en-US" b="1" dirty="0"/>
              <a:t>Accuracy: </a:t>
            </a:r>
            <a:r>
              <a:rPr lang="en-US" dirty="0"/>
              <a:t>Measures the overall correctness of the model's predictions.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Precision:</a:t>
            </a:r>
            <a:r>
              <a:rPr lang="en-US" dirty="0"/>
              <a:t> Indicates the proportion of correctly predicted positive cases out of all predicted positive cases.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Recall:</a:t>
            </a:r>
            <a:r>
              <a:rPr lang="en-US" dirty="0"/>
              <a:t> Reflects the proportion of correctly predicted positive cases out of all actual positive cases.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Model Performance Display</a:t>
            </a:r>
            <a:r>
              <a:rPr lang="en-US" dirty="0"/>
              <a:t>: Shows the computed accuracy, precision, and recall scores, providing insights into the effectiveness of the trained model on the test set.</a:t>
            </a:r>
          </a:p>
          <a:p>
            <a:pPr marL="285750" indent="-285750">
              <a:buFont typeface="Arial" panose="020B0604020202020204" pitchFamily="34" charset="0"/>
              <a:buChar char="•"/>
            </a:pPr>
            <a:endParaRPr lang="en-US" dirty="0"/>
          </a:p>
          <a:p>
            <a:r>
              <a:rPr lang="en-US" sz="2000" b="1" dirty="0"/>
              <a:t>Results</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E966CB54-7ECC-4A34-9B0A-F39F68F734C6}"/>
              </a:ext>
            </a:extLst>
          </p:cNvPr>
          <p:cNvPicPr>
            <a:picLocks noChangeAspect="1"/>
          </p:cNvPicPr>
          <p:nvPr/>
        </p:nvPicPr>
        <p:blipFill>
          <a:blip r:embed="rId2"/>
          <a:stretch>
            <a:fillRect/>
          </a:stretch>
        </p:blipFill>
        <p:spPr>
          <a:xfrm>
            <a:off x="605481" y="4960746"/>
            <a:ext cx="8859695" cy="1754787"/>
          </a:xfrm>
          <a:prstGeom prst="rect">
            <a:avLst/>
          </a:prstGeom>
        </p:spPr>
      </p:pic>
    </p:spTree>
    <p:extLst>
      <p:ext uri="{BB962C8B-B14F-4D97-AF65-F5344CB8AC3E}">
        <p14:creationId xmlns:p14="http://schemas.microsoft.com/office/powerpoint/2010/main" val="5656169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171</TotalTime>
  <Words>2534</Words>
  <Application>Microsoft Office PowerPoint</Application>
  <PresentationFormat>Widescreen</PresentationFormat>
  <Paragraphs>276</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Century Gothic</vt:lpstr>
      <vt:lpstr>Times New Roman</vt:lpstr>
      <vt:lpstr>Wingdings</vt:lpstr>
      <vt:lpstr>Wingdings 3</vt:lpstr>
      <vt:lpstr>Ion</vt:lpstr>
      <vt:lpstr>DSCI 6004-01 NATURAL LANGUAGE 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Janet</dc:creator>
  <cp:lastModifiedBy>Nagubandi, Sushma</cp:lastModifiedBy>
  <cp:revision>28</cp:revision>
  <dcterms:created xsi:type="dcterms:W3CDTF">2024-04-28T17:54:42Z</dcterms:created>
  <dcterms:modified xsi:type="dcterms:W3CDTF">2024-12-07T00:47:56Z</dcterms:modified>
</cp:coreProperties>
</file>