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diagrams/data2.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sldIdLst>
    <p:sldId id="283" r:id="rId2"/>
    <p:sldId id="258" r:id="rId3"/>
    <p:sldId id="284" r:id="rId4"/>
    <p:sldId id="280" r:id="rId5"/>
    <p:sldId id="285" r:id="rId6"/>
    <p:sldId id="262" r:id="rId7"/>
    <p:sldId id="289" r:id="rId8"/>
    <p:sldId id="286" r:id="rId9"/>
    <p:sldId id="290" r:id="rId10"/>
    <p:sldId id="291" r:id="rId11"/>
    <p:sldId id="287" r:id="rId12"/>
    <p:sldId id="292" r:id="rId13"/>
    <p:sldId id="293" r:id="rId14"/>
    <p:sldId id="294" r:id="rId15"/>
    <p:sldId id="295" r:id="rId16"/>
    <p:sldId id="296" r:id="rId17"/>
    <p:sldId id="297" r:id="rId18"/>
    <p:sldId id="298" r:id="rId19"/>
    <p:sldId id="299" r:id="rId20"/>
    <p:sldId id="300" r:id="rId21"/>
    <p:sldId id="301" r:id="rId22"/>
    <p:sldId id="302" r:id="rId23"/>
    <p:sldId id="303" r:id="rId24"/>
    <p:sldId id="304"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880" userDrawn="1">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85" autoAdjust="0"/>
    <p:restoredTop sz="94558"/>
  </p:normalViewPr>
  <p:slideViewPr>
    <p:cSldViewPr snapToGrid="0">
      <p:cViewPr varScale="1">
        <p:scale>
          <a:sx n="90" d="100"/>
          <a:sy n="90" d="100"/>
        </p:scale>
        <p:origin x="1876" y="72"/>
      </p:cViewPr>
      <p:guideLst>
        <p:guide pos="288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_rels/data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image" Target="../media/image5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66398D-894F-4F1B-8729-DA67844F513C}"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IN"/>
        </a:p>
      </dgm:t>
    </dgm:pt>
    <mc:AlternateContent xmlns:mc="http://schemas.openxmlformats.org/markup-compatibility/2006" xmlns:a14="http://schemas.microsoft.com/office/drawing/2010/main">
      <mc:Choice Requires="a14">
        <dgm:pt modelId="{BAA034A4-75F4-4B88-88F9-EE579041D115}">
          <dgm:prSet custT="1"/>
          <dgm:spPr>
            <a:solidFill>
              <a:srgbClr val="E48312">
                <a:hueOff val="0"/>
                <a:satOff val="0"/>
                <a:lumOff val="0"/>
                <a:alphaOff val="0"/>
              </a:srgbClr>
            </a:solidFill>
            <a:ln w="15875" cap="flat" cmpd="sng" algn="ctr">
              <a:solidFill>
                <a:prstClr val="white">
                  <a:hueOff val="0"/>
                  <a:satOff val="0"/>
                  <a:lumOff val="0"/>
                  <a:alphaOff val="0"/>
                </a:prstClr>
              </a:solidFill>
              <a:prstDash val="solid"/>
            </a:ln>
            <a:effectLst/>
          </dgm:spPr>
          <dgm:t>
            <a:bodyPr spcFirstLastPara="0" vert="horz" wrap="square" lIns="53340" tIns="53340" rIns="53340" bIns="53340" numCol="1" spcCol="1270" anchor="ctr" anchorCtr="0"/>
            <a:lstStyle/>
            <a:p>
              <a:pPr marL="0" lvl="0" indent="0" algn="ctr" defTabSz="622300">
                <a:lnSpc>
                  <a:spcPct val="90000"/>
                </a:lnSpc>
                <a:spcBef>
                  <a:spcPct val="0"/>
                </a:spcBef>
                <a:spcAft>
                  <a:spcPct val="35000"/>
                </a:spcAft>
                <a:buNone/>
              </a:pPr>
              <a:r>
                <a:rPr lang="en-IN" sz="1400" kern="1200" dirty="0">
                  <a:solidFill>
                    <a:prstClr val="white"/>
                  </a:solidFill>
                  <a:latin typeface="Calibri" panose="020F0502020204030204"/>
                  <a:ea typeface="+mn-ea"/>
                  <a:cs typeface="+mn-cs"/>
                </a:rPr>
                <a:t>The average demand per month = </a:t>
              </a:r>
              <a14:m>
                <m:oMath xmlns:m="http://schemas.openxmlformats.org/officeDocument/2006/math">
                  <m:f>
                    <m:fPr>
                      <m:ctrlPr>
                        <a:rPr lang="en-IN" sz="1400" i="1" kern="1200">
                          <a:solidFill>
                            <a:prstClr val="white"/>
                          </a:solidFill>
                          <a:latin typeface="Cambria Math" panose="02040503050406030204" pitchFamily="18" charset="0"/>
                          <a:ea typeface="+mn-ea"/>
                          <a:cs typeface="+mn-cs"/>
                        </a:rPr>
                      </m:ctrlPr>
                    </m:fPr>
                    <m:num>
                      <m:r>
                        <a:rPr lang="en-IN" sz="1400" kern="1200">
                          <a:solidFill>
                            <a:prstClr val="white"/>
                          </a:solidFill>
                          <a:latin typeface="Cambria Math" panose="02040503050406030204" pitchFamily="18" charset="0"/>
                          <a:ea typeface="+mn-ea"/>
                          <a:cs typeface="+mn-cs"/>
                        </a:rPr>
                        <m:t>110000</m:t>
                      </m:r>
                    </m:num>
                    <m:den>
                      <m:r>
                        <a:rPr lang="en-IN" sz="1400" kern="1200">
                          <a:solidFill>
                            <a:prstClr val="white"/>
                          </a:solidFill>
                          <a:latin typeface="Cambria Math" panose="02040503050406030204" pitchFamily="18" charset="0"/>
                          <a:ea typeface="+mn-ea"/>
                          <a:cs typeface="+mn-cs"/>
                        </a:rPr>
                        <m:t>12</m:t>
                      </m:r>
                    </m:den>
                  </m:f>
                </m:oMath>
              </a14:m>
              <a:r>
                <a:rPr lang="en-US" sz="1400" kern="1200" dirty="0">
                  <a:solidFill>
                    <a:prstClr val="white"/>
                  </a:solidFill>
                  <a:latin typeface="Calibri" panose="020F0502020204030204"/>
                  <a:ea typeface="+mn-ea"/>
                  <a:cs typeface="+mn-cs"/>
                </a:rPr>
                <a:t>=9167</a:t>
              </a:r>
              <a:endParaRPr lang="en-IN" sz="1400" kern="1200" dirty="0">
                <a:solidFill>
                  <a:prstClr val="white"/>
                </a:solidFill>
                <a:latin typeface="Calibri" panose="020F0502020204030204"/>
                <a:ea typeface="+mn-ea"/>
                <a:cs typeface="+mn-cs"/>
              </a:endParaRPr>
            </a:p>
          </dgm:t>
        </dgm:pt>
      </mc:Choice>
      <mc:Fallback xmlns="">
        <dgm:pt modelId="{BAA034A4-75F4-4B88-88F9-EE579041D115}">
          <dgm:prSet custT="1"/>
          <dgm:spPr>
            <a:solidFill>
              <a:srgbClr val="E48312">
                <a:hueOff val="0"/>
                <a:satOff val="0"/>
                <a:lumOff val="0"/>
                <a:alphaOff val="0"/>
              </a:srgbClr>
            </a:solidFill>
            <a:ln w="15875" cap="flat" cmpd="sng" algn="ctr">
              <a:solidFill>
                <a:prstClr val="white">
                  <a:hueOff val="0"/>
                  <a:satOff val="0"/>
                  <a:lumOff val="0"/>
                  <a:alphaOff val="0"/>
                </a:prstClr>
              </a:solidFill>
              <a:prstDash val="solid"/>
            </a:ln>
            <a:effectLst/>
          </dgm:spPr>
          <dgm:t>
            <a:bodyPr spcFirstLastPara="0" vert="horz" wrap="square" lIns="53340" tIns="53340" rIns="53340" bIns="53340" numCol="1" spcCol="1270" anchor="ctr" anchorCtr="0"/>
            <a:lstStyle/>
            <a:p>
              <a:pPr marL="0" lvl="0" indent="0" algn="ctr" defTabSz="622300">
                <a:lnSpc>
                  <a:spcPct val="90000"/>
                </a:lnSpc>
                <a:spcBef>
                  <a:spcPct val="0"/>
                </a:spcBef>
                <a:spcAft>
                  <a:spcPct val="35000"/>
                </a:spcAft>
                <a:buNone/>
              </a:pPr>
              <a:r>
                <a:rPr lang="en-IN" sz="1400" kern="1200" dirty="0">
                  <a:solidFill>
                    <a:prstClr val="white"/>
                  </a:solidFill>
                  <a:latin typeface="Calibri" panose="020F0502020204030204"/>
                  <a:ea typeface="+mn-ea"/>
                  <a:cs typeface="+mn-cs"/>
                </a:rPr>
                <a:t>The average demand per month = </a:t>
              </a:r>
              <a:r>
                <a:rPr lang="en-IN" sz="1400" i="0" kern="1200">
                  <a:solidFill>
                    <a:prstClr val="white"/>
                  </a:solidFill>
                  <a:latin typeface="Calibri" panose="020F0502020204030204"/>
                  <a:ea typeface="+mn-ea"/>
                  <a:cs typeface="+mn-cs"/>
                </a:rPr>
                <a:t>110000/12</a:t>
              </a:r>
              <a:r>
                <a:rPr lang="en-US" sz="1400" kern="1200" dirty="0">
                  <a:solidFill>
                    <a:prstClr val="white"/>
                  </a:solidFill>
                  <a:latin typeface="Calibri" panose="020F0502020204030204"/>
                  <a:ea typeface="+mn-ea"/>
                  <a:cs typeface="+mn-cs"/>
                </a:rPr>
                <a:t>=9167</a:t>
              </a:r>
              <a:endParaRPr lang="en-IN" sz="1400" kern="1200" dirty="0">
                <a:solidFill>
                  <a:prstClr val="white"/>
                </a:solidFill>
                <a:latin typeface="Calibri" panose="020F0502020204030204"/>
                <a:ea typeface="+mn-ea"/>
                <a:cs typeface="+mn-cs"/>
              </a:endParaRPr>
            </a:p>
          </dgm:t>
        </dgm:pt>
      </mc:Fallback>
    </mc:AlternateContent>
    <dgm:pt modelId="{49A0C9AF-632E-4256-AA5B-B672B4226A87}" type="parTrans" cxnId="{A36B607F-4501-4CF3-A88F-2E87DF15D4FA}">
      <dgm:prSet/>
      <dgm:spPr/>
      <dgm:t>
        <a:bodyPr/>
        <a:lstStyle/>
        <a:p>
          <a:endParaRPr lang="en-IN" sz="1400"/>
        </a:p>
      </dgm:t>
    </dgm:pt>
    <dgm:pt modelId="{8BA45558-D735-471B-B581-0957DB3E9D9D}" type="sibTrans" cxnId="{A36B607F-4501-4CF3-A88F-2E87DF15D4FA}">
      <dgm:prSet custT="1"/>
      <dgm:spPr/>
      <dgm:t>
        <a:bodyPr/>
        <a:lstStyle/>
        <a:p>
          <a:endParaRPr lang="en-IN" sz="1400"/>
        </a:p>
      </dgm:t>
    </dgm:pt>
    <dgm:pt modelId="{BBD8E916-2709-4C06-AD4F-3CE8BB0C5EB2}">
      <dgm:prSet custT="1"/>
      <dgm:spPr/>
      <dgm:t>
        <a:bodyPr/>
        <a:lstStyle/>
        <a:p>
          <a:r>
            <a:rPr lang="en-US" sz="1400" dirty="0"/>
            <a:t>No of </a:t>
          </a:r>
          <a:r>
            <a:rPr lang="en-US" sz="1400" dirty="0" err="1"/>
            <a:t>labour</a:t>
          </a:r>
          <a:r>
            <a:rPr lang="en-US" sz="1400" dirty="0"/>
            <a:t> hours needed to achieve this 9167*2(2hrs/unit)= 18334 </a:t>
          </a:r>
          <a:r>
            <a:rPr lang="en-US" sz="1400" dirty="0" err="1"/>
            <a:t>hrs</a:t>
          </a:r>
          <a:endParaRPr lang="en-IN" sz="1400" dirty="0"/>
        </a:p>
      </dgm:t>
    </dgm:pt>
    <dgm:pt modelId="{2C1412A4-DE03-4F51-A64B-B1D609E4CAED}" type="parTrans" cxnId="{48B31E9F-F63F-4617-ADEB-45B252D8C175}">
      <dgm:prSet/>
      <dgm:spPr/>
      <dgm:t>
        <a:bodyPr/>
        <a:lstStyle/>
        <a:p>
          <a:endParaRPr lang="en-IN" sz="1400"/>
        </a:p>
      </dgm:t>
    </dgm:pt>
    <dgm:pt modelId="{0F1519EF-08EC-431E-8678-CF5E98723298}" type="sibTrans" cxnId="{48B31E9F-F63F-4617-ADEB-45B252D8C175}">
      <dgm:prSet custT="1"/>
      <dgm:spPr/>
      <dgm:t>
        <a:bodyPr/>
        <a:lstStyle/>
        <a:p>
          <a:endParaRPr lang="en-IN" sz="1400"/>
        </a:p>
      </dgm:t>
    </dgm:pt>
    <mc:AlternateContent xmlns:mc="http://schemas.openxmlformats.org/markup-compatibility/2006" xmlns:a14="http://schemas.microsoft.com/office/drawing/2010/main">
      <mc:Choice Requires="a14">
        <dgm:pt modelId="{76AE0BB2-99D5-475A-97A1-05A5D96F02ED}">
          <dgm:prSet custT="1"/>
          <dgm:spPr/>
          <dgm:t>
            <a:bodyPr/>
            <a:lstStyle/>
            <a:p>
              <a:r>
                <a:rPr lang="en-US" sz="1400" dirty="0"/>
                <a:t>No of hours per person  = </a:t>
              </a:r>
              <a14:m>
                <m:oMath xmlns:m="http://schemas.openxmlformats.org/officeDocument/2006/math">
                  <m:f>
                    <m:fPr>
                      <m:ctrlPr>
                        <a:rPr lang="en-US" sz="1400" i="1">
                          <a:latin typeface="Cambria Math" panose="02040503050406030204" pitchFamily="18" charset="0"/>
                        </a:rPr>
                      </m:ctrlPr>
                    </m:fPr>
                    <m:num>
                      <m:r>
                        <a:rPr lang="en-IN" sz="1400" b="0" i="1">
                          <a:latin typeface="Cambria Math" panose="02040503050406030204" pitchFamily="18" charset="0"/>
                        </a:rPr>
                        <m:t>18334</m:t>
                      </m:r>
                    </m:num>
                    <m:den>
                      <m:r>
                        <a:rPr lang="en-IN" sz="1400" b="0" i="1">
                          <a:latin typeface="Cambria Math" panose="02040503050406030204" pitchFamily="18" charset="0"/>
                        </a:rPr>
                        <m:t>85</m:t>
                      </m:r>
                    </m:den>
                  </m:f>
                </m:oMath>
              </a14:m>
              <a:r>
                <a:rPr lang="en-US" sz="1400" dirty="0"/>
                <a:t> ~ 216hrs/month</a:t>
              </a:r>
              <a:endParaRPr lang="en-IN" sz="1400" dirty="0"/>
            </a:p>
          </dgm:t>
        </dgm:pt>
      </mc:Choice>
      <mc:Fallback xmlns="">
        <dgm:pt modelId="{76AE0BB2-99D5-475A-97A1-05A5D96F02ED}">
          <dgm:prSet custT="1"/>
          <dgm:spPr/>
          <dgm:t>
            <a:bodyPr/>
            <a:lstStyle/>
            <a:p>
              <a:r>
                <a:rPr lang="en-US" sz="1400" dirty="0"/>
                <a:t>No of hours per person  = </a:t>
              </a:r>
              <a:r>
                <a:rPr lang="en-IN" sz="1400" b="0" i="0"/>
                <a:t>18334</a:t>
              </a:r>
              <a:r>
                <a:rPr lang="en-US" sz="1400" b="0" i="0"/>
                <a:t>/</a:t>
              </a:r>
              <a:r>
                <a:rPr lang="en-IN" sz="1400" b="0" i="0"/>
                <a:t>85</a:t>
              </a:r>
              <a:r>
                <a:rPr lang="en-US" sz="1400" dirty="0"/>
                <a:t> ~ 216hrs/month</a:t>
              </a:r>
              <a:endParaRPr lang="en-IN" sz="1400" dirty="0"/>
            </a:p>
          </dgm:t>
        </dgm:pt>
      </mc:Fallback>
    </mc:AlternateContent>
    <dgm:pt modelId="{BBC1E853-210A-446D-A398-9CD030AA50C6}" type="parTrans" cxnId="{12058DF3-88F6-46F5-B8EA-4DED20D99951}">
      <dgm:prSet/>
      <dgm:spPr/>
      <dgm:t>
        <a:bodyPr/>
        <a:lstStyle/>
        <a:p>
          <a:endParaRPr lang="en-IN" sz="1400"/>
        </a:p>
      </dgm:t>
    </dgm:pt>
    <dgm:pt modelId="{107D715D-A796-461D-913C-03B7B37B7483}" type="sibTrans" cxnId="{12058DF3-88F6-46F5-B8EA-4DED20D99951}">
      <dgm:prSet custT="1"/>
      <dgm:spPr/>
      <dgm:t>
        <a:bodyPr/>
        <a:lstStyle/>
        <a:p>
          <a:endParaRPr lang="en-IN" sz="1400"/>
        </a:p>
      </dgm:t>
    </dgm:pt>
    <dgm:pt modelId="{9EAA1C9D-D3D2-4026-9E84-B8B697DBB006}">
      <dgm:prSet custT="1"/>
      <dgm:spPr/>
      <dgm:t>
        <a:bodyPr/>
        <a:lstStyle/>
        <a:p>
          <a:r>
            <a:rPr lang="en-US" sz="1400" dirty="0"/>
            <a:t>A person can work for 20*8 = 160 </a:t>
          </a:r>
          <a:r>
            <a:rPr lang="en-US" sz="1400" dirty="0" err="1"/>
            <a:t>hrs</a:t>
          </a:r>
          <a:r>
            <a:rPr lang="en-US" sz="1400" dirty="0"/>
            <a:t>/month</a:t>
          </a:r>
          <a:endParaRPr lang="en-IN" sz="1400" dirty="0"/>
        </a:p>
      </dgm:t>
    </dgm:pt>
    <dgm:pt modelId="{4B713E34-8FE0-4CB9-AF2E-E91304603837}" type="parTrans" cxnId="{482C0939-C802-460A-A4C3-5B0424960FD7}">
      <dgm:prSet/>
      <dgm:spPr/>
      <dgm:t>
        <a:bodyPr/>
        <a:lstStyle/>
        <a:p>
          <a:endParaRPr lang="en-IN" sz="1400"/>
        </a:p>
      </dgm:t>
    </dgm:pt>
    <dgm:pt modelId="{123FADB4-A48C-42CE-B2F6-C3D8593CDB53}" type="sibTrans" cxnId="{482C0939-C802-460A-A4C3-5B0424960FD7}">
      <dgm:prSet custT="1"/>
      <dgm:spPr/>
      <dgm:t>
        <a:bodyPr/>
        <a:lstStyle/>
        <a:p>
          <a:endParaRPr lang="en-IN" sz="1400"/>
        </a:p>
      </dgm:t>
    </dgm:pt>
    <dgm:pt modelId="{F5BB11D4-8F87-4BC3-897A-6EF765A31A2E}">
      <dgm:prSet custT="1"/>
      <dgm:spPr/>
      <dgm:t>
        <a:bodyPr/>
        <a:lstStyle/>
        <a:p>
          <a:r>
            <a:rPr lang="en-US" sz="1400" dirty="0"/>
            <a:t>Overtime that a person should do to meet the demand = 216-160 ~ 55</a:t>
          </a:r>
          <a:endParaRPr lang="en-IN" sz="1400" dirty="0"/>
        </a:p>
      </dgm:t>
    </dgm:pt>
    <dgm:pt modelId="{098188D9-2C24-4B05-BF96-F528D4DA333C}" type="parTrans" cxnId="{EE898B54-0C8F-4389-BCF6-420D5386F8B7}">
      <dgm:prSet/>
      <dgm:spPr/>
      <dgm:t>
        <a:bodyPr/>
        <a:lstStyle/>
        <a:p>
          <a:endParaRPr lang="en-IN" sz="1400"/>
        </a:p>
      </dgm:t>
    </dgm:pt>
    <dgm:pt modelId="{7C4CAD9F-C49B-42B9-A1CD-673DA2EAF745}" type="sibTrans" cxnId="{EE898B54-0C8F-4389-BCF6-420D5386F8B7}">
      <dgm:prSet custT="1"/>
      <dgm:spPr/>
      <dgm:t>
        <a:bodyPr/>
        <a:lstStyle/>
        <a:p>
          <a:endParaRPr lang="en-IN" sz="1400"/>
        </a:p>
      </dgm:t>
    </dgm:pt>
    <dgm:pt modelId="{B40A5CCD-B1D5-43EF-A33A-4849E3AFCEBA}">
      <dgm:prSet custT="1"/>
      <dgm:spPr/>
      <dgm:t>
        <a:bodyPr/>
        <a:lstStyle/>
        <a:p>
          <a:r>
            <a:rPr lang="en-US" sz="1400" dirty="0"/>
            <a:t>Therefore we have taken the maximum overtime constrain to be </a:t>
          </a:r>
          <a:r>
            <a:rPr lang="en-US" sz="1400" b="1" dirty="0"/>
            <a:t>60hrs/month </a:t>
          </a:r>
          <a:r>
            <a:rPr lang="en-US" sz="1400" dirty="0"/>
            <a:t>for level strategy</a:t>
          </a:r>
          <a:endParaRPr lang="en-IN" sz="1400" dirty="0"/>
        </a:p>
      </dgm:t>
    </dgm:pt>
    <dgm:pt modelId="{E6FAB61B-0CDD-45DD-AEB9-810B7E383D85}" type="parTrans" cxnId="{69AED5D7-9255-44E4-8E19-5EA24C21760A}">
      <dgm:prSet/>
      <dgm:spPr/>
      <dgm:t>
        <a:bodyPr/>
        <a:lstStyle/>
        <a:p>
          <a:endParaRPr lang="en-IN" sz="1400"/>
        </a:p>
      </dgm:t>
    </dgm:pt>
    <dgm:pt modelId="{0D0D4AF7-5B3F-4B76-AE6D-CABBF7A7CBDA}" type="sibTrans" cxnId="{69AED5D7-9255-44E4-8E19-5EA24C21760A}">
      <dgm:prSet/>
      <dgm:spPr/>
      <dgm:t>
        <a:bodyPr/>
        <a:lstStyle/>
        <a:p>
          <a:endParaRPr lang="en-IN" sz="1400"/>
        </a:p>
      </dgm:t>
    </dgm:pt>
    <dgm:pt modelId="{03963656-D94D-4C97-A1B9-06CCF8771DD8}" type="pres">
      <dgm:prSet presAssocID="{F766398D-894F-4F1B-8729-DA67844F513C}" presName="Name0" presStyleCnt="0">
        <dgm:presLayoutVars>
          <dgm:dir/>
          <dgm:resizeHandles val="exact"/>
        </dgm:presLayoutVars>
      </dgm:prSet>
      <dgm:spPr/>
    </dgm:pt>
    <dgm:pt modelId="{9FAFFE1B-8975-4C6E-9C84-4613DBD6B57F}" type="pres">
      <dgm:prSet presAssocID="{BAA034A4-75F4-4B88-88F9-EE579041D115}" presName="node" presStyleLbl="node1" presStyleIdx="0" presStyleCnt="6" custScaleX="413432" custScaleY="78389" custLinFactX="70120" custLinFactNeighborX="100000" custLinFactNeighborY="-83211">
        <dgm:presLayoutVars>
          <dgm:bulletEnabled val="1"/>
        </dgm:presLayoutVars>
      </dgm:prSet>
      <dgm:spPr>
        <a:xfrm>
          <a:off x="2832669" y="0"/>
          <a:ext cx="747115" cy="3081932"/>
        </a:xfrm>
        <a:prstGeom prst="roundRect">
          <a:avLst>
            <a:gd name="adj" fmla="val 10000"/>
          </a:avLst>
        </a:prstGeom>
      </dgm:spPr>
    </dgm:pt>
    <dgm:pt modelId="{6FBD8A02-F193-424F-8DEC-CEFA6A2C3903}" type="pres">
      <dgm:prSet presAssocID="{8BA45558-D735-471B-B581-0957DB3E9D9D}" presName="sibTrans" presStyleLbl="sibTrans2D1" presStyleIdx="0" presStyleCnt="5"/>
      <dgm:spPr/>
    </dgm:pt>
    <dgm:pt modelId="{7E284ED7-4A9A-4E9B-A25C-F8ECE3981D35}" type="pres">
      <dgm:prSet presAssocID="{8BA45558-D735-471B-B581-0957DB3E9D9D}" presName="connectorText" presStyleLbl="sibTrans2D1" presStyleIdx="0" presStyleCnt="5"/>
      <dgm:spPr/>
    </dgm:pt>
    <dgm:pt modelId="{8EEB6301-B6E1-44AA-9F99-639773B46CC6}" type="pres">
      <dgm:prSet presAssocID="{BBD8E916-2709-4C06-AD4F-3CE8BB0C5EB2}" presName="node" presStyleLbl="node1" presStyleIdx="1" presStyleCnt="6" custScaleX="304838" custLinFactX="239456" custLinFactNeighborX="300000" custLinFactNeighborY="-71126">
        <dgm:presLayoutVars>
          <dgm:bulletEnabled val="1"/>
        </dgm:presLayoutVars>
      </dgm:prSet>
      <dgm:spPr/>
    </dgm:pt>
    <dgm:pt modelId="{EEFE1FA6-E1FE-4F6C-B428-2AA312D52C85}" type="pres">
      <dgm:prSet presAssocID="{0F1519EF-08EC-431E-8678-CF5E98723298}" presName="sibTrans" presStyleLbl="sibTrans2D1" presStyleIdx="1" presStyleCnt="5"/>
      <dgm:spPr/>
    </dgm:pt>
    <dgm:pt modelId="{69FE4873-3484-479F-992E-8D4A49D47CCA}" type="pres">
      <dgm:prSet presAssocID="{0F1519EF-08EC-431E-8678-CF5E98723298}" presName="connectorText" presStyleLbl="sibTrans2D1" presStyleIdx="1" presStyleCnt="5"/>
      <dgm:spPr/>
    </dgm:pt>
    <dgm:pt modelId="{2F0D8C0A-E1BB-4C17-8FEE-E09CF005641D}" type="pres">
      <dgm:prSet presAssocID="{76AE0BB2-99D5-475A-97A1-05A5D96F02ED}" presName="node" presStyleLbl="node1" presStyleIdx="2" presStyleCnt="6" custScaleX="313283" custLinFactX="386898" custLinFactNeighborX="400000" custLinFactNeighborY="-51934">
        <dgm:presLayoutVars>
          <dgm:bulletEnabled val="1"/>
        </dgm:presLayoutVars>
      </dgm:prSet>
      <dgm:spPr/>
    </dgm:pt>
    <dgm:pt modelId="{2537820E-8EFE-47F9-8DB4-041B9AF0FEF1}" type="pres">
      <dgm:prSet presAssocID="{107D715D-A796-461D-913C-03B7B37B7483}" presName="sibTrans" presStyleLbl="sibTrans2D1" presStyleIdx="2" presStyleCnt="5"/>
      <dgm:spPr/>
    </dgm:pt>
    <dgm:pt modelId="{595B62AE-259D-4E02-AFA6-62435B5ADF5F}" type="pres">
      <dgm:prSet presAssocID="{107D715D-A796-461D-913C-03B7B37B7483}" presName="connectorText" presStyleLbl="sibTrans2D1" presStyleIdx="2" presStyleCnt="5"/>
      <dgm:spPr/>
    </dgm:pt>
    <dgm:pt modelId="{C13B4C29-7EF0-468B-AE1A-F22C98D2E46C}" type="pres">
      <dgm:prSet presAssocID="{9EAA1C9D-D3D2-4026-9E84-B8B697DBB006}" presName="node" presStyleLbl="node1" presStyleIdx="3" presStyleCnt="6" custScaleX="343405" custLinFactX="497288" custLinFactNeighborX="500000" custLinFactNeighborY="5314">
        <dgm:presLayoutVars>
          <dgm:bulletEnabled val="1"/>
        </dgm:presLayoutVars>
      </dgm:prSet>
      <dgm:spPr/>
    </dgm:pt>
    <dgm:pt modelId="{6039D7BE-C1B0-45C7-B1C1-A4268B1F7670}" type="pres">
      <dgm:prSet presAssocID="{123FADB4-A48C-42CE-B2F6-C3D8593CDB53}" presName="sibTrans" presStyleLbl="sibTrans2D1" presStyleIdx="3" presStyleCnt="5"/>
      <dgm:spPr/>
    </dgm:pt>
    <dgm:pt modelId="{504E2E22-0A22-4772-BF9C-FB5A6CB0D6BE}" type="pres">
      <dgm:prSet presAssocID="{123FADB4-A48C-42CE-B2F6-C3D8593CDB53}" presName="connectorText" presStyleLbl="sibTrans2D1" presStyleIdx="3" presStyleCnt="5"/>
      <dgm:spPr/>
    </dgm:pt>
    <dgm:pt modelId="{63078F18-3938-4F28-85A2-33E6CE5C5789}" type="pres">
      <dgm:prSet presAssocID="{F5BB11D4-8F87-4BC3-897A-6EF765A31A2E}" presName="node" presStyleLbl="node1" presStyleIdx="4" presStyleCnt="6" custScaleX="476384" custLinFactX="-254199" custLinFactNeighborX="-300000" custLinFactNeighborY="89877">
        <dgm:presLayoutVars>
          <dgm:bulletEnabled val="1"/>
        </dgm:presLayoutVars>
      </dgm:prSet>
      <dgm:spPr/>
    </dgm:pt>
    <dgm:pt modelId="{E4617EC6-BDD4-4419-8CAF-CBA5676FD227}" type="pres">
      <dgm:prSet presAssocID="{7C4CAD9F-C49B-42B9-A1CD-673DA2EAF745}" presName="sibTrans" presStyleLbl="sibTrans2D1" presStyleIdx="4" presStyleCnt="5"/>
      <dgm:spPr/>
    </dgm:pt>
    <dgm:pt modelId="{8ABB88B5-2D2A-4BA8-83F8-F6E23B304EF1}" type="pres">
      <dgm:prSet presAssocID="{7C4CAD9F-C49B-42B9-A1CD-673DA2EAF745}" presName="connectorText" presStyleLbl="sibTrans2D1" presStyleIdx="4" presStyleCnt="5"/>
      <dgm:spPr/>
    </dgm:pt>
    <dgm:pt modelId="{0594F6F9-7D16-4267-A232-CCE96CEF15C8}" type="pres">
      <dgm:prSet presAssocID="{B40A5CCD-B1D5-43EF-A33A-4849E3AFCEBA}" presName="node" presStyleLbl="node1" presStyleIdx="5" presStyleCnt="6" custScaleX="374316" custLinFactX="-1000000" custLinFactNeighborX="-1011914" custLinFactNeighborY="63027">
        <dgm:presLayoutVars>
          <dgm:bulletEnabled val="1"/>
        </dgm:presLayoutVars>
      </dgm:prSet>
      <dgm:spPr/>
    </dgm:pt>
  </dgm:ptLst>
  <dgm:cxnLst>
    <dgm:cxn modelId="{14E50C00-357B-402E-972F-002E7B77552A}" type="presOf" srcId="{F766398D-894F-4F1B-8729-DA67844F513C}" destId="{03963656-D94D-4C97-A1B9-06CCF8771DD8}" srcOrd="0" destOrd="0" presId="urn:microsoft.com/office/officeart/2005/8/layout/process1"/>
    <dgm:cxn modelId="{E0B46F07-3584-41E3-A41C-F321B12E1832}" type="presOf" srcId="{76AE0BB2-99D5-475A-97A1-05A5D96F02ED}" destId="{2F0D8C0A-E1BB-4C17-8FEE-E09CF005641D}" srcOrd="0" destOrd="0" presId="urn:microsoft.com/office/officeart/2005/8/layout/process1"/>
    <dgm:cxn modelId="{3A0ECE0F-138F-4E27-8B0E-86055AD65042}" type="presOf" srcId="{9EAA1C9D-D3D2-4026-9E84-B8B697DBB006}" destId="{C13B4C29-7EF0-468B-AE1A-F22C98D2E46C}" srcOrd="0" destOrd="0" presId="urn:microsoft.com/office/officeart/2005/8/layout/process1"/>
    <dgm:cxn modelId="{2DD1CF1B-835D-4D1F-979C-1ADA6BE5C6DA}" type="presOf" srcId="{7C4CAD9F-C49B-42B9-A1CD-673DA2EAF745}" destId="{8ABB88B5-2D2A-4BA8-83F8-F6E23B304EF1}" srcOrd="1" destOrd="0" presId="urn:microsoft.com/office/officeart/2005/8/layout/process1"/>
    <dgm:cxn modelId="{F6059F1F-6B91-47B9-8A0C-D26F411DEA3C}" type="presOf" srcId="{7C4CAD9F-C49B-42B9-A1CD-673DA2EAF745}" destId="{E4617EC6-BDD4-4419-8CAF-CBA5676FD227}" srcOrd="0" destOrd="0" presId="urn:microsoft.com/office/officeart/2005/8/layout/process1"/>
    <dgm:cxn modelId="{A5DB3429-EF72-4610-91CD-976DAC907EAE}" type="presOf" srcId="{107D715D-A796-461D-913C-03B7B37B7483}" destId="{595B62AE-259D-4E02-AFA6-62435B5ADF5F}" srcOrd="1" destOrd="0" presId="urn:microsoft.com/office/officeart/2005/8/layout/process1"/>
    <dgm:cxn modelId="{482C0939-C802-460A-A4C3-5B0424960FD7}" srcId="{F766398D-894F-4F1B-8729-DA67844F513C}" destId="{9EAA1C9D-D3D2-4026-9E84-B8B697DBB006}" srcOrd="3" destOrd="0" parTransId="{4B713E34-8FE0-4CB9-AF2E-E91304603837}" sibTransId="{123FADB4-A48C-42CE-B2F6-C3D8593CDB53}"/>
    <dgm:cxn modelId="{C9D1683F-30E5-47A7-89F0-1B1EED8B2FC7}" type="presOf" srcId="{8BA45558-D735-471B-B581-0957DB3E9D9D}" destId="{7E284ED7-4A9A-4E9B-A25C-F8ECE3981D35}" srcOrd="1" destOrd="0" presId="urn:microsoft.com/office/officeart/2005/8/layout/process1"/>
    <dgm:cxn modelId="{84F4F25E-753C-4611-9C2F-E634A13EACE5}" type="presOf" srcId="{F5BB11D4-8F87-4BC3-897A-6EF765A31A2E}" destId="{63078F18-3938-4F28-85A2-33E6CE5C5789}" srcOrd="0" destOrd="0" presId="urn:microsoft.com/office/officeart/2005/8/layout/process1"/>
    <dgm:cxn modelId="{B0BA6265-658E-4589-ACAC-1F79D67954AF}" type="presOf" srcId="{BBD8E916-2709-4C06-AD4F-3CE8BB0C5EB2}" destId="{8EEB6301-B6E1-44AA-9F99-639773B46CC6}" srcOrd="0" destOrd="0" presId="urn:microsoft.com/office/officeart/2005/8/layout/process1"/>
    <dgm:cxn modelId="{AD85C36D-0E5F-437A-A638-E43B6C425931}" type="presOf" srcId="{107D715D-A796-461D-913C-03B7B37B7483}" destId="{2537820E-8EFE-47F9-8DB4-041B9AF0FEF1}" srcOrd="0" destOrd="0" presId="urn:microsoft.com/office/officeart/2005/8/layout/process1"/>
    <dgm:cxn modelId="{B3BC4F50-A098-43A0-B0DD-5E89497AA874}" type="presOf" srcId="{123FADB4-A48C-42CE-B2F6-C3D8593CDB53}" destId="{504E2E22-0A22-4772-BF9C-FB5A6CB0D6BE}" srcOrd="1" destOrd="0" presId="urn:microsoft.com/office/officeart/2005/8/layout/process1"/>
    <dgm:cxn modelId="{EE898B54-0C8F-4389-BCF6-420D5386F8B7}" srcId="{F766398D-894F-4F1B-8729-DA67844F513C}" destId="{F5BB11D4-8F87-4BC3-897A-6EF765A31A2E}" srcOrd="4" destOrd="0" parTransId="{098188D9-2C24-4B05-BF96-F528D4DA333C}" sibTransId="{7C4CAD9F-C49B-42B9-A1CD-673DA2EAF745}"/>
    <dgm:cxn modelId="{A36B607F-4501-4CF3-A88F-2E87DF15D4FA}" srcId="{F766398D-894F-4F1B-8729-DA67844F513C}" destId="{BAA034A4-75F4-4B88-88F9-EE579041D115}" srcOrd="0" destOrd="0" parTransId="{49A0C9AF-632E-4256-AA5B-B672B4226A87}" sibTransId="{8BA45558-D735-471B-B581-0957DB3E9D9D}"/>
    <dgm:cxn modelId="{0253C88A-C7BE-41A7-8CCA-38AD81A0491F}" type="presOf" srcId="{BAA034A4-75F4-4B88-88F9-EE579041D115}" destId="{9FAFFE1B-8975-4C6E-9C84-4613DBD6B57F}" srcOrd="0" destOrd="0" presId="urn:microsoft.com/office/officeart/2005/8/layout/process1"/>
    <dgm:cxn modelId="{C981658B-A00E-41CE-87A6-16E3477B993E}" type="presOf" srcId="{123FADB4-A48C-42CE-B2F6-C3D8593CDB53}" destId="{6039D7BE-C1B0-45C7-B1C1-A4268B1F7670}" srcOrd="0" destOrd="0" presId="urn:microsoft.com/office/officeart/2005/8/layout/process1"/>
    <dgm:cxn modelId="{48B31E9F-F63F-4617-ADEB-45B252D8C175}" srcId="{F766398D-894F-4F1B-8729-DA67844F513C}" destId="{BBD8E916-2709-4C06-AD4F-3CE8BB0C5EB2}" srcOrd="1" destOrd="0" parTransId="{2C1412A4-DE03-4F51-A64B-B1D609E4CAED}" sibTransId="{0F1519EF-08EC-431E-8678-CF5E98723298}"/>
    <dgm:cxn modelId="{A9A01CD6-9F7B-4A62-A680-ACE20190A97E}" type="presOf" srcId="{8BA45558-D735-471B-B581-0957DB3E9D9D}" destId="{6FBD8A02-F193-424F-8DEC-CEFA6A2C3903}" srcOrd="0" destOrd="0" presId="urn:microsoft.com/office/officeart/2005/8/layout/process1"/>
    <dgm:cxn modelId="{69AED5D7-9255-44E4-8E19-5EA24C21760A}" srcId="{F766398D-894F-4F1B-8729-DA67844F513C}" destId="{B40A5CCD-B1D5-43EF-A33A-4849E3AFCEBA}" srcOrd="5" destOrd="0" parTransId="{E6FAB61B-0CDD-45DD-AEB9-810B7E383D85}" sibTransId="{0D0D4AF7-5B3F-4B76-AE6D-CABBF7A7CBDA}"/>
    <dgm:cxn modelId="{1025DCEA-53BF-4FB4-A409-D0CB8C2EBFFC}" type="presOf" srcId="{B40A5CCD-B1D5-43EF-A33A-4849E3AFCEBA}" destId="{0594F6F9-7D16-4267-A232-CCE96CEF15C8}" srcOrd="0" destOrd="0" presId="urn:microsoft.com/office/officeart/2005/8/layout/process1"/>
    <dgm:cxn modelId="{4BE6E8EF-84A9-4922-A847-1B3491D4EFE8}" type="presOf" srcId="{0F1519EF-08EC-431E-8678-CF5E98723298}" destId="{69FE4873-3484-479F-992E-8D4A49D47CCA}" srcOrd="1" destOrd="0" presId="urn:microsoft.com/office/officeart/2005/8/layout/process1"/>
    <dgm:cxn modelId="{E50806F1-01BF-44DE-9DFC-FE26D2E56D70}" type="presOf" srcId="{0F1519EF-08EC-431E-8678-CF5E98723298}" destId="{EEFE1FA6-E1FE-4F6C-B428-2AA312D52C85}" srcOrd="0" destOrd="0" presId="urn:microsoft.com/office/officeart/2005/8/layout/process1"/>
    <dgm:cxn modelId="{12058DF3-88F6-46F5-B8EA-4DED20D99951}" srcId="{F766398D-894F-4F1B-8729-DA67844F513C}" destId="{76AE0BB2-99D5-475A-97A1-05A5D96F02ED}" srcOrd="2" destOrd="0" parTransId="{BBC1E853-210A-446D-A398-9CD030AA50C6}" sibTransId="{107D715D-A796-461D-913C-03B7B37B7483}"/>
    <dgm:cxn modelId="{656B3FBB-4682-4100-B0E8-025DD5558990}" type="presParOf" srcId="{03963656-D94D-4C97-A1B9-06CCF8771DD8}" destId="{9FAFFE1B-8975-4C6E-9C84-4613DBD6B57F}" srcOrd="0" destOrd="0" presId="urn:microsoft.com/office/officeart/2005/8/layout/process1"/>
    <dgm:cxn modelId="{A03EB145-A2AF-49F8-9B9C-7C731A41C365}" type="presParOf" srcId="{03963656-D94D-4C97-A1B9-06CCF8771DD8}" destId="{6FBD8A02-F193-424F-8DEC-CEFA6A2C3903}" srcOrd="1" destOrd="0" presId="urn:microsoft.com/office/officeart/2005/8/layout/process1"/>
    <dgm:cxn modelId="{9E171450-D357-4A93-9B09-89C973B572E5}" type="presParOf" srcId="{6FBD8A02-F193-424F-8DEC-CEFA6A2C3903}" destId="{7E284ED7-4A9A-4E9B-A25C-F8ECE3981D35}" srcOrd="0" destOrd="0" presId="urn:microsoft.com/office/officeart/2005/8/layout/process1"/>
    <dgm:cxn modelId="{6EFAB004-BD0A-41BF-AD4B-15F9EFA37CEE}" type="presParOf" srcId="{03963656-D94D-4C97-A1B9-06CCF8771DD8}" destId="{8EEB6301-B6E1-44AA-9F99-639773B46CC6}" srcOrd="2" destOrd="0" presId="urn:microsoft.com/office/officeart/2005/8/layout/process1"/>
    <dgm:cxn modelId="{358159F2-527F-4830-8148-3BEB23C45E47}" type="presParOf" srcId="{03963656-D94D-4C97-A1B9-06CCF8771DD8}" destId="{EEFE1FA6-E1FE-4F6C-B428-2AA312D52C85}" srcOrd="3" destOrd="0" presId="urn:microsoft.com/office/officeart/2005/8/layout/process1"/>
    <dgm:cxn modelId="{CD4DC331-47AF-42CA-B8A0-457C4011DBBD}" type="presParOf" srcId="{EEFE1FA6-E1FE-4F6C-B428-2AA312D52C85}" destId="{69FE4873-3484-479F-992E-8D4A49D47CCA}" srcOrd="0" destOrd="0" presId="urn:microsoft.com/office/officeart/2005/8/layout/process1"/>
    <dgm:cxn modelId="{9E0EE84B-5B34-4E8B-945D-4388A7BCF60A}" type="presParOf" srcId="{03963656-D94D-4C97-A1B9-06CCF8771DD8}" destId="{2F0D8C0A-E1BB-4C17-8FEE-E09CF005641D}" srcOrd="4" destOrd="0" presId="urn:microsoft.com/office/officeart/2005/8/layout/process1"/>
    <dgm:cxn modelId="{31CFCA31-F0F0-4745-9D15-A1D00637F158}" type="presParOf" srcId="{03963656-D94D-4C97-A1B9-06CCF8771DD8}" destId="{2537820E-8EFE-47F9-8DB4-041B9AF0FEF1}" srcOrd="5" destOrd="0" presId="urn:microsoft.com/office/officeart/2005/8/layout/process1"/>
    <dgm:cxn modelId="{7AE2D260-26F6-4E0E-B9F9-BE4D76DA0C1B}" type="presParOf" srcId="{2537820E-8EFE-47F9-8DB4-041B9AF0FEF1}" destId="{595B62AE-259D-4E02-AFA6-62435B5ADF5F}" srcOrd="0" destOrd="0" presId="urn:microsoft.com/office/officeart/2005/8/layout/process1"/>
    <dgm:cxn modelId="{70A769AA-D945-4328-9DA4-8CE2301992E1}" type="presParOf" srcId="{03963656-D94D-4C97-A1B9-06CCF8771DD8}" destId="{C13B4C29-7EF0-468B-AE1A-F22C98D2E46C}" srcOrd="6" destOrd="0" presId="urn:microsoft.com/office/officeart/2005/8/layout/process1"/>
    <dgm:cxn modelId="{F7569304-8459-42DF-9EC4-791C322FA81D}" type="presParOf" srcId="{03963656-D94D-4C97-A1B9-06CCF8771DD8}" destId="{6039D7BE-C1B0-45C7-B1C1-A4268B1F7670}" srcOrd="7" destOrd="0" presId="urn:microsoft.com/office/officeart/2005/8/layout/process1"/>
    <dgm:cxn modelId="{1F4D1D3E-6BA0-4FC0-8B07-1D11FFD9A8B4}" type="presParOf" srcId="{6039D7BE-C1B0-45C7-B1C1-A4268B1F7670}" destId="{504E2E22-0A22-4772-BF9C-FB5A6CB0D6BE}" srcOrd="0" destOrd="0" presId="urn:microsoft.com/office/officeart/2005/8/layout/process1"/>
    <dgm:cxn modelId="{6FB9D910-9170-4864-A467-7FE198EC218E}" type="presParOf" srcId="{03963656-D94D-4C97-A1B9-06CCF8771DD8}" destId="{63078F18-3938-4F28-85A2-33E6CE5C5789}" srcOrd="8" destOrd="0" presId="urn:microsoft.com/office/officeart/2005/8/layout/process1"/>
    <dgm:cxn modelId="{29FED071-0AF5-4415-92B3-73DE9DCE84AE}" type="presParOf" srcId="{03963656-D94D-4C97-A1B9-06CCF8771DD8}" destId="{E4617EC6-BDD4-4419-8CAF-CBA5676FD227}" srcOrd="9" destOrd="0" presId="urn:microsoft.com/office/officeart/2005/8/layout/process1"/>
    <dgm:cxn modelId="{BC4EE998-620F-4114-B1F9-C4F5475BD2A0}" type="presParOf" srcId="{E4617EC6-BDD4-4419-8CAF-CBA5676FD227}" destId="{8ABB88B5-2D2A-4BA8-83F8-F6E23B304EF1}" srcOrd="0" destOrd="0" presId="urn:microsoft.com/office/officeart/2005/8/layout/process1"/>
    <dgm:cxn modelId="{F68A293A-0317-4AC4-A421-58C7DD48A46C}" type="presParOf" srcId="{03963656-D94D-4C97-A1B9-06CCF8771DD8}" destId="{0594F6F9-7D16-4267-A232-CCE96CEF15C8}" srcOrd="1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766398D-894F-4F1B-8729-DA67844F513C}"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IN"/>
        </a:p>
      </dgm:t>
    </dgm:pt>
    <dgm:pt modelId="{BAA034A4-75F4-4B88-88F9-EE579041D115}">
      <dgm:prSet custT="1"/>
      <dgm:spPr>
        <a:blipFill>
          <a:blip xmlns:r="http://schemas.openxmlformats.org/officeDocument/2006/relationships" r:embed="rId1"/>
          <a:stretch>
            <a:fillRect/>
          </a:stretch>
        </a:blipFill>
        <a:ln w="15875" cap="flat" cmpd="sng" algn="ctr">
          <a:solidFill>
            <a:prstClr val="white">
              <a:hueOff val="0"/>
              <a:satOff val="0"/>
              <a:lumOff val="0"/>
              <a:alphaOff val="0"/>
            </a:prstClr>
          </a:solidFill>
          <a:prstDash val="solid"/>
        </a:ln>
        <a:effectLst/>
      </dgm:spPr>
      <dgm:t>
        <a:bodyPr/>
        <a:lstStyle/>
        <a:p>
          <a:r>
            <a:rPr lang="en-IN">
              <a:noFill/>
            </a:rPr>
            <a:t> </a:t>
          </a:r>
        </a:p>
      </dgm:t>
    </dgm:pt>
    <dgm:pt modelId="{49A0C9AF-632E-4256-AA5B-B672B4226A87}" type="parTrans" cxnId="{A36B607F-4501-4CF3-A88F-2E87DF15D4FA}">
      <dgm:prSet/>
      <dgm:spPr/>
      <dgm:t>
        <a:bodyPr/>
        <a:lstStyle/>
        <a:p>
          <a:endParaRPr lang="en-IN" sz="1400"/>
        </a:p>
      </dgm:t>
    </dgm:pt>
    <dgm:pt modelId="{8BA45558-D735-471B-B581-0957DB3E9D9D}" type="sibTrans" cxnId="{A36B607F-4501-4CF3-A88F-2E87DF15D4FA}">
      <dgm:prSet custT="1"/>
      <dgm:spPr/>
      <dgm:t>
        <a:bodyPr/>
        <a:lstStyle/>
        <a:p>
          <a:endParaRPr lang="en-IN" sz="1400"/>
        </a:p>
      </dgm:t>
    </dgm:pt>
    <dgm:pt modelId="{BBD8E916-2709-4C06-AD4F-3CE8BB0C5EB2}">
      <dgm:prSet custT="1"/>
      <dgm:spPr/>
      <dgm:t>
        <a:bodyPr/>
        <a:lstStyle/>
        <a:p>
          <a:r>
            <a:rPr lang="en-US" sz="1400" dirty="0"/>
            <a:t>No of </a:t>
          </a:r>
          <a:r>
            <a:rPr lang="en-US" sz="1400" dirty="0" err="1"/>
            <a:t>labour</a:t>
          </a:r>
          <a:r>
            <a:rPr lang="en-US" sz="1400" dirty="0"/>
            <a:t> hours needed to achieve this 9167*2(2hrs/unit)= 18334 </a:t>
          </a:r>
          <a:r>
            <a:rPr lang="en-US" sz="1400" dirty="0" err="1"/>
            <a:t>hrs</a:t>
          </a:r>
          <a:endParaRPr lang="en-IN" sz="1400" dirty="0"/>
        </a:p>
      </dgm:t>
    </dgm:pt>
    <dgm:pt modelId="{2C1412A4-DE03-4F51-A64B-B1D609E4CAED}" type="parTrans" cxnId="{48B31E9F-F63F-4617-ADEB-45B252D8C175}">
      <dgm:prSet/>
      <dgm:spPr/>
      <dgm:t>
        <a:bodyPr/>
        <a:lstStyle/>
        <a:p>
          <a:endParaRPr lang="en-IN" sz="1400"/>
        </a:p>
      </dgm:t>
    </dgm:pt>
    <dgm:pt modelId="{0F1519EF-08EC-431E-8678-CF5E98723298}" type="sibTrans" cxnId="{48B31E9F-F63F-4617-ADEB-45B252D8C175}">
      <dgm:prSet custT="1"/>
      <dgm:spPr/>
      <dgm:t>
        <a:bodyPr/>
        <a:lstStyle/>
        <a:p>
          <a:endParaRPr lang="en-IN" sz="1400"/>
        </a:p>
      </dgm:t>
    </dgm:pt>
    <dgm:pt modelId="{76AE0BB2-99D5-475A-97A1-05A5D96F02ED}">
      <dgm:prSet custT="1"/>
      <dgm:spPr>
        <a:blipFill>
          <a:blip xmlns:r="http://schemas.openxmlformats.org/officeDocument/2006/relationships" r:embed="rId2"/>
          <a:stretch>
            <a:fillRect l="-1117" r="-3352"/>
          </a:stretch>
        </a:blipFill>
      </dgm:spPr>
      <dgm:t>
        <a:bodyPr/>
        <a:lstStyle/>
        <a:p>
          <a:r>
            <a:rPr lang="en-IN">
              <a:noFill/>
            </a:rPr>
            <a:t> </a:t>
          </a:r>
        </a:p>
      </dgm:t>
    </dgm:pt>
    <dgm:pt modelId="{BBC1E853-210A-446D-A398-9CD030AA50C6}" type="parTrans" cxnId="{12058DF3-88F6-46F5-B8EA-4DED20D99951}">
      <dgm:prSet/>
      <dgm:spPr/>
      <dgm:t>
        <a:bodyPr/>
        <a:lstStyle/>
        <a:p>
          <a:endParaRPr lang="en-IN" sz="1400"/>
        </a:p>
      </dgm:t>
    </dgm:pt>
    <dgm:pt modelId="{107D715D-A796-461D-913C-03B7B37B7483}" type="sibTrans" cxnId="{12058DF3-88F6-46F5-B8EA-4DED20D99951}">
      <dgm:prSet custT="1"/>
      <dgm:spPr/>
      <dgm:t>
        <a:bodyPr/>
        <a:lstStyle/>
        <a:p>
          <a:endParaRPr lang="en-IN" sz="1400"/>
        </a:p>
      </dgm:t>
    </dgm:pt>
    <dgm:pt modelId="{9EAA1C9D-D3D2-4026-9E84-B8B697DBB006}">
      <dgm:prSet custT="1"/>
      <dgm:spPr/>
      <dgm:t>
        <a:bodyPr/>
        <a:lstStyle/>
        <a:p>
          <a:r>
            <a:rPr lang="en-US" sz="1400" dirty="0"/>
            <a:t>A person can work for 20*8 = 160 </a:t>
          </a:r>
          <a:r>
            <a:rPr lang="en-US" sz="1400" dirty="0" err="1"/>
            <a:t>hrs</a:t>
          </a:r>
          <a:r>
            <a:rPr lang="en-US" sz="1400" dirty="0"/>
            <a:t>/month</a:t>
          </a:r>
          <a:endParaRPr lang="en-IN" sz="1400" dirty="0"/>
        </a:p>
      </dgm:t>
    </dgm:pt>
    <dgm:pt modelId="{4B713E34-8FE0-4CB9-AF2E-E91304603837}" type="parTrans" cxnId="{482C0939-C802-460A-A4C3-5B0424960FD7}">
      <dgm:prSet/>
      <dgm:spPr/>
      <dgm:t>
        <a:bodyPr/>
        <a:lstStyle/>
        <a:p>
          <a:endParaRPr lang="en-IN" sz="1400"/>
        </a:p>
      </dgm:t>
    </dgm:pt>
    <dgm:pt modelId="{123FADB4-A48C-42CE-B2F6-C3D8593CDB53}" type="sibTrans" cxnId="{482C0939-C802-460A-A4C3-5B0424960FD7}">
      <dgm:prSet custT="1"/>
      <dgm:spPr/>
      <dgm:t>
        <a:bodyPr/>
        <a:lstStyle/>
        <a:p>
          <a:endParaRPr lang="en-IN" sz="1400"/>
        </a:p>
      </dgm:t>
    </dgm:pt>
    <dgm:pt modelId="{F5BB11D4-8F87-4BC3-897A-6EF765A31A2E}">
      <dgm:prSet custT="1"/>
      <dgm:spPr/>
      <dgm:t>
        <a:bodyPr/>
        <a:lstStyle/>
        <a:p>
          <a:r>
            <a:rPr lang="en-US" sz="1400" dirty="0"/>
            <a:t>Overtime that a person should do to meet the demand = 216-160 ~ 55</a:t>
          </a:r>
          <a:endParaRPr lang="en-IN" sz="1400" dirty="0"/>
        </a:p>
      </dgm:t>
    </dgm:pt>
    <dgm:pt modelId="{098188D9-2C24-4B05-BF96-F528D4DA333C}" type="parTrans" cxnId="{EE898B54-0C8F-4389-BCF6-420D5386F8B7}">
      <dgm:prSet/>
      <dgm:spPr/>
      <dgm:t>
        <a:bodyPr/>
        <a:lstStyle/>
        <a:p>
          <a:endParaRPr lang="en-IN" sz="1400"/>
        </a:p>
      </dgm:t>
    </dgm:pt>
    <dgm:pt modelId="{7C4CAD9F-C49B-42B9-A1CD-673DA2EAF745}" type="sibTrans" cxnId="{EE898B54-0C8F-4389-BCF6-420D5386F8B7}">
      <dgm:prSet custT="1"/>
      <dgm:spPr/>
      <dgm:t>
        <a:bodyPr/>
        <a:lstStyle/>
        <a:p>
          <a:endParaRPr lang="en-IN" sz="1400"/>
        </a:p>
      </dgm:t>
    </dgm:pt>
    <dgm:pt modelId="{B40A5CCD-B1D5-43EF-A33A-4849E3AFCEBA}">
      <dgm:prSet custT="1"/>
      <dgm:spPr/>
      <dgm:t>
        <a:bodyPr/>
        <a:lstStyle/>
        <a:p>
          <a:r>
            <a:rPr lang="en-US" sz="1400" dirty="0"/>
            <a:t>Therefore we have taken the maximum overtime constrain to be </a:t>
          </a:r>
          <a:r>
            <a:rPr lang="en-US" sz="1400" b="1" dirty="0"/>
            <a:t>60hrs/month </a:t>
          </a:r>
          <a:r>
            <a:rPr lang="en-US" sz="1400" dirty="0"/>
            <a:t>for level strategy</a:t>
          </a:r>
          <a:endParaRPr lang="en-IN" sz="1400" dirty="0"/>
        </a:p>
      </dgm:t>
    </dgm:pt>
    <dgm:pt modelId="{E6FAB61B-0CDD-45DD-AEB9-810B7E383D85}" type="parTrans" cxnId="{69AED5D7-9255-44E4-8E19-5EA24C21760A}">
      <dgm:prSet/>
      <dgm:spPr/>
      <dgm:t>
        <a:bodyPr/>
        <a:lstStyle/>
        <a:p>
          <a:endParaRPr lang="en-IN" sz="1400"/>
        </a:p>
      </dgm:t>
    </dgm:pt>
    <dgm:pt modelId="{0D0D4AF7-5B3F-4B76-AE6D-CABBF7A7CBDA}" type="sibTrans" cxnId="{69AED5D7-9255-44E4-8E19-5EA24C21760A}">
      <dgm:prSet/>
      <dgm:spPr/>
      <dgm:t>
        <a:bodyPr/>
        <a:lstStyle/>
        <a:p>
          <a:endParaRPr lang="en-IN" sz="1400"/>
        </a:p>
      </dgm:t>
    </dgm:pt>
    <dgm:pt modelId="{03963656-D94D-4C97-A1B9-06CCF8771DD8}" type="pres">
      <dgm:prSet presAssocID="{F766398D-894F-4F1B-8729-DA67844F513C}" presName="Name0" presStyleCnt="0">
        <dgm:presLayoutVars>
          <dgm:dir/>
          <dgm:resizeHandles val="exact"/>
        </dgm:presLayoutVars>
      </dgm:prSet>
      <dgm:spPr/>
    </dgm:pt>
    <dgm:pt modelId="{9FAFFE1B-8975-4C6E-9C84-4613DBD6B57F}" type="pres">
      <dgm:prSet presAssocID="{BAA034A4-75F4-4B88-88F9-EE579041D115}" presName="node" presStyleLbl="node1" presStyleIdx="0" presStyleCnt="6" custScaleX="413432" custScaleY="78389" custLinFactX="70120" custLinFactNeighborX="100000" custLinFactNeighborY="-83211">
        <dgm:presLayoutVars>
          <dgm:bulletEnabled val="1"/>
        </dgm:presLayoutVars>
      </dgm:prSet>
      <dgm:spPr>
        <a:xfrm>
          <a:off x="2832669" y="0"/>
          <a:ext cx="747115" cy="3081932"/>
        </a:xfrm>
        <a:prstGeom prst="roundRect">
          <a:avLst>
            <a:gd name="adj" fmla="val 10000"/>
          </a:avLst>
        </a:prstGeom>
      </dgm:spPr>
    </dgm:pt>
    <dgm:pt modelId="{6FBD8A02-F193-424F-8DEC-CEFA6A2C3903}" type="pres">
      <dgm:prSet presAssocID="{8BA45558-D735-471B-B581-0957DB3E9D9D}" presName="sibTrans" presStyleLbl="sibTrans2D1" presStyleIdx="0" presStyleCnt="5"/>
      <dgm:spPr/>
    </dgm:pt>
    <dgm:pt modelId="{7E284ED7-4A9A-4E9B-A25C-F8ECE3981D35}" type="pres">
      <dgm:prSet presAssocID="{8BA45558-D735-471B-B581-0957DB3E9D9D}" presName="connectorText" presStyleLbl="sibTrans2D1" presStyleIdx="0" presStyleCnt="5"/>
      <dgm:spPr/>
    </dgm:pt>
    <dgm:pt modelId="{8EEB6301-B6E1-44AA-9F99-639773B46CC6}" type="pres">
      <dgm:prSet presAssocID="{BBD8E916-2709-4C06-AD4F-3CE8BB0C5EB2}" presName="node" presStyleLbl="node1" presStyleIdx="1" presStyleCnt="6" custScaleX="304838" custLinFactX="239456" custLinFactNeighborX="300000" custLinFactNeighborY="-71126">
        <dgm:presLayoutVars>
          <dgm:bulletEnabled val="1"/>
        </dgm:presLayoutVars>
      </dgm:prSet>
      <dgm:spPr/>
    </dgm:pt>
    <dgm:pt modelId="{EEFE1FA6-E1FE-4F6C-B428-2AA312D52C85}" type="pres">
      <dgm:prSet presAssocID="{0F1519EF-08EC-431E-8678-CF5E98723298}" presName="sibTrans" presStyleLbl="sibTrans2D1" presStyleIdx="1" presStyleCnt="5"/>
      <dgm:spPr/>
    </dgm:pt>
    <dgm:pt modelId="{69FE4873-3484-479F-992E-8D4A49D47CCA}" type="pres">
      <dgm:prSet presAssocID="{0F1519EF-08EC-431E-8678-CF5E98723298}" presName="connectorText" presStyleLbl="sibTrans2D1" presStyleIdx="1" presStyleCnt="5"/>
      <dgm:spPr/>
    </dgm:pt>
    <dgm:pt modelId="{2F0D8C0A-E1BB-4C17-8FEE-E09CF005641D}" type="pres">
      <dgm:prSet presAssocID="{76AE0BB2-99D5-475A-97A1-05A5D96F02ED}" presName="node" presStyleLbl="node1" presStyleIdx="2" presStyleCnt="6" custScaleX="313283" custLinFactX="386898" custLinFactNeighborX="400000" custLinFactNeighborY="-51934">
        <dgm:presLayoutVars>
          <dgm:bulletEnabled val="1"/>
        </dgm:presLayoutVars>
      </dgm:prSet>
      <dgm:spPr/>
    </dgm:pt>
    <dgm:pt modelId="{2537820E-8EFE-47F9-8DB4-041B9AF0FEF1}" type="pres">
      <dgm:prSet presAssocID="{107D715D-A796-461D-913C-03B7B37B7483}" presName="sibTrans" presStyleLbl="sibTrans2D1" presStyleIdx="2" presStyleCnt="5"/>
      <dgm:spPr/>
    </dgm:pt>
    <dgm:pt modelId="{595B62AE-259D-4E02-AFA6-62435B5ADF5F}" type="pres">
      <dgm:prSet presAssocID="{107D715D-A796-461D-913C-03B7B37B7483}" presName="connectorText" presStyleLbl="sibTrans2D1" presStyleIdx="2" presStyleCnt="5"/>
      <dgm:spPr/>
    </dgm:pt>
    <dgm:pt modelId="{C13B4C29-7EF0-468B-AE1A-F22C98D2E46C}" type="pres">
      <dgm:prSet presAssocID="{9EAA1C9D-D3D2-4026-9E84-B8B697DBB006}" presName="node" presStyleLbl="node1" presStyleIdx="3" presStyleCnt="6" custScaleX="343405" custLinFactX="497288" custLinFactNeighborX="500000" custLinFactNeighborY="5314">
        <dgm:presLayoutVars>
          <dgm:bulletEnabled val="1"/>
        </dgm:presLayoutVars>
      </dgm:prSet>
      <dgm:spPr/>
    </dgm:pt>
    <dgm:pt modelId="{6039D7BE-C1B0-45C7-B1C1-A4268B1F7670}" type="pres">
      <dgm:prSet presAssocID="{123FADB4-A48C-42CE-B2F6-C3D8593CDB53}" presName="sibTrans" presStyleLbl="sibTrans2D1" presStyleIdx="3" presStyleCnt="5"/>
      <dgm:spPr/>
    </dgm:pt>
    <dgm:pt modelId="{504E2E22-0A22-4772-BF9C-FB5A6CB0D6BE}" type="pres">
      <dgm:prSet presAssocID="{123FADB4-A48C-42CE-B2F6-C3D8593CDB53}" presName="connectorText" presStyleLbl="sibTrans2D1" presStyleIdx="3" presStyleCnt="5"/>
      <dgm:spPr/>
    </dgm:pt>
    <dgm:pt modelId="{63078F18-3938-4F28-85A2-33E6CE5C5789}" type="pres">
      <dgm:prSet presAssocID="{F5BB11D4-8F87-4BC3-897A-6EF765A31A2E}" presName="node" presStyleLbl="node1" presStyleIdx="4" presStyleCnt="6" custScaleX="476384" custLinFactX="-254199" custLinFactNeighborX="-300000" custLinFactNeighborY="89877">
        <dgm:presLayoutVars>
          <dgm:bulletEnabled val="1"/>
        </dgm:presLayoutVars>
      </dgm:prSet>
      <dgm:spPr/>
    </dgm:pt>
    <dgm:pt modelId="{E4617EC6-BDD4-4419-8CAF-CBA5676FD227}" type="pres">
      <dgm:prSet presAssocID="{7C4CAD9F-C49B-42B9-A1CD-673DA2EAF745}" presName="sibTrans" presStyleLbl="sibTrans2D1" presStyleIdx="4" presStyleCnt="5"/>
      <dgm:spPr/>
    </dgm:pt>
    <dgm:pt modelId="{8ABB88B5-2D2A-4BA8-83F8-F6E23B304EF1}" type="pres">
      <dgm:prSet presAssocID="{7C4CAD9F-C49B-42B9-A1CD-673DA2EAF745}" presName="connectorText" presStyleLbl="sibTrans2D1" presStyleIdx="4" presStyleCnt="5"/>
      <dgm:spPr/>
    </dgm:pt>
    <dgm:pt modelId="{0594F6F9-7D16-4267-A232-CCE96CEF15C8}" type="pres">
      <dgm:prSet presAssocID="{B40A5CCD-B1D5-43EF-A33A-4849E3AFCEBA}" presName="node" presStyleLbl="node1" presStyleIdx="5" presStyleCnt="6" custScaleX="374316" custLinFactX="-1000000" custLinFactNeighborX="-1011914" custLinFactNeighborY="63027">
        <dgm:presLayoutVars>
          <dgm:bulletEnabled val="1"/>
        </dgm:presLayoutVars>
      </dgm:prSet>
      <dgm:spPr/>
    </dgm:pt>
  </dgm:ptLst>
  <dgm:cxnLst>
    <dgm:cxn modelId="{14E50C00-357B-402E-972F-002E7B77552A}" type="presOf" srcId="{F766398D-894F-4F1B-8729-DA67844F513C}" destId="{03963656-D94D-4C97-A1B9-06CCF8771DD8}" srcOrd="0" destOrd="0" presId="urn:microsoft.com/office/officeart/2005/8/layout/process1"/>
    <dgm:cxn modelId="{E0B46F07-3584-41E3-A41C-F321B12E1832}" type="presOf" srcId="{76AE0BB2-99D5-475A-97A1-05A5D96F02ED}" destId="{2F0D8C0A-E1BB-4C17-8FEE-E09CF005641D}" srcOrd="0" destOrd="0" presId="urn:microsoft.com/office/officeart/2005/8/layout/process1"/>
    <dgm:cxn modelId="{3A0ECE0F-138F-4E27-8B0E-86055AD65042}" type="presOf" srcId="{9EAA1C9D-D3D2-4026-9E84-B8B697DBB006}" destId="{C13B4C29-7EF0-468B-AE1A-F22C98D2E46C}" srcOrd="0" destOrd="0" presId="urn:microsoft.com/office/officeart/2005/8/layout/process1"/>
    <dgm:cxn modelId="{2DD1CF1B-835D-4D1F-979C-1ADA6BE5C6DA}" type="presOf" srcId="{7C4CAD9F-C49B-42B9-A1CD-673DA2EAF745}" destId="{8ABB88B5-2D2A-4BA8-83F8-F6E23B304EF1}" srcOrd="1" destOrd="0" presId="urn:microsoft.com/office/officeart/2005/8/layout/process1"/>
    <dgm:cxn modelId="{F6059F1F-6B91-47B9-8A0C-D26F411DEA3C}" type="presOf" srcId="{7C4CAD9F-C49B-42B9-A1CD-673DA2EAF745}" destId="{E4617EC6-BDD4-4419-8CAF-CBA5676FD227}" srcOrd="0" destOrd="0" presId="urn:microsoft.com/office/officeart/2005/8/layout/process1"/>
    <dgm:cxn modelId="{A5DB3429-EF72-4610-91CD-976DAC907EAE}" type="presOf" srcId="{107D715D-A796-461D-913C-03B7B37B7483}" destId="{595B62AE-259D-4E02-AFA6-62435B5ADF5F}" srcOrd="1" destOrd="0" presId="urn:microsoft.com/office/officeart/2005/8/layout/process1"/>
    <dgm:cxn modelId="{482C0939-C802-460A-A4C3-5B0424960FD7}" srcId="{F766398D-894F-4F1B-8729-DA67844F513C}" destId="{9EAA1C9D-D3D2-4026-9E84-B8B697DBB006}" srcOrd="3" destOrd="0" parTransId="{4B713E34-8FE0-4CB9-AF2E-E91304603837}" sibTransId="{123FADB4-A48C-42CE-B2F6-C3D8593CDB53}"/>
    <dgm:cxn modelId="{C9D1683F-30E5-47A7-89F0-1B1EED8B2FC7}" type="presOf" srcId="{8BA45558-D735-471B-B581-0957DB3E9D9D}" destId="{7E284ED7-4A9A-4E9B-A25C-F8ECE3981D35}" srcOrd="1" destOrd="0" presId="urn:microsoft.com/office/officeart/2005/8/layout/process1"/>
    <dgm:cxn modelId="{84F4F25E-753C-4611-9C2F-E634A13EACE5}" type="presOf" srcId="{F5BB11D4-8F87-4BC3-897A-6EF765A31A2E}" destId="{63078F18-3938-4F28-85A2-33E6CE5C5789}" srcOrd="0" destOrd="0" presId="urn:microsoft.com/office/officeart/2005/8/layout/process1"/>
    <dgm:cxn modelId="{B0BA6265-658E-4589-ACAC-1F79D67954AF}" type="presOf" srcId="{BBD8E916-2709-4C06-AD4F-3CE8BB0C5EB2}" destId="{8EEB6301-B6E1-44AA-9F99-639773B46CC6}" srcOrd="0" destOrd="0" presId="urn:microsoft.com/office/officeart/2005/8/layout/process1"/>
    <dgm:cxn modelId="{AD85C36D-0E5F-437A-A638-E43B6C425931}" type="presOf" srcId="{107D715D-A796-461D-913C-03B7B37B7483}" destId="{2537820E-8EFE-47F9-8DB4-041B9AF0FEF1}" srcOrd="0" destOrd="0" presId="urn:microsoft.com/office/officeart/2005/8/layout/process1"/>
    <dgm:cxn modelId="{B3BC4F50-A098-43A0-B0DD-5E89497AA874}" type="presOf" srcId="{123FADB4-A48C-42CE-B2F6-C3D8593CDB53}" destId="{504E2E22-0A22-4772-BF9C-FB5A6CB0D6BE}" srcOrd="1" destOrd="0" presId="urn:microsoft.com/office/officeart/2005/8/layout/process1"/>
    <dgm:cxn modelId="{EE898B54-0C8F-4389-BCF6-420D5386F8B7}" srcId="{F766398D-894F-4F1B-8729-DA67844F513C}" destId="{F5BB11D4-8F87-4BC3-897A-6EF765A31A2E}" srcOrd="4" destOrd="0" parTransId="{098188D9-2C24-4B05-BF96-F528D4DA333C}" sibTransId="{7C4CAD9F-C49B-42B9-A1CD-673DA2EAF745}"/>
    <dgm:cxn modelId="{A36B607F-4501-4CF3-A88F-2E87DF15D4FA}" srcId="{F766398D-894F-4F1B-8729-DA67844F513C}" destId="{BAA034A4-75F4-4B88-88F9-EE579041D115}" srcOrd="0" destOrd="0" parTransId="{49A0C9AF-632E-4256-AA5B-B672B4226A87}" sibTransId="{8BA45558-D735-471B-B581-0957DB3E9D9D}"/>
    <dgm:cxn modelId="{0253C88A-C7BE-41A7-8CCA-38AD81A0491F}" type="presOf" srcId="{BAA034A4-75F4-4B88-88F9-EE579041D115}" destId="{9FAFFE1B-8975-4C6E-9C84-4613DBD6B57F}" srcOrd="0" destOrd="0" presId="urn:microsoft.com/office/officeart/2005/8/layout/process1"/>
    <dgm:cxn modelId="{C981658B-A00E-41CE-87A6-16E3477B993E}" type="presOf" srcId="{123FADB4-A48C-42CE-B2F6-C3D8593CDB53}" destId="{6039D7BE-C1B0-45C7-B1C1-A4268B1F7670}" srcOrd="0" destOrd="0" presId="urn:microsoft.com/office/officeart/2005/8/layout/process1"/>
    <dgm:cxn modelId="{48B31E9F-F63F-4617-ADEB-45B252D8C175}" srcId="{F766398D-894F-4F1B-8729-DA67844F513C}" destId="{BBD8E916-2709-4C06-AD4F-3CE8BB0C5EB2}" srcOrd="1" destOrd="0" parTransId="{2C1412A4-DE03-4F51-A64B-B1D609E4CAED}" sibTransId="{0F1519EF-08EC-431E-8678-CF5E98723298}"/>
    <dgm:cxn modelId="{A9A01CD6-9F7B-4A62-A680-ACE20190A97E}" type="presOf" srcId="{8BA45558-D735-471B-B581-0957DB3E9D9D}" destId="{6FBD8A02-F193-424F-8DEC-CEFA6A2C3903}" srcOrd="0" destOrd="0" presId="urn:microsoft.com/office/officeart/2005/8/layout/process1"/>
    <dgm:cxn modelId="{69AED5D7-9255-44E4-8E19-5EA24C21760A}" srcId="{F766398D-894F-4F1B-8729-DA67844F513C}" destId="{B40A5CCD-B1D5-43EF-A33A-4849E3AFCEBA}" srcOrd="5" destOrd="0" parTransId="{E6FAB61B-0CDD-45DD-AEB9-810B7E383D85}" sibTransId="{0D0D4AF7-5B3F-4B76-AE6D-CABBF7A7CBDA}"/>
    <dgm:cxn modelId="{1025DCEA-53BF-4FB4-A409-D0CB8C2EBFFC}" type="presOf" srcId="{B40A5CCD-B1D5-43EF-A33A-4849E3AFCEBA}" destId="{0594F6F9-7D16-4267-A232-CCE96CEF15C8}" srcOrd="0" destOrd="0" presId="urn:microsoft.com/office/officeart/2005/8/layout/process1"/>
    <dgm:cxn modelId="{4BE6E8EF-84A9-4922-A847-1B3491D4EFE8}" type="presOf" srcId="{0F1519EF-08EC-431E-8678-CF5E98723298}" destId="{69FE4873-3484-479F-992E-8D4A49D47CCA}" srcOrd="1" destOrd="0" presId="urn:microsoft.com/office/officeart/2005/8/layout/process1"/>
    <dgm:cxn modelId="{E50806F1-01BF-44DE-9DFC-FE26D2E56D70}" type="presOf" srcId="{0F1519EF-08EC-431E-8678-CF5E98723298}" destId="{EEFE1FA6-E1FE-4F6C-B428-2AA312D52C85}" srcOrd="0" destOrd="0" presId="urn:microsoft.com/office/officeart/2005/8/layout/process1"/>
    <dgm:cxn modelId="{12058DF3-88F6-46F5-B8EA-4DED20D99951}" srcId="{F766398D-894F-4F1B-8729-DA67844F513C}" destId="{76AE0BB2-99D5-475A-97A1-05A5D96F02ED}" srcOrd="2" destOrd="0" parTransId="{BBC1E853-210A-446D-A398-9CD030AA50C6}" sibTransId="{107D715D-A796-461D-913C-03B7B37B7483}"/>
    <dgm:cxn modelId="{656B3FBB-4682-4100-B0E8-025DD5558990}" type="presParOf" srcId="{03963656-D94D-4C97-A1B9-06CCF8771DD8}" destId="{9FAFFE1B-8975-4C6E-9C84-4613DBD6B57F}" srcOrd="0" destOrd="0" presId="urn:microsoft.com/office/officeart/2005/8/layout/process1"/>
    <dgm:cxn modelId="{A03EB145-A2AF-49F8-9B9C-7C731A41C365}" type="presParOf" srcId="{03963656-D94D-4C97-A1B9-06CCF8771DD8}" destId="{6FBD8A02-F193-424F-8DEC-CEFA6A2C3903}" srcOrd="1" destOrd="0" presId="urn:microsoft.com/office/officeart/2005/8/layout/process1"/>
    <dgm:cxn modelId="{9E171450-D357-4A93-9B09-89C973B572E5}" type="presParOf" srcId="{6FBD8A02-F193-424F-8DEC-CEFA6A2C3903}" destId="{7E284ED7-4A9A-4E9B-A25C-F8ECE3981D35}" srcOrd="0" destOrd="0" presId="urn:microsoft.com/office/officeart/2005/8/layout/process1"/>
    <dgm:cxn modelId="{6EFAB004-BD0A-41BF-AD4B-15F9EFA37CEE}" type="presParOf" srcId="{03963656-D94D-4C97-A1B9-06CCF8771DD8}" destId="{8EEB6301-B6E1-44AA-9F99-639773B46CC6}" srcOrd="2" destOrd="0" presId="urn:microsoft.com/office/officeart/2005/8/layout/process1"/>
    <dgm:cxn modelId="{358159F2-527F-4830-8148-3BEB23C45E47}" type="presParOf" srcId="{03963656-D94D-4C97-A1B9-06CCF8771DD8}" destId="{EEFE1FA6-E1FE-4F6C-B428-2AA312D52C85}" srcOrd="3" destOrd="0" presId="urn:microsoft.com/office/officeart/2005/8/layout/process1"/>
    <dgm:cxn modelId="{CD4DC331-47AF-42CA-B8A0-457C4011DBBD}" type="presParOf" srcId="{EEFE1FA6-E1FE-4F6C-B428-2AA312D52C85}" destId="{69FE4873-3484-479F-992E-8D4A49D47CCA}" srcOrd="0" destOrd="0" presId="urn:microsoft.com/office/officeart/2005/8/layout/process1"/>
    <dgm:cxn modelId="{9E0EE84B-5B34-4E8B-945D-4388A7BCF60A}" type="presParOf" srcId="{03963656-D94D-4C97-A1B9-06CCF8771DD8}" destId="{2F0D8C0A-E1BB-4C17-8FEE-E09CF005641D}" srcOrd="4" destOrd="0" presId="urn:microsoft.com/office/officeart/2005/8/layout/process1"/>
    <dgm:cxn modelId="{31CFCA31-F0F0-4745-9D15-A1D00637F158}" type="presParOf" srcId="{03963656-D94D-4C97-A1B9-06CCF8771DD8}" destId="{2537820E-8EFE-47F9-8DB4-041B9AF0FEF1}" srcOrd="5" destOrd="0" presId="urn:microsoft.com/office/officeart/2005/8/layout/process1"/>
    <dgm:cxn modelId="{7AE2D260-26F6-4E0E-B9F9-BE4D76DA0C1B}" type="presParOf" srcId="{2537820E-8EFE-47F9-8DB4-041B9AF0FEF1}" destId="{595B62AE-259D-4E02-AFA6-62435B5ADF5F}" srcOrd="0" destOrd="0" presId="urn:microsoft.com/office/officeart/2005/8/layout/process1"/>
    <dgm:cxn modelId="{70A769AA-D945-4328-9DA4-8CE2301992E1}" type="presParOf" srcId="{03963656-D94D-4C97-A1B9-06CCF8771DD8}" destId="{C13B4C29-7EF0-468B-AE1A-F22C98D2E46C}" srcOrd="6" destOrd="0" presId="urn:microsoft.com/office/officeart/2005/8/layout/process1"/>
    <dgm:cxn modelId="{F7569304-8459-42DF-9EC4-791C322FA81D}" type="presParOf" srcId="{03963656-D94D-4C97-A1B9-06CCF8771DD8}" destId="{6039D7BE-C1B0-45C7-B1C1-A4268B1F7670}" srcOrd="7" destOrd="0" presId="urn:microsoft.com/office/officeart/2005/8/layout/process1"/>
    <dgm:cxn modelId="{1F4D1D3E-6BA0-4FC0-8B07-1D11FFD9A8B4}" type="presParOf" srcId="{6039D7BE-C1B0-45C7-B1C1-A4268B1F7670}" destId="{504E2E22-0A22-4772-BF9C-FB5A6CB0D6BE}" srcOrd="0" destOrd="0" presId="urn:microsoft.com/office/officeart/2005/8/layout/process1"/>
    <dgm:cxn modelId="{6FB9D910-9170-4864-A467-7FE198EC218E}" type="presParOf" srcId="{03963656-D94D-4C97-A1B9-06CCF8771DD8}" destId="{63078F18-3938-4F28-85A2-33E6CE5C5789}" srcOrd="8" destOrd="0" presId="urn:microsoft.com/office/officeart/2005/8/layout/process1"/>
    <dgm:cxn modelId="{29FED071-0AF5-4415-92B3-73DE9DCE84AE}" type="presParOf" srcId="{03963656-D94D-4C97-A1B9-06CCF8771DD8}" destId="{E4617EC6-BDD4-4419-8CAF-CBA5676FD227}" srcOrd="9" destOrd="0" presId="urn:microsoft.com/office/officeart/2005/8/layout/process1"/>
    <dgm:cxn modelId="{BC4EE998-620F-4114-B1F9-C4F5475BD2A0}" type="presParOf" srcId="{E4617EC6-BDD4-4419-8CAF-CBA5676FD227}" destId="{8ABB88B5-2D2A-4BA8-83F8-F6E23B304EF1}" srcOrd="0" destOrd="0" presId="urn:microsoft.com/office/officeart/2005/8/layout/process1"/>
    <dgm:cxn modelId="{F68A293A-0317-4AC4-A421-58C7DD48A46C}" type="presParOf" srcId="{03963656-D94D-4C97-A1B9-06CCF8771DD8}" destId="{0594F6F9-7D16-4267-A232-CCE96CEF15C8}" srcOrd="1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AFFE1B-8975-4C6E-9C84-4613DBD6B57F}">
      <dsp:nvSpPr>
        <dsp:cNvPr id="0" name=""/>
        <dsp:cNvSpPr/>
      </dsp:nvSpPr>
      <dsp:spPr>
        <a:xfrm>
          <a:off x="383630" y="0"/>
          <a:ext cx="1414766" cy="1416300"/>
        </a:xfrm>
        <a:prstGeom prst="roundRect">
          <a:avLst>
            <a:gd name="adj" fmla="val 10000"/>
          </a:avLst>
        </a:prstGeom>
        <a:solidFill>
          <a:srgbClr val="E48312">
            <a:hueOff val="0"/>
            <a:satOff val="0"/>
            <a:lumOff val="0"/>
            <a:alphaOff val="0"/>
          </a:srgbClr>
        </a:solidFill>
        <a:ln w="15875"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solidFill>
                <a:prstClr val="white"/>
              </a:solidFill>
              <a:latin typeface="Calibri" panose="020F0502020204030204"/>
              <a:ea typeface="+mn-ea"/>
              <a:cs typeface="+mn-cs"/>
            </a:rPr>
            <a:t>The average demand per month = </a:t>
          </a:r>
          <a14:m xmlns:a14="http://schemas.microsoft.com/office/drawing/2010/main">
            <m:oMath xmlns:m="http://schemas.openxmlformats.org/officeDocument/2006/math">
              <m:f>
                <m:fPr>
                  <m:ctrlPr>
                    <a:rPr lang="en-IN" sz="1400" i="1" kern="1200">
                      <a:solidFill>
                        <a:prstClr val="white"/>
                      </a:solidFill>
                      <a:latin typeface="Cambria Math" panose="02040503050406030204" pitchFamily="18" charset="0"/>
                      <a:ea typeface="+mn-ea"/>
                      <a:cs typeface="+mn-cs"/>
                    </a:rPr>
                  </m:ctrlPr>
                </m:fPr>
                <m:num>
                  <m:r>
                    <a:rPr lang="en-IN" sz="1400" kern="1200">
                      <a:solidFill>
                        <a:prstClr val="white"/>
                      </a:solidFill>
                      <a:latin typeface="Cambria Math" panose="02040503050406030204" pitchFamily="18" charset="0"/>
                      <a:ea typeface="+mn-ea"/>
                      <a:cs typeface="+mn-cs"/>
                    </a:rPr>
                    <m:t>110000</m:t>
                  </m:r>
                </m:num>
                <m:den>
                  <m:r>
                    <a:rPr lang="en-IN" sz="1400" kern="1200">
                      <a:solidFill>
                        <a:prstClr val="white"/>
                      </a:solidFill>
                      <a:latin typeface="Cambria Math" panose="02040503050406030204" pitchFamily="18" charset="0"/>
                      <a:ea typeface="+mn-ea"/>
                      <a:cs typeface="+mn-cs"/>
                    </a:rPr>
                    <m:t>12</m:t>
                  </m:r>
                </m:den>
              </m:f>
            </m:oMath>
          </a14:m>
          <a:r>
            <a:rPr lang="en-US" sz="1400" kern="1200" dirty="0">
              <a:solidFill>
                <a:prstClr val="white"/>
              </a:solidFill>
              <a:latin typeface="Calibri" panose="020F0502020204030204"/>
              <a:ea typeface="+mn-ea"/>
              <a:cs typeface="+mn-cs"/>
            </a:rPr>
            <a:t>=9167</a:t>
          </a:r>
          <a:endParaRPr lang="en-IN" sz="1400" kern="1200" dirty="0">
            <a:solidFill>
              <a:prstClr val="white"/>
            </a:solidFill>
            <a:latin typeface="Calibri" panose="020F0502020204030204"/>
            <a:ea typeface="+mn-ea"/>
            <a:cs typeface="+mn-cs"/>
          </a:endParaRPr>
        </a:p>
      </dsp:txBody>
      <dsp:txXfrm>
        <a:off x="425067" y="41437"/>
        <a:ext cx="1331892" cy="1333426"/>
      </dsp:txXfrm>
    </dsp:sp>
    <dsp:sp modelId="{6FBD8A02-F193-424F-8DEC-CEFA6A2C3903}">
      <dsp:nvSpPr>
        <dsp:cNvPr id="0" name=""/>
        <dsp:cNvSpPr/>
      </dsp:nvSpPr>
      <dsp:spPr>
        <a:xfrm rot="301669">
          <a:off x="2044910" y="772812"/>
          <a:ext cx="526784" cy="848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2044959" y="788669"/>
        <a:ext cx="501325" cy="50919"/>
      </dsp:txXfrm>
    </dsp:sp>
    <dsp:sp modelId="{8EEB6301-B6E1-44AA-9F99-639773B46CC6}">
      <dsp:nvSpPr>
        <dsp:cNvPr id="0" name=""/>
        <dsp:cNvSpPr/>
      </dsp:nvSpPr>
      <dsp:spPr>
        <a:xfrm>
          <a:off x="2788506" y="0"/>
          <a:ext cx="1043157" cy="180675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No of </a:t>
          </a:r>
          <a:r>
            <a:rPr lang="en-US" sz="1400" kern="1200" dirty="0" err="1"/>
            <a:t>labour</a:t>
          </a:r>
          <a:r>
            <a:rPr lang="en-US" sz="1400" kern="1200" dirty="0"/>
            <a:t> hours needed to achieve this 9167*2(2hrs/unit)= 18334 </a:t>
          </a:r>
          <a:r>
            <a:rPr lang="en-US" sz="1400" kern="1200" dirty="0" err="1"/>
            <a:t>hrs</a:t>
          </a:r>
          <a:endParaRPr lang="en-IN" sz="1400" kern="1200" dirty="0"/>
        </a:p>
      </dsp:txBody>
      <dsp:txXfrm>
        <a:off x="2819059" y="30553"/>
        <a:ext cx="982051" cy="1745653"/>
      </dsp:txXfrm>
    </dsp:sp>
    <dsp:sp modelId="{EEFE1FA6-E1FE-4F6C-B428-2AA312D52C85}">
      <dsp:nvSpPr>
        <dsp:cNvPr id="0" name=""/>
        <dsp:cNvSpPr/>
      </dsp:nvSpPr>
      <dsp:spPr>
        <a:xfrm rot="345344">
          <a:off x="4025195" y="953921"/>
          <a:ext cx="414593" cy="848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4025259" y="969617"/>
        <a:ext cx="389134" cy="50919"/>
      </dsp:txXfrm>
    </dsp:sp>
    <dsp:sp modelId="{2F0D8C0A-E1BB-4C17-8FEE-E09CF005641D}">
      <dsp:nvSpPr>
        <dsp:cNvPr id="0" name=""/>
        <dsp:cNvSpPr/>
      </dsp:nvSpPr>
      <dsp:spPr>
        <a:xfrm>
          <a:off x="4609971" y="185052"/>
          <a:ext cx="1072056" cy="180675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No of hours per person  = </a:t>
          </a:r>
          <a14:m xmlns:a14="http://schemas.microsoft.com/office/drawing/2010/main">
            <m:oMath xmlns:m="http://schemas.openxmlformats.org/officeDocument/2006/math">
              <m:f>
                <m:fPr>
                  <m:ctrlPr>
                    <a:rPr lang="en-US" sz="1400" i="1" kern="1200">
                      <a:latin typeface="Cambria Math" panose="02040503050406030204" pitchFamily="18" charset="0"/>
                    </a:rPr>
                  </m:ctrlPr>
                </m:fPr>
                <m:num>
                  <m:r>
                    <a:rPr lang="en-IN" sz="1400" b="0" i="1" kern="1200">
                      <a:latin typeface="Cambria Math" panose="02040503050406030204" pitchFamily="18" charset="0"/>
                    </a:rPr>
                    <m:t>18334</m:t>
                  </m:r>
                </m:num>
                <m:den>
                  <m:r>
                    <a:rPr lang="en-IN" sz="1400" b="0" i="1" kern="1200">
                      <a:latin typeface="Cambria Math" panose="02040503050406030204" pitchFamily="18" charset="0"/>
                    </a:rPr>
                    <m:t>85</m:t>
                  </m:r>
                </m:den>
              </m:f>
            </m:oMath>
          </a14:m>
          <a:r>
            <a:rPr lang="en-US" sz="1400" kern="1200" dirty="0"/>
            <a:t> ~ 216hrs/month</a:t>
          </a:r>
          <a:endParaRPr lang="en-IN" sz="1400" kern="1200" dirty="0"/>
        </a:p>
      </dsp:txBody>
      <dsp:txXfrm>
        <a:off x="4641370" y="216451"/>
        <a:ext cx="1009258" cy="1743961"/>
      </dsp:txXfrm>
    </dsp:sp>
    <dsp:sp modelId="{2537820E-8EFE-47F9-8DB4-041B9AF0FEF1}">
      <dsp:nvSpPr>
        <dsp:cNvPr id="0" name=""/>
        <dsp:cNvSpPr/>
      </dsp:nvSpPr>
      <dsp:spPr>
        <a:xfrm rot="1813728">
          <a:off x="5817734" y="1553844"/>
          <a:ext cx="399646" cy="848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5819465" y="1564408"/>
        <a:ext cx="374187" cy="50919"/>
      </dsp:txXfrm>
    </dsp:sp>
    <dsp:sp modelId="{C13B4C29-7EF0-468B-AE1A-F22C98D2E46C}">
      <dsp:nvSpPr>
        <dsp:cNvPr id="0" name=""/>
        <dsp:cNvSpPr/>
      </dsp:nvSpPr>
      <dsp:spPr>
        <a:xfrm>
          <a:off x="6333542" y="1219386"/>
          <a:ext cx="1175133" cy="180675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A person can work for 20*8 = 160 </a:t>
          </a:r>
          <a:r>
            <a:rPr lang="en-US" sz="1400" kern="1200" dirty="0" err="1"/>
            <a:t>hrs</a:t>
          </a:r>
          <a:r>
            <a:rPr lang="en-US" sz="1400" kern="1200" dirty="0"/>
            <a:t>/month</a:t>
          </a:r>
          <a:endParaRPr lang="en-IN" sz="1400" kern="1200" dirty="0"/>
        </a:p>
      </dsp:txBody>
      <dsp:txXfrm>
        <a:off x="6367960" y="1253804"/>
        <a:ext cx="1106297" cy="1737923"/>
      </dsp:txXfrm>
    </dsp:sp>
    <dsp:sp modelId="{6039D7BE-C1B0-45C7-B1C1-A4268B1F7670}">
      <dsp:nvSpPr>
        <dsp:cNvPr id="0" name=""/>
        <dsp:cNvSpPr/>
      </dsp:nvSpPr>
      <dsp:spPr>
        <a:xfrm rot="9253196">
          <a:off x="5747267" y="2544316"/>
          <a:ext cx="426386" cy="848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rot="10800000">
        <a:off x="5771459" y="2555753"/>
        <a:ext cx="400927" cy="50919"/>
      </dsp:txXfrm>
    </dsp:sp>
    <dsp:sp modelId="{63078F18-3938-4F28-85A2-33E6CE5C5789}">
      <dsp:nvSpPr>
        <dsp:cNvPr id="0" name=""/>
        <dsp:cNvSpPr/>
      </dsp:nvSpPr>
      <dsp:spPr>
        <a:xfrm>
          <a:off x="3978922" y="2246749"/>
          <a:ext cx="1630188" cy="180675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Overtime that a person should do to meet the demand = 216-160 ~ 55</a:t>
          </a:r>
          <a:endParaRPr lang="en-IN" sz="1400" kern="1200" dirty="0"/>
        </a:p>
      </dsp:txBody>
      <dsp:txXfrm>
        <a:off x="4026669" y="2294496"/>
        <a:ext cx="1534694" cy="1711265"/>
      </dsp:txXfrm>
    </dsp:sp>
    <dsp:sp modelId="{E4617EC6-BDD4-4419-8CAF-CBA5676FD227}">
      <dsp:nvSpPr>
        <dsp:cNvPr id="0" name=""/>
        <dsp:cNvSpPr/>
      </dsp:nvSpPr>
      <dsp:spPr>
        <a:xfrm rot="10800000">
          <a:off x="3605595" y="3107696"/>
          <a:ext cx="253670" cy="848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rot="10800000">
        <a:off x="3631054" y="3124669"/>
        <a:ext cx="228211" cy="50919"/>
      </dsp:txXfrm>
    </dsp:sp>
    <dsp:sp modelId="{0594F6F9-7D16-4267-A232-CCE96CEF15C8}">
      <dsp:nvSpPr>
        <dsp:cNvPr id="0" name=""/>
        <dsp:cNvSpPr/>
      </dsp:nvSpPr>
      <dsp:spPr>
        <a:xfrm>
          <a:off x="2219387" y="2246749"/>
          <a:ext cx="1280911" cy="180675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Therefore we have taken the maximum overtime constrain to be </a:t>
          </a:r>
          <a:r>
            <a:rPr lang="en-US" sz="1400" b="1" kern="1200" dirty="0"/>
            <a:t>60hrs/month </a:t>
          </a:r>
          <a:r>
            <a:rPr lang="en-US" sz="1400" kern="1200" dirty="0"/>
            <a:t>for level strategy</a:t>
          </a:r>
          <a:endParaRPr lang="en-IN" sz="1400" kern="1200" dirty="0"/>
        </a:p>
      </dsp:txBody>
      <dsp:txXfrm>
        <a:off x="2256904" y="2284266"/>
        <a:ext cx="1205877" cy="1731725"/>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D9A0F9-EB56-44FF-B058-55BD995406BB}" type="datetimeFigureOut">
              <a:rPr lang="en-IN" smtClean="0"/>
              <a:t>25-08-2019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712838-8EE0-4A7F-817C-B8246D999489}" type="slidenum">
              <a:rPr lang="en-IN" smtClean="0"/>
              <a:t>‹#›</a:t>
            </a:fld>
            <a:endParaRPr lang="en-I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8925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D9A0F9-EB56-44FF-B058-55BD995406BB}" type="datetimeFigureOut">
              <a:rPr lang="en-IN" smtClean="0"/>
              <a:t>25-08-2019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712838-8EE0-4A7F-817C-B8246D999489}" type="slidenum">
              <a:rPr lang="en-IN" smtClean="0"/>
              <a:t>‹#›</a:t>
            </a:fld>
            <a:endParaRPr lang="en-IN"/>
          </a:p>
        </p:txBody>
      </p:sp>
    </p:spTree>
    <p:extLst>
      <p:ext uri="{BB962C8B-B14F-4D97-AF65-F5344CB8AC3E}">
        <p14:creationId xmlns:p14="http://schemas.microsoft.com/office/powerpoint/2010/main" val="1818867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D9A0F9-EB56-44FF-B058-55BD995406BB}" type="datetimeFigureOut">
              <a:rPr lang="en-IN" smtClean="0"/>
              <a:t>25-08-2019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712838-8EE0-4A7F-817C-B8246D999489}" type="slidenum">
              <a:rPr lang="en-IN" smtClean="0"/>
              <a:t>‹#›</a:t>
            </a:fld>
            <a:endParaRPr lang="en-IN"/>
          </a:p>
        </p:txBody>
      </p:sp>
    </p:spTree>
    <p:extLst>
      <p:ext uri="{BB962C8B-B14F-4D97-AF65-F5344CB8AC3E}">
        <p14:creationId xmlns:p14="http://schemas.microsoft.com/office/powerpoint/2010/main" val="2282706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D9A0F9-EB56-44FF-B058-55BD995406BB}" type="datetimeFigureOut">
              <a:rPr lang="en-IN" smtClean="0"/>
              <a:t>25-08-2019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712838-8EE0-4A7F-817C-B8246D999489}" type="slidenum">
              <a:rPr lang="en-IN" smtClean="0"/>
              <a:t>‹#›</a:t>
            </a:fld>
            <a:endParaRPr lang="en-IN"/>
          </a:p>
        </p:txBody>
      </p:sp>
    </p:spTree>
    <p:extLst>
      <p:ext uri="{BB962C8B-B14F-4D97-AF65-F5344CB8AC3E}">
        <p14:creationId xmlns:p14="http://schemas.microsoft.com/office/powerpoint/2010/main" val="2033186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ED9A0F9-EB56-44FF-B058-55BD995406BB}" type="datetimeFigureOut">
              <a:rPr lang="en-IN" smtClean="0"/>
              <a:t>25-08-2019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712838-8EE0-4A7F-817C-B8246D999489}" type="slidenum">
              <a:rPr lang="en-IN" smtClean="0"/>
              <a:t>‹#›</a:t>
            </a:fld>
            <a:endParaRPr lang="en-I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7011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D9A0F9-EB56-44FF-B058-55BD995406BB}" type="datetimeFigureOut">
              <a:rPr lang="en-IN" smtClean="0"/>
              <a:t>25-08-2019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712838-8EE0-4A7F-817C-B8246D999489}" type="slidenum">
              <a:rPr lang="en-IN" smtClean="0"/>
              <a:t>‹#›</a:t>
            </a:fld>
            <a:endParaRPr lang="en-IN"/>
          </a:p>
        </p:txBody>
      </p:sp>
    </p:spTree>
    <p:extLst>
      <p:ext uri="{BB962C8B-B14F-4D97-AF65-F5344CB8AC3E}">
        <p14:creationId xmlns:p14="http://schemas.microsoft.com/office/powerpoint/2010/main" val="888032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D9A0F9-EB56-44FF-B058-55BD995406BB}" type="datetimeFigureOut">
              <a:rPr lang="en-IN" smtClean="0"/>
              <a:t>25-08-2019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5712838-8EE0-4A7F-817C-B8246D999489}" type="slidenum">
              <a:rPr lang="en-IN" smtClean="0"/>
              <a:t>‹#›</a:t>
            </a:fld>
            <a:endParaRPr lang="en-IN"/>
          </a:p>
        </p:txBody>
      </p:sp>
    </p:spTree>
    <p:extLst>
      <p:ext uri="{BB962C8B-B14F-4D97-AF65-F5344CB8AC3E}">
        <p14:creationId xmlns:p14="http://schemas.microsoft.com/office/powerpoint/2010/main" val="8812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D9A0F9-EB56-44FF-B058-55BD995406BB}" type="datetimeFigureOut">
              <a:rPr lang="en-IN" smtClean="0"/>
              <a:t>25-08-2019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5712838-8EE0-4A7F-817C-B8246D999489}" type="slidenum">
              <a:rPr lang="en-IN" smtClean="0"/>
              <a:t>‹#›</a:t>
            </a:fld>
            <a:endParaRPr lang="en-IN"/>
          </a:p>
        </p:txBody>
      </p:sp>
    </p:spTree>
    <p:extLst>
      <p:ext uri="{BB962C8B-B14F-4D97-AF65-F5344CB8AC3E}">
        <p14:creationId xmlns:p14="http://schemas.microsoft.com/office/powerpoint/2010/main" val="3694032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ED9A0F9-EB56-44FF-B058-55BD995406BB}" type="datetimeFigureOut">
              <a:rPr lang="en-IN" smtClean="0"/>
              <a:t>25-08-2019</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85712838-8EE0-4A7F-817C-B8246D999489}" type="slidenum">
              <a:rPr lang="en-IN" smtClean="0"/>
              <a:t>‹#›</a:t>
            </a:fld>
            <a:endParaRPr lang="en-IN"/>
          </a:p>
        </p:txBody>
      </p:sp>
    </p:spTree>
    <p:extLst>
      <p:ext uri="{BB962C8B-B14F-4D97-AF65-F5344CB8AC3E}">
        <p14:creationId xmlns:p14="http://schemas.microsoft.com/office/powerpoint/2010/main" val="1542298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6ED9A0F9-EB56-44FF-B058-55BD995406BB}" type="datetimeFigureOut">
              <a:rPr lang="en-IN" smtClean="0"/>
              <a:t>25-08-2019</a:t>
            </a:fld>
            <a:endParaRPr lang="en-IN"/>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5712838-8EE0-4A7F-817C-B8246D999489}" type="slidenum">
              <a:rPr lang="en-IN" smtClean="0"/>
              <a:t>‹#›</a:t>
            </a:fld>
            <a:endParaRPr lang="en-IN"/>
          </a:p>
        </p:txBody>
      </p:sp>
    </p:spTree>
    <p:extLst>
      <p:ext uri="{BB962C8B-B14F-4D97-AF65-F5344CB8AC3E}">
        <p14:creationId xmlns:p14="http://schemas.microsoft.com/office/powerpoint/2010/main" val="281516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ED9A0F9-EB56-44FF-B058-55BD995406BB}" type="datetimeFigureOut">
              <a:rPr lang="en-IN" smtClean="0"/>
              <a:t>25-08-2019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712838-8EE0-4A7F-817C-B8246D999489}" type="slidenum">
              <a:rPr lang="en-IN" smtClean="0"/>
              <a:t>‹#›</a:t>
            </a:fld>
            <a:endParaRPr lang="en-IN"/>
          </a:p>
        </p:txBody>
      </p:sp>
    </p:spTree>
    <p:extLst>
      <p:ext uri="{BB962C8B-B14F-4D97-AF65-F5344CB8AC3E}">
        <p14:creationId xmlns:p14="http://schemas.microsoft.com/office/powerpoint/2010/main" val="1531419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6ED9A0F9-EB56-44FF-B058-55BD995406BB}" type="datetimeFigureOut">
              <a:rPr lang="en-IN" smtClean="0"/>
              <a:t>25-08-2019</a:t>
            </a:fld>
            <a:endParaRPr lang="en-IN"/>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85712838-8EE0-4A7F-817C-B8246D999489}" type="slidenum">
              <a:rPr lang="en-IN" smtClean="0"/>
              <a:t>‹#›</a:t>
            </a:fld>
            <a:endParaRPr lang="en-IN"/>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4914960"/>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7.xml"/><Relationship Id="rId4" Type="http://schemas.openxmlformats.org/officeDocument/2006/relationships/image" Target="../media/image6.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package" Target="../embeddings/Microsoft_Excel_Worksheet.xlsx"/><Relationship Id="rId7" Type="http://schemas.openxmlformats.org/officeDocument/2006/relationships/package" Target="../embeddings/Microsoft_Excel_Worksheet2.xlsx"/><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8.emf"/><Relationship Id="rId5" Type="http://schemas.openxmlformats.org/officeDocument/2006/relationships/package" Target="../embeddings/Microsoft_Excel_Worksheet1.xlsx"/><Relationship Id="rId4" Type="http://schemas.openxmlformats.org/officeDocument/2006/relationships/image" Target="../media/image7.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7.xml"/><Relationship Id="rId4" Type="http://schemas.openxmlformats.org/officeDocument/2006/relationships/image" Target="../media/image12.emf"/></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7.xml"/><Relationship Id="rId4" Type="http://schemas.openxmlformats.org/officeDocument/2006/relationships/image" Target="../media/image15.emf"/></Relationships>
</file>

<file path=ppt/slides/_rels/slide2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59DFA1-FB6B-4085-9E1E-87BC4300A225}"/>
              </a:ext>
            </a:extLst>
          </p:cNvPr>
          <p:cNvSpPr txBox="1"/>
          <p:nvPr/>
        </p:nvSpPr>
        <p:spPr>
          <a:xfrm>
            <a:off x="335902" y="410547"/>
            <a:ext cx="8397551" cy="461665"/>
          </a:xfrm>
          <a:prstGeom prst="rect">
            <a:avLst/>
          </a:prstGeom>
          <a:noFill/>
        </p:spPr>
        <p:txBody>
          <a:bodyPr wrap="square" rtlCol="0">
            <a:spAutoFit/>
          </a:bodyPr>
          <a:lstStyle/>
          <a:p>
            <a:r>
              <a:rPr lang="en-IN" sz="2400" dirty="0">
                <a:latin typeface="Arial" panose="020B0604020202020204" pitchFamily="34" charset="0"/>
                <a:cs typeface="Arial" panose="020B0604020202020204" pitchFamily="34" charset="0"/>
              </a:rPr>
              <a:t>Introduction</a:t>
            </a:r>
          </a:p>
        </p:txBody>
      </p:sp>
      <p:cxnSp>
        <p:nvCxnSpPr>
          <p:cNvPr id="7" name="Straight Connector 6">
            <a:extLst>
              <a:ext uri="{FF2B5EF4-FFF2-40B4-BE49-F238E27FC236}">
                <a16:creationId xmlns:a16="http://schemas.microsoft.com/office/drawing/2014/main" id="{FD768433-0058-46B4-A4F0-7991BC454748}"/>
              </a:ext>
            </a:extLst>
          </p:cNvPr>
          <p:cNvCxnSpPr>
            <a:cxnSpLocks/>
          </p:cNvCxnSpPr>
          <p:nvPr/>
        </p:nvCxnSpPr>
        <p:spPr>
          <a:xfrm>
            <a:off x="0" y="872212"/>
            <a:ext cx="9158695" cy="0"/>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7DC5A8A3-1C20-43EB-89DA-0C0625BDDDDB}"/>
              </a:ext>
            </a:extLst>
          </p:cNvPr>
          <p:cNvSpPr txBox="1"/>
          <p:nvPr/>
        </p:nvSpPr>
        <p:spPr>
          <a:xfrm>
            <a:off x="811763" y="2071396"/>
            <a:ext cx="7512105" cy="2308324"/>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Lawn King is a medium-sized producer of lawn mower equipment</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Last year, sales were $14.5 million and </a:t>
            </a:r>
            <a:r>
              <a:rPr lang="en-IN" dirty="0" err="1">
                <a:latin typeface="Arial" panose="020B0604020202020204" pitchFamily="34" charset="0"/>
                <a:cs typeface="Arial" panose="020B0604020202020204" pitchFamily="34" charset="0"/>
              </a:rPr>
              <a:t>pretax</a:t>
            </a:r>
            <a:r>
              <a:rPr lang="en-IN" dirty="0">
                <a:latin typeface="Arial" panose="020B0604020202020204" pitchFamily="34" charset="0"/>
                <a:cs typeface="Arial" panose="020B0604020202020204" pitchFamily="34" charset="0"/>
              </a:rPr>
              <a:t> profits were $2 million</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Our objective here is to develop a aggregate plan my month for FY 2011 making use of the historic data of FY 2010</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Lawn King manufacture 4 types of lawn movers - an 18-inch push mower, a 20-inch push mower, a 20-inch self-propelled mower, and a 22-inch deluxe self-propelled mower.</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9651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D6A0218-F5C5-4D33-9AE2-2AA957D5FF6F}"/>
              </a:ext>
            </a:extLst>
          </p:cNvPr>
          <p:cNvSpPr txBox="1"/>
          <p:nvPr/>
        </p:nvSpPr>
        <p:spPr>
          <a:xfrm>
            <a:off x="377300" y="384217"/>
            <a:ext cx="7874493"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Cost Function</a:t>
            </a:r>
          </a:p>
        </p:txBody>
      </p:sp>
      <p:cxnSp>
        <p:nvCxnSpPr>
          <p:cNvPr id="7" name="Straight Connector 6">
            <a:extLst>
              <a:ext uri="{FF2B5EF4-FFF2-40B4-BE49-F238E27FC236}">
                <a16:creationId xmlns:a16="http://schemas.microsoft.com/office/drawing/2014/main" id="{E186F6B9-283E-46D9-BF6D-479CBFB8012F}"/>
              </a:ext>
            </a:extLst>
          </p:cNvPr>
          <p:cNvCxnSpPr>
            <a:cxnSpLocks/>
          </p:cNvCxnSpPr>
          <p:nvPr/>
        </p:nvCxnSpPr>
        <p:spPr>
          <a:xfrm>
            <a:off x="0" y="872212"/>
            <a:ext cx="9158695" cy="0"/>
          </a:xfrm>
          <a:prstGeom prst="line">
            <a:avLst/>
          </a:prstGeom>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3BE73E4E-EAF3-4842-9B64-21C707CAEBB1}"/>
              </a:ext>
            </a:extLst>
          </p:cNvPr>
          <p:cNvSpPr txBox="1"/>
          <p:nvPr/>
        </p:nvSpPr>
        <p:spPr>
          <a:xfrm>
            <a:off x="377300" y="1026810"/>
            <a:ext cx="7874493" cy="147732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main objective of the aggregate planning is minimize cost function </a:t>
            </a:r>
          </a:p>
          <a:p>
            <a:r>
              <a:rPr lang="en-US" u="sng" dirty="0">
                <a:latin typeface="Arial" panose="020B0604020202020204" pitchFamily="34" charset="0"/>
                <a:cs typeface="Arial" panose="020B0604020202020204" pitchFamily="34" charset="0"/>
              </a:rPr>
              <a:t>Cost Constraint: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160*14 </a:t>
            </a:r>
            <a:r>
              <a:rPr lang="en-US" dirty="0">
                <a:latin typeface="Arial" panose="020B0604020202020204" pitchFamily="34" charset="0"/>
                <a:cs typeface="Arial" panose="020B0604020202020204" pitchFamily="34" charset="0"/>
                <a:sym typeface="Symbol" pitchFamily="2" charset="2"/>
              </a:rPr>
              <a: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W</a:t>
            </a:r>
            <a:r>
              <a:rPr lang="en-US" baseline="-25000" dirty="0" err="1">
                <a:latin typeface="Arial" panose="020B0604020202020204" pitchFamily="34" charset="0"/>
                <a:cs typeface="Arial" panose="020B0604020202020204" pitchFamily="34" charset="0"/>
              </a:rPr>
              <a:t>t</a:t>
            </a:r>
            <a:r>
              <a:rPr lang="en-US" baseline="-250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+ 4 </a:t>
            </a:r>
            <a:r>
              <a:rPr lang="en-US" dirty="0">
                <a:latin typeface="Arial" panose="020B0604020202020204" pitchFamily="34" charset="0"/>
                <a:cs typeface="Arial" panose="020B0604020202020204" pitchFamily="34" charset="0"/>
                <a:sym typeface="Symbol" pitchFamily="2" charset="2"/>
              </a:rPr>
              <a:t></a:t>
            </a:r>
            <a:r>
              <a:rPr lang="en-US" dirty="0">
                <a:latin typeface="Arial" panose="020B0604020202020204" pitchFamily="34" charset="0"/>
                <a:cs typeface="Arial" panose="020B0604020202020204" pitchFamily="34" charset="0"/>
              </a:rPr>
              <a:t> I</a:t>
            </a:r>
            <a:r>
              <a:rPr lang="en-US" baseline="-25000" dirty="0">
                <a:latin typeface="Arial" panose="020B0604020202020204" pitchFamily="34" charset="0"/>
                <a:cs typeface="Arial" panose="020B0604020202020204" pitchFamily="34" charset="0"/>
              </a:rPr>
              <a:t>t </a:t>
            </a:r>
            <a:r>
              <a:rPr lang="en-US" dirty="0">
                <a:latin typeface="Arial" panose="020B0604020202020204" pitchFamily="34" charset="0"/>
                <a:cs typeface="Arial" panose="020B0604020202020204" pitchFamily="34" charset="0"/>
              </a:rPr>
              <a:t>+ 21 </a:t>
            </a:r>
            <a:r>
              <a:rPr lang="en-US" dirty="0">
                <a:latin typeface="Arial" panose="020B0604020202020204" pitchFamily="34" charset="0"/>
                <a:cs typeface="Arial" panose="020B0604020202020204" pitchFamily="34" charset="0"/>
                <a:sym typeface="Symbol" pitchFamily="2" charset="2"/>
              </a:rPr>
              <a: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O</a:t>
            </a:r>
            <a:r>
              <a:rPr lang="en-US" baseline="-25000" dirty="0" err="1">
                <a:latin typeface="Arial" panose="020B0604020202020204" pitchFamily="34" charset="0"/>
                <a:cs typeface="Arial" panose="020B0604020202020204" pitchFamily="34" charset="0"/>
              </a:rPr>
              <a:t>t</a:t>
            </a:r>
            <a:r>
              <a:rPr lang="en-US" baseline="-250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+ 95 </a:t>
            </a:r>
            <a:r>
              <a:rPr lang="en-US" dirty="0">
                <a:latin typeface="Arial" panose="020B0604020202020204" pitchFamily="34" charset="0"/>
                <a:cs typeface="Arial" panose="020B0604020202020204" pitchFamily="34" charset="0"/>
                <a:sym typeface="Symbol" pitchFamily="2" charset="2"/>
              </a:rPr>
              <a:t></a:t>
            </a:r>
            <a:r>
              <a:rPr lang="en-US" dirty="0">
                <a:latin typeface="Arial" panose="020B0604020202020204" pitchFamily="34" charset="0"/>
                <a:cs typeface="Arial" panose="020B0604020202020204" pitchFamily="34" charset="0"/>
              </a:rPr>
              <a:t> P</a:t>
            </a:r>
            <a:r>
              <a:rPr lang="en-US" baseline="-25000" dirty="0">
                <a:latin typeface="Arial" panose="020B0604020202020204" pitchFamily="34" charset="0"/>
                <a:cs typeface="Arial" panose="020B0604020202020204" pitchFamily="34" charset="0"/>
              </a:rPr>
              <a:t>t </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change_over_cost</a:t>
            </a:r>
            <a:r>
              <a:rPr lang="en-US" baseline="-250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sym typeface="Wingdings" pitchFamily="2" charset="2"/>
              </a:rPr>
              <a:t></a:t>
            </a:r>
            <a:r>
              <a:rPr lang="en-US" dirty="0">
                <a:latin typeface="Arial" panose="020B0604020202020204" pitchFamily="34" charset="0"/>
                <a:cs typeface="Arial" panose="020B0604020202020204" pitchFamily="34" charset="0"/>
              </a:rPr>
              <a:t> minimized</a:t>
            </a:r>
          </a:p>
        </p:txBody>
      </p:sp>
    </p:spTree>
    <p:extLst>
      <p:ext uri="{BB962C8B-B14F-4D97-AF65-F5344CB8AC3E}">
        <p14:creationId xmlns:p14="http://schemas.microsoft.com/office/powerpoint/2010/main" val="3623041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074515-BF5F-469C-9DEC-86FF474A87E5}"/>
              </a:ext>
            </a:extLst>
          </p:cNvPr>
          <p:cNvPicPr>
            <a:picLocks noChangeAspect="1"/>
          </p:cNvPicPr>
          <p:nvPr/>
        </p:nvPicPr>
        <p:blipFill>
          <a:blip r:embed="rId2"/>
          <a:stretch>
            <a:fillRect/>
          </a:stretch>
        </p:blipFill>
        <p:spPr>
          <a:xfrm>
            <a:off x="120397" y="170550"/>
            <a:ext cx="8832772" cy="3423440"/>
          </a:xfrm>
          <a:prstGeom prst="rect">
            <a:avLst/>
          </a:prstGeom>
        </p:spPr>
      </p:pic>
      <p:pic>
        <p:nvPicPr>
          <p:cNvPr id="6" name="Picture 5">
            <a:extLst>
              <a:ext uri="{FF2B5EF4-FFF2-40B4-BE49-F238E27FC236}">
                <a16:creationId xmlns:a16="http://schemas.microsoft.com/office/drawing/2014/main" id="{AFF011F3-9356-4705-BC95-9F64A8E66991}"/>
              </a:ext>
            </a:extLst>
          </p:cNvPr>
          <p:cNvPicPr>
            <a:picLocks noChangeAspect="1"/>
          </p:cNvPicPr>
          <p:nvPr/>
        </p:nvPicPr>
        <p:blipFill>
          <a:blip r:embed="rId3"/>
          <a:stretch>
            <a:fillRect/>
          </a:stretch>
        </p:blipFill>
        <p:spPr>
          <a:xfrm>
            <a:off x="120397" y="3725100"/>
            <a:ext cx="5660201" cy="2570850"/>
          </a:xfrm>
          <a:prstGeom prst="rect">
            <a:avLst/>
          </a:prstGeom>
        </p:spPr>
      </p:pic>
      <p:pic>
        <p:nvPicPr>
          <p:cNvPr id="9" name="Picture 8">
            <a:extLst>
              <a:ext uri="{FF2B5EF4-FFF2-40B4-BE49-F238E27FC236}">
                <a16:creationId xmlns:a16="http://schemas.microsoft.com/office/drawing/2014/main" id="{833CA687-8AE5-4759-8EDE-806687C814D8}"/>
              </a:ext>
            </a:extLst>
          </p:cNvPr>
          <p:cNvPicPr>
            <a:picLocks noChangeAspect="1"/>
          </p:cNvPicPr>
          <p:nvPr/>
        </p:nvPicPr>
        <p:blipFill>
          <a:blip r:embed="rId4"/>
          <a:stretch>
            <a:fillRect/>
          </a:stretch>
        </p:blipFill>
        <p:spPr>
          <a:xfrm>
            <a:off x="5963698" y="3725099"/>
            <a:ext cx="2647565" cy="1133147"/>
          </a:xfrm>
          <a:prstGeom prst="rect">
            <a:avLst/>
          </a:prstGeom>
        </p:spPr>
      </p:pic>
    </p:spTree>
    <p:extLst>
      <p:ext uri="{BB962C8B-B14F-4D97-AF65-F5344CB8AC3E}">
        <p14:creationId xmlns:p14="http://schemas.microsoft.com/office/powerpoint/2010/main" val="361196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D6A0218-F5C5-4D33-9AE2-2AA957D5FF6F}"/>
              </a:ext>
            </a:extLst>
          </p:cNvPr>
          <p:cNvSpPr txBox="1"/>
          <p:nvPr/>
        </p:nvSpPr>
        <p:spPr>
          <a:xfrm>
            <a:off x="377300" y="384217"/>
            <a:ext cx="7874493"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Chase Strategy</a:t>
            </a:r>
          </a:p>
        </p:txBody>
      </p:sp>
      <p:cxnSp>
        <p:nvCxnSpPr>
          <p:cNvPr id="7" name="Straight Connector 6">
            <a:extLst>
              <a:ext uri="{FF2B5EF4-FFF2-40B4-BE49-F238E27FC236}">
                <a16:creationId xmlns:a16="http://schemas.microsoft.com/office/drawing/2014/main" id="{E186F6B9-283E-46D9-BF6D-479CBFB8012F}"/>
              </a:ext>
            </a:extLst>
          </p:cNvPr>
          <p:cNvCxnSpPr>
            <a:cxnSpLocks/>
          </p:cNvCxnSpPr>
          <p:nvPr/>
        </p:nvCxnSpPr>
        <p:spPr>
          <a:xfrm>
            <a:off x="0" y="872212"/>
            <a:ext cx="9158695" cy="0"/>
          </a:xfrm>
          <a:prstGeom prst="line">
            <a:avLst/>
          </a:prstGeom>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3BE73E4E-EAF3-4842-9B64-21C707CAEBB1}"/>
              </a:ext>
            </a:extLst>
          </p:cNvPr>
          <p:cNvSpPr txBox="1"/>
          <p:nvPr/>
        </p:nvSpPr>
        <p:spPr>
          <a:xfrm>
            <a:off x="377300" y="1026810"/>
            <a:ext cx="7874493" cy="2308324"/>
          </a:xfrm>
          <a:prstGeom prst="rect">
            <a:avLst/>
          </a:prstGeom>
          <a:noFill/>
        </p:spPr>
        <p:txBody>
          <a:bodyPr wrap="square" rtlCol="0">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Production is synchronized with the demand rate by varying machine capacity or hiring and layoff employees.</a:t>
            </a: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Work force is varying in chase strategy and we have additional cost parameters such as hiring cost </a:t>
            </a:r>
            <a:r>
              <a:rPr lang="en-IN" dirty="0" err="1">
                <a:latin typeface="Arial" panose="020B0604020202020204" pitchFamily="34" charset="0"/>
                <a:cs typeface="Arial" panose="020B0604020202020204" pitchFamily="34" charset="0"/>
              </a:rPr>
              <a:t>H</a:t>
            </a:r>
            <a:r>
              <a:rPr lang="en-IN" baseline="-25000" dirty="0" err="1">
                <a:latin typeface="Arial" panose="020B0604020202020204" pitchFamily="34" charset="0"/>
                <a:cs typeface="Arial" panose="020B0604020202020204" pitchFamily="34" charset="0"/>
              </a:rPr>
              <a:t>t</a:t>
            </a:r>
            <a:r>
              <a:rPr lang="en-IN" dirty="0">
                <a:latin typeface="Arial" panose="020B0604020202020204" pitchFamily="34" charset="0"/>
                <a:cs typeface="Arial" panose="020B0604020202020204" pitchFamily="34" charset="0"/>
              </a:rPr>
              <a:t>  and layoff cost F</a:t>
            </a:r>
            <a:r>
              <a:rPr lang="en-IN" baseline="-25000" dirty="0">
                <a:latin typeface="Arial" panose="020B0604020202020204" pitchFamily="34" charset="0"/>
                <a:cs typeface="Arial" panose="020B0604020202020204" pitchFamily="34" charset="0"/>
              </a:rPr>
              <a:t>t</a:t>
            </a:r>
            <a:r>
              <a:rPr lang="en-IN"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Initially, opening Inventory is 16,460 units which is carried from previous year’s inventory and the ending inventory is 3699 units which acts as a safety stock </a:t>
            </a: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4890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D6A0218-F5C5-4D33-9AE2-2AA957D5FF6F}"/>
              </a:ext>
            </a:extLst>
          </p:cNvPr>
          <p:cNvSpPr txBox="1"/>
          <p:nvPr/>
        </p:nvSpPr>
        <p:spPr>
          <a:xfrm>
            <a:off x="377300" y="384217"/>
            <a:ext cx="7874493"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Constraints</a:t>
            </a:r>
          </a:p>
        </p:txBody>
      </p:sp>
      <p:cxnSp>
        <p:nvCxnSpPr>
          <p:cNvPr id="7" name="Straight Connector 6">
            <a:extLst>
              <a:ext uri="{FF2B5EF4-FFF2-40B4-BE49-F238E27FC236}">
                <a16:creationId xmlns:a16="http://schemas.microsoft.com/office/drawing/2014/main" id="{E186F6B9-283E-46D9-BF6D-479CBFB8012F}"/>
              </a:ext>
            </a:extLst>
          </p:cNvPr>
          <p:cNvCxnSpPr>
            <a:cxnSpLocks/>
          </p:cNvCxnSpPr>
          <p:nvPr/>
        </p:nvCxnSpPr>
        <p:spPr>
          <a:xfrm>
            <a:off x="0" y="872212"/>
            <a:ext cx="9158695" cy="0"/>
          </a:xfrm>
          <a:prstGeom prst="line">
            <a:avLst/>
          </a:prstGeom>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3BE73E4E-EAF3-4842-9B64-21C707CAEBB1}"/>
              </a:ext>
            </a:extLst>
          </p:cNvPr>
          <p:cNvSpPr txBox="1"/>
          <p:nvPr/>
        </p:nvSpPr>
        <p:spPr>
          <a:xfrm>
            <a:off x="377300" y="1026810"/>
            <a:ext cx="7874493" cy="4247317"/>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Time period for this plan is 12 months</a:t>
            </a:r>
            <a:endParaRPr lang="en-IN" dirty="0">
              <a:latin typeface="Arial" panose="020B0604020202020204" pitchFamily="34" charset="0"/>
              <a:cs typeface="Arial" panose="020B0604020202020204" pitchFamily="34" charset="0"/>
            </a:endParaRPr>
          </a:p>
          <a:p>
            <a:r>
              <a:rPr lang="en-US" u="sng" dirty="0">
                <a:latin typeface="Arial" panose="020B0604020202020204" pitchFamily="34" charset="0"/>
                <a:cs typeface="Arial" panose="020B0604020202020204" pitchFamily="34" charset="0"/>
              </a:rPr>
              <a:t>Initial Condition:</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a:t>
            </a:r>
            <a:r>
              <a:rPr lang="en-US" baseline="-25000" dirty="0">
                <a:latin typeface="Arial" panose="020B0604020202020204" pitchFamily="34" charset="0"/>
                <a:cs typeface="Arial" panose="020B0604020202020204" pitchFamily="34" charset="0"/>
              </a:rPr>
              <a:t>0 </a:t>
            </a:r>
            <a:r>
              <a:rPr lang="en-US" dirty="0">
                <a:latin typeface="Arial" panose="020B0604020202020204" pitchFamily="34" charset="0"/>
                <a:cs typeface="Arial" panose="020B0604020202020204" pitchFamily="34" charset="0"/>
              </a:rPr>
              <a:t>= 85, I</a:t>
            </a:r>
            <a:r>
              <a:rPr lang="en-US" baseline="-25000" dirty="0">
                <a:latin typeface="Arial" panose="020B0604020202020204" pitchFamily="34" charset="0"/>
                <a:cs typeface="Arial" panose="020B0604020202020204" pitchFamily="34" charset="0"/>
              </a:rPr>
              <a:t>0 </a:t>
            </a:r>
            <a:r>
              <a:rPr lang="en-US" dirty="0">
                <a:latin typeface="Arial" panose="020B0604020202020204" pitchFamily="34" charset="0"/>
                <a:cs typeface="Arial" panose="020B0604020202020204" pitchFamily="34" charset="0"/>
              </a:rPr>
              <a:t>= 16460, I</a:t>
            </a:r>
            <a:r>
              <a:rPr lang="en-US" baseline="-25000" dirty="0">
                <a:latin typeface="Arial" panose="020B0604020202020204" pitchFamily="34" charset="0"/>
                <a:cs typeface="Arial" panose="020B0604020202020204" pitchFamily="34" charset="0"/>
              </a:rPr>
              <a:t>12 </a:t>
            </a:r>
            <a:r>
              <a:rPr lang="en-US" dirty="0">
                <a:latin typeface="Arial" panose="020B0604020202020204" pitchFamily="34" charset="0"/>
                <a:cs typeface="Arial" panose="020B0604020202020204" pitchFamily="34" charset="0"/>
              </a:rPr>
              <a:t>= 3699</a:t>
            </a:r>
            <a:endParaRPr lang="en-IN" dirty="0">
              <a:latin typeface="Arial" panose="020B0604020202020204" pitchFamily="34" charset="0"/>
              <a:cs typeface="Arial" panose="020B0604020202020204" pitchFamily="34" charset="0"/>
            </a:endParaRPr>
          </a:p>
          <a:p>
            <a:r>
              <a:rPr lang="en-US" u="sng" dirty="0">
                <a:latin typeface="Arial" panose="020B0604020202020204" pitchFamily="34" charset="0"/>
                <a:cs typeface="Arial" panose="020B0604020202020204" pitchFamily="34" charset="0"/>
              </a:rPr>
              <a:t>Workforce Constraint:</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a:t>
            </a:r>
            <a:r>
              <a:rPr lang="en-US" baseline="-25000" dirty="0">
                <a:latin typeface="Arial" panose="020B0604020202020204" pitchFamily="34" charset="0"/>
                <a:cs typeface="Arial" panose="020B0604020202020204" pitchFamily="34" charset="0"/>
              </a:rPr>
              <a:t>t-1 </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W</a:t>
            </a:r>
            <a:r>
              <a:rPr lang="en-US" baseline="-25000" dirty="0" err="1">
                <a:latin typeface="Arial" panose="020B0604020202020204" pitchFamily="34" charset="0"/>
                <a:cs typeface="Arial" panose="020B0604020202020204" pitchFamily="34" charset="0"/>
              </a:rPr>
              <a:t>t</a:t>
            </a:r>
            <a:r>
              <a:rPr lang="en-US" baseline="-250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H</a:t>
            </a:r>
            <a:r>
              <a:rPr lang="en-US" baseline="-25000" dirty="0" err="1">
                <a:latin typeface="Arial" panose="020B0604020202020204" pitchFamily="34" charset="0"/>
                <a:cs typeface="Arial" panose="020B0604020202020204" pitchFamily="34" charset="0"/>
              </a:rPr>
              <a:t>t</a:t>
            </a:r>
            <a:r>
              <a:rPr lang="en-US" baseline="-250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 F</a:t>
            </a:r>
            <a:r>
              <a:rPr lang="en-US" baseline="-25000"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0</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a:t>
            </a:r>
            <a:r>
              <a:rPr lang="en-US" baseline="-25000" dirty="0">
                <a:latin typeface="Arial" panose="020B0604020202020204" pitchFamily="34" charset="0"/>
                <a:cs typeface="Arial" panose="020B0604020202020204" pitchFamily="34" charset="0"/>
              </a:rPr>
              <a:t>t-1 </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H</a:t>
            </a:r>
            <a:r>
              <a:rPr lang="en-US" baseline="-25000" dirty="0" err="1">
                <a:latin typeface="Arial" panose="020B0604020202020204" pitchFamily="34" charset="0"/>
                <a:cs typeface="Arial" panose="020B0604020202020204" pitchFamily="34" charset="0"/>
              </a:rPr>
              <a:t>t</a:t>
            </a:r>
            <a:r>
              <a:rPr lang="en-US" baseline="-250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 F</a:t>
            </a:r>
            <a:r>
              <a:rPr lang="en-US" baseline="-25000" dirty="0">
                <a:latin typeface="Arial" panose="020B0604020202020204" pitchFamily="34" charset="0"/>
                <a:cs typeface="Arial" panose="020B0604020202020204" pitchFamily="34" charset="0"/>
              </a:rPr>
              <a:t>t </a:t>
            </a:r>
            <a:r>
              <a:rPr lang="en-US" dirty="0">
                <a:latin typeface="Arial" panose="020B0604020202020204" pitchFamily="34" charset="0"/>
                <a:cs typeface="Arial" panose="020B0604020202020204" pitchFamily="34" charset="0"/>
              </a:rPr>
              <a:t>)*80 + overtime production per month - P</a:t>
            </a:r>
            <a:r>
              <a:rPr lang="en-US" baseline="-25000" dirty="0">
                <a:latin typeface="Arial" panose="020B0604020202020204" pitchFamily="34" charset="0"/>
                <a:cs typeface="Arial" panose="020B0604020202020204" pitchFamily="34" charset="0"/>
              </a:rPr>
              <a:t>t  </a:t>
            </a:r>
            <a:r>
              <a:rPr lang="en-US" dirty="0">
                <a:latin typeface="Arial" panose="020B0604020202020204" pitchFamily="34" charset="0"/>
                <a:cs typeface="Arial" panose="020B0604020202020204" pitchFamily="34" charset="0"/>
              </a:rPr>
              <a:t>= 0</a:t>
            </a: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W</a:t>
            </a:r>
            <a:r>
              <a:rPr lang="en-US" baseline="-25000" dirty="0" err="1">
                <a:latin typeface="Arial" panose="020B0604020202020204" pitchFamily="34" charset="0"/>
                <a:cs typeface="Arial" panose="020B0604020202020204" pitchFamily="34" charset="0"/>
              </a:rPr>
              <a:t>t</a:t>
            </a:r>
            <a:r>
              <a:rPr lang="en-US" baseline="-250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&lt;= 85, as the plant can accommodate only a maximum of 85 people</a:t>
            </a:r>
            <a:endParaRPr lang="en-US" baseline="-25000" dirty="0">
              <a:latin typeface="Arial" panose="020B0604020202020204" pitchFamily="34" charset="0"/>
              <a:cs typeface="Arial" panose="020B0604020202020204" pitchFamily="34" charset="0"/>
            </a:endParaRPr>
          </a:p>
          <a:p>
            <a:r>
              <a:rPr lang="en-US" u="sng" dirty="0">
                <a:latin typeface="Arial" panose="020B0604020202020204" pitchFamily="34" charset="0"/>
                <a:cs typeface="Arial" panose="020B0604020202020204" pitchFamily="34" charset="0"/>
              </a:rPr>
              <a:t>Inventory Constraint:</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a:t>
            </a:r>
            <a:r>
              <a:rPr lang="en-US" baseline="-25000" dirty="0">
                <a:latin typeface="Arial" panose="020B0604020202020204" pitchFamily="34" charset="0"/>
                <a:cs typeface="Arial" panose="020B0604020202020204" pitchFamily="34" charset="0"/>
              </a:rPr>
              <a:t>t-1 </a:t>
            </a:r>
            <a:r>
              <a:rPr lang="en-US" dirty="0">
                <a:latin typeface="Arial" panose="020B0604020202020204" pitchFamily="34" charset="0"/>
                <a:cs typeface="Arial" panose="020B0604020202020204" pitchFamily="34" charset="0"/>
              </a:rPr>
              <a:t>- I</a:t>
            </a:r>
            <a:r>
              <a:rPr lang="en-US" baseline="-25000" dirty="0">
                <a:latin typeface="Arial" panose="020B0604020202020204" pitchFamily="34" charset="0"/>
                <a:cs typeface="Arial" panose="020B0604020202020204" pitchFamily="34" charset="0"/>
              </a:rPr>
              <a:t>t </a:t>
            </a:r>
            <a:r>
              <a:rPr lang="en-US" dirty="0">
                <a:latin typeface="Arial" panose="020B0604020202020204" pitchFamily="34" charset="0"/>
                <a:cs typeface="Arial" panose="020B0604020202020204" pitchFamily="34" charset="0"/>
              </a:rPr>
              <a:t>+ P</a:t>
            </a:r>
            <a:r>
              <a:rPr lang="en-US" baseline="-25000" dirty="0">
                <a:latin typeface="Arial" panose="020B0604020202020204" pitchFamily="34" charset="0"/>
                <a:cs typeface="Arial" panose="020B0604020202020204" pitchFamily="34" charset="0"/>
              </a:rPr>
              <a:t>t </a:t>
            </a:r>
            <a:r>
              <a:rPr lang="en-US" dirty="0">
                <a:latin typeface="Arial" panose="020B0604020202020204" pitchFamily="34" charset="0"/>
                <a:cs typeface="Arial" panose="020B0604020202020204" pitchFamily="34" charset="0"/>
              </a:rPr>
              <a:t>- D</a:t>
            </a:r>
            <a:r>
              <a:rPr lang="en-US" baseline="-25000" dirty="0">
                <a:latin typeface="Arial" panose="020B0604020202020204" pitchFamily="34" charset="0"/>
                <a:cs typeface="Arial" panose="020B0604020202020204" pitchFamily="34" charset="0"/>
              </a:rPr>
              <a:t>t </a:t>
            </a:r>
            <a:r>
              <a:rPr lang="en-US" dirty="0">
                <a:latin typeface="Arial" panose="020B0604020202020204" pitchFamily="34" charset="0"/>
                <a:cs typeface="Arial" panose="020B0604020202020204" pitchFamily="34" charset="0"/>
              </a:rPr>
              <a:t> = 0</a:t>
            </a:r>
            <a:endParaRPr lang="en-IN" dirty="0">
              <a:latin typeface="Arial" panose="020B0604020202020204" pitchFamily="34" charset="0"/>
              <a:cs typeface="Arial" panose="020B0604020202020204" pitchFamily="34" charset="0"/>
            </a:endParaRPr>
          </a:p>
          <a:p>
            <a:r>
              <a:rPr lang="en-US" u="sng" dirty="0">
                <a:latin typeface="Arial" panose="020B0604020202020204" pitchFamily="34" charset="0"/>
                <a:cs typeface="Arial" panose="020B0604020202020204" pitchFamily="34" charset="0"/>
              </a:rPr>
              <a:t>Overtime Constraint:</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O</a:t>
            </a:r>
            <a:r>
              <a:rPr lang="en-US" baseline="-25000" dirty="0" err="1">
                <a:latin typeface="Arial" panose="020B0604020202020204" pitchFamily="34" charset="0"/>
                <a:cs typeface="Arial" panose="020B0604020202020204" pitchFamily="34" charset="0"/>
              </a:rPr>
              <a:t>t</a:t>
            </a:r>
            <a:r>
              <a:rPr lang="en-US" baseline="-250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Maximum overtime hours* </a:t>
            </a:r>
            <a:r>
              <a:rPr lang="en-US" dirty="0" err="1">
                <a:latin typeface="Arial" panose="020B0604020202020204" pitchFamily="34" charset="0"/>
                <a:cs typeface="Arial" panose="020B0604020202020204" pitchFamily="34" charset="0"/>
              </a:rPr>
              <a:t>W</a:t>
            </a:r>
            <a:r>
              <a:rPr lang="en-US" baseline="-25000" dirty="0" err="1">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&lt;= 0</a:t>
            </a:r>
            <a:endParaRPr lang="en-IN" dirty="0">
              <a:latin typeface="Arial" panose="020B0604020202020204" pitchFamily="34" charset="0"/>
              <a:cs typeface="Arial" panose="020B0604020202020204" pitchFamily="34" charset="0"/>
            </a:endParaRPr>
          </a:p>
          <a:p>
            <a:r>
              <a:rPr lang="en-US" u="sng" dirty="0">
                <a:latin typeface="Arial" panose="020B0604020202020204" pitchFamily="34" charset="0"/>
                <a:cs typeface="Arial" panose="020B0604020202020204" pitchFamily="34" charset="0"/>
              </a:rPr>
              <a:t>Capacity Constraint:</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Max production in month + overtime production per month - P</a:t>
            </a:r>
            <a:r>
              <a:rPr lang="en-US" baseline="-25000" dirty="0">
                <a:latin typeface="Arial" panose="020B0604020202020204" pitchFamily="34" charset="0"/>
                <a:cs typeface="Arial" panose="020B0604020202020204" pitchFamily="34" charset="0"/>
              </a:rPr>
              <a:t>t </a:t>
            </a:r>
            <a:r>
              <a:rPr lang="en-US" dirty="0">
                <a:latin typeface="Arial" panose="020B0604020202020204" pitchFamily="34" charset="0"/>
                <a:cs typeface="Arial" panose="020B0604020202020204" pitchFamily="34" charset="0"/>
              </a:rPr>
              <a:t>&gt;= 0</a:t>
            </a:r>
            <a:endParaRPr lang="en-IN"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63530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D6A0218-F5C5-4D33-9AE2-2AA957D5FF6F}"/>
              </a:ext>
            </a:extLst>
          </p:cNvPr>
          <p:cNvSpPr txBox="1"/>
          <p:nvPr/>
        </p:nvSpPr>
        <p:spPr>
          <a:xfrm>
            <a:off x="377300" y="384217"/>
            <a:ext cx="7874493"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Cost Function</a:t>
            </a:r>
          </a:p>
        </p:txBody>
      </p:sp>
      <p:cxnSp>
        <p:nvCxnSpPr>
          <p:cNvPr id="7" name="Straight Connector 6">
            <a:extLst>
              <a:ext uri="{FF2B5EF4-FFF2-40B4-BE49-F238E27FC236}">
                <a16:creationId xmlns:a16="http://schemas.microsoft.com/office/drawing/2014/main" id="{E186F6B9-283E-46D9-BF6D-479CBFB8012F}"/>
              </a:ext>
            </a:extLst>
          </p:cNvPr>
          <p:cNvCxnSpPr>
            <a:cxnSpLocks/>
          </p:cNvCxnSpPr>
          <p:nvPr/>
        </p:nvCxnSpPr>
        <p:spPr>
          <a:xfrm>
            <a:off x="0" y="872212"/>
            <a:ext cx="9158695" cy="0"/>
          </a:xfrm>
          <a:prstGeom prst="line">
            <a:avLst/>
          </a:prstGeom>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3BE73E4E-EAF3-4842-9B64-21C707CAEBB1}"/>
              </a:ext>
            </a:extLst>
          </p:cNvPr>
          <p:cNvSpPr txBox="1"/>
          <p:nvPr/>
        </p:nvSpPr>
        <p:spPr>
          <a:xfrm>
            <a:off x="377300" y="1026810"/>
            <a:ext cx="7874493" cy="1754326"/>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main objective of the aggregate planning is minimize cost function </a:t>
            </a:r>
          </a:p>
          <a:p>
            <a:r>
              <a:rPr lang="en-US" u="sng" dirty="0">
                <a:latin typeface="Arial" panose="020B0604020202020204" pitchFamily="34" charset="0"/>
                <a:cs typeface="Arial" panose="020B0604020202020204" pitchFamily="34" charset="0"/>
              </a:rPr>
              <a:t>Cost Constraint: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160*14 </a:t>
            </a:r>
            <a:r>
              <a:rPr lang="en-US" dirty="0">
                <a:latin typeface="Arial" panose="020B0604020202020204" pitchFamily="34" charset="0"/>
                <a:cs typeface="Arial" panose="020B0604020202020204" pitchFamily="34" charset="0"/>
                <a:sym typeface="Symbol" pitchFamily="2" charset="2"/>
              </a:rPr>
              <a: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W</a:t>
            </a:r>
            <a:r>
              <a:rPr lang="en-US" baseline="-25000" dirty="0" err="1">
                <a:latin typeface="Arial" panose="020B0604020202020204" pitchFamily="34" charset="0"/>
                <a:cs typeface="Arial" panose="020B0604020202020204" pitchFamily="34" charset="0"/>
              </a:rPr>
              <a:t>t</a:t>
            </a:r>
            <a:r>
              <a:rPr lang="en-US" baseline="-250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+ 4 </a:t>
            </a:r>
            <a:r>
              <a:rPr lang="en-US" dirty="0">
                <a:latin typeface="Arial" panose="020B0604020202020204" pitchFamily="34" charset="0"/>
                <a:cs typeface="Arial" panose="020B0604020202020204" pitchFamily="34" charset="0"/>
                <a:sym typeface="Symbol" pitchFamily="2" charset="2"/>
              </a:rPr>
              <a:t></a:t>
            </a:r>
            <a:r>
              <a:rPr lang="en-US" dirty="0">
                <a:latin typeface="Arial" panose="020B0604020202020204" pitchFamily="34" charset="0"/>
                <a:cs typeface="Arial" panose="020B0604020202020204" pitchFamily="34" charset="0"/>
              </a:rPr>
              <a:t> I</a:t>
            </a:r>
            <a:r>
              <a:rPr lang="en-US" baseline="-25000" dirty="0">
                <a:latin typeface="Arial" panose="020B0604020202020204" pitchFamily="34" charset="0"/>
                <a:cs typeface="Arial" panose="020B0604020202020204" pitchFamily="34" charset="0"/>
              </a:rPr>
              <a:t>t </a:t>
            </a:r>
            <a:r>
              <a:rPr lang="en-US" dirty="0">
                <a:latin typeface="Arial" panose="020B0604020202020204" pitchFamily="34" charset="0"/>
                <a:cs typeface="Arial" panose="020B0604020202020204" pitchFamily="34" charset="0"/>
              </a:rPr>
              <a:t>+ 21 </a:t>
            </a:r>
            <a:r>
              <a:rPr lang="en-US" dirty="0">
                <a:latin typeface="Arial" panose="020B0604020202020204" pitchFamily="34" charset="0"/>
                <a:cs typeface="Arial" panose="020B0604020202020204" pitchFamily="34" charset="0"/>
                <a:sym typeface="Symbol" pitchFamily="2" charset="2"/>
              </a:rPr>
              <a: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O</a:t>
            </a:r>
            <a:r>
              <a:rPr lang="en-US" baseline="-25000" dirty="0" err="1">
                <a:latin typeface="Arial" panose="020B0604020202020204" pitchFamily="34" charset="0"/>
                <a:cs typeface="Arial" panose="020B0604020202020204" pitchFamily="34" charset="0"/>
              </a:rPr>
              <a:t>t</a:t>
            </a:r>
            <a:r>
              <a:rPr lang="en-US" baseline="-250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+ 95 </a:t>
            </a:r>
            <a:r>
              <a:rPr lang="en-US" dirty="0">
                <a:latin typeface="Arial" panose="020B0604020202020204" pitchFamily="34" charset="0"/>
                <a:cs typeface="Arial" panose="020B0604020202020204" pitchFamily="34" charset="0"/>
                <a:sym typeface="Symbol" pitchFamily="2" charset="2"/>
              </a:rPr>
              <a:t></a:t>
            </a:r>
            <a:r>
              <a:rPr lang="en-US" dirty="0">
                <a:latin typeface="Arial" panose="020B0604020202020204" pitchFamily="34" charset="0"/>
                <a:cs typeface="Arial" panose="020B0604020202020204" pitchFamily="34" charset="0"/>
              </a:rPr>
              <a:t> P</a:t>
            </a:r>
            <a:r>
              <a:rPr lang="en-US" baseline="-25000" dirty="0">
                <a:latin typeface="Arial" panose="020B0604020202020204" pitchFamily="34" charset="0"/>
                <a:cs typeface="Arial" panose="020B0604020202020204" pitchFamily="34" charset="0"/>
              </a:rPr>
              <a:t>t </a:t>
            </a:r>
            <a:r>
              <a:rPr lang="en-US" dirty="0">
                <a:latin typeface="Arial" panose="020B0604020202020204" pitchFamily="34" charset="0"/>
                <a:cs typeface="Arial" panose="020B0604020202020204" pitchFamily="34" charset="0"/>
              </a:rPr>
              <a:t> + 1640 </a:t>
            </a:r>
            <a:r>
              <a:rPr lang="en-US" dirty="0">
                <a:latin typeface="Arial" panose="020B0604020202020204" pitchFamily="34" charset="0"/>
                <a:cs typeface="Arial" panose="020B0604020202020204" pitchFamily="34" charset="0"/>
                <a:sym typeface="Symbol" pitchFamily="2" charset="2"/>
              </a:rPr>
              <a: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a:t>
            </a:r>
            <a:r>
              <a:rPr lang="en-US" baseline="-25000" dirty="0" err="1">
                <a:latin typeface="Arial" panose="020B0604020202020204" pitchFamily="34" charset="0"/>
                <a:cs typeface="Arial" panose="020B0604020202020204" pitchFamily="34" charset="0"/>
              </a:rPr>
              <a:t>t</a:t>
            </a:r>
            <a:r>
              <a:rPr lang="en-US" baseline="-250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+ 1500 </a:t>
            </a:r>
            <a:r>
              <a:rPr lang="en-US" dirty="0">
                <a:latin typeface="Arial" panose="020B0604020202020204" pitchFamily="34" charset="0"/>
                <a:cs typeface="Arial" panose="020B0604020202020204" pitchFamily="34" charset="0"/>
                <a:sym typeface="Symbol" pitchFamily="2" charset="2"/>
              </a:rPr>
              <a:t></a:t>
            </a:r>
            <a:r>
              <a:rPr lang="en-US" dirty="0">
                <a:latin typeface="Arial" panose="020B0604020202020204" pitchFamily="34" charset="0"/>
                <a:cs typeface="Arial" panose="020B0604020202020204" pitchFamily="34" charset="0"/>
              </a:rPr>
              <a:t> F</a:t>
            </a:r>
            <a:r>
              <a:rPr lang="en-US" baseline="-25000"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change_over_cost</a:t>
            </a:r>
            <a:r>
              <a:rPr lang="en-US" baseline="-250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sym typeface="Wingdings" pitchFamily="2" charset="2"/>
              </a:rPr>
              <a:t></a:t>
            </a:r>
            <a:r>
              <a:rPr lang="en-US" dirty="0">
                <a:latin typeface="Arial" panose="020B0604020202020204" pitchFamily="34" charset="0"/>
                <a:cs typeface="Arial" panose="020B0604020202020204" pitchFamily="34" charset="0"/>
              </a:rPr>
              <a:t> minimized.</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29787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a:extLst>
              <a:ext uri="{FF2B5EF4-FFF2-40B4-BE49-F238E27FC236}">
                <a16:creationId xmlns:a16="http://schemas.microsoft.com/office/drawing/2014/main" id="{3EE27C22-5052-4187-8531-203F8881E1FF}"/>
              </a:ext>
            </a:extLst>
          </p:cNvPr>
          <p:cNvGraphicFramePr>
            <a:graphicFrameLocks noChangeAspect="1"/>
          </p:cNvGraphicFramePr>
          <p:nvPr>
            <p:extLst>
              <p:ext uri="{D42A27DB-BD31-4B8C-83A1-F6EECF244321}">
                <p14:modId xmlns:p14="http://schemas.microsoft.com/office/powerpoint/2010/main" val="2719626164"/>
              </p:ext>
            </p:extLst>
          </p:nvPr>
        </p:nvGraphicFramePr>
        <p:xfrm>
          <a:off x="80373" y="159026"/>
          <a:ext cx="8848941" cy="3269974"/>
        </p:xfrm>
        <a:graphic>
          <a:graphicData uri="http://schemas.openxmlformats.org/presentationml/2006/ole">
            <mc:AlternateContent xmlns:mc="http://schemas.openxmlformats.org/markup-compatibility/2006">
              <mc:Choice xmlns:v="urn:schemas-microsoft-com:vml" Requires="v">
                <p:oleObj spid="_x0000_s3143" name="Worksheet" r:id="rId3" imgW="7269693" imgH="2758613" progId="Excel.Sheet.12">
                  <p:embed/>
                </p:oleObj>
              </mc:Choice>
              <mc:Fallback>
                <p:oleObj name="Worksheet" r:id="rId3" imgW="7269693" imgH="2758613" progId="Excel.Sheet.12">
                  <p:embed/>
                  <p:pic>
                    <p:nvPicPr>
                      <p:cNvPr id="0" name=""/>
                      <p:cNvPicPr/>
                      <p:nvPr/>
                    </p:nvPicPr>
                    <p:blipFill>
                      <a:blip r:embed="rId4"/>
                      <a:stretch>
                        <a:fillRect/>
                      </a:stretch>
                    </p:blipFill>
                    <p:spPr>
                      <a:xfrm>
                        <a:off x="80373" y="159026"/>
                        <a:ext cx="8848941" cy="3269974"/>
                      </a:xfrm>
                      <a:prstGeom prst="rect">
                        <a:avLst/>
                      </a:prstGeom>
                      <a:ln w="19050">
                        <a:solidFill>
                          <a:schemeClr val="tx1"/>
                        </a:solidFill>
                      </a:ln>
                    </p:spPr>
                  </p:pic>
                </p:oleObj>
              </mc:Fallback>
            </mc:AlternateContent>
          </a:graphicData>
        </a:graphic>
      </p:graphicFrame>
      <p:graphicFrame>
        <p:nvGraphicFramePr>
          <p:cNvPr id="8" name="Object 7">
            <a:extLst>
              <a:ext uri="{FF2B5EF4-FFF2-40B4-BE49-F238E27FC236}">
                <a16:creationId xmlns:a16="http://schemas.microsoft.com/office/drawing/2014/main" id="{14B53E2F-289A-4868-AD83-958E8E78C64F}"/>
              </a:ext>
            </a:extLst>
          </p:cNvPr>
          <p:cNvGraphicFramePr>
            <a:graphicFrameLocks noChangeAspect="1"/>
          </p:cNvGraphicFramePr>
          <p:nvPr>
            <p:extLst>
              <p:ext uri="{D42A27DB-BD31-4B8C-83A1-F6EECF244321}">
                <p14:modId xmlns:p14="http://schemas.microsoft.com/office/powerpoint/2010/main" val="3145974330"/>
              </p:ext>
            </p:extLst>
          </p:nvPr>
        </p:nvGraphicFramePr>
        <p:xfrm>
          <a:off x="80374" y="3589930"/>
          <a:ext cx="5596857" cy="2574925"/>
        </p:xfrm>
        <a:graphic>
          <a:graphicData uri="http://schemas.openxmlformats.org/presentationml/2006/ole">
            <mc:AlternateContent xmlns:mc="http://schemas.openxmlformats.org/markup-compatibility/2006">
              <mc:Choice xmlns:v="urn:schemas-microsoft-com:vml" Requires="v">
                <p:oleObj spid="_x0000_s3144" name="Worksheet" r:id="rId5" imgW="4396775" imgH="2575356" progId="Excel.Sheet.12">
                  <p:embed/>
                </p:oleObj>
              </mc:Choice>
              <mc:Fallback>
                <p:oleObj name="Worksheet" r:id="rId5" imgW="4396775" imgH="2575356" progId="Excel.Sheet.12">
                  <p:embed/>
                  <p:pic>
                    <p:nvPicPr>
                      <p:cNvPr id="0" name=""/>
                      <p:cNvPicPr/>
                      <p:nvPr/>
                    </p:nvPicPr>
                    <p:blipFill>
                      <a:blip r:embed="rId6"/>
                      <a:stretch>
                        <a:fillRect/>
                      </a:stretch>
                    </p:blipFill>
                    <p:spPr>
                      <a:xfrm>
                        <a:off x="80374" y="3589930"/>
                        <a:ext cx="5596857" cy="2574925"/>
                      </a:xfrm>
                      <a:prstGeom prst="rect">
                        <a:avLst/>
                      </a:prstGeom>
                      <a:ln w="19050">
                        <a:solidFill>
                          <a:schemeClr val="tx1"/>
                        </a:solidFill>
                      </a:ln>
                    </p:spPr>
                  </p:pic>
                </p:oleObj>
              </mc:Fallback>
            </mc:AlternateContent>
          </a:graphicData>
        </a:graphic>
      </p:graphicFrame>
      <p:graphicFrame>
        <p:nvGraphicFramePr>
          <p:cNvPr id="9" name="Object 8">
            <a:extLst>
              <a:ext uri="{FF2B5EF4-FFF2-40B4-BE49-F238E27FC236}">
                <a16:creationId xmlns:a16="http://schemas.microsoft.com/office/drawing/2014/main" id="{BCFECC77-A910-4594-8B05-FFED7DCF91CE}"/>
              </a:ext>
            </a:extLst>
          </p:cNvPr>
          <p:cNvGraphicFramePr>
            <a:graphicFrameLocks noChangeAspect="1"/>
          </p:cNvGraphicFramePr>
          <p:nvPr>
            <p:extLst>
              <p:ext uri="{D42A27DB-BD31-4B8C-83A1-F6EECF244321}">
                <p14:modId xmlns:p14="http://schemas.microsoft.com/office/powerpoint/2010/main" val="3286402908"/>
              </p:ext>
            </p:extLst>
          </p:nvPr>
        </p:nvGraphicFramePr>
        <p:xfrm>
          <a:off x="5913704" y="3589930"/>
          <a:ext cx="2459020" cy="1021827"/>
        </p:xfrm>
        <a:graphic>
          <a:graphicData uri="http://schemas.openxmlformats.org/presentationml/2006/ole">
            <mc:AlternateContent xmlns:mc="http://schemas.openxmlformats.org/markup-compatibility/2006">
              <mc:Choice xmlns:v="urn:schemas-microsoft-com:vml" Requires="v">
                <p:oleObj spid="_x0000_s3145" name="Worksheet" r:id="rId7" imgW="1881963" imgH="761874" progId="Excel.Sheet.12">
                  <p:embed/>
                </p:oleObj>
              </mc:Choice>
              <mc:Fallback>
                <p:oleObj name="Worksheet" r:id="rId7" imgW="1881963" imgH="761874" progId="Excel.Sheet.12">
                  <p:embed/>
                  <p:pic>
                    <p:nvPicPr>
                      <p:cNvPr id="0" name=""/>
                      <p:cNvPicPr/>
                      <p:nvPr/>
                    </p:nvPicPr>
                    <p:blipFill>
                      <a:blip r:embed="rId8"/>
                      <a:stretch>
                        <a:fillRect/>
                      </a:stretch>
                    </p:blipFill>
                    <p:spPr>
                      <a:xfrm>
                        <a:off x="5913704" y="3589930"/>
                        <a:ext cx="2459020" cy="1021827"/>
                      </a:xfrm>
                      <a:prstGeom prst="rect">
                        <a:avLst/>
                      </a:prstGeom>
                      <a:ln>
                        <a:solidFill>
                          <a:schemeClr val="tx1"/>
                        </a:solidFill>
                      </a:ln>
                    </p:spPr>
                  </p:pic>
                </p:oleObj>
              </mc:Fallback>
            </mc:AlternateContent>
          </a:graphicData>
        </a:graphic>
      </p:graphicFrame>
    </p:spTree>
    <p:extLst>
      <p:ext uri="{BB962C8B-B14F-4D97-AF65-F5344CB8AC3E}">
        <p14:creationId xmlns:p14="http://schemas.microsoft.com/office/powerpoint/2010/main" val="585001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C5F948DD-ECC6-AF42-8E63-A41123BB9395}"/>
              </a:ext>
            </a:extLst>
          </p:cNvPr>
          <p:cNvCxnSpPr>
            <a:cxnSpLocks/>
          </p:cNvCxnSpPr>
          <p:nvPr/>
        </p:nvCxnSpPr>
        <p:spPr>
          <a:xfrm>
            <a:off x="-14695" y="739865"/>
            <a:ext cx="9158695"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Rectangle 4">
            <a:extLst>
              <a:ext uri="{FF2B5EF4-FFF2-40B4-BE49-F238E27FC236}">
                <a16:creationId xmlns:a16="http://schemas.microsoft.com/office/drawing/2014/main" id="{92E72252-1774-494E-A4FD-4F4DFC45FFCB}"/>
              </a:ext>
            </a:extLst>
          </p:cNvPr>
          <p:cNvSpPr/>
          <p:nvPr/>
        </p:nvSpPr>
        <p:spPr>
          <a:xfrm>
            <a:off x="168906" y="278200"/>
            <a:ext cx="3788088" cy="461665"/>
          </a:xfrm>
          <a:prstGeom prst="rect">
            <a:avLst/>
          </a:prstGeom>
        </p:spPr>
        <p:txBody>
          <a:bodyPr wrap="none">
            <a:spAutoFit/>
          </a:bodyPr>
          <a:lstStyle/>
          <a:p>
            <a:r>
              <a:rPr lang="en-US" sz="2400" dirty="0">
                <a:latin typeface="Arial" panose="020B0604020202020204" pitchFamily="34" charset="0"/>
                <a:cs typeface="Arial" panose="020B0604020202020204" pitchFamily="34" charset="0"/>
              </a:rPr>
              <a:t>Level Strategy – Two shift </a:t>
            </a:r>
          </a:p>
        </p:txBody>
      </p:sp>
      <p:sp>
        <p:nvSpPr>
          <p:cNvPr id="7" name="TextBox 6">
            <a:extLst>
              <a:ext uri="{FF2B5EF4-FFF2-40B4-BE49-F238E27FC236}">
                <a16:creationId xmlns:a16="http://schemas.microsoft.com/office/drawing/2014/main" id="{4897B2A0-498F-2148-A94D-91A685A5A559}"/>
              </a:ext>
            </a:extLst>
          </p:cNvPr>
          <p:cNvSpPr txBox="1"/>
          <p:nvPr/>
        </p:nvSpPr>
        <p:spPr>
          <a:xfrm>
            <a:off x="1215189" y="1191126"/>
            <a:ext cx="184731" cy="369332"/>
          </a:xfrm>
          <a:prstGeom prst="rect">
            <a:avLst/>
          </a:prstGeom>
          <a:noFill/>
        </p:spPr>
        <p:txBody>
          <a:bodyPr wrap="none" rtlCol="0">
            <a:spAutoFit/>
          </a:bodyPr>
          <a:lstStyle/>
          <a:p>
            <a:endParaRPr lang="en-US" dirty="0"/>
          </a:p>
        </p:txBody>
      </p:sp>
      <p:sp>
        <p:nvSpPr>
          <p:cNvPr id="8" name="TextBox 7">
            <a:extLst>
              <a:ext uri="{FF2B5EF4-FFF2-40B4-BE49-F238E27FC236}">
                <a16:creationId xmlns:a16="http://schemas.microsoft.com/office/drawing/2014/main" id="{F8BB2F64-1C90-8143-B9E9-0BD8C04241FF}"/>
              </a:ext>
            </a:extLst>
          </p:cNvPr>
          <p:cNvSpPr txBox="1"/>
          <p:nvPr/>
        </p:nvSpPr>
        <p:spPr>
          <a:xfrm>
            <a:off x="469232" y="1070811"/>
            <a:ext cx="7844589" cy="3970318"/>
          </a:xfrm>
          <a:prstGeom prst="rect">
            <a:avLst/>
          </a:prstGeom>
          <a:noFill/>
        </p:spPr>
        <p:txBody>
          <a:bodyPr wrap="square" rtlCol="0">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In level strategy, a stable machine capacity and workforce are maintained with a constant output rate.</a:t>
            </a: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We are considering two shifts, with total work force of 115 people.</a:t>
            </a: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The average demand of each month is around 9167 units and we require 115 workforce in order to fulfil the demand.</a:t>
            </a: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The entire workforce is divided into two shifts, with first shift 85 and second shift 30.</a:t>
            </a: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We consider production Pt , Inventory It, Overtime </a:t>
            </a:r>
            <a:r>
              <a:rPr lang="en-IN" dirty="0" err="1">
                <a:latin typeface="Arial" panose="020B0604020202020204" pitchFamily="34" charset="0"/>
                <a:cs typeface="Arial" panose="020B0604020202020204" pitchFamily="34" charset="0"/>
              </a:rPr>
              <a:t>Ot</a:t>
            </a:r>
            <a:r>
              <a:rPr lang="en-IN" dirty="0">
                <a:latin typeface="Arial" panose="020B0604020202020204" pitchFamily="34" charset="0"/>
                <a:cs typeface="Arial" panose="020B0604020202020204" pitchFamily="34" charset="0"/>
              </a:rPr>
              <a:t> ,workers </a:t>
            </a:r>
            <a:r>
              <a:rPr lang="en-IN" dirty="0" err="1">
                <a:latin typeface="Arial" panose="020B0604020202020204" pitchFamily="34" charset="0"/>
                <a:cs typeface="Arial" panose="020B0604020202020204" pitchFamily="34" charset="0"/>
              </a:rPr>
              <a:t>Wt</a:t>
            </a:r>
            <a:r>
              <a:rPr lang="en-IN" dirty="0">
                <a:latin typeface="Arial" panose="020B0604020202020204" pitchFamily="34" charset="0"/>
                <a:cs typeface="Arial" panose="020B0604020202020204" pitchFamily="34" charset="0"/>
              </a:rPr>
              <a:t>  as constraints.</a:t>
            </a: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Initially, opening Inventory is 16,460 units which is carried from previous year inventory and the Ending inventory is 3699 units which acts as a safety stock </a:t>
            </a: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As we are utilising two shifts, we don’t need to use much of over time.</a:t>
            </a:r>
            <a:endParaRPr lang="en-US"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841097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8" name="Straight Connector 107">
            <a:extLst>
              <a:ext uri="{FF2B5EF4-FFF2-40B4-BE49-F238E27FC236}">
                <a16:creationId xmlns:a16="http://schemas.microsoft.com/office/drawing/2014/main" id="{40B8C3F5-FDA3-D541-9726-2F6102A129FC}"/>
              </a:ext>
            </a:extLst>
          </p:cNvPr>
          <p:cNvCxnSpPr>
            <a:cxnSpLocks/>
          </p:cNvCxnSpPr>
          <p:nvPr/>
        </p:nvCxnSpPr>
        <p:spPr>
          <a:xfrm>
            <a:off x="0" y="655644"/>
            <a:ext cx="9158695" cy="0"/>
          </a:xfrm>
          <a:prstGeom prst="line">
            <a:avLst/>
          </a:prstGeom>
        </p:spPr>
        <p:style>
          <a:lnRef idx="2">
            <a:schemeClr val="accent1"/>
          </a:lnRef>
          <a:fillRef idx="0">
            <a:schemeClr val="accent1"/>
          </a:fillRef>
          <a:effectRef idx="1">
            <a:schemeClr val="accent1"/>
          </a:effectRef>
          <a:fontRef idx="minor">
            <a:schemeClr val="tx1"/>
          </a:fontRef>
        </p:style>
      </p:cxnSp>
      <p:sp>
        <p:nvSpPr>
          <p:cNvPr id="115" name="Rectangle 114">
            <a:extLst>
              <a:ext uri="{FF2B5EF4-FFF2-40B4-BE49-F238E27FC236}">
                <a16:creationId xmlns:a16="http://schemas.microsoft.com/office/drawing/2014/main" id="{E3DED147-4455-6C4B-B95B-0AD2CE518FA1}"/>
              </a:ext>
            </a:extLst>
          </p:cNvPr>
          <p:cNvSpPr/>
          <p:nvPr/>
        </p:nvSpPr>
        <p:spPr>
          <a:xfrm>
            <a:off x="-15426" y="247134"/>
            <a:ext cx="1935145" cy="461665"/>
          </a:xfrm>
          <a:prstGeom prst="rect">
            <a:avLst/>
          </a:prstGeom>
        </p:spPr>
        <p:txBody>
          <a:bodyPr wrap="none">
            <a:spAutoFit/>
          </a:bodyPr>
          <a:lstStyle/>
          <a:p>
            <a:r>
              <a:rPr lang="en-US"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Constraints</a:t>
            </a:r>
            <a:endParaRPr lang="en-US" sz="2400" dirty="0"/>
          </a:p>
        </p:txBody>
      </p:sp>
      <p:sp>
        <p:nvSpPr>
          <p:cNvPr id="118" name="Rectangle 117">
            <a:extLst>
              <a:ext uri="{FF2B5EF4-FFF2-40B4-BE49-F238E27FC236}">
                <a16:creationId xmlns:a16="http://schemas.microsoft.com/office/drawing/2014/main" id="{659E24A1-5165-E24A-AC2F-C8322DA00BFD}"/>
              </a:ext>
            </a:extLst>
          </p:cNvPr>
          <p:cNvSpPr/>
          <p:nvPr/>
        </p:nvSpPr>
        <p:spPr>
          <a:xfrm>
            <a:off x="267368" y="831043"/>
            <a:ext cx="8380664"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Time period for this plan is 12 months</a:t>
            </a:r>
            <a:endParaRPr lang="en-IN" dirty="0">
              <a:latin typeface="Arial" panose="020B0604020202020204" pitchFamily="34" charset="0"/>
              <a:cs typeface="Arial" panose="020B0604020202020204" pitchFamily="34" charset="0"/>
            </a:endParaRPr>
          </a:p>
          <a:p>
            <a:r>
              <a:rPr lang="en-US" u="sng" dirty="0">
                <a:latin typeface="Arial" panose="020B0604020202020204" pitchFamily="34" charset="0"/>
                <a:cs typeface="Arial" panose="020B0604020202020204" pitchFamily="34" charset="0"/>
              </a:rPr>
              <a:t>Initial Condition:</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a:t>
            </a:r>
            <a:r>
              <a:rPr lang="en-US" baseline="-25000" dirty="0">
                <a:latin typeface="Arial" panose="020B0604020202020204" pitchFamily="34" charset="0"/>
                <a:cs typeface="Arial" panose="020B0604020202020204" pitchFamily="34" charset="0"/>
              </a:rPr>
              <a:t>0 </a:t>
            </a:r>
            <a:r>
              <a:rPr lang="en-US" dirty="0">
                <a:latin typeface="Arial" panose="020B0604020202020204" pitchFamily="34" charset="0"/>
                <a:cs typeface="Arial" panose="020B0604020202020204" pitchFamily="34" charset="0"/>
              </a:rPr>
              <a:t>= 85, I</a:t>
            </a:r>
            <a:r>
              <a:rPr lang="en-US" baseline="-25000" dirty="0">
                <a:latin typeface="Arial" panose="020B0604020202020204" pitchFamily="34" charset="0"/>
                <a:cs typeface="Arial" panose="020B0604020202020204" pitchFamily="34" charset="0"/>
              </a:rPr>
              <a:t>0 </a:t>
            </a:r>
            <a:r>
              <a:rPr lang="en-US" dirty="0">
                <a:latin typeface="Arial" panose="020B0604020202020204" pitchFamily="34" charset="0"/>
                <a:cs typeface="Arial" panose="020B0604020202020204" pitchFamily="34" charset="0"/>
              </a:rPr>
              <a:t>= 16460, I</a:t>
            </a:r>
            <a:r>
              <a:rPr lang="en-US" baseline="-25000" dirty="0">
                <a:latin typeface="Arial" panose="020B0604020202020204" pitchFamily="34" charset="0"/>
                <a:cs typeface="Arial" panose="020B0604020202020204" pitchFamily="34" charset="0"/>
              </a:rPr>
              <a:t>12 </a:t>
            </a:r>
            <a:r>
              <a:rPr lang="en-US" dirty="0">
                <a:latin typeface="Arial" panose="020B0604020202020204" pitchFamily="34" charset="0"/>
                <a:cs typeface="Arial" panose="020B0604020202020204" pitchFamily="34" charset="0"/>
              </a:rPr>
              <a:t>= 3699</a:t>
            </a:r>
            <a:endParaRPr lang="en-IN" dirty="0">
              <a:latin typeface="Arial" panose="020B0604020202020204" pitchFamily="34" charset="0"/>
              <a:cs typeface="Arial" panose="020B0604020202020204" pitchFamily="34" charset="0"/>
            </a:endParaRPr>
          </a:p>
          <a:p>
            <a:r>
              <a:rPr lang="en-US" u="sng" dirty="0">
                <a:latin typeface="Arial" panose="020B0604020202020204" pitchFamily="34" charset="0"/>
                <a:cs typeface="Arial" panose="020B0604020202020204" pitchFamily="34" charset="0"/>
              </a:rPr>
              <a:t>Workforce Constraint:</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W</a:t>
            </a:r>
            <a:r>
              <a:rPr lang="en-US" baseline="-25000" dirty="0" err="1">
                <a:latin typeface="Arial" panose="020B0604020202020204" pitchFamily="34" charset="0"/>
                <a:cs typeface="Arial" panose="020B0604020202020204" pitchFamily="34" charset="0"/>
              </a:rPr>
              <a:t>t</a:t>
            </a:r>
            <a:r>
              <a:rPr lang="en-US" baseline="-250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W</a:t>
            </a:r>
            <a:r>
              <a:rPr lang="en-US" baseline="-25000" dirty="0">
                <a:latin typeface="Arial" panose="020B0604020202020204" pitchFamily="34" charset="0"/>
                <a:cs typeface="Arial" panose="020B0604020202020204" pitchFamily="34" charset="0"/>
              </a:rPr>
              <a:t>t-1 </a:t>
            </a:r>
            <a:r>
              <a:rPr lang="en-US" dirty="0">
                <a:latin typeface="Arial" panose="020B0604020202020204" pitchFamily="34" charset="0"/>
                <a:cs typeface="Arial" panose="020B0604020202020204" pitchFamily="34" charset="0"/>
              </a:rPr>
              <a:t>= 0</a:t>
            </a:r>
            <a:endParaRPr lang="en-IN" dirty="0">
              <a:latin typeface="Arial" panose="020B0604020202020204" pitchFamily="34" charset="0"/>
              <a:cs typeface="Arial" panose="020B0604020202020204" pitchFamily="34" charset="0"/>
            </a:endParaRPr>
          </a:p>
          <a:p>
            <a:r>
              <a:rPr lang="en-US" u="sng" dirty="0">
                <a:latin typeface="Arial" panose="020B0604020202020204" pitchFamily="34" charset="0"/>
                <a:cs typeface="Arial" panose="020B0604020202020204" pitchFamily="34" charset="0"/>
              </a:rPr>
              <a:t>Inventory Constraint:</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a:t>
            </a:r>
            <a:r>
              <a:rPr lang="en-US" baseline="-25000" dirty="0">
                <a:latin typeface="Arial" panose="020B0604020202020204" pitchFamily="34" charset="0"/>
                <a:cs typeface="Arial" panose="020B0604020202020204" pitchFamily="34" charset="0"/>
              </a:rPr>
              <a:t>t-1 </a:t>
            </a:r>
            <a:r>
              <a:rPr lang="en-US" dirty="0">
                <a:latin typeface="Arial" panose="020B0604020202020204" pitchFamily="34" charset="0"/>
                <a:cs typeface="Arial" panose="020B0604020202020204" pitchFamily="34" charset="0"/>
              </a:rPr>
              <a:t>- I</a:t>
            </a:r>
            <a:r>
              <a:rPr lang="en-US" baseline="-25000" dirty="0">
                <a:latin typeface="Arial" panose="020B0604020202020204" pitchFamily="34" charset="0"/>
                <a:cs typeface="Arial" panose="020B0604020202020204" pitchFamily="34" charset="0"/>
              </a:rPr>
              <a:t>t </a:t>
            </a:r>
            <a:r>
              <a:rPr lang="en-US" dirty="0">
                <a:latin typeface="Arial" panose="020B0604020202020204" pitchFamily="34" charset="0"/>
                <a:cs typeface="Arial" panose="020B0604020202020204" pitchFamily="34" charset="0"/>
              </a:rPr>
              <a:t>+ P</a:t>
            </a:r>
            <a:r>
              <a:rPr lang="en-US" baseline="-25000" dirty="0">
                <a:latin typeface="Arial" panose="020B0604020202020204" pitchFamily="34" charset="0"/>
                <a:cs typeface="Arial" panose="020B0604020202020204" pitchFamily="34" charset="0"/>
              </a:rPr>
              <a:t>t </a:t>
            </a:r>
            <a:r>
              <a:rPr lang="en-US" dirty="0">
                <a:latin typeface="Arial" panose="020B0604020202020204" pitchFamily="34" charset="0"/>
                <a:cs typeface="Arial" panose="020B0604020202020204" pitchFamily="34" charset="0"/>
              </a:rPr>
              <a:t>- D</a:t>
            </a:r>
            <a:r>
              <a:rPr lang="en-US" baseline="-25000" dirty="0">
                <a:latin typeface="Arial" panose="020B0604020202020204" pitchFamily="34" charset="0"/>
                <a:cs typeface="Arial" panose="020B0604020202020204" pitchFamily="34" charset="0"/>
              </a:rPr>
              <a:t>t </a:t>
            </a:r>
            <a:r>
              <a:rPr lang="en-US" dirty="0">
                <a:latin typeface="Arial" panose="020B0604020202020204" pitchFamily="34" charset="0"/>
                <a:cs typeface="Arial" panose="020B0604020202020204" pitchFamily="34" charset="0"/>
              </a:rPr>
              <a:t> = 0</a:t>
            </a:r>
            <a:endParaRPr lang="en-IN" dirty="0">
              <a:latin typeface="Arial" panose="020B0604020202020204" pitchFamily="34" charset="0"/>
              <a:cs typeface="Arial" panose="020B0604020202020204" pitchFamily="34" charset="0"/>
            </a:endParaRPr>
          </a:p>
          <a:p>
            <a:r>
              <a:rPr lang="en-US" u="sng" dirty="0">
                <a:latin typeface="Arial" panose="020B0604020202020204" pitchFamily="34" charset="0"/>
                <a:cs typeface="Arial" panose="020B0604020202020204" pitchFamily="34" charset="0"/>
              </a:rPr>
              <a:t>Overtime Constraint:</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O</a:t>
            </a:r>
            <a:r>
              <a:rPr lang="en-US" baseline="-25000" dirty="0" err="1">
                <a:latin typeface="Arial" panose="020B0604020202020204" pitchFamily="34" charset="0"/>
                <a:cs typeface="Arial" panose="020B0604020202020204" pitchFamily="34" charset="0"/>
              </a:rPr>
              <a:t>t</a:t>
            </a:r>
            <a:r>
              <a:rPr lang="en-US" baseline="-250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Maximum overtime hours* </a:t>
            </a:r>
            <a:r>
              <a:rPr lang="en-US" dirty="0" err="1">
                <a:latin typeface="Arial" panose="020B0604020202020204" pitchFamily="34" charset="0"/>
                <a:cs typeface="Arial" panose="020B0604020202020204" pitchFamily="34" charset="0"/>
              </a:rPr>
              <a:t>W</a:t>
            </a:r>
            <a:r>
              <a:rPr lang="en-US" baseline="-25000" dirty="0" err="1">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&lt;= 0</a:t>
            </a:r>
            <a:endParaRPr lang="en-IN" dirty="0">
              <a:latin typeface="Arial" panose="020B0604020202020204" pitchFamily="34" charset="0"/>
              <a:cs typeface="Arial" panose="020B0604020202020204" pitchFamily="34" charset="0"/>
            </a:endParaRPr>
          </a:p>
          <a:p>
            <a:r>
              <a:rPr lang="en-US" u="sng" dirty="0">
                <a:latin typeface="Arial" panose="020B0604020202020204" pitchFamily="34" charset="0"/>
                <a:cs typeface="Arial" panose="020B0604020202020204" pitchFamily="34" charset="0"/>
              </a:rPr>
              <a:t>Capacity Constraint:</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Max production in month + overtime production per month - P</a:t>
            </a:r>
            <a:r>
              <a:rPr lang="en-US" baseline="-25000" dirty="0">
                <a:latin typeface="Arial" panose="020B0604020202020204" pitchFamily="34" charset="0"/>
                <a:cs typeface="Arial" panose="020B0604020202020204" pitchFamily="34" charset="0"/>
              </a:rPr>
              <a:t>t </a:t>
            </a:r>
            <a:r>
              <a:rPr lang="en-US" dirty="0">
                <a:latin typeface="Arial" panose="020B0604020202020204" pitchFamily="34" charset="0"/>
                <a:cs typeface="Arial" panose="020B0604020202020204" pitchFamily="34" charset="0"/>
              </a:rPr>
              <a:t>&gt;= 0</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73137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B6B5D1-18AA-3C4A-9766-7B1A25C42D74}"/>
              </a:ext>
            </a:extLst>
          </p:cNvPr>
          <p:cNvSpPr txBox="1"/>
          <p:nvPr/>
        </p:nvSpPr>
        <p:spPr>
          <a:xfrm>
            <a:off x="377300" y="384217"/>
            <a:ext cx="7874493"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Cost Function</a:t>
            </a:r>
          </a:p>
        </p:txBody>
      </p:sp>
      <p:cxnSp>
        <p:nvCxnSpPr>
          <p:cNvPr id="4" name="Straight Connector 3">
            <a:extLst>
              <a:ext uri="{FF2B5EF4-FFF2-40B4-BE49-F238E27FC236}">
                <a16:creationId xmlns:a16="http://schemas.microsoft.com/office/drawing/2014/main" id="{8A9254AB-303E-434A-81B1-B5098CAD725C}"/>
              </a:ext>
            </a:extLst>
          </p:cNvPr>
          <p:cNvCxnSpPr>
            <a:cxnSpLocks/>
          </p:cNvCxnSpPr>
          <p:nvPr/>
        </p:nvCxnSpPr>
        <p:spPr>
          <a:xfrm>
            <a:off x="0" y="872212"/>
            <a:ext cx="9158695"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97F0DAD3-FA25-BA43-94FB-F8594CA55F8A}"/>
              </a:ext>
            </a:extLst>
          </p:cNvPr>
          <p:cNvSpPr txBox="1"/>
          <p:nvPr/>
        </p:nvSpPr>
        <p:spPr>
          <a:xfrm>
            <a:off x="377300" y="1026810"/>
            <a:ext cx="7874493" cy="147732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main objective of the aggregate planning is minimize cost function </a:t>
            </a:r>
          </a:p>
          <a:p>
            <a:r>
              <a:rPr lang="en-US" u="sng" dirty="0">
                <a:latin typeface="Arial" panose="020B0604020202020204" pitchFamily="34" charset="0"/>
                <a:cs typeface="Arial" panose="020B0604020202020204" pitchFamily="34" charset="0"/>
              </a:rPr>
              <a:t>Cost Constraint: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160*14 </a:t>
            </a:r>
            <a:r>
              <a:rPr lang="en-US" dirty="0">
                <a:latin typeface="Arial" panose="020B0604020202020204" pitchFamily="34" charset="0"/>
                <a:cs typeface="Arial" panose="020B0604020202020204" pitchFamily="34" charset="0"/>
                <a:sym typeface="Symbol" pitchFamily="2" charset="2"/>
              </a:rPr>
              <a: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W</a:t>
            </a:r>
            <a:r>
              <a:rPr lang="en-US" baseline="-25000" dirty="0" err="1">
                <a:latin typeface="Arial" panose="020B0604020202020204" pitchFamily="34" charset="0"/>
                <a:cs typeface="Arial" panose="020B0604020202020204" pitchFamily="34" charset="0"/>
              </a:rPr>
              <a:t>t</a:t>
            </a:r>
            <a:r>
              <a:rPr lang="en-US" baseline="-250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+ 4 </a:t>
            </a:r>
            <a:r>
              <a:rPr lang="en-US" dirty="0">
                <a:latin typeface="Arial" panose="020B0604020202020204" pitchFamily="34" charset="0"/>
                <a:cs typeface="Arial" panose="020B0604020202020204" pitchFamily="34" charset="0"/>
                <a:sym typeface="Symbol" pitchFamily="2" charset="2"/>
              </a:rPr>
              <a:t></a:t>
            </a:r>
            <a:r>
              <a:rPr lang="en-US" dirty="0">
                <a:latin typeface="Arial" panose="020B0604020202020204" pitchFamily="34" charset="0"/>
                <a:cs typeface="Arial" panose="020B0604020202020204" pitchFamily="34" charset="0"/>
              </a:rPr>
              <a:t> I</a:t>
            </a:r>
            <a:r>
              <a:rPr lang="en-US" baseline="-25000" dirty="0">
                <a:latin typeface="Arial" panose="020B0604020202020204" pitchFamily="34" charset="0"/>
                <a:cs typeface="Arial" panose="020B0604020202020204" pitchFamily="34" charset="0"/>
              </a:rPr>
              <a:t>t </a:t>
            </a:r>
            <a:r>
              <a:rPr lang="en-US" dirty="0">
                <a:latin typeface="Arial" panose="020B0604020202020204" pitchFamily="34" charset="0"/>
                <a:cs typeface="Arial" panose="020B0604020202020204" pitchFamily="34" charset="0"/>
              </a:rPr>
              <a:t>+ 21 </a:t>
            </a:r>
            <a:r>
              <a:rPr lang="en-US" dirty="0">
                <a:latin typeface="Arial" panose="020B0604020202020204" pitchFamily="34" charset="0"/>
                <a:cs typeface="Arial" panose="020B0604020202020204" pitchFamily="34" charset="0"/>
                <a:sym typeface="Symbol" pitchFamily="2" charset="2"/>
              </a:rPr>
              <a: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O</a:t>
            </a:r>
            <a:r>
              <a:rPr lang="en-US" baseline="-25000" dirty="0" err="1">
                <a:latin typeface="Arial" panose="020B0604020202020204" pitchFamily="34" charset="0"/>
                <a:cs typeface="Arial" panose="020B0604020202020204" pitchFamily="34" charset="0"/>
              </a:rPr>
              <a:t>t</a:t>
            </a:r>
            <a:r>
              <a:rPr lang="en-US" baseline="-250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+ 95 </a:t>
            </a:r>
            <a:r>
              <a:rPr lang="en-US" dirty="0">
                <a:latin typeface="Arial" panose="020B0604020202020204" pitchFamily="34" charset="0"/>
                <a:cs typeface="Arial" panose="020B0604020202020204" pitchFamily="34" charset="0"/>
                <a:sym typeface="Symbol" pitchFamily="2" charset="2"/>
              </a:rPr>
              <a:t></a:t>
            </a:r>
            <a:r>
              <a:rPr lang="en-US" dirty="0">
                <a:latin typeface="Arial" panose="020B0604020202020204" pitchFamily="34" charset="0"/>
                <a:cs typeface="Arial" panose="020B0604020202020204" pitchFamily="34" charset="0"/>
              </a:rPr>
              <a:t> P</a:t>
            </a:r>
            <a:r>
              <a:rPr lang="en-US" baseline="-25000" dirty="0">
                <a:latin typeface="Arial" panose="020B0604020202020204" pitchFamily="34" charset="0"/>
                <a:cs typeface="Arial" panose="020B0604020202020204" pitchFamily="34" charset="0"/>
              </a:rPr>
              <a:t>t </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change_over_cost</a:t>
            </a:r>
            <a:r>
              <a:rPr lang="en-US" dirty="0">
                <a:latin typeface="Arial" panose="020B0604020202020204" pitchFamily="34" charset="0"/>
                <a:cs typeface="Arial" panose="020B0604020202020204" pitchFamily="34" charset="0"/>
              </a:rPr>
              <a:t> + 1640H</a:t>
            </a:r>
            <a:r>
              <a:rPr lang="en-US" baseline="-25000" dirty="0">
                <a:latin typeface="Arial" panose="020B0604020202020204" pitchFamily="34" charset="0"/>
                <a:cs typeface="Arial" panose="020B0604020202020204" pitchFamily="34" charset="0"/>
              </a:rPr>
              <a:t>t </a:t>
            </a:r>
            <a:r>
              <a:rPr lang="en-US" dirty="0">
                <a:latin typeface="Arial" panose="020B0604020202020204" pitchFamily="34" charset="0"/>
                <a:cs typeface="Arial" panose="020B0604020202020204" pitchFamily="34" charset="0"/>
                <a:sym typeface="Wingdings" pitchFamily="2" charset="2"/>
              </a:rPr>
              <a:t></a:t>
            </a:r>
            <a:r>
              <a:rPr lang="en-US" dirty="0">
                <a:latin typeface="Arial" panose="020B0604020202020204" pitchFamily="34" charset="0"/>
                <a:cs typeface="Arial" panose="020B0604020202020204" pitchFamily="34" charset="0"/>
              </a:rPr>
              <a:t> minimized</a:t>
            </a:r>
          </a:p>
        </p:txBody>
      </p:sp>
    </p:spTree>
    <p:extLst>
      <p:ext uri="{BB962C8B-B14F-4D97-AF65-F5344CB8AC3E}">
        <p14:creationId xmlns:p14="http://schemas.microsoft.com/office/powerpoint/2010/main" val="2827271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 name="Picture 106">
            <a:extLst>
              <a:ext uri="{FF2B5EF4-FFF2-40B4-BE49-F238E27FC236}">
                <a16:creationId xmlns:a16="http://schemas.microsoft.com/office/drawing/2014/main" id="{5C8758AA-9D72-4A08-A05E-6036C02A93DA}"/>
              </a:ext>
            </a:extLst>
          </p:cNvPr>
          <p:cNvPicPr>
            <a:picLocks noChangeAspect="1"/>
          </p:cNvPicPr>
          <p:nvPr/>
        </p:nvPicPr>
        <p:blipFill>
          <a:blip r:embed="rId2"/>
          <a:stretch>
            <a:fillRect/>
          </a:stretch>
        </p:blipFill>
        <p:spPr>
          <a:xfrm>
            <a:off x="87639" y="204788"/>
            <a:ext cx="8825773" cy="3276474"/>
          </a:xfrm>
          <a:prstGeom prst="rect">
            <a:avLst/>
          </a:prstGeom>
        </p:spPr>
      </p:pic>
      <p:pic>
        <p:nvPicPr>
          <p:cNvPr id="108" name="Picture 107">
            <a:extLst>
              <a:ext uri="{FF2B5EF4-FFF2-40B4-BE49-F238E27FC236}">
                <a16:creationId xmlns:a16="http://schemas.microsoft.com/office/drawing/2014/main" id="{1408864B-2C5E-4D88-8E70-49C4ECCA3AAA}"/>
              </a:ext>
            </a:extLst>
          </p:cNvPr>
          <p:cNvPicPr>
            <a:picLocks noChangeAspect="1"/>
          </p:cNvPicPr>
          <p:nvPr/>
        </p:nvPicPr>
        <p:blipFill>
          <a:blip r:embed="rId3"/>
          <a:stretch>
            <a:fillRect/>
          </a:stretch>
        </p:blipFill>
        <p:spPr>
          <a:xfrm>
            <a:off x="87639" y="3634112"/>
            <a:ext cx="5637300" cy="2570850"/>
          </a:xfrm>
          <a:prstGeom prst="rect">
            <a:avLst/>
          </a:prstGeom>
        </p:spPr>
      </p:pic>
      <p:pic>
        <p:nvPicPr>
          <p:cNvPr id="110" name="Picture 109">
            <a:extLst>
              <a:ext uri="{FF2B5EF4-FFF2-40B4-BE49-F238E27FC236}">
                <a16:creationId xmlns:a16="http://schemas.microsoft.com/office/drawing/2014/main" id="{7386E8C7-0CB1-482B-9D01-5AAAFFA407F3}"/>
              </a:ext>
            </a:extLst>
          </p:cNvPr>
          <p:cNvPicPr>
            <a:picLocks noChangeAspect="1"/>
          </p:cNvPicPr>
          <p:nvPr/>
        </p:nvPicPr>
        <p:blipFill>
          <a:blip r:embed="rId4"/>
          <a:stretch>
            <a:fillRect/>
          </a:stretch>
        </p:blipFill>
        <p:spPr>
          <a:xfrm>
            <a:off x="5957887" y="3640821"/>
            <a:ext cx="2518203" cy="1169717"/>
          </a:xfrm>
          <a:prstGeom prst="rect">
            <a:avLst/>
          </a:prstGeom>
        </p:spPr>
      </p:pic>
    </p:spTree>
    <p:extLst>
      <p:ext uri="{BB962C8B-B14F-4D97-AF65-F5344CB8AC3E}">
        <p14:creationId xmlns:p14="http://schemas.microsoft.com/office/powerpoint/2010/main" val="2047233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59DFA1-FB6B-4085-9E1E-87BC4300A225}"/>
              </a:ext>
            </a:extLst>
          </p:cNvPr>
          <p:cNvSpPr txBox="1"/>
          <p:nvPr/>
        </p:nvSpPr>
        <p:spPr>
          <a:xfrm>
            <a:off x="335902" y="382267"/>
            <a:ext cx="8397551" cy="461665"/>
          </a:xfrm>
          <a:prstGeom prst="rect">
            <a:avLst/>
          </a:prstGeom>
          <a:noFill/>
        </p:spPr>
        <p:txBody>
          <a:bodyPr wrap="square" rtlCol="0">
            <a:spAutoFit/>
          </a:bodyPr>
          <a:lstStyle/>
          <a:p>
            <a:r>
              <a:rPr lang="en-IN" sz="2400" dirty="0">
                <a:latin typeface="Arial" panose="020B0604020202020204" pitchFamily="34" charset="0"/>
                <a:cs typeface="Arial" panose="020B0604020202020204" pitchFamily="34" charset="0"/>
              </a:rPr>
              <a:t>Demand – FY 2010</a:t>
            </a:r>
          </a:p>
        </p:txBody>
      </p:sp>
      <p:cxnSp>
        <p:nvCxnSpPr>
          <p:cNvPr id="7" name="Straight Connector 6">
            <a:extLst>
              <a:ext uri="{FF2B5EF4-FFF2-40B4-BE49-F238E27FC236}">
                <a16:creationId xmlns:a16="http://schemas.microsoft.com/office/drawing/2014/main" id="{FD768433-0058-46B4-A4F0-7991BC454748}"/>
              </a:ext>
            </a:extLst>
          </p:cNvPr>
          <p:cNvCxnSpPr>
            <a:cxnSpLocks/>
          </p:cNvCxnSpPr>
          <p:nvPr/>
        </p:nvCxnSpPr>
        <p:spPr>
          <a:xfrm>
            <a:off x="0" y="872212"/>
            <a:ext cx="9158695" cy="0"/>
          </a:xfrm>
          <a:prstGeom prst="line">
            <a:avLst/>
          </a:prstGeom>
        </p:spPr>
        <p:style>
          <a:lnRef idx="2">
            <a:schemeClr val="accent1"/>
          </a:lnRef>
          <a:fillRef idx="0">
            <a:schemeClr val="accent1"/>
          </a:fillRef>
          <a:effectRef idx="1">
            <a:schemeClr val="accent1"/>
          </a:effectRef>
          <a:fontRef idx="minor">
            <a:schemeClr val="tx1"/>
          </a:fontRef>
        </p:style>
      </p:cxnSp>
      <p:pic>
        <p:nvPicPr>
          <p:cNvPr id="8" name="Picture 7">
            <a:extLst>
              <a:ext uri="{FF2B5EF4-FFF2-40B4-BE49-F238E27FC236}">
                <a16:creationId xmlns:a16="http://schemas.microsoft.com/office/drawing/2014/main" id="{B7580A35-0190-47A1-B9F1-7FC9438A334A}"/>
              </a:ext>
            </a:extLst>
          </p:cNvPr>
          <p:cNvPicPr>
            <a:picLocks noChangeAspect="1"/>
          </p:cNvPicPr>
          <p:nvPr/>
        </p:nvPicPr>
        <p:blipFill>
          <a:blip r:embed="rId2"/>
          <a:stretch>
            <a:fillRect/>
          </a:stretch>
        </p:blipFill>
        <p:spPr>
          <a:xfrm>
            <a:off x="1602557" y="1403121"/>
            <a:ext cx="5863472" cy="3411646"/>
          </a:xfrm>
          <a:prstGeom prst="rect">
            <a:avLst/>
          </a:prstGeom>
        </p:spPr>
      </p:pic>
      <p:sp>
        <p:nvSpPr>
          <p:cNvPr id="9" name="TextBox 8">
            <a:extLst>
              <a:ext uri="{FF2B5EF4-FFF2-40B4-BE49-F238E27FC236}">
                <a16:creationId xmlns:a16="http://schemas.microsoft.com/office/drawing/2014/main" id="{05758E10-A7B3-4790-934C-F14B9CD2C535}"/>
              </a:ext>
            </a:extLst>
          </p:cNvPr>
          <p:cNvSpPr txBox="1"/>
          <p:nvPr/>
        </p:nvSpPr>
        <p:spPr>
          <a:xfrm>
            <a:off x="1000299" y="5191668"/>
            <a:ext cx="7512105" cy="923330"/>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above graph, indicates a seasonality in sales of lawn movers in the months March – May 2010, summer months.</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530387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69B91B-784D-2243-AA3C-51E544C5BACB}"/>
              </a:ext>
            </a:extLst>
          </p:cNvPr>
          <p:cNvSpPr txBox="1"/>
          <p:nvPr/>
        </p:nvSpPr>
        <p:spPr>
          <a:xfrm>
            <a:off x="377300" y="384217"/>
            <a:ext cx="7874493"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Chase Strategy</a:t>
            </a:r>
          </a:p>
        </p:txBody>
      </p:sp>
      <p:cxnSp>
        <p:nvCxnSpPr>
          <p:cNvPr id="3" name="Straight Connector 2">
            <a:extLst>
              <a:ext uri="{FF2B5EF4-FFF2-40B4-BE49-F238E27FC236}">
                <a16:creationId xmlns:a16="http://schemas.microsoft.com/office/drawing/2014/main" id="{A3CC2BF9-04EA-F54B-8532-2ED16A46C4E4}"/>
              </a:ext>
            </a:extLst>
          </p:cNvPr>
          <p:cNvCxnSpPr>
            <a:cxnSpLocks/>
          </p:cNvCxnSpPr>
          <p:nvPr/>
        </p:nvCxnSpPr>
        <p:spPr>
          <a:xfrm>
            <a:off x="0" y="872212"/>
            <a:ext cx="9158695" cy="0"/>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6F3310FC-8348-AD48-894B-05201CC9CBA6}"/>
              </a:ext>
            </a:extLst>
          </p:cNvPr>
          <p:cNvSpPr txBox="1"/>
          <p:nvPr/>
        </p:nvSpPr>
        <p:spPr>
          <a:xfrm>
            <a:off x="377300" y="1026810"/>
            <a:ext cx="7874493" cy="3693319"/>
          </a:xfrm>
          <a:prstGeom prst="rect">
            <a:avLst/>
          </a:prstGeom>
          <a:noFill/>
        </p:spPr>
        <p:txBody>
          <a:bodyPr wrap="square" rtlCol="0">
            <a:spAutoFit/>
          </a:bodyPr>
          <a:lstStyle/>
          <a:p>
            <a:pPr marL="342900" indent="-342900" algn="just">
              <a:buFont typeface="Arial" panose="020B0604020202020204" pitchFamily="34" charset="0"/>
              <a:buChar char="•"/>
            </a:pPr>
            <a:r>
              <a:rPr lang="en-IN" dirty="0">
                <a:latin typeface="Arial" panose="020B0604020202020204" pitchFamily="34" charset="0"/>
                <a:cs typeface="Arial" panose="020B0604020202020204" pitchFamily="34" charset="0"/>
              </a:rPr>
              <a:t>Production is synchronized with the demand rate by varying machine capacity or hiring and layoff employees.</a:t>
            </a:r>
          </a:p>
          <a:p>
            <a:pPr marL="342900" indent="-342900" algn="just">
              <a:buFont typeface="Arial" panose="020B0604020202020204" pitchFamily="34" charset="0"/>
              <a:buChar char="•"/>
            </a:pPr>
            <a:r>
              <a:rPr lang="en-IN" dirty="0">
                <a:latin typeface="Arial" panose="020B0604020202020204" pitchFamily="34" charset="0"/>
                <a:cs typeface="Arial" panose="020B0604020202020204" pitchFamily="34" charset="0"/>
              </a:rPr>
              <a:t>Work force is varying in chase strategy and we have additional cost parameters such as hiring cost </a:t>
            </a:r>
            <a:r>
              <a:rPr lang="en-IN" dirty="0" err="1">
                <a:latin typeface="Arial" panose="020B0604020202020204" pitchFamily="34" charset="0"/>
                <a:cs typeface="Arial" panose="020B0604020202020204" pitchFamily="34" charset="0"/>
              </a:rPr>
              <a:t>H</a:t>
            </a:r>
            <a:r>
              <a:rPr lang="en-IN" baseline="-25000" dirty="0" err="1">
                <a:latin typeface="Arial" panose="020B0604020202020204" pitchFamily="34" charset="0"/>
                <a:cs typeface="Arial" panose="020B0604020202020204" pitchFamily="34" charset="0"/>
              </a:rPr>
              <a:t>t</a:t>
            </a:r>
            <a:r>
              <a:rPr lang="en-IN" dirty="0">
                <a:latin typeface="Arial" panose="020B0604020202020204" pitchFamily="34" charset="0"/>
                <a:cs typeface="Arial" panose="020B0604020202020204" pitchFamily="34" charset="0"/>
              </a:rPr>
              <a:t>  and layoff cost F</a:t>
            </a:r>
            <a:r>
              <a:rPr lang="en-IN" baseline="-25000" dirty="0">
                <a:latin typeface="Arial" panose="020B0604020202020204" pitchFamily="34" charset="0"/>
                <a:cs typeface="Arial" panose="020B0604020202020204" pitchFamily="34" charset="0"/>
              </a:rPr>
              <a:t>t</a:t>
            </a:r>
            <a:r>
              <a:rPr lang="en-IN" dirty="0">
                <a:latin typeface="Arial" panose="020B0604020202020204" pitchFamily="34" charset="0"/>
                <a:cs typeface="Arial" panose="020B0604020202020204" pitchFamily="34" charset="0"/>
              </a:rPr>
              <a:t>  </a:t>
            </a:r>
          </a:p>
          <a:p>
            <a:pPr marL="342900" indent="-342900" algn="just">
              <a:buFont typeface="Arial" panose="020B0604020202020204" pitchFamily="34" charset="0"/>
              <a:buChar char="•"/>
            </a:pPr>
            <a:r>
              <a:rPr lang="en-IN" dirty="0">
                <a:latin typeface="Arial" panose="020B0604020202020204" pitchFamily="34" charset="0"/>
                <a:cs typeface="Arial" panose="020B0604020202020204" pitchFamily="34" charset="0"/>
              </a:rPr>
              <a:t>Initially, opening Inventory is 16,460 units which is carried from previous year’s inventory and the ending inventory is 3699 units which acts as a safety stock </a:t>
            </a:r>
          </a:p>
          <a:p>
            <a:pPr marL="342900" indent="-342900" algn="just">
              <a:buFont typeface="Arial" panose="020B0604020202020204" pitchFamily="34" charset="0"/>
              <a:buChar char="•"/>
            </a:pPr>
            <a:r>
              <a:rPr lang="en-IN" dirty="0">
                <a:latin typeface="Arial" panose="020B0604020202020204" pitchFamily="34" charset="0"/>
                <a:cs typeface="Arial" panose="020B0604020202020204" pitchFamily="34" charset="0"/>
              </a:rPr>
              <a:t>If there is a limit of 85 workers per shift , then chase strategy is not feasible as the numbers of workers can be more than 85 for certain months when demand is high.</a:t>
            </a:r>
          </a:p>
          <a:p>
            <a:pPr marL="342900" indent="-342900" algn="just">
              <a:buFont typeface="Arial" panose="020B0604020202020204" pitchFamily="34" charset="0"/>
              <a:buChar char="•"/>
            </a:pPr>
            <a:r>
              <a:rPr lang="en-IN" dirty="0">
                <a:latin typeface="Arial" panose="020B0604020202020204" pitchFamily="34" charset="0"/>
                <a:cs typeface="Arial" panose="020B0604020202020204" pitchFamily="34" charset="0"/>
              </a:rPr>
              <a:t>Maximum of 170 workers can be hired for two shifts and based on demand hiring and layoff take's place</a:t>
            </a:r>
            <a:endParaRPr lang="en-US"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22112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C65646-7300-E14E-94CC-A690CCF6ECC9}"/>
              </a:ext>
            </a:extLst>
          </p:cNvPr>
          <p:cNvSpPr txBox="1"/>
          <p:nvPr/>
        </p:nvSpPr>
        <p:spPr>
          <a:xfrm>
            <a:off x="377300" y="384217"/>
            <a:ext cx="7874493"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Constraints</a:t>
            </a:r>
          </a:p>
        </p:txBody>
      </p:sp>
      <p:cxnSp>
        <p:nvCxnSpPr>
          <p:cNvPr id="4" name="Straight Connector 3">
            <a:extLst>
              <a:ext uri="{FF2B5EF4-FFF2-40B4-BE49-F238E27FC236}">
                <a16:creationId xmlns:a16="http://schemas.microsoft.com/office/drawing/2014/main" id="{FAA79D1B-2ADB-7E4B-994A-BCDA4C56999F}"/>
              </a:ext>
            </a:extLst>
          </p:cNvPr>
          <p:cNvCxnSpPr>
            <a:cxnSpLocks/>
          </p:cNvCxnSpPr>
          <p:nvPr/>
        </p:nvCxnSpPr>
        <p:spPr>
          <a:xfrm>
            <a:off x="0" y="872212"/>
            <a:ext cx="9158695"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482EB9A1-9541-A24C-96F7-BB2C53553EC4}"/>
              </a:ext>
            </a:extLst>
          </p:cNvPr>
          <p:cNvSpPr txBox="1"/>
          <p:nvPr/>
        </p:nvSpPr>
        <p:spPr>
          <a:xfrm>
            <a:off x="377300" y="1026810"/>
            <a:ext cx="7874493" cy="4247317"/>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Time period for this plan is 12 months</a:t>
            </a:r>
            <a:endParaRPr lang="en-IN" dirty="0">
              <a:latin typeface="Arial" panose="020B0604020202020204" pitchFamily="34" charset="0"/>
              <a:cs typeface="Arial" panose="020B0604020202020204" pitchFamily="34" charset="0"/>
            </a:endParaRPr>
          </a:p>
          <a:p>
            <a:r>
              <a:rPr lang="en-US" u="sng" dirty="0">
                <a:latin typeface="Arial" panose="020B0604020202020204" pitchFamily="34" charset="0"/>
                <a:cs typeface="Arial" panose="020B0604020202020204" pitchFamily="34" charset="0"/>
              </a:rPr>
              <a:t>Initial Condition:</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a:t>
            </a:r>
            <a:r>
              <a:rPr lang="en-US" baseline="-25000" dirty="0">
                <a:latin typeface="Arial" panose="020B0604020202020204" pitchFamily="34" charset="0"/>
                <a:cs typeface="Arial" panose="020B0604020202020204" pitchFamily="34" charset="0"/>
              </a:rPr>
              <a:t>0 </a:t>
            </a:r>
            <a:r>
              <a:rPr lang="en-US" dirty="0">
                <a:latin typeface="Arial" panose="020B0604020202020204" pitchFamily="34" charset="0"/>
                <a:cs typeface="Arial" panose="020B0604020202020204" pitchFamily="34" charset="0"/>
              </a:rPr>
              <a:t>= 85, I</a:t>
            </a:r>
            <a:r>
              <a:rPr lang="en-US" baseline="-25000" dirty="0">
                <a:latin typeface="Arial" panose="020B0604020202020204" pitchFamily="34" charset="0"/>
                <a:cs typeface="Arial" panose="020B0604020202020204" pitchFamily="34" charset="0"/>
              </a:rPr>
              <a:t>0 </a:t>
            </a:r>
            <a:r>
              <a:rPr lang="en-US" dirty="0">
                <a:latin typeface="Arial" panose="020B0604020202020204" pitchFamily="34" charset="0"/>
                <a:cs typeface="Arial" panose="020B0604020202020204" pitchFamily="34" charset="0"/>
              </a:rPr>
              <a:t>= 16460, I</a:t>
            </a:r>
            <a:r>
              <a:rPr lang="en-US" baseline="-25000" dirty="0">
                <a:latin typeface="Arial" panose="020B0604020202020204" pitchFamily="34" charset="0"/>
                <a:cs typeface="Arial" panose="020B0604020202020204" pitchFamily="34" charset="0"/>
              </a:rPr>
              <a:t>12 </a:t>
            </a:r>
            <a:r>
              <a:rPr lang="en-US" dirty="0">
                <a:latin typeface="Arial" panose="020B0604020202020204" pitchFamily="34" charset="0"/>
                <a:cs typeface="Arial" panose="020B0604020202020204" pitchFamily="34" charset="0"/>
              </a:rPr>
              <a:t>= 3699</a:t>
            </a:r>
            <a:endParaRPr lang="en-IN" dirty="0">
              <a:latin typeface="Arial" panose="020B0604020202020204" pitchFamily="34" charset="0"/>
              <a:cs typeface="Arial" panose="020B0604020202020204" pitchFamily="34" charset="0"/>
            </a:endParaRPr>
          </a:p>
          <a:p>
            <a:r>
              <a:rPr lang="en-US" u="sng" dirty="0">
                <a:latin typeface="Arial" panose="020B0604020202020204" pitchFamily="34" charset="0"/>
                <a:cs typeface="Arial" panose="020B0604020202020204" pitchFamily="34" charset="0"/>
              </a:rPr>
              <a:t>Workforce Constraint:</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a:t>
            </a:r>
            <a:r>
              <a:rPr lang="en-US" baseline="-25000" dirty="0">
                <a:latin typeface="Arial" panose="020B0604020202020204" pitchFamily="34" charset="0"/>
                <a:cs typeface="Arial" panose="020B0604020202020204" pitchFamily="34" charset="0"/>
              </a:rPr>
              <a:t>t-1 </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W</a:t>
            </a:r>
            <a:r>
              <a:rPr lang="en-US" baseline="-25000" dirty="0" err="1">
                <a:latin typeface="Arial" panose="020B0604020202020204" pitchFamily="34" charset="0"/>
                <a:cs typeface="Arial" panose="020B0604020202020204" pitchFamily="34" charset="0"/>
              </a:rPr>
              <a:t>t</a:t>
            </a:r>
            <a:r>
              <a:rPr lang="en-US" baseline="-250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H</a:t>
            </a:r>
            <a:r>
              <a:rPr lang="en-US" baseline="-25000" dirty="0" err="1">
                <a:latin typeface="Arial" panose="020B0604020202020204" pitchFamily="34" charset="0"/>
                <a:cs typeface="Arial" panose="020B0604020202020204" pitchFamily="34" charset="0"/>
              </a:rPr>
              <a:t>t</a:t>
            </a:r>
            <a:r>
              <a:rPr lang="en-US" baseline="-250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 F</a:t>
            </a:r>
            <a:r>
              <a:rPr lang="en-US" baseline="-25000"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0</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a:t>
            </a:r>
            <a:r>
              <a:rPr lang="en-US" baseline="-25000" dirty="0">
                <a:latin typeface="Arial" panose="020B0604020202020204" pitchFamily="34" charset="0"/>
                <a:cs typeface="Arial" panose="020B0604020202020204" pitchFamily="34" charset="0"/>
              </a:rPr>
              <a:t>t-1 </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H</a:t>
            </a:r>
            <a:r>
              <a:rPr lang="en-US" baseline="-25000" dirty="0" err="1">
                <a:latin typeface="Arial" panose="020B0604020202020204" pitchFamily="34" charset="0"/>
                <a:cs typeface="Arial" panose="020B0604020202020204" pitchFamily="34" charset="0"/>
              </a:rPr>
              <a:t>t</a:t>
            </a:r>
            <a:r>
              <a:rPr lang="en-US" baseline="-250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 F</a:t>
            </a:r>
            <a:r>
              <a:rPr lang="en-US" baseline="-25000" dirty="0">
                <a:latin typeface="Arial" panose="020B0604020202020204" pitchFamily="34" charset="0"/>
                <a:cs typeface="Arial" panose="020B0604020202020204" pitchFamily="34" charset="0"/>
              </a:rPr>
              <a:t>t </a:t>
            </a:r>
            <a:r>
              <a:rPr lang="en-US" dirty="0">
                <a:latin typeface="Arial" panose="020B0604020202020204" pitchFamily="34" charset="0"/>
                <a:cs typeface="Arial" panose="020B0604020202020204" pitchFamily="34" charset="0"/>
              </a:rPr>
              <a:t>)*80 + overtime production per month - P</a:t>
            </a:r>
            <a:r>
              <a:rPr lang="en-US" baseline="-25000" dirty="0">
                <a:latin typeface="Arial" panose="020B0604020202020204" pitchFamily="34" charset="0"/>
                <a:cs typeface="Arial" panose="020B0604020202020204" pitchFamily="34" charset="0"/>
              </a:rPr>
              <a:t>t  </a:t>
            </a:r>
            <a:r>
              <a:rPr lang="en-US" dirty="0">
                <a:latin typeface="Arial" panose="020B0604020202020204" pitchFamily="34" charset="0"/>
                <a:cs typeface="Arial" panose="020B0604020202020204" pitchFamily="34" charset="0"/>
              </a:rPr>
              <a:t>= 0</a:t>
            </a: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W</a:t>
            </a:r>
            <a:r>
              <a:rPr lang="en-US" baseline="-25000" dirty="0" err="1">
                <a:latin typeface="Arial" panose="020B0604020202020204" pitchFamily="34" charset="0"/>
                <a:cs typeface="Arial" panose="020B0604020202020204" pitchFamily="34" charset="0"/>
              </a:rPr>
              <a:t>t</a:t>
            </a:r>
            <a:r>
              <a:rPr lang="en-US" baseline="-250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&lt;= 85, as the plant can accommodate only a maximum of 85 people</a:t>
            </a:r>
            <a:endParaRPr lang="en-US" baseline="-25000" dirty="0">
              <a:latin typeface="Arial" panose="020B0604020202020204" pitchFamily="34" charset="0"/>
              <a:cs typeface="Arial" panose="020B0604020202020204" pitchFamily="34" charset="0"/>
            </a:endParaRPr>
          </a:p>
          <a:p>
            <a:r>
              <a:rPr lang="en-US" u="sng" dirty="0">
                <a:latin typeface="Arial" panose="020B0604020202020204" pitchFamily="34" charset="0"/>
                <a:cs typeface="Arial" panose="020B0604020202020204" pitchFamily="34" charset="0"/>
              </a:rPr>
              <a:t>Inventory Constraint:</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a:t>
            </a:r>
            <a:r>
              <a:rPr lang="en-US" baseline="-25000" dirty="0">
                <a:latin typeface="Arial" panose="020B0604020202020204" pitchFamily="34" charset="0"/>
                <a:cs typeface="Arial" panose="020B0604020202020204" pitchFamily="34" charset="0"/>
              </a:rPr>
              <a:t>t-1 </a:t>
            </a:r>
            <a:r>
              <a:rPr lang="en-US" dirty="0">
                <a:latin typeface="Arial" panose="020B0604020202020204" pitchFamily="34" charset="0"/>
                <a:cs typeface="Arial" panose="020B0604020202020204" pitchFamily="34" charset="0"/>
              </a:rPr>
              <a:t>- I</a:t>
            </a:r>
            <a:r>
              <a:rPr lang="en-US" baseline="-25000" dirty="0">
                <a:latin typeface="Arial" panose="020B0604020202020204" pitchFamily="34" charset="0"/>
                <a:cs typeface="Arial" panose="020B0604020202020204" pitchFamily="34" charset="0"/>
              </a:rPr>
              <a:t>t </a:t>
            </a:r>
            <a:r>
              <a:rPr lang="en-US" dirty="0">
                <a:latin typeface="Arial" panose="020B0604020202020204" pitchFamily="34" charset="0"/>
                <a:cs typeface="Arial" panose="020B0604020202020204" pitchFamily="34" charset="0"/>
              </a:rPr>
              <a:t>+ P</a:t>
            </a:r>
            <a:r>
              <a:rPr lang="en-US" baseline="-25000" dirty="0">
                <a:latin typeface="Arial" panose="020B0604020202020204" pitchFamily="34" charset="0"/>
                <a:cs typeface="Arial" panose="020B0604020202020204" pitchFamily="34" charset="0"/>
              </a:rPr>
              <a:t>t </a:t>
            </a:r>
            <a:r>
              <a:rPr lang="en-US" dirty="0">
                <a:latin typeface="Arial" panose="020B0604020202020204" pitchFamily="34" charset="0"/>
                <a:cs typeface="Arial" panose="020B0604020202020204" pitchFamily="34" charset="0"/>
              </a:rPr>
              <a:t>- D</a:t>
            </a:r>
            <a:r>
              <a:rPr lang="en-US" baseline="-25000" dirty="0">
                <a:latin typeface="Arial" panose="020B0604020202020204" pitchFamily="34" charset="0"/>
                <a:cs typeface="Arial" panose="020B0604020202020204" pitchFamily="34" charset="0"/>
              </a:rPr>
              <a:t>t </a:t>
            </a:r>
            <a:r>
              <a:rPr lang="en-US" dirty="0">
                <a:latin typeface="Arial" panose="020B0604020202020204" pitchFamily="34" charset="0"/>
                <a:cs typeface="Arial" panose="020B0604020202020204" pitchFamily="34" charset="0"/>
              </a:rPr>
              <a:t> = 0</a:t>
            </a:r>
            <a:endParaRPr lang="en-IN" dirty="0">
              <a:latin typeface="Arial" panose="020B0604020202020204" pitchFamily="34" charset="0"/>
              <a:cs typeface="Arial" panose="020B0604020202020204" pitchFamily="34" charset="0"/>
            </a:endParaRPr>
          </a:p>
          <a:p>
            <a:r>
              <a:rPr lang="en-US" u="sng" dirty="0">
                <a:latin typeface="Arial" panose="020B0604020202020204" pitchFamily="34" charset="0"/>
                <a:cs typeface="Arial" panose="020B0604020202020204" pitchFamily="34" charset="0"/>
              </a:rPr>
              <a:t>Overtime Constraint:</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O</a:t>
            </a:r>
            <a:r>
              <a:rPr lang="en-US" baseline="-25000" dirty="0" err="1">
                <a:latin typeface="Arial" panose="020B0604020202020204" pitchFamily="34" charset="0"/>
                <a:cs typeface="Arial" panose="020B0604020202020204" pitchFamily="34" charset="0"/>
              </a:rPr>
              <a:t>t</a:t>
            </a:r>
            <a:r>
              <a:rPr lang="en-US" baseline="-250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Maximum overtime hours* </a:t>
            </a:r>
            <a:r>
              <a:rPr lang="en-US" dirty="0" err="1">
                <a:latin typeface="Arial" panose="020B0604020202020204" pitchFamily="34" charset="0"/>
                <a:cs typeface="Arial" panose="020B0604020202020204" pitchFamily="34" charset="0"/>
              </a:rPr>
              <a:t>W</a:t>
            </a:r>
            <a:r>
              <a:rPr lang="en-US" baseline="-25000" dirty="0" err="1">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&lt;= 0</a:t>
            </a:r>
            <a:endParaRPr lang="en-IN" dirty="0">
              <a:latin typeface="Arial" panose="020B0604020202020204" pitchFamily="34" charset="0"/>
              <a:cs typeface="Arial" panose="020B0604020202020204" pitchFamily="34" charset="0"/>
            </a:endParaRPr>
          </a:p>
          <a:p>
            <a:r>
              <a:rPr lang="en-US" u="sng" dirty="0">
                <a:latin typeface="Arial" panose="020B0604020202020204" pitchFamily="34" charset="0"/>
                <a:cs typeface="Arial" panose="020B0604020202020204" pitchFamily="34" charset="0"/>
              </a:rPr>
              <a:t>Capacity Constraint:</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Max production in month + overtime production per month - P</a:t>
            </a:r>
            <a:r>
              <a:rPr lang="en-US" baseline="-25000" dirty="0">
                <a:latin typeface="Arial" panose="020B0604020202020204" pitchFamily="34" charset="0"/>
                <a:cs typeface="Arial" panose="020B0604020202020204" pitchFamily="34" charset="0"/>
              </a:rPr>
              <a:t>t </a:t>
            </a:r>
            <a:r>
              <a:rPr lang="en-US" dirty="0">
                <a:latin typeface="Arial" panose="020B0604020202020204" pitchFamily="34" charset="0"/>
                <a:cs typeface="Arial" panose="020B0604020202020204" pitchFamily="34" charset="0"/>
              </a:rPr>
              <a:t>&gt;= 0</a:t>
            </a:r>
            <a:endParaRPr lang="en-IN"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270578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7EF7E8-89AB-AC4C-99CD-AD679C44EF04}"/>
              </a:ext>
            </a:extLst>
          </p:cNvPr>
          <p:cNvSpPr txBox="1"/>
          <p:nvPr/>
        </p:nvSpPr>
        <p:spPr>
          <a:xfrm>
            <a:off x="377300" y="384217"/>
            <a:ext cx="7874493"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Cost Function</a:t>
            </a:r>
          </a:p>
        </p:txBody>
      </p:sp>
      <p:cxnSp>
        <p:nvCxnSpPr>
          <p:cNvPr id="3" name="Straight Connector 2">
            <a:extLst>
              <a:ext uri="{FF2B5EF4-FFF2-40B4-BE49-F238E27FC236}">
                <a16:creationId xmlns:a16="http://schemas.microsoft.com/office/drawing/2014/main" id="{92E6168A-B84D-2F48-93F7-EECCFC174A1D}"/>
              </a:ext>
            </a:extLst>
          </p:cNvPr>
          <p:cNvCxnSpPr>
            <a:cxnSpLocks/>
          </p:cNvCxnSpPr>
          <p:nvPr/>
        </p:nvCxnSpPr>
        <p:spPr>
          <a:xfrm>
            <a:off x="0" y="872212"/>
            <a:ext cx="9158695" cy="0"/>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B3D78E5E-639D-674A-BD5F-BAF2DA7BB7DC}"/>
              </a:ext>
            </a:extLst>
          </p:cNvPr>
          <p:cNvSpPr txBox="1"/>
          <p:nvPr/>
        </p:nvSpPr>
        <p:spPr>
          <a:xfrm>
            <a:off x="377300" y="1026810"/>
            <a:ext cx="7874493" cy="1754326"/>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main objective of the aggregate planning is minimize cost function </a:t>
            </a:r>
          </a:p>
          <a:p>
            <a:r>
              <a:rPr lang="en-US" u="sng" dirty="0">
                <a:latin typeface="Arial" panose="020B0604020202020204" pitchFamily="34" charset="0"/>
                <a:cs typeface="Arial" panose="020B0604020202020204" pitchFamily="34" charset="0"/>
              </a:rPr>
              <a:t>Cost Constraint: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160*14 </a:t>
            </a:r>
            <a:r>
              <a:rPr lang="en-US" dirty="0">
                <a:latin typeface="Arial" panose="020B0604020202020204" pitchFamily="34" charset="0"/>
                <a:cs typeface="Arial" panose="020B0604020202020204" pitchFamily="34" charset="0"/>
                <a:sym typeface="Symbol" pitchFamily="2" charset="2"/>
              </a:rPr>
              <a: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W</a:t>
            </a:r>
            <a:r>
              <a:rPr lang="en-US" baseline="-25000" dirty="0" err="1">
                <a:latin typeface="Arial" panose="020B0604020202020204" pitchFamily="34" charset="0"/>
                <a:cs typeface="Arial" panose="020B0604020202020204" pitchFamily="34" charset="0"/>
              </a:rPr>
              <a:t>t</a:t>
            </a:r>
            <a:r>
              <a:rPr lang="en-US" baseline="-250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+ 4 </a:t>
            </a:r>
            <a:r>
              <a:rPr lang="en-US" dirty="0">
                <a:latin typeface="Arial" panose="020B0604020202020204" pitchFamily="34" charset="0"/>
                <a:cs typeface="Arial" panose="020B0604020202020204" pitchFamily="34" charset="0"/>
                <a:sym typeface="Symbol" pitchFamily="2" charset="2"/>
              </a:rPr>
              <a:t></a:t>
            </a:r>
            <a:r>
              <a:rPr lang="en-US" dirty="0">
                <a:latin typeface="Arial" panose="020B0604020202020204" pitchFamily="34" charset="0"/>
                <a:cs typeface="Arial" panose="020B0604020202020204" pitchFamily="34" charset="0"/>
              </a:rPr>
              <a:t> I</a:t>
            </a:r>
            <a:r>
              <a:rPr lang="en-US" baseline="-25000" dirty="0">
                <a:latin typeface="Arial" panose="020B0604020202020204" pitchFamily="34" charset="0"/>
                <a:cs typeface="Arial" panose="020B0604020202020204" pitchFamily="34" charset="0"/>
              </a:rPr>
              <a:t>t </a:t>
            </a:r>
            <a:r>
              <a:rPr lang="en-US" dirty="0">
                <a:latin typeface="Arial" panose="020B0604020202020204" pitchFamily="34" charset="0"/>
                <a:cs typeface="Arial" panose="020B0604020202020204" pitchFamily="34" charset="0"/>
              </a:rPr>
              <a:t>+ 21 </a:t>
            </a:r>
            <a:r>
              <a:rPr lang="en-US" dirty="0">
                <a:latin typeface="Arial" panose="020B0604020202020204" pitchFamily="34" charset="0"/>
                <a:cs typeface="Arial" panose="020B0604020202020204" pitchFamily="34" charset="0"/>
                <a:sym typeface="Symbol" pitchFamily="2" charset="2"/>
              </a:rPr>
              <a: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O</a:t>
            </a:r>
            <a:r>
              <a:rPr lang="en-US" baseline="-25000" dirty="0" err="1">
                <a:latin typeface="Arial" panose="020B0604020202020204" pitchFamily="34" charset="0"/>
                <a:cs typeface="Arial" panose="020B0604020202020204" pitchFamily="34" charset="0"/>
              </a:rPr>
              <a:t>t</a:t>
            </a:r>
            <a:r>
              <a:rPr lang="en-US" baseline="-250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+ 95 </a:t>
            </a:r>
            <a:r>
              <a:rPr lang="en-US" dirty="0">
                <a:latin typeface="Arial" panose="020B0604020202020204" pitchFamily="34" charset="0"/>
                <a:cs typeface="Arial" panose="020B0604020202020204" pitchFamily="34" charset="0"/>
                <a:sym typeface="Symbol" pitchFamily="2" charset="2"/>
              </a:rPr>
              <a:t></a:t>
            </a:r>
            <a:r>
              <a:rPr lang="en-US" dirty="0">
                <a:latin typeface="Arial" panose="020B0604020202020204" pitchFamily="34" charset="0"/>
                <a:cs typeface="Arial" panose="020B0604020202020204" pitchFamily="34" charset="0"/>
              </a:rPr>
              <a:t> P</a:t>
            </a:r>
            <a:r>
              <a:rPr lang="en-US" baseline="-25000" dirty="0">
                <a:latin typeface="Arial" panose="020B0604020202020204" pitchFamily="34" charset="0"/>
                <a:cs typeface="Arial" panose="020B0604020202020204" pitchFamily="34" charset="0"/>
              </a:rPr>
              <a:t>t </a:t>
            </a:r>
            <a:r>
              <a:rPr lang="en-US" dirty="0">
                <a:latin typeface="Arial" panose="020B0604020202020204" pitchFamily="34" charset="0"/>
                <a:cs typeface="Arial" panose="020B0604020202020204" pitchFamily="34" charset="0"/>
              </a:rPr>
              <a:t> + 1640 </a:t>
            </a:r>
            <a:r>
              <a:rPr lang="en-US" dirty="0">
                <a:latin typeface="Arial" panose="020B0604020202020204" pitchFamily="34" charset="0"/>
                <a:cs typeface="Arial" panose="020B0604020202020204" pitchFamily="34" charset="0"/>
                <a:sym typeface="Symbol" pitchFamily="2" charset="2"/>
              </a:rPr>
              <a: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a:t>
            </a:r>
            <a:r>
              <a:rPr lang="en-US" baseline="-25000" dirty="0" err="1">
                <a:latin typeface="Arial" panose="020B0604020202020204" pitchFamily="34" charset="0"/>
                <a:cs typeface="Arial" panose="020B0604020202020204" pitchFamily="34" charset="0"/>
              </a:rPr>
              <a:t>t</a:t>
            </a:r>
            <a:r>
              <a:rPr lang="en-US" baseline="-250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+ 1500 </a:t>
            </a:r>
            <a:r>
              <a:rPr lang="en-US" dirty="0">
                <a:latin typeface="Arial" panose="020B0604020202020204" pitchFamily="34" charset="0"/>
                <a:cs typeface="Arial" panose="020B0604020202020204" pitchFamily="34" charset="0"/>
                <a:sym typeface="Symbol" pitchFamily="2" charset="2"/>
              </a:rPr>
              <a:t></a:t>
            </a:r>
            <a:r>
              <a:rPr lang="en-US" dirty="0">
                <a:latin typeface="Arial" panose="020B0604020202020204" pitchFamily="34" charset="0"/>
                <a:cs typeface="Arial" panose="020B0604020202020204" pitchFamily="34" charset="0"/>
              </a:rPr>
              <a:t> F</a:t>
            </a:r>
            <a:r>
              <a:rPr lang="en-US" baseline="-25000"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change_over_cost</a:t>
            </a:r>
            <a:r>
              <a:rPr lang="en-US" baseline="-250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sym typeface="Wingdings" pitchFamily="2" charset="2"/>
              </a:rPr>
              <a:t></a:t>
            </a:r>
            <a:r>
              <a:rPr lang="en-US" dirty="0">
                <a:latin typeface="Arial" panose="020B0604020202020204" pitchFamily="34" charset="0"/>
                <a:cs typeface="Arial" panose="020B0604020202020204" pitchFamily="34" charset="0"/>
              </a:rPr>
              <a:t> minimized.</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250738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42D803D-3C29-4D1B-9D39-F3BEFD5B4F8F}"/>
              </a:ext>
            </a:extLst>
          </p:cNvPr>
          <p:cNvPicPr>
            <a:picLocks noChangeAspect="1"/>
          </p:cNvPicPr>
          <p:nvPr/>
        </p:nvPicPr>
        <p:blipFill>
          <a:blip r:embed="rId2"/>
          <a:stretch>
            <a:fillRect/>
          </a:stretch>
        </p:blipFill>
        <p:spPr>
          <a:xfrm>
            <a:off x="101485" y="163093"/>
            <a:ext cx="8827830" cy="3152601"/>
          </a:xfrm>
          <a:prstGeom prst="rect">
            <a:avLst/>
          </a:prstGeom>
        </p:spPr>
      </p:pic>
      <p:pic>
        <p:nvPicPr>
          <p:cNvPr id="3" name="Picture 2">
            <a:extLst>
              <a:ext uri="{FF2B5EF4-FFF2-40B4-BE49-F238E27FC236}">
                <a16:creationId xmlns:a16="http://schemas.microsoft.com/office/drawing/2014/main" id="{CF2CD6A2-B119-4B44-A839-6779A09CBCEB}"/>
              </a:ext>
            </a:extLst>
          </p:cNvPr>
          <p:cNvPicPr>
            <a:picLocks noChangeAspect="1"/>
          </p:cNvPicPr>
          <p:nvPr/>
        </p:nvPicPr>
        <p:blipFill>
          <a:blip r:embed="rId3"/>
          <a:stretch>
            <a:fillRect/>
          </a:stretch>
        </p:blipFill>
        <p:spPr>
          <a:xfrm>
            <a:off x="101485" y="3429000"/>
            <a:ext cx="5376964" cy="2782957"/>
          </a:xfrm>
          <a:prstGeom prst="rect">
            <a:avLst/>
          </a:prstGeom>
        </p:spPr>
      </p:pic>
      <p:pic>
        <p:nvPicPr>
          <p:cNvPr id="4" name="Picture 3">
            <a:extLst>
              <a:ext uri="{FF2B5EF4-FFF2-40B4-BE49-F238E27FC236}">
                <a16:creationId xmlns:a16="http://schemas.microsoft.com/office/drawing/2014/main" id="{CDE1CE61-0CC6-40D9-B8AF-5504A15518C2}"/>
              </a:ext>
            </a:extLst>
          </p:cNvPr>
          <p:cNvPicPr>
            <a:picLocks noChangeAspect="1"/>
          </p:cNvPicPr>
          <p:nvPr/>
        </p:nvPicPr>
        <p:blipFill>
          <a:blip r:embed="rId4"/>
          <a:stretch>
            <a:fillRect/>
          </a:stretch>
        </p:blipFill>
        <p:spPr>
          <a:xfrm>
            <a:off x="5680767" y="3429000"/>
            <a:ext cx="2652200" cy="978012"/>
          </a:xfrm>
          <a:prstGeom prst="rect">
            <a:avLst/>
          </a:prstGeom>
        </p:spPr>
      </p:pic>
    </p:spTree>
    <p:extLst>
      <p:ext uri="{BB962C8B-B14F-4D97-AF65-F5344CB8AC3E}">
        <p14:creationId xmlns:p14="http://schemas.microsoft.com/office/powerpoint/2010/main" val="28465589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CD86CD-4F53-214B-970F-F5BBE5B0F24F}"/>
              </a:ext>
            </a:extLst>
          </p:cNvPr>
          <p:cNvSpPr txBox="1"/>
          <p:nvPr/>
        </p:nvSpPr>
        <p:spPr>
          <a:xfrm>
            <a:off x="377300" y="384217"/>
            <a:ext cx="7874493"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Conclusion:</a:t>
            </a:r>
          </a:p>
        </p:txBody>
      </p:sp>
      <p:cxnSp>
        <p:nvCxnSpPr>
          <p:cNvPr id="3" name="Straight Connector 2">
            <a:extLst>
              <a:ext uri="{FF2B5EF4-FFF2-40B4-BE49-F238E27FC236}">
                <a16:creationId xmlns:a16="http://schemas.microsoft.com/office/drawing/2014/main" id="{4746E6CB-E5EE-1648-902A-1926227C85E4}"/>
              </a:ext>
            </a:extLst>
          </p:cNvPr>
          <p:cNvCxnSpPr>
            <a:cxnSpLocks/>
          </p:cNvCxnSpPr>
          <p:nvPr/>
        </p:nvCxnSpPr>
        <p:spPr>
          <a:xfrm>
            <a:off x="0" y="872212"/>
            <a:ext cx="9158695"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99D4C6A1-B613-449F-BBAD-2667A76B2B05}"/>
              </a:ext>
            </a:extLst>
          </p:cNvPr>
          <p:cNvSpPr txBox="1"/>
          <p:nvPr/>
        </p:nvSpPr>
        <p:spPr>
          <a:xfrm>
            <a:off x="178523" y="2780464"/>
            <a:ext cx="8786954" cy="3385542"/>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latin typeface="Arial" panose="020B0604020202020204" pitchFamily="34" charset="0"/>
                <a:cs typeface="Arial" panose="020B0604020202020204" pitchFamily="34" charset="0"/>
              </a:rPr>
              <a:t>In the single shift strategies the costs are minimized in chase than level strategy. As the initial inventory at start of the fiscal year is large, chase strategy helps to minimize inventory holdings. In order to meet the demand in chase strategy the most of workforce is utilized  which is resulting in less hiring and layoffs costs.</a:t>
            </a:r>
          </a:p>
          <a:p>
            <a:pPr algn="just"/>
            <a:endParaRPr lang="en-US" sz="16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600" dirty="0">
                <a:latin typeface="Arial" panose="020B0604020202020204" pitchFamily="34" charset="0"/>
                <a:cs typeface="Arial" panose="020B0604020202020204" pitchFamily="34" charset="0"/>
              </a:rPr>
              <a:t>If the company plans to introduce new shift then they can attain more profits as the overtime costs are reduced. Chase strategy with double shift is yielding more profit because of less inventory holding costs where as level strategy has constant workforce which results in high regular time costs irrespective of production rate.</a:t>
            </a:r>
          </a:p>
          <a:p>
            <a:pPr marL="285750" indent="-285750"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600" dirty="0">
                <a:latin typeface="Arial" panose="020B0604020202020204" pitchFamily="34" charset="0"/>
                <a:cs typeface="Arial" panose="020B0604020202020204" pitchFamily="34" charset="0"/>
              </a:rPr>
              <a:t>Double shift is more profitable and puts less pressure on workforce as overtime is eliminated. Also with inclusion of double shift the company is able to expand its production capacity.  </a:t>
            </a:r>
          </a:p>
        </p:txBody>
      </p:sp>
      <p:pic>
        <p:nvPicPr>
          <p:cNvPr id="8" name="Picture 7">
            <a:extLst>
              <a:ext uri="{FF2B5EF4-FFF2-40B4-BE49-F238E27FC236}">
                <a16:creationId xmlns:a16="http://schemas.microsoft.com/office/drawing/2014/main" id="{37F93AD3-0192-4A52-9DB7-BED8839920F1}"/>
              </a:ext>
            </a:extLst>
          </p:cNvPr>
          <p:cNvPicPr>
            <a:picLocks noChangeAspect="1"/>
          </p:cNvPicPr>
          <p:nvPr/>
        </p:nvPicPr>
        <p:blipFill>
          <a:blip r:embed="rId2"/>
          <a:stretch>
            <a:fillRect/>
          </a:stretch>
        </p:blipFill>
        <p:spPr>
          <a:xfrm>
            <a:off x="2377440" y="899787"/>
            <a:ext cx="4564049" cy="1732093"/>
          </a:xfrm>
          <a:prstGeom prst="rect">
            <a:avLst/>
          </a:prstGeom>
        </p:spPr>
      </p:pic>
    </p:spTree>
    <p:extLst>
      <p:ext uri="{BB962C8B-B14F-4D97-AF65-F5344CB8AC3E}">
        <p14:creationId xmlns:p14="http://schemas.microsoft.com/office/powerpoint/2010/main" val="1828641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59DFA1-FB6B-4085-9E1E-87BC4300A225}"/>
              </a:ext>
            </a:extLst>
          </p:cNvPr>
          <p:cNvSpPr txBox="1"/>
          <p:nvPr/>
        </p:nvSpPr>
        <p:spPr>
          <a:xfrm>
            <a:off x="335902" y="382267"/>
            <a:ext cx="8397551" cy="461665"/>
          </a:xfrm>
          <a:prstGeom prst="rect">
            <a:avLst/>
          </a:prstGeom>
          <a:noFill/>
        </p:spPr>
        <p:txBody>
          <a:bodyPr wrap="square" rtlCol="0">
            <a:spAutoFit/>
          </a:bodyPr>
          <a:lstStyle/>
          <a:p>
            <a:r>
              <a:rPr lang="en-IN" sz="2400" dirty="0">
                <a:latin typeface="Arial" panose="020B0604020202020204" pitchFamily="34" charset="0"/>
                <a:cs typeface="Arial" panose="020B0604020202020204" pitchFamily="34" charset="0"/>
              </a:rPr>
              <a:t>Forecast – FY 2011</a:t>
            </a:r>
          </a:p>
        </p:txBody>
      </p:sp>
      <p:cxnSp>
        <p:nvCxnSpPr>
          <p:cNvPr id="7" name="Straight Connector 6">
            <a:extLst>
              <a:ext uri="{FF2B5EF4-FFF2-40B4-BE49-F238E27FC236}">
                <a16:creationId xmlns:a16="http://schemas.microsoft.com/office/drawing/2014/main" id="{FD768433-0058-46B4-A4F0-7991BC454748}"/>
              </a:ext>
            </a:extLst>
          </p:cNvPr>
          <p:cNvCxnSpPr>
            <a:cxnSpLocks/>
          </p:cNvCxnSpPr>
          <p:nvPr/>
        </p:nvCxnSpPr>
        <p:spPr>
          <a:xfrm>
            <a:off x="0" y="872212"/>
            <a:ext cx="9158695" cy="0"/>
          </a:xfrm>
          <a:prstGeom prst="line">
            <a:avLst/>
          </a:prstGeom>
        </p:spPr>
        <p:style>
          <a:lnRef idx="2">
            <a:schemeClr val="accent1"/>
          </a:lnRef>
          <a:fillRef idx="0">
            <a:schemeClr val="accent1"/>
          </a:fillRef>
          <a:effectRef idx="1">
            <a:schemeClr val="accent1"/>
          </a:effectRef>
          <a:fontRef idx="minor">
            <a:schemeClr val="tx1"/>
          </a:fontRef>
        </p:style>
      </p:cxnSp>
      <p:pic>
        <p:nvPicPr>
          <p:cNvPr id="3" name="Picture 2">
            <a:extLst>
              <a:ext uri="{FF2B5EF4-FFF2-40B4-BE49-F238E27FC236}">
                <a16:creationId xmlns:a16="http://schemas.microsoft.com/office/drawing/2014/main" id="{7E128B0A-0889-4054-AC98-8DB31939E180}"/>
              </a:ext>
            </a:extLst>
          </p:cNvPr>
          <p:cNvPicPr>
            <a:picLocks noChangeAspect="1"/>
          </p:cNvPicPr>
          <p:nvPr/>
        </p:nvPicPr>
        <p:blipFill>
          <a:blip r:embed="rId2"/>
          <a:stretch>
            <a:fillRect/>
          </a:stretch>
        </p:blipFill>
        <p:spPr>
          <a:xfrm>
            <a:off x="1527142" y="1007761"/>
            <a:ext cx="5514681" cy="2954446"/>
          </a:xfrm>
          <a:prstGeom prst="rect">
            <a:avLst/>
          </a:prstGeom>
        </p:spPr>
      </p:pic>
      <p:sp>
        <p:nvSpPr>
          <p:cNvPr id="10" name="TextBox 9">
            <a:extLst>
              <a:ext uri="{FF2B5EF4-FFF2-40B4-BE49-F238E27FC236}">
                <a16:creationId xmlns:a16="http://schemas.microsoft.com/office/drawing/2014/main" id="{A55E5DE8-E494-4947-8A2D-FA440CDCB994}"/>
              </a:ext>
            </a:extLst>
          </p:cNvPr>
          <p:cNvSpPr txBox="1"/>
          <p:nvPr/>
        </p:nvSpPr>
        <p:spPr>
          <a:xfrm>
            <a:off x="815947" y="4776889"/>
            <a:ext cx="7512105" cy="1477328"/>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Above is the forecasted demand curve for the year 2011.</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We have used the available forecast numbers for different types of mowers and spread them across the months in the ratio of previous years demand, so that it accounts for seasonality in summer months</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78667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59DFA1-FB6B-4085-9E1E-87BC4300A225}"/>
              </a:ext>
            </a:extLst>
          </p:cNvPr>
          <p:cNvSpPr txBox="1"/>
          <p:nvPr/>
        </p:nvSpPr>
        <p:spPr>
          <a:xfrm>
            <a:off x="640757" y="2620603"/>
            <a:ext cx="8397551" cy="1200329"/>
          </a:xfrm>
          <a:prstGeom prst="rect">
            <a:avLst/>
          </a:prstGeom>
          <a:noFill/>
        </p:spPr>
        <p:txBody>
          <a:bodyPr wrap="square" rtlCol="0">
            <a:spAutoFit/>
          </a:bodyPr>
          <a:lstStyle/>
          <a:p>
            <a:r>
              <a:rPr lang="en-IN" sz="2400" dirty="0">
                <a:latin typeface="Arial" panose="020B0604020202020204" pitchFamily="34" charset="0"/>
                <a:cs typeface="Arial" panose="020B0604020202020204" pitchFamily="34" charset="0"/>
              </a:rPr>
              <a:t>Before moving forward with Aggregate Planning, lets first look into the assumptions, cost parameters and constraints for the model</a:t>
            </a:r>
          </a:p>
        </p:txBody>
      </p:sp>
      <p:cxnSp>
        <p:nvCxnSpPr>
          <p:cNvPr id="7" name="Straight Connector 6">
            <a:extLst>
              <a:ext uri="{FF2B5EF4-FFF2-40B4-BE49-F238E27FC236}">
                <a16:creationId xmlns:a16="http://schemas.microsoft.com/office/drawing/2014/main" id="{FD768433-0058-46B4-A4F0-7991BC454748}"/>
              </a:ext>
            </a:extLst>
          </p:cNvPr>
          <p:cNvCxnSpPr>
            <a:cxnSpLocks/>
          </p:cNvCxnSpPr>
          <p:nvPr/>
        </p:nvCxnSpPr>
        <p:spPr>
          <a:xfrm>
            <a:off x="0" y="872212"/>
            <a:ext cx="9158695"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8154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D6A0218-F5C5-4D33-9AE2-2AA957D5FF6F}"/>
              </a:ext>
            </a:extLst>
          </p:cNvPr>
          <p:cNvSpPr txBox="1"/>
          <p:nvPr/>
        </p:nvSpPr>
        <p:spPr>
          <a:xfrm>
            <a:off x="377300" y="384217"/>
            <a:ext cx="7874493"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Assumptions and Key points from  case study</a:t>
            </a:r>
          </a:p>
        </p:txBody>
      </p:sp>
      <p:cxnSp>
        <p:nvCxnSpPr>
          <p:cNvPr id="7" name="Straight Connector 6">
            <a:extLst>
              <a:ext uri="{FF2B5EF4-FFF2-40B4-BE49-F238E27FC236}">
                <a16:creationId xmlns:a16="http://schemas.microsoft.com/office/drawing/2014/main" id="{E186F6B9-283E-46D9-BF6D-479CBFB8012F}"/>
              </a:ext>
            </a:extLst>
          </p:cNvPr>
          <p:cNvCxnSpPr>
            <a:cxnSpLocks/>
          </p:cNvCxnSpPr>
          <p:nvPr/>
        </p:nvCxnSpPr>
        <p:spPr>
          <a:xfrm>
            <a:off x="0" y="872212"/>
            <a:ext cx="9158695" cy="0"/>
          </a:xfrm>
          <a:prstGeom prst="line">
            <a:avLst/>
          </a:prstGeom>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3BE73E4E-EAF3-4842-9B64-21C707CAEBB1}"/>
              </a:ext>
            </a:extLst>
          </p:cNvPr>
          <p:cNvSpPr txBox="1"/>
          <p:nvPr/>
        </p:nvSpPr>
        <p:spPr>
          <a:xfrm>
            <a:off x="377300" y="1026810"/>
            <a:ext cx="7874493" cy="4247317"/>
          </a:xfrm>
          <a:prstGeom prst="rect">
            <a:avLst/>
          </a:prstGeom>
          <a:noFill/>
        </p:spPr>
        <p:txBody>
          <a:bodyPr wrap="square" rtlCol="0">
            <a:spAutoFit/>
          </a:bodyPr>
          <a:lstStyle/>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No of days per month – 20</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No of work hours per day – 8</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Total demand for the year 2010 is 84600 but the total production is 84450 which implies that they could not meet the demand for they year 2010.</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We will consider 84450 has the total units produce for the year 2010</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Inventory holding cost is 30% of carrying a cost for the year </a:t>
            </a:r>
            <a:r>
              <a:rPr lang="en-US" dirty="0" err="1">
                <a:latin typeface="Arial" panose="020B0604020202020204" pitchFamily="34" charset="0"/>
                <a:cs typeface="Arial" panose="020B0604020202020204" pitchFamily="34" charset="0"/>
              </a:rPr>
              <a:t>ie</a:t>
            </a:r>
            <a:r>
              <a:rPr lang="en-US" dirty="0">
                <a:latin typeface="Arial" panose="020B0604020202020204" pitchFamily="34" charset="0"/>
                <a:cs typeface="Arial" panose="020B0604020202020204" pitchFamily="34" charset="0"/>
              </a:rPr>
              <a:t>. 30% of Cost of good sold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$42000 per year was spent on training 50 employees (50% of 100)</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Workforce = assembly line + machine shop </a:t>
            </a:r>
            <a:r>
              <a:rPr lang="en-US" dirty="0" err="1">
                <a:latin typeface="Arial" panose="020B0604020202020204" pitchFamily="34" charset="0"/>
                <a:cs typeface="Arial" panose="020B0604020202020204" pitchFamily="34" charset="0"/>
              </a:rPr>
              <a:t>i.e</a:t>
            </a:r>
            <a:r>
              <a:rPr lang="en-US" dirty="0">
                <a:latin typeface="Arial" panose="020B0604020202020204" pitchFamily="34" charset="0"/>
                <a:cs typeface="Arial" panose="020B0604020202020204" pitchFamily="34" charset="0"/>
              </a:rPr>
              <a:t>  60+25 = 85</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37309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D6A0218-F5C5-4D33-9AE2-2AA957D5FF6F}"/>
              </a:ext>
            </a:extLst>
          </p:cNvPr>
          <p:cNvSpPr txBox="1"/>
          <p:nvPr/>
        </p:nvSpPr>
        <p:spPr>
          <a:xfrm>
            <a:off x="377300" y="384217"/>
            <a:ext cx="7874493"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Cost Parameters</a:t>
            </a:r>
          </a:p>
        </p:txBody>
      </p:sp>
      <p:cxnSp>
        <p:nvCxnSpPr>
          <p:cNvPr id="7" name="Straight Connector 6">
            <a:extLst>
              <a:ext uri="{FF2B5EF4-FFF2-40B4-BE49-F238E27FC236}">
                <a16:creationId xmlns:a16="http://schemas.microsoft.com/office/drawing/2014/main" id="{E186F6B9-283E-46D9-BF6D-479CBFB8012F}"/>
              </a:ext>
            </a:extLst>
          </p:cNvPr>
          <p:cNvCxnSpPr>
            <a:cxnSpLocks/>
          </p:cNvCxnSpPr>
          <p:nvPr/>
        </p:nvCxnSpPr>
        <p:spPr>
          <a:xfrm>
            <a:off x="0" y="872212"/>
            <a:ext cx="9158695" cy="0"/>
          </a:xfrm>
          <a:prstGeom prst="line">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BE73E4E-EAF3-4842-9B64-21C707CAEBB1}"/>
                  </a:ext>
                </a:extLst>
              </p:cNvPr>
              <p:cNvSpPr txBox="1"/>
              <p:nvPr/>
            </p:nvSpPr>
            <p:spPr>
              <a:xfrm>
                <a:off x="377300" y="1026810"/>
                <a:ext cx="7874493" cy="5178597"/>
              </a:xfrm>
              <a:prstGeom prst="rect">
                <a:avLst/>
              </a:prstGeom>
              <a:noFill/>
            </p:spPr>
            <p:txBody>
              <a:bodyPr wrap="square" rtlCol="0">
                <a:spAutoFit/>
              </a:bodyPr>
              <a:lstStyle/>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Material cost per unit = $8million/84450 ~ $95/per unit</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Inventory holding cost = </a:t>
                </a:r>
                <a14:m>
                  <m:oMath xmlns:m="http://schemas.openxmlformats.org/officeDocument/2006/math">
                    <m:f>
                      <m:fPr>
                        <m:ctrlPr>
                          <a:rPr lang="en-IN" b="0" i="1" smtClean="0">
                            <a:latin typeface="Cambria Math" panose="02040503050406030204" pitchFamily="18" charset="0"/>
                            <a:ea typeface="Cambria Math" panose="02040503050406030204" pitchFamily="18" charset="0"/>
                            <a:cs typeface="Arial" panose="020B0604020202020204" pitchFamily="34" charset="0"/>
                          </a:rPr>
                        </m:ctrlPr>
                      </m:fPr>
                      <m:num>
                        <m:r>
                          <a:rPr lang="en-IN" b="0" i="1" smtClean="0">
                            <a:latin typeface="Cambria Math" panose="02040503050406030204" pitchFamily="18" charset="0"/>
                            <a:ea typeface="Cambria Math" panose="02040503050406030204" pitchFamily="18" charset="0"/>
                            <a:cs typeface="Arial" panose="020B0604020202020204" pitchFamily="34" charset="0"/>
                          </a:rPr>
                          <m:t>0.3∗11.9</m:t>
                        </m:r>
                        <m:r>
                          <a:rPr lang="en-IN" b="0" i="1" smtClean="0">
                            <a:latin typeface="Cambria Math" panose="02040503050406030204" pitchFamily="18" charset="0"/>
                            <a:ea typeface="Cambria Math" panose="02040503050406030204" pitchFamily="18" charset="0"/>
                            <a:cs typeface="Arial" panose="020B0604020202020204" pitchFamily="34" charset="0"/>
                          </a:rPr>
                          <m:t>𝑚𝑖𝑙𝑙𝑖𝑜𝑛</m:t>
                        </m:r>
                      </m:num>
                      <m:den>
                        <m:r>
                          <a:rPr lang="en-IN" b="0" i="1" smtClean="0">
                            <a:latin typeface="Cambria Math" panose="02040503050406030204" pitchFamily="18" charset="0"/>
                            <a:ea typeface="Cambria Math" panose="02040503050406030204" pitchFamily="18" charset="0"/>
                            <a:cs typeface="Arial" panose="020B0604020202020204" pitchFamily="34" charset="0"/>
                          </a:rPr>
                          <m:t>84450∗12</m:t>
                        </m:r>
                      </m:den>
                    </m:f>
                  </m:oMath>
                </a14:m>
                <a:r>
                  <a:rPr lang="en-US" dirty="0">
                    <a:latin typeface="Arial" panose="020B0604020202020204" pitchFamily="34" charset="0"/>
                    <a:cs typeface="Arial" panose="020B0604020202020204" pitchFamily="34" charset="0"/>
                  </a:rPr>
                  <a:t> ~$4 per unit per month</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Hiring cost per worker = $800</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Training cost per worker = </a:t>
                </a:r>
                <a14:m>
                  <m:oMath xmlns:m="http://schemas.openxmlformats.org/officeDocument/2006/math">
                    <m:f>
                      <m:fPr>
                        <m:ctrlPr>
                          <a:rPr lang="en-US" i="1" smtClean="0">
                            <a:latin typeface="Cambria Math" panose="02040503050406030204" pitchFamily="18" charset="0"/>
                            <a:cs typeface="Arial" panose="020B0604020202020204" pitchFamily="34" charset="0"/>
                          </a:rPr>
                        </m:ctrlPr>
                      </m:fPr>
                      <m:num>
                        <m:r>
                          <a:rPr lang="en-IN" b="0" i="1" smtClean="0">
                            <a:latin typeface="Cambria Math" panose="02040503050406030204" pitchFamily="18" charset="0"/>
                            <a:cs typeface="Arial" panose="020B0604020202020204" pitchFamily="34" charset="0"/>
                          </a:rPr>
                          <m:t>$42000</m:t>
                        </m:r>
                      </m:num>
                      <m:den>
                        <m:r>
                          <a:rPr lang="en-IN" b="0" i="1" smtClean="0">
                            <a:latin typeface="Cambria Math" panose="02040503050406030204" pitchFamily="18" charset="0"/>
                            <a:cs typeface="Arial" panose="020B0604020202020204" pitchFamily="34" charset="0"/>
                          </a:rPr>
                          <m:t>50</m:t>
                        </m:r>
                      </m:den>
                    </m:f>
                  </m:oMath>
                </a14:m>
                <a:r>
                  <a:rPr lang="en-US" dirty="0">
                    <a:latin typeface="Arial" panose="020B0604020202020204" pitchFamily="34" charset="0"/>
                    <a:cs typeface="Arial" panose="020B0604020202020204" pitchFamily="34" charset="0"/>
                  </a:rPr>
                  <a:t> = $840</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Layoff cost per worker = $1500</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Regular time cost = </a:t>
                </a:r>
                <a14:m>
                  <m:oMath xmlns:m="http://schemas.openxmlformats.org/officeDocument/2006/math">
                    <m:f>
                      <m:fPr>
                        <m:ctrlPr>
                          <a:rPr lang="en-US" i="1" smtClean="0">
                            <a:latin typeface="Cambria Math" panose="02040503050406030204" pitchFamily="18" charset="0"/>
                            <a:cs typeface="Arial" panose="020B0604020202020204" pitchFamily="34" charset="0"/>
                          </a:rPr>
                        </m:ctrlPr>
                      </m:fPr>
                      <m:num>
                        <m:r>
                          <a:rPr lang="en-IN" b="0" i="1" smtClean="0">
                            <a:latin typeface="Cambria Math" panose="02040503050406030204" pitchFamily="18" charset="0"/>
                            <a:cs typeface="Arial" panose="020B0604020202020204" pitchFamily="34" charset="0"/>
                          </a:rPr>
                          <m:t>13.05∗60+17∗25</m:t>
                        </m:r>
                      </m:num>
                      <m:den>
                        <m:r>
                          <a:rPr lang="en-IN" b="0" i="1" smtClean="0">
                            <a:latin typeface="Cambria Math" panose="02040503050406030204" pitchFamily="18" charset="0"/>
                            <a:cs typeface="Arial" panose="020B0604020202020204" pitchFamily="34" charset="0"/>
                          </a:rPr>
                          <m:t>85</m:t>
                        </m:r>
                      </m:den>
                    </m:f>
                  </m:oMath>
                </a14:m>
                <a:r>
                  <a:rPr lang="en-US" dirty="0">
                    <a:latin typeface="Arial" panose="020B0604020202020204" pitchFamily="34" charset="0"/>
                    <a:cs typeface="Arial" panose="020B0604020202020204" pitchFamily="34" charset="0"/>
                  </a:rPr>
                  <a:t> = $14.2/hour</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Overtime cost = 150% of regular cost ~ $21/hour</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Revenue per unit = </a:t>
                </a:r>
                <a14:m>
                  <m:oMath xmlns:m="http://schemas.openxmlformats.org/officeDocument/2006/math">
                    <m:f>
                      <m:fPr>
                        <m:ctrlPr>
                          <a:rPr lang="en-US" i="1" smtClean="0">
                            <a:latin typeface="Cambria Math" panose="02040503050406030204" pitchFamily="18" charset="0"/>
                            <a:cs typeface="Arial" panose="020B0604020202020204" pitchFamily="34" charset="0"/>
                          </a:rPr>
                        </m:ctrlPr>
                      </m:fPr>
                      <m:num>
                        <m:r>
                          <a:rPr lang="en-IN" b="0" i="1" smtClean="0">
                            <a:latin typeface="Cambria Math" panose="02040503050406030204" pitchFamily="18" charset="0"/>
                            <a:cs typeface="Arial" panose="020B0604020202020204" pitchFamily="34" charset="0"/>
                          </a:rPr>
                          <m:t>$14.46</m:t>
                        </m:r>
                        <m:r>
                          <a:rPr lang="en-IN" b="0" i="1" smtClean="0">
                            <a:latin typeface="Cambria Math" panose="02040503050406030204" pitchFamily="18" charset="0"/>
                            <a:cs typeface="Arial" panose="020B0604020202020204" pitchFamily="34" charset="0"/>
                          </a:rPr>
                          <m:t>𝑚𝑖𝑙𝑙𝑖𝑜𝑛</m:t>
                        </m:r>
                      </m:num>
                      <m:den>
                        <m:r>
                          <a:rPr lang="en-IN" b="0" i="1" smtClean="0">
                            <a:latin typeface="Cambria Math" panose="02040503050406030204" pitchFamily="18" charset="0"/>
                            <a:cs typeface="Arial" panose="020B0604020202020204" pitchFamily="34" charset="0"/>
                          </a:rPr>
                          <m:t>84</m:t>
                        </m:r>
                        <m:r>
                          <a:rPr lang="en-US" b="0" i="1" smtClean="0">
                            <a:latin typeface="Cambria Math" panose="02040503050406030204" pitchFamily="18" charset="0"/>
                            <a:cs typeface="Arial" panose="020B0604020202020204" pitchFamily="34" charset="0"/>
                          </a:rPr>
                          <m:t>600</m:t>
                        </m:r>
                      </m:den>
                    </m:f>
                  </m:oMath>
                </a14:m>
                <a:r>
                  <a:rPr lang="en-US" dirty="0">
                    <a:latin typeface="Arial" panose="020B0604020202020204" pitchFamily="34" charset="0"/>
                    <a:cs typeface="Arial" panose="020B0604020202020204" pitchFamily="34" charset="0"/>
                  </a:rPr>
                  <a:t> ~ $171 per unit</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Labor hours per unit = </a:t>
                </a:r>
                <a14:m>
                  <m:oMath xmlns:m="http://schemas.openxmlformats.org/officeDocument/2006/math">
                    <m:f>
                      <m:fPr>
                        <m:ctrlPr>
                          <a:rPr lang="en-US" i="1" smtClean="0">
                            <a:latin typeface="Cambria Math" panose="02040503050406030204" pitchFamily="18" charset="0"/>
                            <a:cs typeface="Arial" panose="020B0604020202020204" pitchFamily="34" charset="0"/>
                          </a:rPr>
                        </m:ctrlPr>
                      </m:fPr>
                      <m:num>
                        <m:d>
                          <m:dPr>
                            <m:ctrlPr>
                              <a:rPr lang="en-IN" b="0" i="1" smtClean="0">
                                <a:latin typeface="Cambria Math" panose="02040503050406030204" pitchFamily="18" charset="0"/>
                                <a:cs typeface="Arial" panose="020B0604020202020204" pitchFamily="34" charset="0"/>
                              </a:rPr>
                            </m:ctrlPr>
                          </m:dPr>
                          <m:e>
                            <m:r>
                              <a:rPr lang="en-IN" b="0" i="1" smtClean="0">
                                <a:latin typeface="Cambria Math" panose="02040503050406030204" pitchFamily="18" charset="0"/>
                                <a:cs typeface="Arial" panose="020B0604020202020204" pitchFamily="34" charset="0"/>
                              </a:rPr>
                              <m:t>20∗8∗12∗85</m:t>
                            </m:r>
                          </m:e>
                        </m:d>
                        <m:r>
                          <a:rPr lang="en-IN" b="0" i="1" smtClean="0">
                            <a:latin typeface="Cambria Math" panose="02040503050406030204" pitchFamily="18" charset="0"/>
                            <a:cs typeface="Arial" panose="020B0604020202020204" pitchFamily="34" charset="0"/>
                          </a:rPr>
                          <m:t>+5360</m:t>
                        </m:r>
                        <m:d>
                          <m:dPr>
                            <m:ctrlPr>
                              <a:rPr lang="en-IN" b="0" i="1" smtClean="0">
                                <a:latin typeface="Cambria Math" panose="02040503050406030204" pitchFamily="18" charset="0"/>
                                <a:cs typeface="Arial" panose="020B0604020202020204" pitchFamily="34" charset="0"/>
                              </a:rPr>
                            </m:ctrlPr>
                          </m:dPr>
                          <m:e>
                            <m:r>
                              <a:rPr lang="en-IN" b="0" i="1" smtClean="0">
                                <a:latin typeface="Cambria Math" panose="02040503050406030204" pitchFamily="18" charset="0"/>
                                <a:cs typeface="Arial" panose="020B0604020202020204" pitchFamily="34" charset="0"/>
                              </a:rPr>
                              <m:t>𝑜𝑣𝑒𝑟𝑡𝑖𝑚𝑒</m:t>
                            </m:r>
                            <m:r>
                              <a:rPr lang="en-IN" b="0" i="1" smtClean="0">
                                <a:latin typeface="Cambria Math" panose="02040503050406030204" pitchFamily="18" charset="0"/>
                                <a:cs typeface="Arial" panose="020B0604020202020204" pitchFamily="34" charset="0"/>
                              </a:rPr>
                              <m:t> </m:t>
                            </m:r>
                            <m:r>
                              <a:rPr lang="en-IN" b="0" i="1" smtClean="0">
                                <a:latin typeface="Cambria Math" panose="02040503050406030204" pitchFamily="18" charset="0"/>
                                <a:cs typeface="Arial" panose="020B0604020202020204" pitchFamily="34" charset="0"/>
                              </a:rPr>
                              <m:t>h𝑜𝑢𝑟𝑠</m:t>
                            </m:r>
                          </m:e>
                        </m:d>
                      </m:num>
                      <m:den>
                        <m:r>
                          <a:rPr lang="en-IN" b="0" i="1" smtClean="0">
                            <a:latin typeface="Cambria Math" panose="02040503050406030204" pitchFamily="18" charset="0"/>
                            <a:cs typeface="Arial" panose="020B0604020202020204" pitchFamily="34" charset="0"/>
                          </a:rPr>
                          <m:t>84450</m:t>
                        </m:r>
                      </m:den>
                    </m:f>
                  </m:oMath>
                </a14:m>
                <a:r>
                  <a:rPr lang="en-US" dirty="0">
                    <a:latin typeface="Arial" panose="020B0604020202020204" pitchFamily="34" charset="0"/>
                    <a:cs typeface="Arial" panose="020B0604020202020204" pitchFamily="34" charset="0"/>
                  </a:rPr>
                  <a:t> ~ 2hours/unit</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Starting Inventory = ending inventory of 2010 = 16460</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Ending Inventory = 3700 ( we are considering two months inventory as safety stock)</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Change Over cost  = $2416 per month (average of monthly change over costs for 2018)</a:t>
                </a:r>
              </a:p>
              <a:p>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mc:Choice>
        <mc:Fallback xmlns="">
          <p:sp>
            <p:nvSpPr>
              <p:cNvPr id="15" name="TextBox 14">
                <a:extLst>
                  <a:ext uri="{FF2B5EF4-FFF2-40B4-BE49-F238E27FC236}">
                    <a16:creationId xmlns:a16="http://schemas.microsoft.com/office/drawing/2014/main" id="{3BE73E4E-EAF3-4842-9B64-21C707CAEBB1}"/>
                  </a:ext>
                </a:extLst>
              </p:cNvPr>
              <p:cNvSpPr txBox="1">
                <a:spLocks noRot="1" noChangeAspect="1" noMove="1" noResize="1" noEditPoints="1" noAdjustHandles="1" noChangeArrowheads="1" noChangeShapeType="1" noTextEdit="1"/>
              </p:cNvSpPr>
              <p:nvPr/>
            </p:nvSpPr>
            <p:spPr>
              <a:xfrm>
                <a:off x="377300" y="1026810"/>
                <a:ext cx="7874493" cy="5178597"/>
              </a:xfrm>
              <a:prstGeom prst="rect">
                <a:avLst/>
              </a:prstGeom>
              <a:blipFill>
                <a:blip r:embed="rId2"/>
                <a:stretch>
                  <a:fillRect l="-542" t="-588" r="-697"/>
                </a:stretch>
              </a:blipFill>
            </p:spPr>
            <p:txBody>
              <a:bodyPr/>
              <a:lstStyle/>
              <a:p>
                <a:r>
                  <a:rPr lang="en-US">
                    <a:noFill/>
                  </a:rPr>
                  <a:t> </a:t>
                </a:r>
              </a:p>
            </p:txBody>
          </p:sp>
        </mc:Fallback>
      </mc:AlternateContent>
    </p:spTree>
    <p:extLst>
      <p:ext uri="{BB962C8B-B14F-4D97-AF65-F5344CB8AC3E}">
        <p14:creationId xmlns:p14="http://schemas.microsoft.com/office/powerpoint/2010/main" val="1778067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D6A0218-F5C5-4D33-9AE2-2AA957D5FF6F}"/>
              </a:ext>
            </a:extLst>
          </p:cNvPr>
          <p:cNvSpPr txBox="1"/>
          <p:nvPr/>
        </p:nvSpPr>
        <p:spPr>
          <a:xfrm>
            <a:off x="509647" y="410547"/>
            <a:ext cx="7874493"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Level Strategy</a:t>
            </a:r>
          </a:p>
        </p:txBody>
      </p:sp>
      <p:cxnSp>
        <p:nvCxnSpPr>
          <p:cNvPr id="7" name="Straight Connector 6">
            <a:extLst>
              <a:ext uri="{FF2B5EF4-FFF2-40B4-BE49-F238E27FC236}">
                <a16:creationId xmlns:a16="http://schemas.microsoft.com/office/drawing/2014/main" id="{E186F6B9-283E-46D9-BF6D-479CBFB8012F}"/>
              </a:ext>
            </a:extLst>
          </p:cNvPr>
          <p:cNvCxnSpPr>
            <a:cxnSpLocks/>
          </p:cNvCxnSpPr>
          <p:nvPr/>
        </p:nvCxnSpPr>
        <p:spPr>
          <a:xfrm>
            <a:off x="0" y="872212"/>
            <a:ext cx="9158695" cy="0"/>
          </a:xfrm>
          <a:prstGeom prst="line">
            <a:avLst/>
          </a:prstGeom>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3BE73E4E-EAF3-4842-9B64-21C707CAEBB1}"/>
              </a:ext>
            </a:extLst>
          </p:cNvPr>
          <p:cNvSpPr txBox="1"/>
          <p:nvPr/>
        </p:nvSpPr>
        <p:spPr>
          <a:xfrm>
            <a:off x="377300" y="1026810"/>
            <a:ext cx="7874493" cy="3139321"/>
          </a:xfrm>
          <a:prstGeom prst="rect">
            <a:avLst/>
          </a:prstGeom>
          <a:noFill/>
        </p:spPr>
        <p:txBody>
          <a:bodyPr wrap="square" rtlCol="0">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In level strategy, a stable machine capacity and workforce are maintained with a constant output rate.</a:t>
            </a: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In order to fulfil this demand we need to use full work force of 85 people working with maximum overtime hours of 60 hours</a:t>
            </a: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We consider production Pt , Inventory It, Overtime </a:t>
            </a:r>
            <a:r>
              <a:rPr lang="en-IN" dirty="0" err="1">
                <a:latin typeface="Arial" panose="020B0604020202020204" pitchFamily="34" charset="0"/>
                <a:cs typeface="Arial" panose="020B0604020202020204" pitchFamily="34" charset="0"/>
              </a:rPr>
              <a:t>Ot</a:t>
            </a:r>
            <a:r>
              <a:rPr lang="en-IN" dirty="0">
                <a:latin typeface="Arial" panose="020B0604020202020204" pitchFamily="34" charset="0"/>
                <a:cs typeface="Arial" panose="020B0604020202020204" pitchFamily="34" charset="0"/>
              </a:rPr>
              <a:t> ,workers </a:t>
            </a:r>
            <a:r>
              <a:rPr lang="en-IN" dirty="0" err="1">
                <a:latin typeface="Arial" panose="020B0604020202020204" pitchFamily="34" charset="0"/>
                <a:cs typeface="Arial" panose="020B0604020202020204" pitchFamily="34" charset="0"/>
              </a:rPr>
              <a:t>Wt</a:t>
            </a:r>
            <a:r>
              <a:rPr lang="en-IN" dirty="0">
                <a:latin typeface="Arial" panose="020B0604020202020204" pitchFamily="34" charset="0"/>
                <a:cs typeface="Arial" panose="020B0604020202020204" pitchFamily="34" charset="0"/>
              </a:rPr>
              <a:t>  as constraints.</a:t>
            </a: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Initially, opening Inventory is 16,460 units which is carried from previous year inventory and the Ending inventory is 3699 units which acts as a safety stock </a:t>
            </a: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24673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E186F6B9-283E-46D9-BF6D-479CBFB8012F}"/>
              </a:ext>
            </a:extLst>
          </p:cNvPr>
          <p:cNvCxnSpPr>
            <a:cxnSpLocks/>
          </p:cNvCxnSpPr>
          <p:nvPr/>
        </p:nvCxnSpPr>
        <p:spPr>
          <a:xfrm>
            <a:off x="0" y="872212"/>
            <a:ext cx="9158695" cy="0"/>
          </a:xfrm>
          <a:prstGeom prst="line">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3" name="Diagram 2">
                <a:extLst>
                  <a:ext uri="{FF2B5EF4-FFF2-40B4-BE49-F238E27FC236}">
                    <a16:creationId xmlns:a16="http://schemas.microsoft.com/office/drawing/2014/main" id="{73189F82-4A5E-4C71-B805-6C080267E8CC}"/>
                  </a:ext>
                </a:extLst>
              </p:cNvPr>
              <p:cNvGraphicFramePr/>
              <p:nvPr>
                <p:extLst>
                  <p:ext uri="{D42A27DB-BD31-4B8C-83A1-F6EECF244321}">
                    <p14:modId xmlns:p14="http://schemas.microsoft.com/office/powerpoint/2010/main" val="3604168238"/>
                  </p:ext>
                </p:extLst>
              </p:nvPr>
            </p:nvGraphicFramePr>
            <p:xfrm>
              <a:off x="377300" y="1734536"/>
              <a:ext cx="8314213" cy="40535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3" name="Diagram 2">
                <a:extLst>
                  <a:ext uri="{FF2B5EF4-FFF2-40B4-BE49-F238E27FC236}">
                    <a16:creationId xmlns:a16="http://schemas.microsoft.com/office/drawing/2014/main" id="{73189F82-4A5E-4C71-B805-6C080267E8CC}"/>
                  </a:ext>
                </a:extLst>
              </p:cNvPr>
              <p:cNvGraphicFramePr/>
              <p:nvPr>
                <p:extLst>
                  <p:ext uri="{D42A27DB-BD31-4B8C-83A1-F6EECF244321}">
                    <p14:modId xmlns:p14="http://schemas.microsoft.com/office/powerpoint/2010/main" val="3604168238"/>
                  </p:ext>
                </p:extLst>
              </p:nvPr>
            </p:nvGraphicFramePr>
            <p:xfrm>
              <a:off x="377300" y="1734536"/>
              <a:ext cx="8314213" cy="405350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8" name="TextBox 7">
            <a:extLst>
              <a:ext uri="{FF2B5EF4-FFF2-40B4-BE49-F238E27FC236}">
                <a16:creationId xmlns:a16="http://schemas.microsoft.com/office/drawing/2014/main" id="{CBBFF0F8-64EB-406E-ACD9-1A4E7EA6FDD6}"/>
              </a:ext>
            </a:extLst>
          </p:cNvPr>
          <p:cNvSpPr txBox="1"/>
          <p:nvPr/>
        </p:nvSpPr>
        <p:spPr>
          <a:xfrm>
            <a:off x="377300" y="384217"/>
            <a:ext cx="7874493"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Maximum Overtime per month – 60hrs/month </a:t>
            </a:r>
          </a:p>
        </p:txBody>
      </p:sp>
    </p:spTree>
    <p:extLst>
      <p:ext uri="{BB962C8B-B14F-4D97-AF65-F5344CB8AC3E}">
        <p14:creationId xmlns:p14="http://schemas.microsoft.com/office/powerpoint/2010/main" val="2408006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D6A0218-F5C5-4D33-9AE2-2AA957D5FF6F}"/>
              </a:ext>
            </a:extLst>
          </p:cNvPr>
          <p:cNvSpPr txBox="1"/>
          <p:nvPr/>
        </p:nvSpPr>
        <p:spPr>
          <a:xfrm>
            <a:off x="377300" y="384217"/>
            <a:ext cx="7874493"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Constraints</a:t>
            </a:r>
          </a:p>
        </p:txBody>
      </p:sp>
      <p:cxnSp>
        <p:nvCxnSpPr>
          <p:cNvPr id="7" name="Straight Connector 6">
            <a:extLst>
              <a:ext uri="{FF2B5EF4-FFF2-40B4-BE49-F238E27FC236}">
                <a16:creationId xmlns:a16="http://schemas.microsoft.com/office/drawing/2014/main" id="{E186F6B9-283E-46D9-BF6D-479CBFB8012F}"/>
              </a:ext>
            </a:extLst>
          </p:cNvPr>
          <p:cNvCxnSpPr>
            <a:cxnSpLocks/>
          </p:cNvCxnSpPr>
          <p:nvPr/>
        </p:nvCxnSpPr>
        <p:spPr>
          <a:xfrm>
            <a:off x="0" y="872212"/>
            <a:ext cx="9158695" cy="0"/>
          </a:xfrm>
          <a:prstGeom prst="line">
            <a:avLst/>
          </a:prstGeom>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3BE73E4E-EAF3-4842-9B64-21C707CAEBB1}"/>
              </a:ext>
            </a:extLst>
          </p:cNvPr>
          <p:cNvSpPr txBox="1"/>
          <p:nvPr/>
        </p:nvSpPr>
        <p:spPr>
          <a:xfrm>
            <a:off x="377300" y="1026810"/>
            <a:ext cx="7874493" cy="369331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Time period for this plan is 12 months</a:t>
            </a:r>
            <a:endParaRPr lang="en-IN" dirty="0">
              <a:latin typeface="Arial" panose="020B0604020202020204" pitchFamily="34" charset="0"/>
              <a:cs typeface="Arial" panose="020B0604020202020204" pitchFamily="34" charset="0"/>
            </a:endParaRPr>
          </a:p>
          <a:p>
            <a:r>
              <a:rPr lang="en-US" u="sng" dirty="0">
                <a:latin typeface="Arial" panose="020B0604020202020204" pitchFamily="34" charset="0"/>
                <a:cs typeface="Arial" panose="020B0604020202020204" pitchFamily="34" charset="0"/>
              </a:rPr>
              <a:t>Initial Condition:</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a:t>
            </a:r>
            <a:r>
              <a:rPr lang="en-US" baseline="-25000" dirty="0">
                <a:latin typeface="Arial" panose="020B0604020202020204" pitchFamily="34" charset="0"/>
                <a:cs typeface="Arial" panose="020B0604020202020204" pitchFamily="34" charset="0"/>
              </a:rPr>
              <a:t>0 </a:t>
            </a:r>
            <a:r>
              <a:rPr lang="en-US" dirty="0">
                <a:latin typeface="Arial" panose="020B0604020202020204" pitchFamily="34" charset="0"/>
                <a:cs typeface="Arial" panose="020B0604020202020204" pitchFamily="34" charset="0"/>
              </a:rPr>
              <a:t>= 85, I</a:t>
            </a:r>
            <a:r>
              <a:rPr lang="en-US" baseline="-25000" dirty="0">
                <a:latin typeface="Arial" panose="020B0604020202020204" pitchFamily="34" charset="0"/>
                <a:cs typeface="Arial" panose="020B0604020202020204" pitchFamily="34" charset="0"/>
              </a:rPr>
              <a:t>0 </a:t>
            </a:r>
            <a:r>
              <a:rPr lang="en-US" dirty="0">
                <a:latin typeface="Arial" panose="020B0604020202020204" pitchFamily="34" charset="0"/>
                <a:cs typeface="Arial" panose="020B0604020202020204" pitchFamily="34" charset="0"/>
              </a:rPr>
              <a:t>= 16460, I</a:t>
            </a:r>
            <a:r>
              <a:rPr lang="en-US" baseline="-25000" dirty="0">
                <a:latin typeface="Arial" panose="020B0604020202020204" pitchFamily="34" charset="0"/>
                <a:cs typeface="Arial" panose="020B0604020202020204" pitchFamily="34" charset="0"/>
              </a:rPr>
              <a:t>12 </a:t>
            </a:r>
            <a:r>
              <a:rPr lang="en-US" dirty="0">
                <a:latin typeface="Arial" panose="020B0604020202020204" pitchFamily="34" charset="0"/>
                <a:cs typeface="Arial" panose="020B0604020202020204" pitchFamily="34" charset="0"/>
              </a:rPr>
              <a:t>= 3699</a:t>
            </a:r>
            <a:endParaRPr lang="en-IN" dirty="0">
              <a:latin typeface="Arial" panose="020B0604020202020204" pitchFamily="34" charset="0"/>
              <a:cs typeface="Arial" panose="020B0604020202020204" pitchFamily="34" charset="0"/>
            </a:endParaRPr>
          </a:p>
          <a:p>
            <a:r>
              <a:rPr lang="en-US" u="sng" dirty="0">
                <a:latin typeface="Arial" panose="020B0604020202020204" pitchFamily="34" charset="0"/>
                <a:cs typeface="Arial" panose="020B0604020202020204" pitchFamily="34" charset="0"/>
              </a:rPr>
              <a:t>Workforce Constraint:</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W</a:t>
            </a:r>
            <a:r>
              <a:rPr lang="en-US" baseline="-25000" dirty="0" err="1">
                <a:latin typeface="Arial" panose="020B0604020202020204" pitchFamily="34" charset="0"/>
                <a:cs typeface="Arial" panose="020B0604020202020204" pitchFamily="34" charset="0"/>
              </a:rPr>
              <a:t>t</a:t>
            </a:r>
            <a:r>
              <a:rPr lang="en-US" baseline="-250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W</a:t>
            </a:r>
            <a:r>
              <a:rPr lang="en-US" baseline="-25000" dirty="0">
                <a:latin typeface="Arial" panose="020B0604020202020204" pitchFamily="34" charset="0"/>
                <a:cs typeface="Arial" panose="020B0604020202020204" pitchFamily="34" charset="0"/>
              </a:rPr>
              <a:t>t-1 </a:t>
            </a:r>
            <a:r>
              <a:rPr lang="en-US" dirty="0">
                <a:latin typeface="Arial" panose="020B0604020202020204" pitchFamily="34" charset="0"/>
                <a:cs typeface="Arial" panose="020B0604020202020204" pitchFamily="34" charset="0"/>
              </a:rPr>
              <a:t>= 0</a:t>
            </a:r>
            <a:endParaRPr lang="en-IN" dirty="0">
              <a:latin typeface="Arial" panose="020B0604020202020204" pitchFamily="34" charset="0"/>
              <a:cs typeface="Arial" panose="020B0604020202020204" pitchFamily="34" charset="0"/>
            </a:endParaRPr>
          </a:p>
          <a:p>
            <a:r>
              <a:rPr lang="en-US" u="sng" dirty="0">
                <a:latin typeface="Arial" panose="020B0604020202020204" pitchFamily="34" charset="0"/>
                <a:cs typeface="Arial" panose="020B0604020202020204" pitchFamily="34" charset="0"/>
              </a:rPr>
              <a:t>Inventory Constraint:</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a:t>
            </a:r>
            <a:r>
              <a:rPr lang="en-US" baseline="-25000" dirty="0">
                <a:latin typeface="Arial" panose="020B0604020202020204" pitchFamily="34" charset="0"/>
                <a:cs typeface="Arial" panose="020B0604020202020204" pitchFamily="34" charset="0"/>
              </a:rPr>
              <a:t>t-1 </a:t>
            </a:r>
            <a:r>
              <a:rPr lang="en-US" dirty="0">
                <a:latin typeface="Arial" panose="020B0604020202020204" pitchFamily="34" charset="0"/>
                <a:cs typeface="Arial" panose="020B0604020202020204" pitchFamily="34" charset="0"/>
              </a:rPr>
              <a:t>- I</a:t>
            </a:r>
            <a:r>
              <a:rPr lang="en-US" baseline="-25000" dirty="0">
                <a:latin typeface="Arial" panose="020B0604020202020204" pitchFamily="34" charset="0"/>
                <a:cs typeface="Arial" panose="020B0604020202020204" pitchFamily="34" charset="0"/>
              </a:rPr>
              <a:t>t </a:t>
            </a:r>
            <a:r>
              <a:rPr lang="en-US" dirty="0">
                <a:latin typeface="Arial" panose="020B0604020202020204" pitchFamily="34" charset="0"/>
                <a:cs typeface="Arial" panose="020B0604020202020204" pitchFamily="34" charset="0"/>
              </a:rPr>
              <a:t>+ P</a:t>
            </a:r>
            <a:r>
              <a:rPr lang="en-US" baseline="-25000" dirty="0">
                <a:latin typeface="Arial" panose="020B0604020202020204" pitchFamily="34" charset="0"/>
                <a:cs typeface="Arial" panose="020B0604020202020204" pitchFamily="34" charset="0"/>
              </a:rPr>
              <a:t>t </a:t>
            </a:r>
            <a:r>
              <a:rPr lang="en-US" dirty="0">
                <a:latin typeface="Arial" panose="020B0604020202020204" pitchFamily="34" charset="0"/>
                <a:cs typeface="Arial" panose="020B0604020202020204" pitchFamily="34" charset="0"/>
              </a:rPr>
              <a:t>- D</a:t>
            </a:r>
            <a:r>
              <a:rPr lang="en-US" baseline="-25000" dirty="0">
                <a:latin typeface="Arial" panose="020B0604020202020204" pitchFamily="34" charset="0"/>
                <a:cs typeface="Arial" panose="020B0604020202020204" pitchFamily="34" charset="0"/>
              </a:rPr>
              <a:t>t </a:t>
            </a:r>
            <a:r>
              <a:rPr lang="en-US" dirty="0">
                <a:latin typeface="Arial" panose="020B0604020202020204" pitchFamily="34" charset="0"/>
                <a:cs typeface="Arial" panose="020B0604020202020204" pitchFamily="34" charset="0"/>
              </a:rPr>
              <a:t> = 0</a:t>
            </a:r>
            <a:endParaRPr lang="en-IN" dirty="0">
              <a:latin typeface="Arial" panose="020B0604020202020204" pitchFamily="34" charset="0"/>
              <a:cs typeface="Arial" panose="020B0604020202020204" pitchFamily="34" charset="0"/>
            </a:endParaRPr>
          </a:p>
          <a:p>
            <a:r>
              <a:rPr lang="en-US" u="sng" dirty="0">
                <a:latin typeface="Arial" panose="020B0604020202020204" pitchFamily="34" charset="0"/>
                <a:cs typeface="Arial" panose="020B0604020202020204" pitchFamily="34" charset="0"/>
              </a:rPr>
              <a:t>Overtime Constraint:</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O</a:t>
            </a:r>
            <a:r>
              <a:rPr lang="en-US" baseline="-25000" dirty="0" err="1">
                <a:latin typeface="Arial" panose="020B0604020202020204" pitchFamily="34" charset="0"/>
                <a:cs typeface="Arial" panose="020B0604020202020204" pitchFamily="34" charset="0"/>
              </a:rPr>
              <a:t>t</a:t>
            </a:r>
            <a:r>
              <a:rPr lang="en-US" baseline="-250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Maximum overtime hours* </a:t>
            </a:r>
            <a:r>
              <a:rPr lang="en-US" dirty="0" err="1">
                <a:latin typeface="Arial" panose="020B0604020202020204" pitchFamily="34" charset="0"/>
                <a:cs typeface="Arial" panose="020B0604020202020204" pitchFamily="34" charset="0"/>
              </a:rPr>
              <a:t>W</a:t>
            </a:r>
            <a:r>
              <a:rPr lang="en-US" baseline="-25000" dirty="0" err="1">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&lt;= 0</a:t>
            </a:r>
            <a:endParaRPr lang="en-IN" dirty="0">
              <a:latin typeface="Arial" panose="020B0604020202020204" pitchFamily="34" charset="0"/>
              <a:cs typeface="Arial" panose="020B0604020202020204" pitchFamily="34" charset="0"/>
            </a:endParaRPr>
          </a:p>
          <a:p>
            <a:r>
              <a:rPr lang="en-US" u="sng" dirty="0">
                <a:latin typeface="Arial" panose="020B0604020202020204" pitchFamily="34" charset="0"/>
                <a:cs typeface="Arial" panose="020B0604020202020204" pitchFamily="34" charset="0"/>
              </a:rPr>
              <a:t>Capacity Constraint:</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Max production in month + overtime production per month - P</a:t>
            </a:r>
            <a:r>
              <a:rPr lang="en-US" baseline="-25000" dirty="0">
                <a:latin typeface="Arial" panose="020B0604020202020204" pitchFamily="34" charset="0"/>
                <a:cs typeface="Arial" panose="020B0604020202020204" pitchFamily="34" charset="0"/>
              </a:rPr>
              <a:t>t </a:t>
            </a:r>
            <a:r>
              <a:rPr lang="en-US" dirty="0">
                <a:latin typeface="Arial" panose="020B0604020202020204" pitchFamily="34" charset="0"/>
                <a:cs typeface="Arial" panose="020B0604020202020204" pitchFamily="34" charset="0"/>
              </a:rPr>
              <a:t>&gt;= 0</a:t>
            </a:r>
            <a:endParaRPr lang="en-IN"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6841622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1164</TotalTime>
  <Words>1612</Words>
  <Application>Microsoft Office PowerPoint</Application>
  <PresentationFormat>On-screen Show (4:3)</PresentationFormat>
  <Paragraphs>143</Paragraphs>
  <Slides>24</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0" baseType="lpstr">
      <vt:lpstr>Arial</vt:lpstr>
      <vt:lpstr>Calibri</vt:lpstr>
      <vt:lpstr>Calibri Light</vt:lpstr>
      <vt:lpstr>Cambria Math</vt:lpstr>
      <vt:lpstr>Retrospect</vt:lpstr>
      <vt:lpstr>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satya devi</dc:creator>
  <cp:lastModifiedBy>Marothu Rakesh</cp:lastModifiedBy>
  <cp:revision>102</cp:revision>
  <dcterms:created xsi:type="dcterms:W3CDTF">2018-07-31T23:55:13Z</dcterms:created>
  <dcterms:modified xsi:type="dcterms:W3CDTF">2019-08-25T23:21:30Z</dcterms:modified>
</cp:coreProperties>
</file>