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414" r:id="rId2"/>
    <p:sldId id="424" r:id="rId3"/>
    <p:sldId id="425" r:id="rId4"/>
    <p:sldId id="426" r:id="rId5"/>
    <p:sldId id="427" r:id="rId6"/>
    <p:sldId id="344" r:id="rId7"/>
    <p:sldId id="417" r:id="rId8"/>
    <p:sldId id="418" r:id="rId9"/>
    <p:sldId id="419" r:id="rId10"/>
    <p:sldId id="420" r:id="rId11"/>
    <p:sldId id="421" r:id="rId12"/>
    <p:sldId id="422" r:id="rId13"/>
    <p:sldId id="423" r:id="rId14"/>
    <p:sldId id="428" r:id="rId15"/>
  </p:sldIdLst>
  <p:sldSz cx="12192000" cy="6858000"/>
  <p:notesSz cx="7315200" cy="9601200"/>
  <p:custDataLst>
    <p:tags r:id="rId18"/>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440" userDrawn="1">
          <p15:clr>
            <a:srgbClr val="A4A3A4"/>
          </p15:clr>
        </p15:guide>
        <p15:guide id="13" orient="horz" pos="2568" userDrawn="1">
          <p15:clr>
            <a:srgbClr val="A4A3A4"/>
          </p15:clr>
        </p15:guide>
        <p15:guide id="14" orient="horz" pos="3370" userDrawn="1">
          <p15:clr>
            <a:srgbClr val="A4A3A4"/>
          </p15:clr>
        </p15:guide>
        <p15:guide id="15" orient="horz" pos="3589"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76"/>
    <a:srgbClr val="000000"/>
    <a:srgbClr val="FFCD00"/>
    <a:srgbClr val="ED8B00"/>
    <a:srgbClr val="DB291C"/>
    <a:srgbClr val="FF99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199" autoAdjust="0"/>
  </p:normalViewPr>
  <p:slideViewPr>
    <p:cSldViewPr snapToGrid="0" showGuides="1">
      <p:cViewPr>
        <p:scale>
          <a:sx n="54" d="100"/>
          <a:sy n="54" d="100"/>
        </p:scale>
        <p:origin x="1148" y="56"/>
      </p:cViewPr>
      <p:guideLst>
        <p:guide/>
        <p:guide orient="horz" pos="2047"/>
        <p:guide orient="horz" pos="1440"/>
        <p:guide orient="horz" pos="2568"/>
        <p:guide orient="horz" pos="3370"/>
        <p:guide orient="horz" pos="3589"/>
        <p:guide pos="4224"/>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8" d="100"/>
        <a:sy n="38"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10/25/2018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10/25/2018</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3705766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397102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2154219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95"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2017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8" r:id="rId24"/>
    <p:sldLayoutId id="2147483715" r:id="rId25"/>
    <p:sldLayoutId id="2147483716" r:id="rId26"/>
    <p:sldLayoutId id="2147483717"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July 2018</a:t>
            </a:r>
          </a:p>
        </p:txBody>
      </p:sp>
      <p:pic>
        <p:nvPicPr>
          <p:cNvPr id="3076" name="Picture 4" descr="https://www.guru99.com/images/Big_Data/061114_1018_Introductio1.png">
            <a:extLst>
              <a:ext uri="{FF2B5EF4-FFF2-40B4-BE49-F238E27FC236}">
                <a16:creationId xmlns:a16="http://schemas.microsoft.com/office/drawing/2014/main" id="{22DE99C3-8D85-4A14-91CB-96D439906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281" y="1306285"/>
            <a:ext cx="9630888" cy="4797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36670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July 2018</a:t>
            </a:r>
          </a:p>
        </p:txBody>
      </p:sp>
      <p:pic>
        <p:nvPicPr>
          <p:cNvPr id="6" name="Picture 5">
            <a:extLst>
              <a:ext uri="{FF2B5EF4-FFF2-40B4-BE49-F238E27FC236}">
                <a16:creationId xmlns:a16="http://schemas.microsoft.com/office/drawing/2014/main" id="{F21F7147-A191-418A-93B8-FDB71E5F7F56}"/>
              </a:ext>
            </a:extLst>
          </p:cNvPr>
          <p:cNvPicPr>
            <a:picLocks noChangeAspect="1"/>
          </p:cNvPicPr>
          <p:nvPr/>
        </p:nvPicPr>
        <p:blipFill>
          <a:blip r:embed="rId2"/>
          <a:stretch>
            <a:fillRect/>
          </a:stretch>
        </p:blipFill>
        <p:spPr>
          <a:xfrm>
            <a:off x="261257" y="1068779"/>
            <a:ext cx="11530940" cy="4957704"/>
          </a:xfrm>
          <a:prstGeom prst="rect">
            <a:avLst/>
          </a:prstGeom>
        </p:spPr>
      </p:pic>
    </p:spTree>
    <p:extLst>
      <p:ext uri="{BB962C8B-B14F-4D97-AF65-F5344CB8AC3E}">
        <p14:creationId xmlns:p14="http://schemas.microsoft.com/office/powerpoint/2010/main" val="662249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July 2018</a:t>
            </a:r>
          </a:p>
        </p:txBody>
      </p:sp>
      <p:pic>
        <p:nvPicPr>
          <p:cNvPr id="7" name="Picture 6">
            <a:extLst>
              <a:ext uri="{FF2B5EF4-FFF2-40B4-BE49-F238E27FC236}">
                <a16:creationId xmlns:a16="http://schemas.microsoft.com/office/drawing/2014/main" id="{5B3745DA-1926-4D8B-B88B-3A1273C74F75}"/>
              </a:ext>
            </a:extLst>
          </p:cNvPr>
          <p:cNvPicPr>
            <a:picLocks noChangeAspect="1"/>
          </p:cNvPicPr>
          <p:nvPr/>
        </p:nvPicPr>
        <p:blipFill>
          <a:blip r:embed="rId2"/>
          <a:stretch>
            <a:fillRect/>
          </a:stretch>
        </p:blipFill>
        <p:spPr>
          <a:xfrm>
            <a:off x="593766" y="926275"/>
            <a:ext cx="11103429" cy="5107208"/>
          </a:xfrm>
          <a:prstGeom prst="rect">
            <a:avLst/>
          </a:prstGeom>
        </p:spPr>
      </p:pic>
    </p:spTree>
    <p:extLst>
      <p:ext uri="{BB962C8B-B14F-4D97-AF65-F5344CB8AC3E}">
        <p14:creationId xmlns:p14="http://schemas.microsoft.com/office/powerpoint/2010/main" val="1079141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July 2018</a:t>
            </a:r>
          </a:p>
        </p:txBody>
      </p:sp>
      <p:pic>
        <p:nvPicPr>
          <p:cNvPr id="6" name="Picture 5">
            <a:extLst>
              <a:ext uri="{FF2B5EF4-FFF2-40B4-BE49-F238E27FC236}">
                <a16:creationId xmlns:a16="http://schemas.microsoft.com/office/drawing/2014/main" id="{664D9ADA-AC49-4803-80DF-96E7746814BC}"/>
              </a:ext>
            </a:extLst>
          </p:cNvPr>
          <p:cNvPicPr>
            <a:picLocks noChangeAspect="1"/>
          </p:cNvPicPr>
          <p:nvPr/>
        </p:nvPicPr>
        <p:blipFill>
          <a:blip r:embed="rId2"/>
          <a:stretch>
            <a:fillRect/>
          </a:stretch>
        </p:blipFill>
        <p:spPr>
          <a:xfrm>
            <a:off x="581891" y="1128156"/>
            <a:ext cx="11055928" cy="5219943"/>
          </a:xfrm>
          <a:prstGeom prst="rect">
            <a:avLst/>
          </a:prstGeom>
        </p:spPr>
      </p:pic>
    </p:spTree>
    <p:extLst>
      <p:ext uri="{BB962C8B-B14F-4D97-AF65-F5344CB8AC3E}">
        <p14:creationId xmlns:p14="http://schemas.microsoft.com/office/powerpoint/2010/main" val="36397640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July 2018</a:t>
            </a:r>
          </a:p>
        </p:txBody>
      </p:sp>
      <p:pic>
        <p:nvPicPr>
          <p:cNvPr id="6" name="Picture 5">
            <a:extLst>
              <a:ext uri="{FF2B5EF4-FFF2-40B4-BE49-F238E27FC236}">
                <a16:creationId xmlns:a16="http://schemas.microsoft.com/office/drawing/2014/main" id="{34360754-E486-4C20-AA91-D37B28702878}"/>
              </a:ext>
            </a:extLst>
          </p:cNvPr>
          <p:cNvPicPr>
            <a:picLocks noChangeAspect="1"/>
          </p:cNvPicPr>
          <p:nvPr/>
        </p:nvPicPr>
        <p:blipFill>
          <a:blip r:embed="rId2"/>
          <a:stretch>
            <a:fillRect/>
          </a:stretch>
        </p:blipFill>
        <p:spPr>
          <a:xfrm>
            <a:off x="356260" y="1282535"/>
            <a:ext cx="11542815" cy="4810328"/>
          </a:xfrm>
          <a:prstGeom prst="rect">
            <a:avLst/>
          </a:prstGeom>
        </p:spPr>
      </p:pic>
    </p:spTree>
    <p:extLst>
      <p:ext uri="{BB962C8B-B14F-4D97-AF65-F5344CB8AC3E}">
        <p14:creationId xmlns:p14="http://schemas.microsoft.com/office/powerpoint/2010/main" val="35187820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1F519C-065E-47D6-A3FD-37B2253F122D}"/>
              </a:ext>
            </a:extLst>
          </p:cNvPr>
          <p:cNvSpPr>
            <a:spLocks noGrp="1"/>
          </p:cNvSpPr>
          <p:nvPr>
            <p:ph type="body" sz="quarter" idx="10"/>
          </p:nvPr>
        </p:nvSpPr>
        <p:spPr/>
        <p:txBody>
          <a:bodyPr/>
          <a:lstStyle/>
          <a:p>
            <a:r>
              <a:rPr lang="en-US" dirty="0"/>
              <a:t>July 2018</a:t>
            </a:r>
          </a:p>
          <a:p>
            <a:endParaRPr lang="en-US" dirty="0"/>
          </a:p>
        </p:txBody>
      </p:sp>
      <p:pic>
        <p:nvPicPr>
          <p:cNvPr id="6146" name="Picture 2" descr="Image result for thank you">
            <a:extLst>
              <a:ext uri="{FF2B5EF4-FFF2-40B4-BE49-F238E27FC236}">
                <a16:creationId xmlns:a16="http://schemas.microsoft.com/office/drawing/2014/main" id="{0D4E0DAA-3490-4F03-B72C-FDA0C17E7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548" y="1389413"/>
            <a:ext cx="8205849" cy="4263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4335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July 2018</a:t>
            </a:r>
          </a:p>
        </p:txBody>
      </p:sp>
      <p:sp>
        <p:nvSpPr>
          <p:cNvPr id="6" name="Rectangle 5">
            <a:extLst>
              <a:ext uri="{FF2B5EF4-FFF2-40B4-BE49-F238E27FC236}">
                <a16:creationId xmlns:a16="http://schemas.microsoft.com/office/drawing/2014/main" id="{6FFA078C-D1E2-48BE-A849-FF4BB5B68A6C}"/>
              </a:ext>
            </a:extLst>
          </p:cNvPr>
          <p:cNvSpPr/>
          <p:nvPr/>
        </p:nvSpPr>
        <p:spPr>
          <a:xfrm>
            <a:off x="475325" y="1351508"/>
            <a:ext cx="11269371" cy="3416320"/>
          </a:xfrm>
          <a:prstGeom prst="rect">
            <a:avLst/>
          </a:prstGeom>
        </p:spPr>
        <p:txBody>
          <a:bodyPr wrap="square">
            <a:spAutoFit/>
          </a:bodyPr>
          <a:lstStyle/>
          <a:p>
            <a:endParaRPr lang="en-US" dirty="0"/>
          </a:p>
          <a:p>
            <a:r>
              <a:rPr lang="en-US" b="1" dirty="0"/>
              <a:t>Behavior Driven Development </a:t>
            </a:r>
          </a:p>
          <a:p>
            <a:endParaRPr lang="en-US" b="1" dirty="0"/>
          </a:p>
          <a:p>
            <a:r>
              <a:rPr lang="en-US" dirty="0"/>
              <a:t>It</a:t>
            </a:r>
            <a:r>
              <a:rPr lang="en-US" b="1" dirty="0"/>
              <a:t> </a:t>
            </a:r>
            <a:r>
              <a:rPr lang="en-US" dirty="0"/>
              <a:t>gives us an opportunity to create test scripts from both the developer’s and the customer’s perspective as well. So in the beginning, developers, project managers, QAs, user acceptance testers and the product owner (stockholder), all get together and brainstorm about which test scenarios should be passed in order to call this software/application successful</a:t>
            </a:r>
          </a:p>
        </p:txBody>
      </p:sp>
    </p:spTree>
    <p:extLst>
      <p:ext uri="{BB962C8B-B14F-4D97-AF65-F5344CB8AC3E}">
        <p14:creationId xmlns:p14="http://schemas.microsoft.com/office/powerpoint/2010/main" val="7025133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July 2018</a:t>
            </a:r>
          </a:p>
        </p:txBody>
      </p:sp>
      <p:sp>
        <p:nvSpPr>
          <p:cNvPr id="6" name="Rectangle 5">
            <a:extLst>
              <a:ext uri="{FF2B5EF4-FFF2-40B4-BE49-F238E27FC236}">
                <a16:creationId xmlns:a16="http://schemas.microsoft.com/office/drawing/2014/main" id="{86CC1275-8B6A-454B-BD04-825F91C7F4D9}"/>
              </a:ext>
            </a:extLst>
          </p:cNvPr>
          <p:cNvSpPr/>
          <p:nvPr/>
        </p:nvSpPr>
        <p:spPr>
          <a:xfrm>
            <a:off x="3048000" y="1351508"/>
            <a:ext cx="6096000" cy="461665"/>
          </a:xfrm>
          <a:prstGeom prst="rect">
            <a:avLst/>
          </a:prstGeom>
        </p:spPr>
        <p:txBody>
          <a:bodyPr>
            <a:spAutoFit/>
          </a:bodyPr>
          <a:lstStyle/>
          <a:p>
            <a:endParaRPr lang="en-US" dirty="0"/>
          </a:p>
        </p:txBody>
      </p:sp>
      <p:sp>
        <p:nvSpPr>
          <p:cNvPr id="7" name="Rectangle 6">
            <a:extLst>
              <a:ext uri="{FF2B5EF4-FFF2-40B4-BE49-F238E27FC236}">
                <a16:creationId xmlns:a16="http://schemas.microsoft.com/office/drawing/2014/main" id="{9DC942FD-524D-4087-8BD9-7BA9AA2EBB34}"/>
              </a:ext>
            </a:extLst>
          </p:cNvPr>
          <p:cNvSpPr/>
          <p:nvPr/>
        </p:nvSpPr>
        <p:spPr>
          <a:xfrm>
            <a:off x="660463" y="1238647"/>
            <a:ext cx="10818421" cy="5016758"/>
          </a:xfrm>
          <a:prstGeom prst="rect">
            <a:avLst/>
          </a:prstGeom>
        </p:spPr>
        <p:txBody>
          <a:bodyPr wrap="square">
            <a:spAutoFit/>
          </a:bodyPr>
          <a:lstStyle/>
          <a:p>
            <a:r>
              <a:rPr lang="en-US" sz="2000" b="1" dirty="0"/>
              <a:t>CUCUMBER</a:t>
            </a:r>
          </a:p>
          <a:p>
            <a:endParaRPr lang="en-US" sz="2000" dirty="0"/>
          </a:p>
          <a:p>
            <a:r>
              <a:rPr lang="en-US" sz="2000" dirty="0"/>
              <a:t>Cucumber is a open source tool, which supports behavior driven development. To be more precise, Cucumber can be defined as a testing framework, driven by plain English text. It serves as documentation, automated tests, and a development aid – all in one.</a:t>
            </a:r>
          </a:p>
          <a:p>
            <a:endParaRPr lang="en-US" sz="2000" dirty="0"/>
          </a:p>
          <a:p>
            <a:pPr marL="342900" indent="-342900">
              <a:buFont typeface="Arial" panose="020B0604020202020204" pitchFamily="34" charset="0"/>
              <a:buChar char="•"/>
            </a:pPr>
            <a:r>
              <a:rPr lang="en-US" sz="2000" dirty="0"/>
              <a:t>Cucumber runs automated acceptance tests written in a behavior-driven development style. </a:t>
            </a:r>
          </a:p>
          <a:p>
            <a:pPr marL="342900" indent="-342900">
              <a:buFont typeface="Arial" panose="020B0604020202020204" pitchFamily="34" charset="0"/>
              <a:buChar char="•"/>
            </a:pPr>
            <a:r>
              <a:rPr lang="en-US" sz="2000" dirty="0"/>
              <a:t>Central to the Cucumber BDD approach is its plain language parser called Gherkin.</a:t>
            </a:r>
          </a:p>
          <a:p>
            <a:pPr marL="342900" indent="-342900">
              <a:buFont typeface="Arial" panose="020B0604020202020204" pitchFamily="34" charset="0"/>
              <a:buChar char="•"/>
            </a:pPr>
            <a:r>
              <a:rPr lang="en-US" sz="2000" dirty="0"/>
              <a:t>It allows expected software behavior to be specified in a logical language that customer can understand.</a:t>
            </a:r>
          </a:p>
          <a:p>
            <a:pPr marL="342900" indent="-342900">
              <a:buFont typeface="Arial" panose="020B0604020202020204" pitchFamily="34" charset="0"/>
              <a:buChar char="•"/>
            </a:pPr>
            <a:r>
              <a:rPr lang="en-US" sz="2000" dirty="0"/>
              <a:t>As such, Cucumber allows the execution of feature documentation written in business facing text.</a:t>
            </a:r>
          </a:p>
          <a:p>
            <a:endParaRPr lang="en-US" sz="2000" dirty="0"/>
          </a:p>
        </p:txBody>
      </p:sp>
    </p:spTree>
    <p:extLst>
      <p:ext uri="{BB962C8B-B14F-4D97-AF65-F5344CB8AC3E}">
        <p14:creationId xmlns:p14="http://schemas.microsoft.com/office/powerpoint/2010/main" val="20442608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July 2018</a:t>
            </a:r>
          </a:p>
        </p:txBody>
      </p:sp>
      <p:sp>
        <p:nvSpPr>
          <p:cNvPr id="6" name="Rectangle 5">
            <a:extLst>
              <a:ext uri="{FF2B5EF4-FFF2-40B4-BE49-F238E27FC236}">
                <a16:creationId xmlns:a16="http://schemas.microsoft.com/office/drawing/2014/main" id="{86CC1275-8B6A-454B-BD04-825F91C7F4D9}"/>
              </a:ext>
            </a:extLst>
          </p:cNvPr>
          <p:cNvSpPr/>
          <p:nvPr/>
        </p:nvSpPr>
        <p:spPr>
          <a:xfrm>
            <a:off x="3048000" y="1351508"/>
            <a:ext cx="6096000" cy="461665"/>
          </a:xfrm>
          <a:prstGeom prst="rect">
            <a:avLst/>
          </a:prstGeom>
        </p:spPr>
        <p:txBody>
          <a:bodyPr>
            <a:spAutoFit/>
          </a:bodyPr>
          <a:lstStyle/>
          <a:p>
            <a:endParaRPr lang="en-US" dirty="0"/>
          </a:p>
        </p:txBody>
      </p:sp>
      <p:sp>
        <p:nvSpPr>
          <p:cNvPr id="7" name="Rectangle 6">
            <a:extLst>
              <a:ext uri="{FF2B5EF4-FFF2-40B4-BE49-F238E27FC236}">
                <a16:creationId xmlns:a16="http://schemas.microsoft.com/office/drawing/2014/main" id="{9DC942FD-524D-4087-8BD9-7BA9AA2EBB34}"/>
              </a:ext>
            </a:extLst>
          </p:cNvPr>
          <p:cNvSpPr/>
          <p:nvPr/>
        </p:nvSpPr>
        <p:spPr>
          <a:xfrm>
            <a:off x="641269" y="973777"/>
            <a:ext cx="11055926" cy="5078313"/>
          </a:xfrm>
          <a:prstGeom prst="rect">
            <a:avLst/>
          </a:prstGeom>
        </p:spPr>
        <p:txBody>
          <a:bodyPr wrap="square">
            <a:spAutoFit/>
          </a:bodyPr>
          <a:lstStyle/>
          <a:p>
            <a:r>
              <a:rPr lang="en-US" sz="2000" b="1" dirty="0"/>
              <a:t>Gherkin Language</a:t>
            </a:r>
            <a:endParaRPr lang="en-US" sz="1600" dirty="0"/>
          </a:p>
          <a:p>
            <a:r>
              <a:rPr lang="en-US" sz="1600" dirty="0"/>
              <a:t>Gherkin is a plain English text language, which helps the tool - Cucumber to interpret and execute the test scripts.</a:t>
            </a:r>
            <a:r>
              <a:rPr lang="en-US" dirty="0"/>
              <a:t> </a:t>
            </a:r>
            <a:r>
              <a:rPr lang="en-US" sz="1600" dirty="0"/>
              <a:t>It is a domain specific language which helps you to describe business behavior without the need to go into detail of implementation. This text acts as documentation and skeleton of your automated tests.</a:t>
            </a:r>
            <a:r>
              <a:rPr lang="en-US" dirty="0"/>
              <a:t> </a:t>
            </a:r>
            <a:r>
              <a:rPr lang="en-US" sz="1600" dirty="0"/>
              <a:t> All Gherkin files have .feature file extension.</a:t>
            </a:r>
          </a:p>
          <a:p>
            <a:r>
              <a:rPr lang="en-US" sz="1600" b="1" dirty="0"/>
              <a:t>Annotation</a:t>
            </a:r>
            <a:r>
              <a:rPr lang="en-US" sz="1600" dirty="0"/>
              <a:t> is a predefined text, which holds a specific meaning. It lets the compiler/interpreter know, what should be done upon execution. Cucumber has got the following few annotations −</a:t>
            </a:r>
          </a:p>
          <a:p>
            <a:r>
              <a:rPr lang="en-US" sz="1600" b="1" dirty="0"/>
              <a:t>Feature</a:t>
            </a:r>
            <a:r>
              <a:rPr lang="en-US" sz="1600" dirty="0"/>
              <a:t>	 - List of scenarios.</a:t>
            </a:r>
          </a:p>
          <a:p>
            <a:r>
              <a:rPr lang="en-US" sz="1600" b="1" dirty="0"/>
              <a:t>Background</a:t>
            </a:r>
            <a:r>
              <a:rPr lang="en-US" sz="1600" dirty="0"/>
              <a:t> - List of steps run before each of the scenarios</a:t>
            </a:r>
          </a:p>
          <a:p>
            <a:r>
              <a:rPr lang="en-US" sz="1600" b="1" dirty="0"/>
              <a:t>Scenario</a:t>
            </a:r>
            <a:r>
              <a:rPr lang="en-US" sz="1600" dirty="0"/>
              <a:t>      - Details about the scenario under the test</a:t>
            </a:r>
          </a:p>
          <a:p>
            <a:r>
              <a:rPr lang="en-US" sz="1600" b="1" dirty="0"/>
              <a:t>Scenario Outline </a:t>
            </a:r>
            <a:r>
              <a:rPr lang="en-US" sz="1600" dirty="0"/>
              <a:t>- basically replaces variable/keywords with the value from the table. Each row in the table is considered to be a scenario.</a:t>
            </a:r>
          </a:p>
          <a:p>
            <a:r>
              <a:rPr lang="en-US" sz="1600" b="1" dirty="0"/>
              <a:t>Examples </a:t>
            </a:r>
            <a:r>
              <a:rPr lang="en-US" sz="1600" dirty="0"/>
              <a:t> - Container for test data</a:t>
            </a:r>
          </a:p>
          <a:p>
            <a:r>
              <a:rPr lang="en-US" sz="1600" b="1" dirty="0"/>
              <a:t>Given</a:t>
            </a:r>
            <a:r>
              <a:rPr lang="en-US" sz="1600" dirty="0"/>
              <a:t>	- It describes the pre-requisite for the test to be executed.</a:t>
            </a:r>
          </a:p>
          <a:p>
            <a:r>
              <a:rPr lang="en-US" sz="1600" b="1" dirty="0"/>
              <a:t>When </a:t>
            </a:r>
            <a:r>
              <a:rPr lang="en-US" sz="1600" dirty="0"/>
              <a:t>	- It defines the trigger point for any test scenario execution.</a:t>
            </a:r>
          </a:p>
          <a:p>
            <a:r>
              <a:rPr lang="en-US" sz="1600" b="1" dirty="0"/>
              <a:t>Then</a:t>
            </a:r>
            <a:r>
              <a:rPr lang="en-US" sz="1600" dirty="0"/>
              <a:t>	- It defines expected result for the test to be executed.</a:t>
            </a:r>
          </a:p>
          <a:p>
            <a:r>
              <a:rPr lang="en-US" sz="1600" b="1" dirty="0"/>
              <a:t>And/But</a:t>
            </a:r>
            <a:r>
              <a:rPr lang="en-US" sz="1600" dirty="0"/>
              <a:t>	- It provides the logical AND condition between any two statements. AND can be used in</a:t>
            </a:r>
          </a:p>
          <a:p>
            <a:r>
              <a:rPr lang="en-US" sz="1600" dirty="0"/>
              <a:t>                   conjunction with GIVEN, WHEN and THEN statement.</a:t>
            </a:r>
          </a:p>
          <a:p>
            <a:r>
              <a:rPr lang="en-US" sz="1600" b="1" dirty="0"/>
              <a:t>Tag</a:t>
            </a:r>
            <a:r>
              <a:rPr lang="en-US" sz="1600" dirty="0"/>
              <a:t> 	- To Group specific scenarios</a:t>
            </a:r>
          </a:p>
        </p:txBody>
      </p:sp>
    </p:spTree>
    <p:extLst>
      <p:ext uri="{BB962C8B-B14F-4D97-AF65-F5344CB8AC3E}">
        <p14:creationId xmlns:p14="http://schemas.microsoft.com/office/powerpoint/2010/main" val="1868350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July 2018</a:t>
            </a:r>
          </a:p>
        </p:txBody>
      </p:sp>
      <p:pic>
        <p:nvPicPr>
          <p:cNvPr id="4100" name="Picture 4" descr="https://www.guru99.com/images/tensorflow/082918_1505_WhatisGherk3.png">
            <a:extLst>
              <a:ext uri="{FF2B5EF4-FFF2-40B4-BE49-F238E27FC236}">
                <a16:creationId xmlns:a16="http://schemas.microsoft.com/office/drawing/2014/main" id="{140608EB-0193-457A-BCBF-1E565F30D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06287"/>
            <a:ext cx="10668000" cy="397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628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9900" y="736688"/>
            <a:ext cx="11252200" cy="535931"/>
          </a:xfrm>
        </p:spPr>
        <p:txBody>
          <a:bodyPr/>
          <a:lstStyle/>
          <a:p>
            <a:r>
              <a:rPr lang="en-US" noProof="0" dirty="0"/>
              <a:t>Scope Definition</a:t>
            </a:r>
          </a:p>
        </p:txBody>
      </p:sp>
      <p:sp>
        <p:nvSpPr>
          <p:cNvPr id="3" name="Title 2"/>
          <p:cNvSpPr>
            <a:spLocks noGrp="1"/>
          </p:cNvSpPr>
          <p:nvPr>
            <p:ph type="title"/>
          </p:nvPr>
        </p:nvSpPr>
        <p:spPr/>
        <p:txBody>
          <a:bodyPr/>
          <a:lstStyle/>
          <a:p>
            <a:r>
              <a:rPr lang="en-US" noProof="0" dirty="0"/>
              <a:t>Thought Leadership Initiative – UI Test Automation</a:t>
            </a:r>
            <a:endParaRPr lang="en-US" noProof="0" dirty="0">
              <a:solidFill>
                <a:srgbClr val="FF0000"/>
              </a:solidFill>
            </a:endParaRPr>
          </a:p>
        </p:txBody>
      </p:sp>
      <p:sp>
        <p:nvSpPr>
          <p:cNvPr id="7" name="Rectangle 6">
            <a:extLst>
              <a:ext uri="{FF2B5EF4-FFF2-40B4-BE49-F238E27FC236}">
                <a16:creationId xmlns:a16="http://schemas.microsoft.com/office/drawing/2014/main" id="{14B32CE5-8564-4458-AD4B-BF0581610EE4}"/>
              </a:ext>
            </a:extLst>
          </p:cNvPr>
          <p:cNvSpPr/>
          <p:nvPr/>
        </p:nvSpPr>
        <p:spPr bwMode="gray">
          <a:xfrm>
            <a:off x="469901" y="1606731"/>
            <a:ext cx="2769688" cy="4675316"/>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What is the scope of the topic?</a:t>
            </a:r>
          </a:p>
        </p:txBody>
      </p:sp>
      <p:sp>
        <p:nvSpPr>
          <p:cNvPr id="12" name="Rectangle 11">
            <a:extLst>
              <a:ext uri="{FF2B5EF4-FFF2-40B4-BE49-F238E27FC236}">
                <a16:creationId xmlns:a16="http://schemas.microsoft.com/office/drawing/2014/main" id="{ECC59567-1E1E-4EC1-9EE2-A8D37CC767CD}"/>
              </a:ext>
            </a:extLst>
          </p:cNvPr>
          <p:cNvSpPr/>
          <p:nvPr/>
        </p:nvSpPr>
        <p:spPr bwMode="gray">
          <a:xfrm>
            <a:off x="3626758" y="1606731"/>
            <a:ext cx="8095342" cy="4675316"/>
          </a:xfrm>
          <a:prstGeom prst="rect">
            <a:avLst/>
          </a:prstGeom>
          <a:noFill/>
          <a:ln w="19050" algn="ctr">
            <a:solidFill>
              <a:schemeClr val="tx1"/>
            </a:solidFill>
            <a:miter lim="800000"/>
            <a:headEnd/>
            <a:tailEnd/>
          </a:ln>
        </p:spPr>
        <p:txBody>
          <a:bodyPr wrap="square" lIns="88900" tIns="88900" rIns="88900" bIns="88900" rtlCol="0" anchor="ctr"/>
          <a:lstStyle/>
          <a:p>
            <a:pPr marL="285750" indent="-285750">
              <a:lnSpc>
                <a:spcPct val="106000"/>
              </a:lnSpc>
              <a:buFont typeface="Arial" panose="020B0604020202020204" pitchFamily="34" charset="0"/>
              <a:buChar char="•"/>
            </a:pPr>
            <a:endParaRPr lang="en-US" sz="1400" dirty="0"/>
          </a:p>
          <a:p>
            <a:pPr marL="285750" indent="-285750">
              <a:lnSpc>
                <a:spcPct val="106000"/>
              </a:lnSpc>
              <a:buFont typeface="Arial" panose="020B0604020202020204" pitchFamily="34" charset="0"/>
              <a:buChar char="•"/>
            </a:pPr>
            <a:r>
              <a:rPr lang="en-US" sz="1400" dirty="0"/>
              <a:t>To provide guidance on bringing teams up to speed with Selenium/Cucumber automation</a:t>
            </a:r>
          </a:p>
          <a:p>
            <a:pPr marL="285750" indent="-285750">
              <a:lnSpc>
                <a:spcPct val="106000"/>
              </a:lnSpc>
              <a:buFont typeface="Arial" panose="020B0604020202020204" pitchFamily="34" charset="0"/>
              <a:buChar char="•"/>
            </a:pPr>
            <a:r>
              <a:rPr lang="en-US" sz="1400" dirty="0"/>
              <a:t>Factors to consider while Automating UI applications</a:t>
            </a:r>
          </a:p>
          <a:p>
            <a:pPr>
              <a:lnSpc>
                <a:spcPct val="106000"/>
              </a:lnSpc>
            </a:pPr>
            <a:r>
              <a:rPr lang="en-US" sz="1400" dirty="0"/>
              <a:t>      1. Maven should be installed</a:t>
            </a:r>
          </a:p>
          <a:p>
            <a:pPr>
              <a:lnSpc>
                <a:spcPct val="106000"/>
              </a:lnSpc>
            </a:pPr>
            <a:r>
              <a:rPr lang="en-US" sz="1400" dirty="0"/>
              <a:t>      2. All required dependencies should be included in POM.xml file</a:t>
            </a:r>
          </a:p>
          <a:p>
            <a:pPr>
              <a:lnSpc>
                <a:spcPct val="106000"/>
              </a:lnSpc>
            </a:pPr>
            <a:r>
              <a:rPr lang="en-US" sz="1400" dirty="0"/>
              <a:t>      3. Cucumber plugin for Eclipse, TestNG and Natural plugin should be installed</a:t>
            </a:r>
          </a:p>
          <a:p>
            <a:pPr>
              <a:lnSpc>
                <a:spcPct val="106000"/>
              </a:lnSpc>
            </a:pPr>
            <a:r>
              <a:rPr lang="en-US" sz="1400" dirty="0"/>
              <a:t>      4. Java JDK should be installed and configured</a:t>
            </a:r>
          </a:p>
          <a:p>
            <a:pPr>
              <a:lnSpc>
                <a:spcPct val="106000"/>
              </a:lnSpc>
            </a:pPr>
            <a:r>
              <a:rPr lang="en-US" sz="1400" dirty="0"/>
              <a:t>	</a:t>
            </a:r>
          </a:p>
          <a:p>
            <a:pPr marL="285750" indent="-285750">
              <a:lnSpc>
                <a:spcPct val="106000"/>
              </a:lnSpc>
              <a:buFont typeface="Arial" panose="020B0604020202020204" pitchFamily="34" charset="0"/>
              <a:buChar char="•"/>
            </a:pPr>
            <a:endParaRPr lang="en-US" sz="1400" dirty="0"/>
          </a:p>
          <a:p>
            <a:pPr>
              <a:lnSpc>
                <a:spcPct val="106000"/>
              </a:lnSpc>
              <a:buFont typeface="Wingdings 2" pitchFamily="18" charset="2"/>
              <a:buNone/>
            </a:pPr>
            <a:r>
              <a:rPr lang="en-US" sz="1400" dirty="0"/>
              <a:t> </a:t>
            </a:r>
          </a:p>
        </p:txBody>
      </p:sp>
    </p:spTree>
    <p:extLst>
      <p:ext uri="{BB962C8B-B14F-4D97-AF65-F5344CB8AC3E}">
        <p14:creationId xmlns:p14="http://schemas.microsoft.com/office/powerpoint/2010/main" val="25525756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9900" y="736688"/>
            <a:ext cx="11252200" cy="535931"/>
          </a:xfrm>
        </p:spPr>
        <p:txBody>
          <a:bodyPr/>
          <a:lstStyle/>
          <a:p>
            <a:r>
              <a:rPr lang="en-US" noProof="0" dirty="0"/>
              <a:t>Scope Definition</a:t>
            </a:r>
          </a:p>
        </p:txBody>
      </p:sp>
      <p:sp>
        <p:nvSpPr>
          <p:cNvPr id="3" name="Title 2"/>
          <p:cNvSpPr>
            <a:spLocks noGrp="1"/>
          </p:cNvSpPr>
          <p:nvPr>
            <p:ph type="title"/>
          </p:nvPr>
        </p:nvSpPr>
        <p:spPr/>
        <p:txBody>
          <a:bodyPr/>
          <a:lstStyle/>
          <a:p>
            <a:r>
              <a:rPr lang="en-US" noProof="0" dirty="0"/>
              <a:t>Thought Leadership Initiative – UI Test Automation</a:t>
            </a:r>
            <a:endParaRPr lang="en-US" noProof="0" dirty="0">
              <a:solidFill>
                <a:srgbClr val="FF0000"/>
              </a:solidFill>
            </a:endParaRPr>
          </a:p>
        </p:txBody>
      </p:sp>
      <p:sp>
        <p:nvSpPr>
          <p:cNvPr id="9" name="Rectangle 8">
            <a:extLst>
              <a:ext uri="{FF2B5EF4-FFF2-40B4-BE49-F238E27FC236}">
                <a16:creationId xmlns:a16="http://schemas.microsoft.com/office/drawing/2014/main" id="{3EC45354-0AC6-4B1A-971B-8F57470A677E}"/>
              </a:ext>
            </a:extLst>
          </p:cNvPr>
          <p:cNvSpPr/>
          <p:nvPr/>
        </p:nvSpPr>
        <p:spPr bwMode="gray">
          <a:xfrm>
            <a:off x="469901" y="1272620"/>
            <a:ext cx="2769688" cy="4700668"/>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What technologies will be researched / utilized?</a:t>
            </a:r>
          </a:p>
        </p:txBody>
      </p:sp>
      <p:sp>
        <p:nvSpPr>
          <p:cNvPr id="13" name="Rectangle 12">
            <a:extLst>
              <a:ext uri="{FF2B5EF4-FFF2-40B4-BE49-F238E27FC236}">
                <a16:creationId xmlns:a16="http://schemas.microsoft.com/office/drawing/2014/main" id="{2217D186-322B-4D9C-B1C6-DDDEDA15117A}"/>
              </a:ext>
            </a:extLst>
          </p:cNvPr>
          <p:cNvSpPr/>
          <p:nvPr/>
        </p:nvSpPr>
        <p:spPr bwMode="gray">
          <a:xfrm>
            <a:off x="3626758" y="1272620"/>
            <a:ext cx="8095342" cy="4700668"/>
          </a:xfrm>
          <a:prstGeom prst="rect">
            <a:avLst/>
          </a:prstGeom>
          <a:noFill/>
          <a:ln w="19050" algn="ctr">
            <a:solidFill>
              <a:schemeClr val="tx1"/>
            </a:solidFill>
            <a:miter lim="800000"/>
            <a:headEnd/>
            <a:tailEnd/>
          </a:ln>
        </p:spPr>
        <p:txBody>
          <a:bodyPr wrap="square" lIns="88900" tIns="88900" rIns="88900" bIns="88900" rtlCol="0" anchor="ctr"/>
          <a:lstStyle/>
          <a:p>
            <a:pPr marL="285750" indent="-285750">
              <a:lnSpc>
                <a:spcPct val="106000"/>
              </a:lnSpc>
              <a:buFont typeface="Arial" panose="020B0604020202020204" pitchFamily="34" charset="0"/>
              <a:buChar char="•"/>
            </a:pPr>
            <a:endParaRPr lang="en-US" sz="1400" dirty="0"/>
          </a:p>
          <a:p>
            <a:pPr marL="285750" indent="-285750">
              <a:lnSpc>
                <a:spcPct val="106000"/>
              </a:lnSpc>
              <a:buFont typeface="Arial" panose="020B0604020202020204" pitchFamily="34" charset="0"/>
              <a:buChar char="•"/>
            </a:pPr>
            <a:endParaRPr lang="en-US" sz="1400" dirty="0"/>
          </a:p>
          <a:p>
            <a:pPr marL="285750" indent="-285750">
              <a:lnSpc>
                <a:spcPct val="106000"/>
              </a:lnSpc>
              <a:buFont typeface="Arial" panose="020B0604020202020204" pitchFamily="34" charset="0"/>
              <a:buChar char="•"/>
            </a:pPr>
            <a:r>
              <a:rPr lang="en-US" sz="1400" dirty="0"/>
              <a:t>Selenium Web driver ( JAVA)</a:t>
            </a:r>
          </a:p>
          <a:p>
            <a:pPr marL="285750" indent="-285750">
              <a:lnSpc>
                <a:spcPct val="106000"/>
              </a:lnSpc>
              <a:buFont typeface="Arial" panose="020B0604020202020204" pitchFamily="34" charset="0"/>
              <a:buChar char="•"/>
            </a:pPr>
            <a:r>
              <a:rPr lang="en-US" sz="1400" dirty="0"/>
              <a:t>Core JAVA</a:t>
            </a:r>
          </a:p>
          <a:p>
            <a:pPr marL="285750" indent="-285750">
              <a:lnSpc>
                <a:spcPct val="106000"/>
              </a:lnSpc>
              <a:buFont typeface="Arial" panose="020B0604020202020204" pitchFamily="34" charset="0"/>
              <a:buChar char="•"/>
            </a:pPr>
            <a:r>
              <a:rPr lang="en-US" sz="1400" dirty="0"/>
              <a:t>Eclipse IDE</a:t>
            </a:r>
          </a:p>
          <a:p>
            <a:pPr marL="285750" indent="-285750">
              <a:lnSpc>
                <a:spcPct val="106000"/>
              </a:lnSpc>
              <a:buFont typeface="Arial" panose="020B0604020202020204" pitchFamily="34" charset="0"/>
              <a:buChar char="•"/>
            </a:pPr>
            <a:r>
              <a:rPr lang="en-US" sz="1400" dirty="0"/>
              <a:t>Cucumber BDD Framework</a:t>
            </a:r>
          </a:p>
          <a:p>
            <a:pPr marL="285750" indent="-285750">
              <a:lnSpc>
                <a:spcPct val="106000"/>
              </a:lnSpc>
              <a:buFont typeface="Arial" panose="020B0604020202020204" pitchFamily="34" charset="0"/>
              <a:buChar char="•"/>
            </a:pPr>
            <a:r>
              <a:rPr lang="en-US" sz="1400" dirty="0"/>
              <a:t>Maven</a:t>
            </a:r>
          </a:p>
          <a:p>
            <a:pPr marL="285750" indent="-285750">
              <a:lnSpc>
                <a:spcPct val="106000"/>
              </a:lnSpc>
              <a:buFont typeface="Arial" panose="020B0604020202020204" pitchFamily="34" charset="0"/>
              <a:buChar char="•"/>
            </a:pPr>
            <a:r>
              <a:rPr lang="en-US" sz="1400" dirty="0"/>
              <a:t>TestNG</a:t>
            </a:r>
          </a:p>
          <a:p>
            <a:pPr marL="285750" indent="-285750">
              <a:lnSpc>
                <a:spcPct val="106000"/>
              </a:lnSpc>
              <a:buFont typeface="Arial" panose="020B0604020202020204" pitchFamily="34" charset="0"/>
              <a:buChar char="•"/>
            </a:pPr>
            <a:r>
              <a:rPr lang="en-US" sz="1400" dirty="0"/>
              <a:t>POI</a:t>
            </a:r>
          </a:p>
          <a:p>
            <a:pPr marL="285750" indent="-285750">
              <a:lnSpc>
                <a:spcPct val="106000"/>
              </a:lnSpc>
              <a:buFont typeface="Arial" panose="020B0604020202020204" pitchFamily="34" charset="0"/>
              <a:buChar char="•"/>
            </a:pPr>
            <a:r>
              <a:rPr lang="en-US" sz="1400" dirty="0"/>
              <a:t>Cucumber Extent Report</a:t>
            </a:r>
          </a:p>
          <a:p>
            <a:pPr marL="285750" indent="-285750">
              <a:lnSpc>
                <a:spcPct val="106000"/>
              </a:lnSpc>
              <a:buFont typeface="Arial" panose="020B0604020202020204" pitchFamily="34" charset="0"/>
              <a:buChar char="•"/>
            </a:pPr>
            <a:r>
              <a:rPr lang="en-US" sz="1400" dirty="0"/>
              <a:t>Jenkins</a:t>
            </a:r>
          </a:p>
          <a:p>
            <a:pPr marL="285750" indent="-285750">
              <a:lnSpc>
                <a:spcPct val="106000"/>
              </a:lnSpc>
              <a:buFont typeface="Arial" panose="020B0604020202020204" pitchFamily="34" charset="0"/>
              <a:buChar char="•"/>
            </a:pPr>
            <a:endParaRPr lang="en-US" sz="1400" dirty="0"/>
          </a:p>
          <a:p>
            <a:pPr marL="285750" indent="-285750">
              <a:lnSpc>
                <a:spcPct val="106000"/>
              </a:lnSpc>
              <a:buFont typeface="Arial" panose="020B0604020202020204" pitchFamily="34" charset="0"/>
              <a:buChar char="•"/>
            </a:pPr>
            <a:endParaRPr lang="en-US" sz="1400" dirty="0"/>
          </a:p>
          <a:p>
            <a:pPr>
              <a:lnSpc>
                <a:spcPct val="106000"/>
              </a:lnSpc>
              <a:buFont typeface="Wingdings 2" pitchFamily="18" charset="2"/>
              <a:buNone/>
            </a:pPr>
            <a:endParaRPr lang="en-US" sz="1400" dirty="0"/>
          </a:p>
        </p:txBody>
      </p:sp>
    </p:spTree>
    <p:extLst>
      <p:ext uri="{BB962C8B-B14F-4D97-AF65-F5344CB8AC3E}">
        <p14:creationId xmlns:p14="http://schemas.microsoft.com/office/powerpoint/2010/main" val="4116301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900" y="319460"/>
            <a:ext cx="11252200" cy="334102"/>
          </a:xfrm>
        </p:spPr>
        <p:txBody>
          <a:bodyPr/>
          <a:lstStyle/>
          <a:p>
            <a:r>
              <a:rPr lang="en-US" noProof="0" dirty="0"/>
              <a:t>Thought Leadership Initiative – UI Test Automation</a:t>
            </a:r>
            <a:endParaRPr lang="en-US" noProof="0" dirty="0">
              <a:solidFill>
                <a:srgbClr val="FF0000"/>
              </a:solidFill>
            </a:endParaRPr>
          </a:p>
        </p:txBody>
      </p:sp>
      <p:sp>
        <p:nvSpPr>
          <p:cNvPr id="9" name="Rectangle 8">
            <a:extLst>
              <a:ext uri="{FF2B5EF4-FFF2-40B4-BE49-F238E27FC236}">
                <a16:creationId xmlns:a16="http://schemas.microsoft.com/office/drawing/2014/main" id="{3EC45354-0AC6-4B1A-971B-8F57470A677E}"/>
              </a:ext>
            </a:extLst>
          </p:cNvPr>
          <p:cNvSpPr/>
          <p:nvPr/>
        </p:nvSpPr>
        <p:spPr bwMode="gray">
          <a:xfrm>
            <a:off x="469901" y="760021"/>
            <a:ext cx="2769688" cy="5593278"/>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Project Setup and Dependencies</a:t>
            </a:r>
          </a:p>
        </p:txBody>
      </p:sp>
      <p:sp>
        <p:nvSpPr>
          <p:cNvPr id="13" name="Rectangle 12">
            <a:extLst>
              <a:ext uri="{FF2B5EF4-FFF2-40B4-BE49-F238E27FC236}">
                <a16:creationId xmlns:a16="http://schemas.microsoft.com/office/drawing/2014/main" id="{2217D186-322B-4D9C-B1C6-DDDEDA15117A}"/>
              </a:ext>
            </a:extLst>
          </p:cNvPr>
          <p:cNvSpPr/>
          <p:nvPr/>
        </p:nvSpPr>
        <p:spPr bwMode="gray">
          <a:xfrm>
            <a:off x="3626758" y="760021"/>
            <a:ext cx="8095342" cy="5771407"/>
          </a:xfrm>
          <a:prstGeom prst="rect">
            <a:avLst/>
          </a:prstGeom>
          <a:noFill/>
          <a:ln w="19050" algn="ctr">
            <a:solidFill>
              <a:schemeClr val="tx1"/>
            </a:solidFill>
            <a:miter lim="800000"/>
            <a:headEnd/>
            <a:tailEnd/>
          </a:ln>
        </p:spPr>
        <p:txBody>
          <a:bodyPr wrap="square" lIns="88900" tIns="88900" rIns="88900" bIns="88900" rtlCol="0" anchor="ctr"/>
          <a:lstStyle/>
          <a:p>
            <a:pPr>
              <a:lnSpc>
                <a:spcPct val="106000"/>
              </a:lnSpc>
            </a:pPr>
            <a:r>
              <a:rPr lang="en-US" sz="1400" dirty="0"/>
              <a:t> </a:t>
            </a:r>
          </a:p>
          <a:p>
            <a:pPr marL="285750" indent="-285750">
              <a:lnSpc>
                <a:spcPct val="106000"/>
              </a:lnSpc>
              <a:buFont typeface="Arial" panose="020B0604020202020204" pitchFamily="34" charset="0"/>
              <a:buChar char="•"/>
            </a:pPr>
            <a:r>
              <a:rPr lang="en-US" sz="1400" dirty="0"/>
              <a:t>Configure JDK/JRE</a:t>
            </a:r>
          </a:p>
          <a:p>
            <a:pPr marL="285750" indent="-285750">
              <a:lnSpc>
                <a:spcPct val="106000"/>
              </a:lnSpc>
              <a:buFont typeface="Arial" panose="020B0604020202020204" pitchFamily="34" charset="0"/>
              <a:buChar char="•"/>
            </a:pPr>
            <a:r>
              <a:rPr lang="en-US" sz="1400" dirty="0"/>
              <a:t>Configure MAVEN</a:t>
            </a:r>
          </a:p>
          <a:p>
            <a:pPr marL="285750" indent="-285750">
              <a:lnSpc>
                <a:spcPct val="106000"/>
              </a:lnSpc>
              <a:buFont typeface="Arial" panose="020B0604020202020204" pitchFamily="34" charset="0"/>
              <a:buChar char="•"/>
            </a:pPr>
            <a:r>
              <a:rPr lang="en-US" sz="1400" dirty="0"/>
              <a:t>Install Eclipse IDE</a:t>
            </a:r>
          </a:p>
          <a:p>
            <a:pPr marL="285750" indent="-285750">
              <a:lnSpc>
                <a:spcPct val="106000"/>
              </a:lnSpc>
              <a:buFont typeface="Arial" panose="020B0604020202020204" pitchFamily="34" charset="0"/>
              <a:buChar char="•"/>
            </a:pPr>
            <a:r>
              <a:rPr lang="en-US" sz="1400" dirty="0"/>
              <a:t>Install Cucumber Eclipse Plugin, TestNG Plugin, Natural Plugin</a:t>
            </a:r>
          </a:p>
          <a:p>
            <a:pPr marL="285750" indent="-285750">
              <a:lnSpc>
                <a:spcPct val="106000"/>
              </a:lnSpc>
              <a:buFont typeface="Arial" panose="020B0604020202020204" pitchFamily="34" charset="0"/>
              <a:buChar char="•"/>
            </a:pPr>
            <a:r>
              <a:rPr lang="en-US" sz="1400" dirty="0"/>
              <a:t>Create Maven Project and add below dependencies</a:t>
            </a:r>
          </a:p>
          <a:p>
            <a:pPr>
              <a:lnSpc>
                <a:spcPct val="106000"/>
              </a:lnSpc>
            </a:pPr>
            <a:r>
              <a:rPr lang="en-US" sz="1400" dirty="0"/>
              <a:t>	cucumber-core </a:t>
            </a:r>
          </a:p>
          <a:p>
            <a:pPr>
              <a:lnSpc>
                <a:spcPct val="106000"/>
              </a:lnSpc>
            </a:pPr>
            <a:r>
              <a:rPr lang="en-US" sz="1400" dirty="0"/>
              <a:t>	cucumber-java</a:t>
            </a:r>
          </a:p>
          <a:p>
            <a:pPr>
              <a:lnSpc>
                <a:spcPct val="106000"/>
              </a:lnSpc>
            </a:pPr>
            <a:r>
              <a:rPr lang="en-US" sz="1400" dirty="0"/>
              <a:t>	cucumber-html</a:t>
            </a:r>
          </a:p>
          <a:p>
            <a:pPr>
              <a:lnSpc>
                <a:spcPct val="106000"/>
              </a:lnSpc>
            </a:pPr>
            <a:r>
              <a:rPr lang="en-US" sz="1400" dirty="0"/>
              <a:t>	gherkin</a:t>
            </a:r>
          </a:p>
          <a:p>
            <a:pPr>
              <a:lnSpc>
                <a:spcPct val="106000"/>
              </a:lnSpc>
            </a:pPr>
            <a:r>
              <a:rPr lang="en-US" sz="1400" dirty="0"/>
              <a:t>	cucumber-</a:t>
            </a:r>
            <a:r>
              <a:rPr lang="en-US" sz="1400" dirty="0" err="1"/>
              <a:t>jvm</a:t>
            </a:r>
            <a:r>
              <a:rPr lang="en-US" sz="1400" dirty="0"/>
              <a:t>-deps</a:t>
            </a:r>
          </a:p>
          <a:p>
            <a:pPr>
              <a:lnSpc>
                <a:spcPct val="106000"/>
              </a:lnSpc>
            </a:pPr>
            <a:r>
              <a:rPr lang="en-US" sz="1400" dirty="0"/>
              <a:t>	</a:t>
            </a:r>
            <a:r>
              <a:rPr lang="en-US" sz="1400" dirty="0" err="1"/>
              <a:t>cobertura</a:t>
            </a:r>
            <a:endParaRPr lang="en-US" sz="1400" dirty="0"/>
          </a:p>
          <a:p>
            <a:pPr>
              <a:lnSpc>
                <a:spcPct val="106000"/>
              </a:lnSpc>
            </a:pPr>
            <a:r>
              <a:rPr lang="en-US" sz="1400" dirty="0"/>
              <a:t>	</a:t>
            </a:r>
            <a:r>
              <a:rPr lang="en-US" sz="1400" dirty="0" err="1"/>
              <a:t>mockito</a:t>
            </a:r>
            <a:r>
              <a:rPr lang="en-US" sz="1400" dirty="0"/>
              <a:t>-all</a:t>
            </a:r>
          </a:p>
          <a:p>
            <a:pPr>
              <a:lnSpc>
                <a:spcPct val="106000"/>
              </a:lnSpc>
            </a:pPr>
            <a:r>
              <a:rPr lang="en-US" sz="1400" dirty="0"/>
              <a:t>	cucumber-reporting</a:t>
            </a:r>
          </a:p>
          <a:p>
            <a:pPr>
              <a:lnSpc>
                <a:spcPct val="106000"/>
              </a:lnSpc>
            </a:pPr>
            <a:r>
              <a:rPr lang="en-US" sz="1400" dirty="0"/>
              <a:t>	maven-cucumber-reporting</a:t>
            </a:r>
          </a:p>
          <a:p>
            <a:pPr>
              <a:lnSpc>
                <a:spcPct val="106000"/>
              </a:lnSpc>
            </a:pPr>
            <a:r>
              <a:rPr lang="en-US" sz="1400" dirty="0"/>
              <a:t>	cucumber-</a:t>
            </a:r>
            <a:r>
              <a:rPr lang="en-US" sz="1400" dirty="0" err="1"/>
              <a:t>extentsreport</a:t>
            </a:r>
            <a:endParaRPr lang="en-US" sz="1400" dirty="0"/>
          </a:p>
          <a:p>
            <a:pPr>
              <a:lnSpc>
                <a:spcPct val="106000"/>
              </a:lnSpc>
            </a:pPr>
            <a:r>
              <a:rPr lang="en-US" sz="1400" dirty="0"/>
              <a:t>	</a:t>
            </a:r>
            <a:r>
              <a:rPr lang="en-US" sz="1400" dirty="0" err="1"/>
              <a:t>extentsreport</a:t>
            </a:r>
            <a:endParaRPr lang="en-US" sz="1400" dirty="0"/>
          </a:p>
          <a:p>
            <a:pPr>
              <a:lnSpc>
                <a:spcPct val="106000"/>
              </a:lnSpc>
            </a:pPr>
            <a:r>
              <a:rPr lang="en-US" sz="1400" dirty="0"/>
              <a:t>	</a:t>
            </a:r>
            <a:r>
              <a:rPr lang="en-US" sz="1400" dirty="0" err="1"/>
              <a:t>hamcrest</a:t>
            </a:r>
            <a:r>
              <a:rPr lang="en-US" sz="1400" dirty="0"/>
              <a:t>-all</a:t>
            </a:r>
          </a:p>
          <a:p>
            <a:pPr>
              <a:lnSpc>
                <a:spcPct val="106000"/>
              </a:lnSpc>
            </a:pPr>
            <a:r>
              <a:rPr lang="en-US" sz="1400" dirty="0"/>
              <a:t>	cucumber-testing</a:t>
            </a:r>
          </a:p>
          <a:p>
            <a:pPr>
              <a:lnSpc>
                <a:spcPct val="106000"/>
              </a:lnSpc>
            </a:pPr>
            <a:r>
              <a:rPr lang="en-US" sz="1400" dirty="0"/>
              <a:t>	</a:t>
            </a:r>
            <a:r>
              <a:rPr lang="en-US" sz="1400" dirty="0" err="1"/>
              <a:t>testng</a:t>
            </a:r>
            <a:endParaRPr lang="en-US" sz="1400" dirty="0"/>
          </a:p>
          <a:p>
            <a:pPr lvl="2">
              <a:lnSpc>
                <a:spcPct val="106000"/>
              </a:lnSpc>
            </a:pPr>
            <a:r>
              <a:rPr lang="en-US" sz="1400" dirty="0"/>
              <a:t>Selenium-server</a:t>
            </a:r>
          </a:p>
          <a:p>
            <a:pPr lvl="2">
              <a:lnSpc>
                <a:spcPct val="106000"/>
              </a:lnSpc>
            </a:pPr>
            <a:r>
              <a:rPr lang="en-US" sz="1400" dirty="0"/>
              <a:t>Poi/poi-</a:t>
            </a:r>
            <a:r>
              <a:rPr lang="en-US" sz="1400" dirty="0" err="1"/>
              <a:t>ooxml</a:t>
            </a:r>
            <a:endParaRPr lang="en-US" sz="1400" dirty="0"/>
          </a:p>
          <a:p>
            <a:pPr>
              <a:lnSpc>
                <a:spcPct val="106000"/>
              </a:lnSpc>
              <a:buFont typeface="Wingdings 2" pitchFamily="18" charset="2"/>
              <a:buNone/>
            </a:pPr>
            <a:r>
              <a:rPr lang="en-US" sz="1400" dirty="0"/>
              <a:t>	</a:t>
            </a:r>
            <a:r>
              <a:rPr lang="en-US" sz="1400" dirty="0" err="1"/>
              <a:t>webdrivermanager</a:t>
            </a:r>
            <a:endParaRPr lang="en-US" sz="1400" dirty="0"/>
          </a:p>
          <a:p>
            <a:pPr>
              <a:lnSpc>
                <a:spcPct val="106000"/>
              </a:lnSpc>
              <a:buFont typeface="Wingdings 2" pitchFamily="18" charset="2"/>
              <a:buNone/>
            </a:pPr>
            <a:r>
              <a:rPr lang="en-US" sz="1400" dirty="0"/>
              <a:t>	maven-complier-plugin</a:t>
            </a:r>
          </a:p>
          <a:p>
            <a:pPr>
              <a:lnSpc>
                <a:spcPct val="106000"/>
              </a:lnSpc>
              <a:buFont typeface="Wingdings 2" pitchFamily="18" charset="2"/>
              <a:buNone/>
            </a:pPr>
            <a:r>
              <a:rPr lang="en-US" sz="1400" dirty="0"/>
              <a:t>	maven-surefire-plugin</a:t>
            </a:r>
          </a:p>
          <a:p>
            <a:pPr>
              <a:lnSpc>
                <a:spcPct val="106000"/>
              </a:lnSpc>
              <a:buFont typeface="Wingdings 2" pitchFamily="18" charset="2"/>
              <a:buNone/>
            </a:pPr>
            <a:endParaRPr lang="en-US" sz="1400" dirty="0"/>
          </a:p>
        </p:txBody>
      </p:sp>
    </p:spTree>
    <p:extLst>
      <p:ext uri="{BB962C8B-B14F-4D97-AF65-F5344CB8AC3E}">
        <p14:creationId xmlns:p14="http://schemas.microsoft.com/office/powerpoint/2010/main" val="42002222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July 2018</a:t>
            </a:r>
          </a:p>
        </p:txBody>
      </p:sp>
      <p:pic>
        <p:nvPicPr>
          <p:cNvPr id="7" name="Picture 6">
            <a:extLst>
              <a:ext uri="{FF2B5EF4-FFF2-40B4-BE49-F238E27FC236}">
                <a16:creationId xmlns:a16="http://schemas.microsoft.com/office/drawing/2014/main" id="{9F2DEF52-8A05-424E-9024-BEB739AE125B}"/>
              </a:ext>
            </a:extLst>
          </p:cNvPr>
          <p:cNvPicPr>
            <a:picLocks noChangeAspect="1"/>
          </p:cNvPicPr>
          <p:nvPr/>
        </p:nvPicPr>
        <p:blipFill>
          <a:blip r:embed="rId3"/>
          <a:stretch>
            <a:fillRect/>
          </a:stretch>
        </p:blipFill>
        <p:spPr>
          <a:xfrm>
            <a:off x="475325" y="985652"/>
            <a:ext cx="11079366" cy="5167498"/>
          </a:xfrm>
          <a:prstGeom prst="rect">
            <a:avLst/>
          </a:prstGeom>
        </p:spPr>
      </p:pic>
    </p:spTree>
    <p:extLst>
      <p:ext uri="{BB962C8B-B14F-4D97-AF65-F5344CB8AC3E}">
        <p14:creationId xmlns:p14="http://schemas.microsoft.com/office/powerpoint/2010/main" val="178455030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Deloitte_16_9_Onscreen_US</Template>
  <TotalTime>2054</TotalTime>
  <Words>420</Words>
  <Application>Microsoft Office PowerPoint</Application>
  <PresentationFormat>Widescreen</PresentationFormat>
  <Paragraphs>96</Paragraphs>
  <Slides>14</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Open Sans</vt:lpstr>
      <vt:lpstr>Verdana</vt:lpstr>
      <vt:lpstr>Wingdings 2</vt:lpstr>
      <vt:lpstr>Deloitte_US_Onscreen</vt:lpstr>
      <vt:lpstr>think-cell Slide</vt:lpstr>
      <vt:lpstr>PowerPoint Presentation</vt:lpstr>
      <vt:lpstr>PowerPoint Presentation</vt:lpstr>
      <vt:lpstr>PowerPoint Presentation</vt:lpstr>
      <vt:lpstr>PowerPoint Presentation</vt:lpstr>
      <vt:lpstr>PowerPoint Presentation</vt:lpstr>
      <vt:lpstr>Thought Leadership Initiative – UI Test Automation</vt:lpstr>
      <vt:lpstr>Thought Leadership Initiative – UI Test Automation</vt:lpstr>
      <vt:lpstr>Thought Leadership Initiative – UI Test Automation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  in Verdana Regular</dc:title>
  <dc:creator>Khatkhedkar, Rahul (US - Houston)</dc:creator>
  <cp:lastModifiedBy>Mishra, Rakesh Kumar (US - Orlando Delivery)</cp:lastModifiedBy>
  <cp:revision>49</cp:revision>
  <cp:lastPrinted>2014-06-25T02:16:22Z</cp:lastPrinted>
  <dcterms:created xsi:type="dcterms:W3CDTF">2018-07-09T19:21:06Z</dcterms:created>
  <dcterms:modified xsi:type="dcterms:W3CDTF">2018-10-26T01:00:36Z</dcterms:modified>
</cp:coreProperties>
</file>