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Watch out that if a variable is false, it will be re-assigned by a conditional assignment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Do not use an ‘else’ in an ‘unless’ statement!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Arrays are zero-based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We’ll see that some methods end with an exclamation mark! or question mark?. Methods with ending with an exclamation (bang methods!) tend to do something destructive, e.g. User.destroy_all!. In Active Record, the ! signifies that the method will raise an error if it fails, whereas without the ! it will simply return false. Question-mark methods are known as predicate methods and usually return true or false.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attr_reader provides a read method for the specified instance variable. (See also: attr_writer and attr_accessor.)</a:t>
            </a:r>
          </a:p>
          <a:p>
            <a:pPr lvl="0">
              <a:spcBef>
                <a:spcPts val="0"/>
              </a:spcBef>
              <a:buNone/>
            </a:pPr>
            <a:r>
              <a:rPr lang="en-GB"/>
              <a:t>The initialization method is called by new(), and it must be named ‘initialize’ with a Z</a:t>
            </a:r>
            <a:br>
              <a:rPr lang="en-GB"/>
            </a:br>
            <a:r>
              <a:rPr lang="en-GB"/>
              <a:t>‘super’ allows a child class to call it’s inherited class’s initialization method.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Note that any class could include TitleMethods; so we can use the mixin to add functionality to classes without inheritance constraints (as a class can only inherit from one class)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three types of Closures Ruby supports are Blocks, Procs and Lambdas.</a:t>
            </a:r>
          </a:p>
          <a:p>
            <a:pPr lvl="0">
              <a:spcBef>
                <a:spcPts val="0"/>
              </a:spcBef>
              <a:buNone/>
            </a:pPr>
            <a:r>
              <a:rPr lang="en-GB"/>
              <a:t>We tend to use the curly-brace syntax for single-line blocks and the do-end syntax for multi-line blocks.</a:t>
            </a:r>
          </a:p>
          <a:p>
            <a:pPr lvl="0">
              <a:spcBef>
                <a:spcPts val="0"/>
              </a:spcBef>
              <a:buNone/>
            </a:pPr>
            <a:r>
              <a:rPr lang="en-GB"/>
              <a:t>Take care not to confuse a hash with a block!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ability to use blocks / closures allows for better separation of concerns - e.g. code concerned with formatting an object for output can be defined outside of the code concerned e.g. with searching for objects. Or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For class variables, use two @@ - but don’t use class varaibles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Redefining classes and methods at runtime is sometimes known as “monkey patching”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There are 5 separate problems with the class!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Nb: assume the first day of the week is Sunday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See the modulo operator: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ebi.ac.uk/europepmc/webservices/rest/search?query=frog&amp;format=j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rIns="91425" wrap="square" tIns="91425">
            <a:noAutofit/>
          </a:bodyPr>
          <a:lstStyle/>
          <a:p>
            <a:pPr lvl="0">
              <a:spcBef>
                <a:spcPts val="0"/>
              </a:spcBef>
              <a:buNone/>
            </a:pPr>
            <a:r>
              <a:rPr lang="en-GB"/>
              <a:t>Ruby Fundamentals </a:t>
            </a:r>
          </a:p>
        </p:txBody>
      </p:sp>
      <p:sp>
        <p:nvSpPr>
          <p:cNvPr id="60" name="Shape 60"/>
          <p:cNvSpPr txBox="1"/>
          <p:nvPr>
            <p:ph idx="1" type="subTitle"/>
          </p:nvPr>
        </p:nvSpPr>
        <p:spPr>
          <a:xfrm>
            <a:off x="671250" y="3174874"/>
            <a:ext cx="7801500" cy="1547100"/>
          </a:xfrm>
          <a:prstGeom prst="rect">
            <a:avLst/>
          </a:prstGeom>
        </p:spPr>
        <p:txBody>
          <a:bodyPr anchorCtr="0" anchor="t" bIns="91425" lIns="91425" rIns="91425" wrap="square" tIns="91425">
            <a:noAutofit/>
          </a:bodyPr>
          <a:lstStyle/>
          <a:p>
            <a:pPr lvl="0">
              <a:spcBef>
                <a:spcPts val="0"/>
              </a:spcBef>
              <a:buNone/>
            </a:pPr>
            <a:r>
              <a:rPr lang="en-GB"/>
              <a:t>Day 1</a:t>
            </a:r>
            <a:br>
              <a:rPr lang="en-GB"/>
            </a:br>
            <a:r>
              <a:rPr lang="en-GB"/>
              <a:t>http://goo.gl/MA1NEV</a:t>
            </a:r>
            <a:br>
              <a:rPr lang="en-GB"/>
            </a:br>
            <a:r>
              <a:rPr lang="en-GB"/>
              <a:t>Martyn Whitwell</a:t>
            </a:r>
            <a:br>
              <a:rPr lang="en-GB"/>
            </a:br>
            <a:r>
              <a:rPr lang="en-GB"/>
              <a:t>whitwellm@ebi.ac.uk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Printing to the console</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‘puts’ will print to the console window:</a:t>
            </a:r>
          </a:p>
          <a:p>
            <a:pPr lvl="0">
              <a:spcBef>
                <a:spcPts val="0"/>
              </a:spcBef>
              <a:spcAft>
                <a:spcPts val="0"/>
              </a:spcAft>
              <a:buNone/>
            </a:pPr>
            <a:r>
              <a:rPr lang="en-GB">
                <a:latin typeface="Courier New"/>
                <a:ea typeface="Courier New"/>
                <a:cs typeface="Courier New"/>
                <a:sym typeface="Courier New"/>
              </a:rPr>
              <a:t>puts 'Hello World!'</a:t>
            </a:r>
          </a:p>
          <a:p>
            <a:pPr lvl="0">
              <a:spcBef>
                <a:spcPts val="0"/>
              </a:spcBef>
              <a:spcAft>
                <a:spcPts val="0"/>
              </a:spcAft>
              <a:buNone/>
            </a:pPr>
            <a:r>
              <a:rPr lang="en-GB">
                <a:latin typeface="Courier New"/>
                <a:ea typeface="Courier New"/>
                <a:cs typeface="Courier New"/>
                <a:sym typeface="Courier New"/>
              </a:rPr>
              <a:t>puts 12345</a:t>
            </a:r>
          </a:p>
          <a:p>
            <a:pPr lvl="0" rtl="0">
              <a:spcBef>
                <a:spcPts val="0"/>
              </a:spcBef>
              <a:spcAft>
                <a:spcPts val="0"/>
              </a:spcAft>
              <a:buNone/>
            </a:pPr>
            <a:r>
              <a:rPr lang="en-GB">
                <a:latin typeface="Courier New"/>
                <a:ea typeface="Courier New"/>
                <a:cs typeface="Courier New"/>
                <a:sym typeface="Courier New"/>
              </a:rPr>
              <a:t>puts [1,2,3]</a:t>
            </a:r>
          </a:p>
          <a:p>
            <a:pPr lvl="0" rtl="0">
              <a:spcBef>
                <a:spcPts val="0"/>
              </a:spcBef>
              <a:spcAft>
                <a:spcPts val="0"/>
              </a:spcAft>
              <a:buNone/>
            </a:pPr>
            <a:r>
              <a:rPr lang="en-GB">
                <a:latin typeface="Courier New"/>
                <a:ea typeface="Courier New"/>
                <a:cs typeface="Courier New"/>
                <a:sym typeface="Courier New"/>
              </a:rPr>
              <a:t>puts({x: 123, y: 456})</a:t>
            </a:r>
          </a:p>
          <a:p>
            <a:pPr lvl="0">
              <a:spcBef>
                <a:spcPts val="0"/>
              </a:spcBef>
              <a:spcAft>
                <a:spcPts val="0"/>
              </a:spcAft>
              <a:buNone/>
            </a:pPr>
            <a:r>
              <a:rPr lang="en-GB">
                <a:latin typeface="Courier New"/>
                <a:ea typeface="Courier New"/>
                <a:cs typeface="Courier New"/>
                <a:sym typeface="Courier New"/>
              </a:rPr>
              <a:t>puts "This is an interpolated string #{1234}"</a:t>
            </a:r>
          </a:p>
          <a:p>
            <a:pPr lvl="0">
              <a:spcBef>
                <a:spcPts val="0"/>
              </a:spcBef>
              <a:spcAft>
                <a:spcPts val="0"/>
              </a:spcAft>
              <a:buNone/>
            </a:pPr>
            <a:r>
              <a:rPr lang="en-GB">
                <a:latin typeface="Courier New"/>
                <a:ea typeface="Courier New"/>
                <a:cs typeface="Courier New"/>
                <a:sym typeface="Courier New"/>
              </a:rPr>
              <a:t>puts 'This is not an interpolated string #{1234}'</a:t>
            </a:r>
          </a:p>
          <a:p>
            <a:pPr lvl="0" rtl="0">
              <a:spcBef>
                <a:spcPts val="0"/>
              </a:spcBef>
              <a:spcAft>
                <a:spcPts val="0"/>
              </a:spcAft>
              <a:buNone/>
            </a:pPr>
            <a:r>
              <a:rPr lang="en-GB">
                <a:latin typeface="Courier New"/>
                <a:ea typeface="Courier New"/>
                <a:cs typeface="Courier New"/>
                <a:sym typeface="Courier New"/>
              </a:rPr>
              <a:t>puts Object.new</a:t>
            </a:r>
          </a:p>
          <a:p>
            <a:pPr lvl="0" rtl="0">
              <a:spcBef>
                <a:spcPts val="0"/>
              </a:spcBef>
              <a:spcAft>
                <a:spcPts val="0"/>
              </a:spcAft>
              <a:buNone/>
            </a:pPr>
            <a:r>
              <a:rPr lang="en-GB">
                <a:latin typeface="Courier New"/>
                <a:ea typeface="Courier New"/>
                <a:cs typeface="Courier New"/>
                <a:sym typeface="Courier New"/>
              </a:rPr>
              <a:t>puts nil + 'whoops'</a:t>
            </a:r>
          </a:p>
          <a:p>
            <a:pPr lvl="0" rtl="0">
              <a:spcBef>
                <a:spcPts val="0"/>
              </a:spcBef>
              <a:spcAft>
                <a:spcPts val="0"/>
              </a:spcAft>
              <a:buNone/>
            </a:pPr>
            <a:r>
              <a:rPr lang="en-GB">
                <a:latin typeface="Courier New"/>
                <a:ea typeface="Courier New"/>
                <a:cs typeface="Courier New"/>
                <a:sym typeface="Courier New"/>
              </a:rPr>
              <a:t>puts 'hello'.class</a:t>
            </a:r>
          </a:p>
          <a:p>
            <a:pPr lvl="0">
              <a:spcBef>
                <a:spcPts val="0"/>
              </a:spcBef>
              <a:spcAft>
                <a:spcPts val="0"/>
              </a:spcAft>
              <a:buNone/>
            </a:pPr>
            <a:r>
              <a:t/>
            </a:r>
            <a:endParaRPr>
              <a:latin typeface="Courier New"/>
              <a:ea typeface="Courier New"/>
              <a:cs typeface="Courier New"/>
              <a:sym typeface="Courier New"/>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Assignment</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Assigning to variables is straightforward - but b</a:t>
            </a:r>
            <a:r>
              <a:rPr lang="en-GB"/>
              <a:t>eware of assign ‘=’ vs equals ‘==’</a:t>
            </a:r>
          </a:p>
          <a:p>
            <a:pPr lvl="0">
              <a:spcBef>
                <a:spcPts val="0"/>
              </a:spcBef>
              <a:buNone/>
            </a:pPr>
            <a:r>
              <a:rPr lang="en-GB">
                <a:latin typeface="Courier New"/>
                <a:ea typeface="Courier New"/>
                <a:cs typeface="Courier New"/>
                <a:sym typeface="Courier New"/>
              </a:rPr>
              <a:t>x = 1234</a:t>
            </a:r>
            <a:br>
              <a:rPr lang="en-GB">
                <a:latin typeface="Courier New"/>
                <a:ea typeface="Courier New"/>
                <a:cs typeface="Courier New"/>
                <a:sym typeface="Courier New"/>
              </a:rPr>
            </a:br>
            <a:r>
              <a:rPr lang="en-GB">
                <a:latin typeface="Courier New"/>
                <a:ea typeface="Courier New"/>
                <a:cs typeface="Courier New"/>
                <a:sym typeface="Courier New"/>
              </a:rPr>
              <a:t>y = 'easy peasy'</a:t>
            </a:r>
            <a:br>
              <a:rPr lang="en-GB">
                <a:latin typeface="Courier New"/>
                <a:ea typeface="Courier New"/>
                <a:cs typeface="Courier New"/>
                <a:sym typeface="Courier New"/>
              </a:rPr>
            </a:br>
            <a:r>
              <a:rPr lang="en-GB">
                <a:latin typeface="Courier New"/>
                <a:ea typeface="Courier New"/>
                <a:cs typeface="Courier New"/>
                <a:sym typeface="Courier New"/>
              </a:rPr>
              <a:t>z = nil</a:t>
            </a:r>
          </a:p>
          <a:p>
            <a:pPr lvl="0">
              <a:spcBef>
                <a:spcPts val="0"/>
              </a:spcBef>
              <a:buNone/>
            </a:pPr>
            <a:r>
              <a:rPr lang="en-GB"/>
              <a:t>Ruby has a conditional assignment operator, which will assign only if the current value is nil/undefined or false</a:t>
            </a:r>
          </a:p>
          <a:p>
            <a:pPr lvl="0">
              <a:spcBef>
                <a:spcPts val="0"/>
              </a:spcBef>
              <a:buNone/>
            </a:pPr>
            <a:r>
              <a:rPr lang="en-GB">
                <a:latin typeface="Courier New"/>
                <a:ea typeface="Courier New"/>
                <a:cs typeface="Courier New"/>
                <a:sym typeface="Courier New"/>
              </a:rPr>
              <a:t>x ||= 5678</a:t>
            </a:r>
            <a:br>
              <a:rPr lang="en-GB">
                <a:latin typeface="Courier New"/>
                <a:ea typeface="Courier New"/>
                <a:cs typeface="Courier New"/>
                <a:sym typeface="Courier New"/>
              </a:rPr>
            </a:br>
            <a:r>
              <a:rPr lang="en-GB">
                <a:latin typeface="Courier New"/>
                <a:ea typeface="Courier New"/>
                <a:cs typeface="Courier New"/>
                <a:sym typeface="Courier New"/>
              </a:rPr>
              <a:t>y ||= 'lemon squeezy'</a:t>
            </a:r>
            <a:br>
              <a:rPr lang="en-GB">
                <a:latin typeface="Courier New"/>
                <a:ea typeface="Courier New"/>
                <a:cs typeface="Courier New"/>
                <a:sym typeface="Courier New"/>
              </a:rPr>
            </a:br>
            <a:r>
              <a:rPr lang="en-GB">
                <a:latin typeface="Courier New"/>
                <a:ea typeface="Courier New"/>
                <a:cs typeface="Courier New"/>
                <a:sym typeface="Courier New"/>
              </a:rPr>
              <a:t>z ||= false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If and Unless</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latin typeface="Courier New"/>
                <a:ea typeface="Courier New"/>
                <a:cs typeface="Courier New"/>
                <a:sym typeface="Courier New"/>
              </a:rPr>
              <a:t>if condition</a:t>
            </a:r>
          </a:p>
          <a:p>
            <a:pPr lvl="0">
              <a:spcBef>
                <a:spcPts val="0"/>
              </a:spcBef>
              <a:spcAft>
                <a:spcPts val="0"/>
              </a:spcAft>
              <a:buNone/>
            </a:pPr>
            <a:r>
              <a:rPr lang="en-GB">
                <a:latin typeface="Courier New"/>
                <a:ea typeface="Courier New"/>
                <a:cs typeface="Courier New"/>
                <a:sym typeface="Courier New"/>
              </a:rPr>
              <a:t>  puts 'condition is true'</a:t>
            </a:r>
          </a:p>
          <a:p>
            <a:pPr lvl="0">
              <a:spcBef>
                <a:spcPts val="0"/>
              </a:spcBef>
              <a:spcAft>
                <a:spcPts val="0"/>
              </a:spcAft>
              <a:buNone/>
            </a:pPr>
            <a:r>
              <a:rPr lang="en-GB">
                <a:latin typeface="Courier New"/>
                <a:ea typeface="Courier New"/>
                <a:cs typeface="Courier New"/>
                <a:sym typeface="Courier New"/>
              </a:rPr>
              <a:t>elsif othercondition</a:t>
            </a:r>
          </a:p>
          <a:p>
            <a:pPr lvl="0">
              <a:spcBef>
                <a:spcPts val="0"/>
              </a:spcBef>
              <a:spcAft>
                <a:spcPts val="0"/>
              </a:spcAft>
              <a:buNone/>
            </a:pPr>
            <a:r>
              <a:rPr lang="en-GB">
                <a:latin typeface="Courier New"/>
                <a:ea typeface="Courier New"/>
                <a:cs typeface="Courier New"/>
                <a:sym typeface="Courier New"/>
              </a:rPr>
              <a:t>  puts 'othercondition is true'  </a:t>
            </a:r>
          </a:p>
          <a:p>
            <a:pPr lvl="0">
              <a:spcBef>
                <a:spcPts val="0"/>
              </a:spcBef>
              <a:spcAft>
                <a:spcPts val="0"/>
              </a:spcAft>
              <a:buNone/>
            </a:pPr>
            <a:r>
              <a:rPr lang="en-GB">
                <a:latin typeface="Courier New"/>
                <a:ea typeface="Courier New"/>
                <a:cs typeface="Courier New"/>
                <a:sym typeface="Courier New"/>
              </a:rPr>
              <a:t>else</a:t>
            </a:r>
          </a:p>
          <a:p>
            <a:pPr lvl="0">
              <a:spcBef>
                <a:spcPts val="0"/>
              </a:spcBef>
              <a:spcAft>
                <a:spcPts val="0"/>
              </a:spcAft>
              <a:buNone/>
            </a:pPr>
            <a:r>
              <a:rPr lang="en-GB">
                <a:latin typeface="Courier New"/>
                <a:ea typeface="Courier New"/>
                <a:cs typeface="Courier New"/>
                <a:sym typeface="Courier New"/>
              </a:rPr>
              <a:t>  puts 'neither condition nor othercondition are true'</a:t>
            </a:r>
          </a:p>
          <a:p>
            <a:pPr lvl="0">
              <a:spcBef>
                <a:spcPts val="0"/>
              </a:spcBef>
              <a:spcAft>
                <a:spcPts val="0"/>
              </a:spcAft>
              <a:buNone/>
            </a:pPr>
            <a:r>
              <a:rPr lang="en-GB">
                <a:latin typeface="Courier New"/>
                <a:ea typeface="Courier New"/>
                <a:cs typeface="Courier New"/>
                <a:sym typeface="Courier New"/>
              </a:rPr>
              <a:t>end</a:t>
            </a:r>
          </a:p>
          <a:p>
            <a:pPr lvl="0">
              <a:spcBef>
                <a:spcPts val="0"/>
              </a:spcBef>
              <a:spcAft>
                <a:spcPts val="0"/>
              </a:spcAft>
              <a:buNone/>
            </a:pPr>
            <a:r>
              <a:t/>
            </a:r>
            <a:endParaRPr>
              <a:latin typeface="Courier New"/>
              <a:ea typeface="Courier New"/>
              <a:cs typeface="Courier New"/>
              <a:sym typeface="Courier New"/>
            </a:endParaRPr>
          </a:p>
          <a:p>
            <a:pPr lvl="0">
              <a:spcBef>
                <a:spcPts val="0"/>
              </a:spcBef>
              <a:spcAft>
                <a:spcPts val="0"/>
              </a:spcAft>
              <a:buNone/>
            </a:pPr>
            <a:r>
              <a:rPr lang="en-GB">
                <a:latin typeface="Courier New"/>
                <a:ea typeface="Courier New"/>
                <a:cs typeface="Courier New"/>
                <a:sym typeface="Courier New"/>
              </a:rPr>
              <a:t>unless condition  </a:t>
            </a:r>
          </a:p>
          <a:p>
            <a:pPr lvl="0">
              <a:spcBef>
                <a:spcPts val="0"/>
              </a:spcBef>
              <a:spcAft>
                <a:spcPts val="0"/>
              </a:spcAft>
              <a:buNone/>
            </a:pPr>
            <a:r>
              <a:rPr lang="en-GB">
                <a:latin typeface="Courier New"/>
                <a:ea typeface="Courier New"/>
                <a:cs typeface="Courier New"/>
                <a:sym typeface="Courier New"/>
              </a:rPr>
              <a:t>  puts 'condition is false'</a:t>
            </a:r>
          </a:p>
          <a:p>
            <a:pPr lvl="0" rtl="0">
              <a:spcBef>
                <a:spcPts val="0"/>
              </a:spcBef>
              <a:spcAft>
                <a:spcPts val="0"/>
              </a:spcAft>
              <a:buNone/>
            </a:pPr>
            <a:r>
              <a:rPr lang="en-GB">
                <a:latin typeface="Courier New"/>
                <a:ea typeface="Courier New"/>
                <a:cs typeface="Courier New"/>
                <a:sym typeface="Courier New"/>
              </a:rPr>
              <a:t>end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If and Unless modifiers and conditional operators</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If and Unless can also be appended to the end of a statement, e.g.</a:t>
            </a:r>
          </a:p>
          <a:p>
            <a:pPr lvl="0" rtl="0">
              <a:spcBef>
                <a:spcPts val="0"/>
              </a:spcBef>
              <a:spcAft>
                <a:spcPts val="0"/>
              </a:spcAft>
              <a:buNone/>
            </a:pPr>
            <a:r>
              <a:rPr lang="en-GB">
                <a:latin typeface="Courier New"/>
                <a:ea typeface="Courier New"/>
                <a:cs typeface="Courier New"/>
                <a:sym typeface="Courier New"/>
              </a:rPr>
              <a:t>puts 'Everything is fine' if x == 2</a:t>
            </a:r>
          </a:p>
          <a:p>
            <a:pPr lvl="0" rtl="0">
              <a:spcBef>
                <a:spcPts val="0"/>
              </a:spcBef>
              <a:spcAft>
                <a:spcPts val="0"/>
              </a:spcAft>
              <a:buNone/>
            </a:pPr>
            <a:r>
              <a:rPr lang="en-GB">
                <a:latin typeface="Courier New"/>
                <a:ea typeface="Courier New"/>
                <a:cs typeface="Courier New"/>
                <a:sym typeface="Courier New"/>
              </a:rPr>
              <a:t>raise 'An error occurred' unless x == 3</a:t>
            </a:r>
          </a:p>
          <a:p>
            <a:pPr lvl="0" rtl="0">
              <a:spcBef>
                <a:spcPts val="0"/>
              </a:spcBef>
              <a:spcAft>
                <a:spcPts val="1000"/>
              </a:spcAft>
              <a:buNone/>
            </a:pPr>
            <a:r>
              <a:rPr lang="en-GB">
                <a:latin typeface="Courier New"/>
                <a:ea typeface="Courier New"/>
                <a:cs typeface="Courier New"/>
                <a:sym typeface="Courier New"/>
              </a:rPr>
              <a:t>x = 1 if x == 4</a:t>
            </a:r>
          </a:p>
          <a:p>
            <a:pPr lvl="0" rtl="0">
              <a:spcBef>
                <a:spcPts val="1000"/>
              </a:spcBef>
              <a:spcAft>
                <a:spcPts val="1000"/>
              </a:spcAft>
              <a:buNone/>
            </a:pPr>
            <a:r>
              <a:rPr lang="en-GB"/>
              <a:t>The conditional operator “?” can also be used for ternary operations: </a:t>
            </a:r>
            <a:br>
              <a:rPr lang="en-GB"/>
            </a:br>
            <a:r>
              <a:rPr lang="en-GB">
                <a:latin typeface="Courier New"/>
                <a:ea typeface="Courier New"/>
                <a:cs typeface="Courier New"/>
                <a:sym typeface="Courier New"/>
              </a:rPr>
              <a:t>condition ? true_value : false_value</a:t>
            </a:r>
          </a:p>
          <a:p>
            <a:pPr lvl="0" rtl="0">
              <a:spcBef>
                <a:spcPts val="0"/>
              </a:spcBef>
              <a:spcAft>
                <a:spcPts val="0"/>
              </a:spcAft>
              <a:buNone/>
            </a:pPr>
            <a:r>
              <a:rPr lang="en-GB">
                <a:latin typeface="Courier New"/>
                <a:ea typeface="Courier New"/>
                <a:cs typeface="Courier New"/>
                <a:sym typeface="Courier New"/>
              </a:rPr>
              <a:t>is_admin=false</a:t>
            </a:r>
          </a:p>
          <a:p>
            <a:pPr lvl="0" rtl="0">
              <a:spcBef>
                <a:spcPts val="0"/>
              </a:spcBef>
              <a:spcAft>
                <a:spcPts val="0"/>
              </a:spcAft>
              <a:buNone/>
            </a:pPr>
            <a:r>
              <a:rPr lang="en-GB">
                <a:latin typeface="Courier New"/>
                <a:ea typeface="Courier New"/>
                <a:cs typeface="Courier New"/>
                <a:sym typeface="Courier New"/>
              </a:rPr>
              <a:t>puts is_admin ? 'Administrator' : 'User'</a:t>
            </a:r>
          </a:p>
          <a:p>
            <a:pPr lvl="0" rtl="0">
              <a:spcBef>
                <a:spcPts val="0"/>
              </a:spcBef>
              <a:spcAft>
                <a:spcPts val="1000"/>
              </a:spcAft>
              <a:buNone/>
            </a:pPr>
            <a:r>
              <a:t/>
            </a:r>
            <a:endParaRPr/>
          </a:p>
          <a:p>
            <a:pPr lvl="0" rtl="0">
              <a:spcBef>
                <a:spcPts val="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Case</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latin typeface="Courier New"/>
                <a:ea typeface="Courier New"/>
                <a:cs typeface="Courier New"/>
                <a:sym typeface="Courier New"/>
              </a:rPr>
              <a:t>case expression</a:t>
            </a:r>
          </a:p>
          <a:p>
            <a:pPr lvl="0">
              <a:spcBef>
                <a:spcPts val="0"/>
              </a:spcBef>
              <a:spcAft>
                <a:spcPts val="0"/>
              </a:spcAft>
              <a:buNone/>
            </a:pPr>
            <a:r>
              <a:rPr lang="en-GB">
                <a:latin typeface="Courier New"/>
                <a:ea typeface="Courier New"/>
                <a:cs typeface="Courier New"/>
                <a:sym typeface="Courier New"/>
              </a:rPr>
              <a:t>when 1</a:t>
            </a:r>
          </a:p>
          <a:p>
            <a:pPr lvl="0">
              <a:spcBef>
                <a:spcPts val="0"/>
              </a:spcBef>
              <a:spcAft>
                <a:spcPts val="0"/>
              </a:spcAft>
              <a:buNone/>
            </a:pPr>
            <a:r>
              <a:rPr lang="en-GB">
                <a:latin typeface="Courier New"/>
                <a:ea typeface="Courier New"/>
                <a:cs typeface="Courier New"/>
                <a:sym typeface="Courier New"/>
              </a:rPr>
              <a:t>  puts 'expression is 1'</a:t>
            </a:r>
          </a:p>
          <a:p>
            <a:pPr lvl="0">
              <a:spcBef>
                <a:spcPts val="0"/>
              </a:spcBef>
              <a:spcAft>
                <a:spcPts val="0"/>
              </a:spcAft>
              <a:buNone/>
            </a:pPr>
            <a:r>
              <a:rPr lang="en-GB">
                <a:latin typeface="Courier New"/>
                <a:ea typeface="Courier New"/>
                <a:cs typeface="Courier New"/>
                <a:sym typeface="Courier New"/>
              </a:rPr>
              <a:t>when 'hello'</a:t>
            </a:r>
          </a:p>
          <a:p>
            <a:pPr lvl="0">
              <a:spcBef>
                <a:spcPts val="0"/>
              </a:spcBef>
              <a:spcAft>
                <a:spcPts val="0"/>
              </a:spcAft>
              <a:buNone/>
            </a:pPr>
            <a:r>
              <a:rPr lang="en-GB">
                <a:latin typeface="Courier New"/>
                <a:ea typeface="Courier New"/>
                <a:cs typeface="Courier New"/>
                <a:sym typeface="Courier New"/>
              </a:rPr>
              <a:t>  puts 'expression is "hello"'</a:t>
            </a:r>
          </a:p>
          <a:p>
            <a:pPr lvl="0">
              <a:spcBef>
                <a:spcPts val="0"/>
              </a:spcBef>
              <a:spcAft>
                <a:spcPts val="0"/>
              </a:spcAft>
              <a:buNone/>
            </a:pPr>
            <a:r>
              <a:rPr lang="en-GB">
                <a:latin typeface="Courier New"/>
                <a:ea typeface="Courier New"/>
                <a:cs typeface="Courier New"/>
                <a:sym typeface="Courier New"/>
              </a:rPr>
              <a:t>when 2, 3, 4</a:t>
            </a:r>
          </a:p>
          <a:p>
            <a:pPr lvl="0">
              <a:spcBef>
                <a:spcPts val="0"/>
              </a:spcBef>
              <a:spcAft>
                <a:spcPts val="0"/>
              </a:spcAft>
              <a:buNone/>
            </a:pPr>
            <a:r>
              <a:rPr lang="en-GB">
                <a:latin typeface="Courier New"/>
                <a:ea typeface="Courier New"/>
                <a:cs typeface="Courier New"/>
                <a:sym typeface="Courier New"/>
              </a:rPr>
              <a:t>  puts 'expression is 2, 3 or 4'</a:t>
            </a:r>
          </a:p>
          <a:p>
            <a:pPr lvl="0">
              <a:spcBef>
                <a:spcPts val="0"/>
              </a:spcBef>
              <a:spcAft>
                <a:spcPts val="0"/>
              </a:spcAft>
              <a:buNone/>
            </a:pPr>
            <a:r>
              <a:rPr lang="en-GB">
                <a:latin typeface="Courier New"/>
                <a:ea typeface="Courier New"/>
                <a:cs typeface="Courier New"/>
                <a:sym typeface="Courier New"/>
              </a:rPr>
              <a:t>else</a:t>
            </a:r>
          </a:p>
          <a:p>
            <a:pPr lvl="0">
              <a:spcBef>
                <a:spcPts val="0"/>
              </a:spcBef>
              <a:spcAft>
                <a:spcPts val="0"/>
              </a:spcAft>
              <a:buNone/>
            </a:pPr>
            <a:r>
              <a:rPr lang="en-GB">
                <a:latin typeface="Courier New"/>
                <a:ea typeface="Courier New"/>
                <a:cs typeface="Courier New"/>
                <a:sym typeface="Courier New"/>
              </a:rPr>
              <a:t>  puts 'expression is something else'</a:t>
            </a:r>
          </a:p>
          <a:p>
            <a:pPr lvl="0">
              <a:spcBef>
                <a:spcPts val="0"/>
              </a:spcBef>
              <a:spcAft>
                <a:spcPts val="0"/>
              </a:spcAft>
              <a:buNone/>
            </a:pPr>
            <a:r>
              <a:rPr lang="en-GB">
                <a:latin typeface="Courier New"/>
                <a:ea typeface="Courier New"/>
                <a:cs typeface="Courier New"/>
                <a:sym typeface="Courier New"/>
              </a:rPr>
              <a:t>end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Arrays</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An array is a collection of objects. The objects need not be of the same type.</a:t>
            </a:r>
          </a:p>
          <a:p>
            <a:pPr lvl="0">
              <a:spcBef>
                <a:spcPts val="0"/>
              </a:spcBef>
              <a:spcAft>
                <a:spcPts val="0"/>
              </a:spcAft>
              <a:buNone/>
            </a:pPr>
            <a:r>
              <a:rPr lang="en-GB">
                <a:latin typeface="Courier New"/>
                <a:ea typeface="Courier New"/>
                <a:cs typeface="Courier New"/>
                <a:sym typeface="Courier New"/>
              </a:rPr>
              <a:t>myarray = [1,2,3,'abc']</a:t>
            </a:r>
          </a:p>
          <a:p>
            <a:pPr lvl="0">
              <a:spcBef>
                <a:spcPts val="0"/>
              </a:spcBef>
              <a:spcAft>
                <a:spcPts val="0"/>
              </a:spcAft>
              <a:buNone/>
            </a:pPr>
            <a:r>
              <a:rPr lang="en-GB">
                <a:latin typeface="Courier New"/>
                <a:ea typeface="Courier New"/>
                <a:cs typeface="Courier New"/>
                <a:sym typeface="Courier New"/>
              </a:rPr>
              <a:t>myarray[0] 		# =&gt; 1</a:t>
            </a:r>
          </a:p>
          <a:p>
            <a:pPr lvl="0" rtl="0">
              <a:spcBef>
                <a:spcPts val="0"/>
              </a:spcBef>
              <a:spcAft>
                <a:spcPts val="0"/>
              </a:spcAft>
              <a:buNone/>
            </a:pPr>
            <a:r>
              <a:rPr lang="en-GB">
                <a:latin typeface="Courier New"/>
                <a:ea typeface="Courier New"/>
                <a:cs typeface="Courier New"/>
                <a:sym typeface="Courier New"/>
              </a:rPr>
              <a:t>mya</a:t>
            </a:r>
            <a:r>
              <a:rPr lang="en-GB">
                <a:latin typeface="Courier New"/>
                <a:ea typeface="Courier New"/>
                <a:cs typeface="Courier New"/>
                <a:sym typeface="Courier New"/>
              </a:rPr>
              <a:t>rray.last 		# =&gt; abc</a:t>
            </a:r>
          </a:p>
          <a:p>
            <a:pPr lvl="0">
              <a:spcBef>
                <a:spcPts val="0"/>
              </a:spcBef>
              <a:spcAft>
                <a:spcPts val="0"/>
              </a:spcAft>
              <a:buNone/>
            </a:pPr>
            <a:r>
              <a:t/>
            </a:r>
            <a:endParaRPr>
              <a:latin typeface="Courier New"/>
              <a:ea typeface="Courier New"/>
              <a:cs typeface="Courier New"/>
              <a:sym typeface="Courier New"/>
            </a:endParaRPr>
          </a:p>
          <a:p>
            <a:pPr lvl="0">
              <a:spcBef>
                <a:spcPts val="0"/>
              </a:spcBef>
              <a:buNone/>
            </a:pPr>
            <a:r>
              <a:rPr lang="en-GB"/>
              <a:t>Ruby does not strictly support multidimensional arrays, however you can replicate this behaviour by using arrays of arrays (“jagged arrays”):</a:t>
            </a:r>
          </a:p>
          <a:p>
            <a:pPr lvl="0">
              <a:spcBef>
                <a:spcPts val="0"/>
              </a:spcBef>
              <a:spcAft>
                <a:spcPts val="0"/>
              </a:spcAft>
              <a:buNone/>
            </a:pPr>
            <a:r>
              <a:rPr lang="en-GB">
                <a:latin typeface="Courier New"/>
                <a:ea typeface="Courier New"/>
                <a:cs typeface="Courier New"/>
                <a:sym typeface="Courier New"/>
              </a:rPr>
              <a:t>my</a:t>
            </a:r>
            <a:r>
              <a:rPr lang="en-GB">
                <a:latin typeface="Courier New"/>
                <a:ea typeface="Courier New"/>
                <a:cs typeface="Courier New"/>
                <a:sym typeface="Courier New"/>
              </a:rPr>
              <a:t>array = [ [1,2,3], [4,5,6], [7,8,9] ]</a:t>
            </a:r>
          </a:p>
          <a:p>
            <a:pPr lvl="0">
              <a:spcBef>
                <a:spcPts val="0"/>
              </a:spcBef>
              <a:spcAft>
                <a:spcPts val="0"/>
              </a:spcAft>
              <a:buNone/>
            </a:pPr>
            <a:r>
              <a:rPr lang="en-GB">
                <a:latin typeface="Courier New"/>
                <a:ea typeface="Courier New"/>
                <a:cs typeface="Courier New"/>
                <a:sym typeface="Courier New"/>
              </a:rPr>
              <a:t>myarray[0][0] 		# =&gt; 1</a:t>
            </a:r>
          </a:p>
          <a:p>
            <a:pPr lvl="0">
              <a:spcBef>
                <a:spcPts val="0"/>
              </a:spcBef>
              <a:spcAft>
                <a:spcPts val="0"/>
              </a:spcAft>
              <a:buNone/>
            </a:pPr>
            <a:r>
              <a:rPr lang="en-GB">
                <a:latin typeface="Courier New"/>
                <a:ea typeface="Courier New"/>
                <a:cs typeface="Courier New"/>
                <a:sym typeface="Courier New"/>
              </a:rPr>
              <a:t>myarray.first.last 	# =&gt; 3</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Ranges</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Ruby uses .. and … to represent ranges. Two dots is inclusive of the last item in the range, whereas three dots excludes the final item. You can convert a range to an array with the “</a:t>
            </a:r>
            <a:r>
              <a:rPr lang="en-GB">
                <a:latin typeface="Courier New"/>
                <a:ea typeface="Courier New"/>
                <a:cs typeface="Courier New"/>
                <a:sym typeface="Courier New"/>
              </a:rPr>
              <a:t>.to_a</a:t>
            </a:r>
            <a:r>
              <a:rPr lang="en-GB"/>
              <a:t>” method.</a:t>
            </a:r>
          </a:p>
          <a:p>
            <a:pPr lvl="0">
              <a:spcBef>
                <a:spcPts val="0"/>
              </a:spcBef>
              <a:spcAft>
                <a:spcPts val="0"/>
              </a:spcAft>
              <a:buNone/>
            </a:pPr>
            <a:r>
              <a:rPr lang="en-GB">
                <a:latin typeface="Courier New"/>
                <a:ea typeface="Courier New"/>
                <a:cs typeface="Courier New"/>
                <a:sym typeface="Courier New"/>
              </a:rPr>
              <a:t>inclusive = 2..4		# inclusive.to_a =&gt; [2, 3, 4]</a:t>
            </a:r>
          </a:p>
          <a:p>
            <a:pPr lvl="0">
              <a:spcBef>
                <a:spcPts val="0"/>
              </a:spcBef>
              <a:spcAft>
                <a:spcPts val="0"/>
              </a:spcAft>
              <a:buNone/>
            </a:pPr>
            <a:r>
              <a:rPr lang="en-GB">
                <a:latin typeface="Courier New"/>
                <a:ea typeface="Courier New"/>
                <a:cs typeface="Courier New"/>
                <a:sym typeface="Courier New"/>
              </a:rPr>
              <a:t>exclusive = 2...4	# exclusive.to_a =&gt; [2, 3]</a:t>
            </a:r>
          </a:p>
          <a:p>
            <a:pPr lvl="0" rtl="0">
              <a:spcBef>
                <a:spcPts val="0"/>
              </a:spcBef>
              <a:spcAft>
                <a:spcPts val="0"/>
              </a:spcAft>
              <a:buNone/>
            </a:pPr>
            <a:r>
              <a:rPr lang="en-GB">
                <a:latin typeface="Courier New"/>
                <a:ea typeface="Courier New"/>
                <a:cs typeface="Courier New"/>
                <a:sym typeface="Courier New"/>
              </a:rPr>
              <a:t>data=['a', 'b', 'c', 'd', 'e', 'f']</a:t>
            </a:r>
          </a:p>
          <a:p>
            <a:pPr lvl="0">
              <a:spcBef>
                <a:spcPts val="0"/>
              </a:spcBef>
              <a:spcAft>
                <a:spcPts val="0"/>
              </a:spcAft>
              <a:buNone/>
            </a:pPr>
            <a:r>
              <a:t/>
            </a:r>
            <a:endParaRPr>
              <a:latin typeface="Courier New"/>
              <a:ea typeface="Courier New"/>
              <a:cs typeface="Courier New"/>
              <a:sym typeface="Courier New"/>
            </a:endParaRPr>
          </a:p>
          <a:p>
            <a:pPr lvl="0">
              <a:spcBef>
                <a:spcPts val="0"/>
              </a:spcBef>
              <a:spcAft>
                <a:spcPts val="0"/>
              </a:spcAft>
              <a:buNone/>
            </a:pPr>
            <a:r>
              <a:rPr lang="en-GB">
                <a:latin typeface="Courier New"/>
                <a:ea typeface="Courier New"/>
                <a:cs typeface="Courier New"/>
                <a:sym typeface="Courier New"/>
              </a:rPr>
              <a:t>data[inclusive]    # =&gt; ["c", "d", "e"]</a:t>
            </a:r>
          </a:p>
          <a:p>
            <a:pPr lvl="0">
              <a:spcBef>
                <a:spcPts val="0"/>
              </a:spcBef>
              <a:spcAft>
                <a:spcPts val="0"/>
              </a:spcAft>
              <a:buNone/>
            </a:pPr>
            <a:r>
              <a:rPr lang="en-GB">
                <a:latin typeface="Courier New"/>
                <a:ea typeface="Courier New"/>
                <a:cs typeface="Courier New"/>
                <a:sym typeface="Courier New"/>
              </a:rPr>
              <a:t>data[exclusive]    # =&gt; ["c", "d"]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Symbols</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Ruby symbols are a little like constant strings. They are intended to be used as descriptive tokens. Symbols are usually prefixed with a colon, e.g. </a:t>
            </a:r>
            <a:r>
              <a:rPr lang="en-GB">
                <a:latin typeface="Courier New"/>
                <a:ea typeface="Courier New"/>
                <a:cs typeface="Courier New"/>
                <a:sym typeface="Courier New"/>
              </a:rPr>
              <a:t>:foo</a:t>
            </a:r>
            <a:r>
              <a:rPr lang="en-GB"/>
              <a:t> or </a:t>
            </a:r>
            <a:r>
              <a:rPr lang="en-GB">
                <a:latin typeface="Courier New"/>
                <a:ea typeface="Courier New"/>
                <a:cs typeface="Courier New"/>
                <a:sym typeface="Courier New"/>
              </a:rPr>
              <a:t>:bar</a:t>
            </a:r>
          </a:p>
          <a:p>
            <a:pPr lvl="0" rtl="0">
              <a:spcBef>
                <a:spcPts val="0"/>
              </a:spcBef>
              <a:spcAft>
                <a:spcPts val="0"/>
              </a:spcAft>
              <a:buNone/>
            </a:pPr>
            <a:r>
              <a:rPr lang="en-GB">
                <a:latin typeface="Courier New"/>
                <a:ea typeface="Courier New"/>
                <a:cs typeface="Courier New"/>
                <a:sym typeface="Courier New"/>
              </a:rPr>
              <a:t>if state == :broken</a:t>
            </a:r>
          </a:p>
          <a:p>
            <a:pPr lvl="0" rtl="0">
              <a:spcBef>
                <a:spcPts val="0"/>
              </a:spcBef>
              <a:spcAft>
                <a:spcPts val="0"/>
              </a:spcAft>
              <a:buNone/>
            </a:pPr>
            <a:r>
              <a:rPr lang="en-GB">
                <a:latin typeface="Courier New"/>
                <a:ea typeface="Courier New"/>
                <a:cs typeface="Courier New"/>
                <a:sym typeface="Courier New"/>
              </a:rPr>
              <a:t>  puts 'Its broken!'</a:t>
            </a:r>
          </a:p>
          <a:p>
            <a:pPr lvl="0" rtl="0">
              <a:spcBef>
                <a:spcPts val="0"/>
              </a:spcBef>
              <a:spcAft>
                <a:spcPts val="0"/>
              </a:spcAft>
              <a:buNone/>
            </a:pPr>
            <a:r>
              <a:rPr lang="en-GB">
                <a:latin typeface="Courier New"/>
                <a:ea typeface="Courier New"/>
                <a:cs typeface="Courier New"/>
                <a:sym typeface="Courier New"/>
              </a:rPr>
              <a:t>elsif state == :working</a:t>
            </a:r>
          </a:p>
          <a:p>
            <a:pPr lvl="0" rtl="0">
              <a:spcBef>
                <a:spcPts val="0"/>
              </a:spcBef>
              <a:spcAft>
                <a:spcPts val="0"/>
              </a:spcAft>
              <a:buNone/>
            </a:pPr>
            <a:r>
              <a:rPr lang="en-GB">
                <a:latin typeface="Courier New"/>
                <a:ea typeface="Courier New"/>
                <a:cs typeface="Courier New"/>
                <a:sym typeface="Courier New"/>
              </a:rPr>
              <a:t>  puts 'Its working!'</a:t>
            </a:r>
          </a:p>
          <a:p>
            <a:pPr lvl="0" rtl="0">
              <a:spcBef>
                <a:spcPts val="0"/>
              </a:spcBef>
              <a:spcAft>
                <a:spcPts val="0"/>
              </a:spcAft>
              <a:buNone/>
            </a:pPr>
            <a:r>
              <a:rPr lang="en-GB">
                <a:latin typeface="Courier New"/>
                <a:ea typeface="Courier New"/>
                <a:cs typeface="Courier New"/>
                <a:sym typeface="Courier New"/>
              </a:rPr>
              <a:t>else</a:t>
            </a:r>
          </a:p>
          <a:p>
            <a:pPr lvl="0" rtl="0">
              <a:spcBef>
                <a:spcPts val="0"/>
              </a:spcBef>
              <a:spcAft>
                <a:spcPts val="0"/>
              </a:spcAft>
              <a:buNone/>
            </a:pPr>
            <a:r>
              <a:rPr lang="en-GB">
                <a:latin typeface="Courier New"/>
                <a:ea typeface="Courier New"/>
                <a:cs typeface="Courier New"/>
                <a:sym typeface="Courier New"/>
              </a:rPr>
              <a:t>  puts "unknown state #{state}"</a:t>
            </a:r>
          </a:p>
          <a:p>
            <a:pPr lvl="0" rtl="0">
              <a:spcBef>
                <a:spcPts val="0"/>
              </a:spcBef>
              <a:spcAft>
                <a:spcPts val="0"/>
              </a:spcAft>
              <a:buNone/>
            </a:pPr>
            <a:r>
              <a:rPr lang="en-GB">
                <a:latin typeface="Courier New"/>
                <a:ea typeface="Courier New"/>
                <a:cs typeface="Courier New"/>
                <a:sym typeface="Courier New"/>
              </a:rPr>
              <a:t>end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Hashes</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Ruby hashes are associative arrays. They map a symbol to a value. There are two different syntaxes for hashes, the old style use “=&gt;” whereas the new style are written like JSON:</a:t>
            </a:r>
          </a:p>
          <a:p>
            <a:pPr lvl="0">
              <a:spcBef>
                <a:spcPts val="0"/>
              </a:spcBef>
              <a:spcAft>
                <a:spcPts val="0"/>
              </a:spcAft>
              <a:buNone/>
            </a:pPr>
            <a:r>
              <a:rPr lang="en-GB">
                <a:latin typeface="Courier New"/>
                <a:ea typeface="Courier New"/>
                <a:cs typeface="Courier New"/>
                <a:sym typeface="Courier New"/>
              </a:rPr>
              <a:t>old_style = {:data =&gt; [1,2], :a =&gt; 'bc', :state =&gt; :working}</a:t>
            </a:r>
          </a:p>
          <a:p>
            <a:pPr lvl="0">
              <a:spcBef>
                <a:spcPts val="0"/>
              </a:spcBef>
              <a:spcAft>
                <a:spcPts val="0"/>
              </a:spcAft>
              <a:buNone/>
            </a:pPr>
            <a:r>
              <a:rPr lang="en-GB">
                <a:latin typeface="Courier New"/>
                <a:ea typeface="Courier New"/>
                <a:cs typeface="Courier New"/>
                <a:sym typeface="Courier New"/>
              </a:rPr>
              <a:t>new_style = {data: [1,2], a: 'bc', state: :working}</a:t>
            </a:r>
          </a:p>
          <a:p>
            <a:pPr lvl="0" rtl="0">
              <a:spcBef>
                <a:spcPts val="0"/>
              </a:spcBef>
              <a:spcAft>
                <a:spcPts val="0"/>
              </a:spcAft>
              <a:buNone/>
            </a:pPr>
            <a:r>
              <a:t/>
            </a:r>
            <a:endParaRPr>
              <a:latin typeface="Courier New"/>
              <a:ea typeface="Courier New"/>
              <a:cs typeface="Courier New"/>
              <a:sym typeface="Courier New"/>
            </a:endParaRPr>
          </a:p>
          <a:p>
            <a:pPr lvl="0">
              <a:spcBef>
                <a:spcPts val="0"/>
              </a:spcBef>
              <a:spcAft>
                <a:spcPts val="0"/>
              </a:spcAft>
              <a:buNone/>
            </a:pPr>
            <a:r>
              <a:rPr lang="en-GB">
                <a:latin typeface="Courier New"/>
                <a:ea typeface="Courier New"/>
                <a:cs typeface="Courier New"/>
                <a:sym typeface="Courier New"/>
              </a:rPr>
              <a:t>puts old_style[:data]</a:t>
            </a:r>
          </a:p>
          <a:p>
            <a:pPr lvl="0" rtl="0">
              <a:spcBef>
                <a:spcPts val="0"/>
              </a:spcBef>
              <a:spcAft>
                <a:spcPts val="0"/>
              </a:spcAft>
              <a:buNone/>
            </a:pPr>
            <a:r>
              <a:rPr lang="en-GB">
                <a:latin typeface="Courier New"/>
                <a:ea typeface="Courier New"/>
                <a:cs typeface="Courier New"/>
                <a:sym typeface="Courier New"/>
              </a:rPr>
              <a:t>puts new_style[:state]</a:t>
            </a:r>
          </a:p>
          <a:p>
            <a:pPr lvl="0" rtl="0">
              <a:spcBef>
                <a:spcPts val="0"/>
              </a:spcBef>
              <a:buNone/>
            </a:pPr>
            <a:br>
              <a:rPr lang="en-GB"/>
            </a:br>
            <a:r>
              <a:rPr lang="en-GB"/>
              <a:t>Nested hashes are also fine: </a:t>
            </a:r>
            <a:r>
              <a:rPr lang="en-GB">
                <a:latin typeface="Courier New"/>
                <a:ea typeface="Courier New"/>
                <a:cs typeface="Courier New"/>
                <a:sym typeface="Courier New"/>
              </a:rPr>
              <a:t>{x: {y: {z: {} } }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Ruby methods</a:t>
            </a:r>
          </a:p>
        </p:txBody>
      </p:sp>
      <p:sp>
        <p:nvSpPr>
          <p:cNvPr id="169" name="Shape 1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Methods are defined with </a:t>
            </a:r>
            <a:r>
              <a:rPr i="1" lang="en-GB"/>
              <a:t>def</a:t>
            </a:r>
            <a:r>
              <a:rPr lang="en-GB"/>
              <a:t>:</a:t>
            </a:r>
          </a:p>
          <a:p>
            <a:pPr lvl="0">
              <a:spcBef>
                <a:spcPts val="0"/>
              </a:spcBef>
              <a:spcAft>
                <a:spcPts val="0"/>
              </a:spcAft>
              <a:buNone/>
            </a:pPr>
            <a:r>
              <a:rPr lang="en-GB">
                <a:latin typeface="Courier New"/>
                <a:ea typeface="Courier New"/>
                <a:cs typeface="Courier New"/>
                <a:sym typeface="Courier New"/>
              </a:rPr>
              <a:t>def method_name</a:t>
            </a:r>
          </a:p>
          <a:p>
            <a:pPr lvl="0">
              <a:spcBef>
                <a:spcPts val="0"/>
              </a:spcBef>
              <a:spcAft>
                <a:spcPts val="0"/>
              </a:spcAft>
              <a:buNone/>
            </a:pPr>
            <a:r>
              <a:rPr lang="en-GB">
                <a:latin typeface="Courier New"/>
                <a:ea typeface="Courier New"/>
                <a:cs typeface="Courier New"/>
                <a:sym typeface="Courier New"/>
              </a:rPr>
              <a:t>  puts 'this is an instance method'</a:t>
            </a:r>
          </a:p>
          <a:p>
            <a:pPr lvl="0">
              <a:spcBef>
                <a:spcPts val="0"/>
              </a:spcBef>
              <a:spcAft>
                <a:spcPts val="1000"/>
              </a:spcAft>
              <a:buNone/>
            </a:pPr>
            <a:r>
              <a:rPr lang="en-GB">
                <a:latin typeface="Courier New"/>
                <a:ea typeface="Courier New"/>
                <a:cs typeface="Courier New"/>
                <a:sym typeface="Courier New"/>
              </a:rPr>
              <a:t>end</a:t>
            </a:r>
          </a:p>
          <a:p>
            <a:pPr lvl="0">
              <a:spcBef>
                <a:spcPts val="1000"/>
              </a:spcBef>
              <a:spcAft>
                <a:spcPts val="0"/>
              </a:spcAft>
              <a:buNone/>
            </a:pPr>
            <a:r>
              <a:rPr lang="en-GB">
                <a:latin typeface="Courier New"/>
                <a:ea typeface="Courier New"/>
                <a:cs typeface="Courier New"/>
                <a:sym typeface="Courier New"/>
              </a:rPr>
              <a:t>def self.other_method_name(param1, param2)</a:t>
            </a:r>
          </a:p>
          <a:p>
            <a:pPr lvl="0">
              <a:spcBef>
                <a:spcPts val="0"/>
              </a:spcBef>
              <a:spcAft>
                <a:spcPts val="0"/>
              </a:spcAft>
              <a:buNone/>
            </a:pPr>
            <a:r>
              <a:rPr lang="en-GB">
                <a:latin typeface="Courier New"/>
                <a:ea typeface="Courier New"/>
                <a:cs typeface="Courier New"/>
                <a:sym typeface="Courier New"/>
              </a:rPr>
              <a:t>  puts 'this is a class method with two parameters'</a:t>
            </a:r>
          </a:p>
          <a:p>
            <a:pPr lvl="0" rtl="0">
              <a:spcBef>
                <a:spcPts val="0"/>
              </a:spcBef>
              <a:spcAft>
                <a:spcPts val="1000"/>
              </a:spcAft>
              <a:buNone/>
            </a:pPr>
            <a:r>
              <a:rPr lang="en-GB">
                <a:latin typeface="Courier New"/>
                <a:ea typeface="Courier New"/>
                <a:cs typeface="Courier New"/>
                <a:sym typeface="Courier New"/>
              </a:rPr>
              <a:t>end</a:t>
            </a:r>
          </a:p>
          <a:p>
            <a:pPr lvl="0" rtl="0">
              <a:spcBef>
                <a:spcPts val="1000"/>
              </a:spcBef>
              <a:spcAft>
                <a:spcPts val="0"/>
              </a:spcAft>
              <a:buNone/>
            </a:pPr>
            <a:r>
              <a:rPr lang="en-GB"/>
              <a:t>Local variables (</a:t>
            </a:r>
            <a:r>
              <a:rPr lang="en-GB">
                <a:latin typeface="Courier New"/>
                <a:ea typeface="Courier New"/>
                <a:cs typeface="Courier New"/>
                <a:sym typeface="Courier New"/>
              </a:rPr>
              <a:t>x=123</a:t>
            </a:r>
            <a:r>
              <a:rPr lang="en-GB"/>
              <a:t>) only have scope within the method definition.  Instance variables (</a:t>
            </a:r>
            <a:r>
              <a:rPr lang="en-GB">
                <a:latin typeface="Courier New"/>
                <a:ea typeface="Courier New"/>
                <a:cs typeface="Courier New"/>
                <a:sym typeface="Courier New"/>
              </a:rPr>
              <a:t>@x=123</a:t>
            </a:r>
            <a:r>
              <a:rPr lang="en-GB"/>
              <a:t>) have scope throughout the whole class instance.</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Contents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Today we hope to cover:</a:t>
            </a:r>
          </a:p>
          <a:p>
            <a:pPr indent="-342900" lvl="0" marL="457200" rtl="0">
              <a:spcBef>
                <a:spcPts val="0"/>
              </a:spcBef>
            </a:pPr>
            <a:r>
              <a:rPr lang="en-GB"/>
              <a:t>Brief introduction</a:t>
            </a:r>
          </a:p>
          <a:p>
            <a:pPr indent="-342900" lvl="0" marL="457200" rtl="0">
              <a:spcBef>
                <a:spcPts val="0"/>
              </a:spcBef>
            </a:pPr>
            <a:r>
              <a:rPr lang="en-GB"/>
              <a:t>Hello world</a:t>
            </a:r>
          </a:p>
          <a:p>
            <a:pPr indent="-342900" lvl="0" marL="457200" rtl="0">
              <a:spcBef>
                <a:spcPts val="0"/>
              </a:spcBef>
            </a:pPr>
            <a:r>
              <a:rPr lang="en-GB"/>
              <a:t>Language concepts: classes, modules, arrays, hashes, symbols, blocks, iterators, enumerables, naming conventions, if, else and unless, rescue</a:t>
            </a:r>
          </a:p>
          <a:p>
            <a:pPr indent="-342900" lvl="0" marL="457200" rtl="0">
              <a:spcBef>
                <a:spcPts val="0"/>
              </a:spcBef>
            </a:pPr>
            <a:r>
              <a:rPr lang="en-GB"/>
              <a:t>Language structure</a:t>
            </a:r>
          </a:p>
          <a:p>
            <a:pPr indent="-342900" lvl="0" marL="457200" rtl="0">
              <a:spcBef>
                <a:spcPts val="0"/>
              </a:spcBef>
            </a:pPr>
            <a:r>
              <a:rPr lang="en-GB"/>
              <a:t>Workshop session</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Invoking Ruby methods</a:t>
            </a:r>
          </a:p>
        </p:txBody>
      </p:sp>
      <p:sp>
        <p:nvSpPr>
          <p:cNvPr id="175" name="Shape 1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Methods are invoked by sending a message to an object. </a:t>
            </a:r>
          </a:p>
          <a:p>
            <a:pPr lvl="0" rtl="0" algn="ctr">
              <a:spcBef>
                <a:spcPts val="0"/>
              </a:spcBef>
              <a:buNone/>
            </a:pPr>
            <a:r>
              <a:rPr lang="en-GB">
                <a:latin typeface="Courier New"/>
                <a:ea typeface="Courier New"/>
                <a:cs typeface="Courier New"/>
                <a:sym typeface="Courier New"/>
              </a:rPr>
              <a:t>'Hello World'.length()</a:t>
            </a:r>
          </a:p>
          <a:p>
            <a:pPr lvl="0" rtl="0">
              <a:lnSpc>
                <a:spcPct val="100000"/>
              </a:lnSpc>
              <a:spcBef>
                <a:spcPts val="0"/>
              </a:spcBef>
              <a:spcAft>
                <a:spcPts val="0"/>
              </a:spcAft>
              <a:buNone/>
            </a:pPr>
            <a:r>
              <a:t/>
            </a:r>
            <a:endParaRPr sz="1400">
              <a:solidFill>
                <a:srgbClr val="EFEFEF"/>
              </a:solidFill>
              <a:latin typeface="Arial"/>
              <a:ea typeface="Arial"/>
              <a:cs typeface="Arial"/>
              <a:sym typeface="Arial"/>
            </a:endParaRPr>
          </a:p>
          <a:p>
            <a:pPr lvl="0">
              <a:spcBef>
                <a:spcPts val="1000"/>
              </a:spcBef>
              <a:buNone/>
            </a:pPr>
            <a:r>
              <a:rPr lang="en-GB"/>
              <a:t>Generally, parentheses () are optional. Use them with methods which are returning something or have complex parameters, otherwise leave them out.</a:t>
            </a:r>
          </a:p>
          <a:p>
            <a:pPr lvl="0">
              <a:spcBef>
                <a:spcPts val="0"/>
              </a:spcBef>
              <a:buNone/>
            </a:pPr>
            <a:r>
              <a:rPr lang="en-GB"/>
              <a:t>E.g.  		</a:t>
            </a:r>
            <a:r>
              <a:rPr lang="en-GB">
                <a:latin typeface="Courier New"/>
                <a:ea typeface="Courier New"/>
                <a:cs typeface="Courier New"/>
                <a:sym typeface="Courier New"/>
              </a:rPr>
              <a:t>puts 'Hello World'    </a:t>
            </a:r>
            <a:r>
              <a:rPr lang="en-GB"/>
              <a:t>VS</a:t>
            </a:r>
            <a:r>
              <a:rPr lang="en-GB">
                <a:latin typeface="Courier New"/>
                <a:ea typeface="Courier New"/>
                <a:cs typeface="Courier New"/>
                <a:sym typeface="Courier New"/>
              </a:rPr>
              <a:t>		puts('Hello World')</a:t>
            </a:r>
          </a:p>
          <a:p>
            <a:pPr lvl="0">
              <a:spcBef>
                <a:spcPts val="0"/>
              </a:spcBef>
              <a:buNone/>
            </a:pPr>
            <a:r>
              <a:rPr lang="en-GB"/>
              <a:t>Caution: when using parentheses, ensure there is no space between the method name and opening parentheses, e.g. 	</a:t>
            </a:r>
            <a:r>
              <a:rPr lang="en-GB">
                <a:latin typeface="Courier New"/>
                <a:ea typeface="Courier New"/>
                <a:cs typeface="Courier New"/>
                <a:sym typeface="Courier New"/>
              </a:rPr>
              <a:t>puts ('Hello World') </a:t>
            </a:r>
            <a:r>
              <a:rPr lang="en-GB"/>
              <a:t>will not work!</a:t>
            </a:r>
          </a:p>
          <a:p>
            <a:pPr lvl="0">
              <a:spcBef>
                <a:spcPts val="0"/>
              </a:spcBef>
              <a:buNone/>
            </a:pPr>
            <a:r>
              <a:t/>
            </a:r>
            <a:endParaRPr/>
          </a:p>
        </p:txBody>
      </p:sp>
      <p:sp>
        <p:nvSpPr>
          <p:cNvPr id="176" name="Shape 176"/>
          <p:cNvSpPr txBox="1"/>
          <p:nvPr/>
        </p:nvSpPr>
        <p:spPr>
          <a:xfrm>
            <a:off x="1453275" y="2130300"/>
            <a:ext cx="731100" cy="6219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EFEFEF"/>
                </a:solidFill>
              </a:rPr>
              <a:t>Object</a:t>
            </a:r>
          </a:p>
        </p:txBody>
      </p:sp>
      <p:cxnSp>
        <p:nvCxnSpPr>
          <p:cNvPr id="177" name="Shape 177"/>
          <p:cNvCxnSpPr/>
          <p:nvPr/>
        </p:nvCxnSpPr>
        <p:spPr>
          <a:xfrm flipH="1" rot="10800000">
            <a:off x="2121275" y="1949650"/>
            <a:ext cx="975000" cy="270900"/>
          </a:xfrm>
          <a:prstGeom prst="straightConnector1">
            <a:avLst/>
          </a:prstGeom>
          <a:noFill/>
          <a:ln cap="flat" cmpd="sng" w="9525">
            <a:solidFill>
              <a:schemeClr val="dk2"/>
            </a:solidFill>
            <a:prstDash val="solid"/>
            <a:round/>
            <a:headEnd len="lg" w="lg" type="none"/>
            <a:tailEnd len="lg" w="lg" type="triangle"/>
          </a:ln>
        </p:spPr>
      </p:cxnSp>
      <p:sp>
        <p:nvSpPr>
          <p:cNvPr id="178" name="Shape 178"/>
          <p:cNvSpPr txBox="1"/>
          <p:nvPr/>
        </p:nvSpPr>
        <p:spPr>
          <a:xfrm>
            <a:off x="6958500" y="2130300"/>
            <a:ext cx="795300" cy="360900"/>
          </a:xfrm>
          <a:prstGeom prst="rect">
            <a:avLst/>
          </a:prstGeom>
          <a:noFill/>
          <a:ln>
            <a:noFill/>
          </a:ln>
        </p:spPr>
        <p:txBody>
          <a:bodyPr anchorCtr="0" anchor="t" bIns="91425" lIns="91425" rIns="91425" wrap="square" tIns="91425">
            <a:noAutofit/>
          </a:bodyPr>
          <a:lstStyle/>
          <a:p>
            <a:pPr lvl="0" rtl="0">
              <a:spcBef>
                <a:spcPts val="0"/>
              </a:spcBef>
              <a:buNone/>
            </a:pPr>
            <a:r>
              <a:rPr lang="en-GB">
                <a:solidFill>
                  <a:srgbClr val="EFEFEF"/>
                </a:solidFill>
              </a:rPr>
              <a:t>Method</a:t>
            </a:r>
          </a:p>
        </p:txBody>
      </p:sp>
      <p:cxnSp>
        <p:nvCxnSpPr>
          <p:cNvPr id="179" name="Shape 179"/>
          <p:cNvCxnSpPr>
            <a:stCxn id="178" idx="1"/>
          </p:cNvCxnSpPr>
          <p:nvPr/>
        </p:nvCxnSpPr>
        <p:spPr>
          <a:xfrm rot="10800000">
            <a:off x="6138000" y="1958850"/>
            <a:ext cx="820500" cy="351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Classes</a:t>
            </a:r>
          </a:p>
        </p:txBody>
      </p:sp>
      <p:sp>
        <p:nvSpPr>
          <p:cNvPr id="185" name="Shape 185"/>
          <p:cNvSpPr txBox="1"/>
          <p:nvPr>
            <p:ph idx="1" type="body"/>
          </p:nvPr>
        </p:nvSpPr>
        <p:spPr>
          <a:xfrm>
            <a:off x="311700" y="1152475"/>
            <a:ext cx="3901200" cy="2525700"/>
          </a:xfrm>
          <a:prstGeom prst="rect">
            <a:avLst/>
          </a:prstGeom>
        </p:spPr>
        <p:txBody>
          <a:bodyPr anchorCtr="0" anchor="t" bIns="91425" lIns="91425" rIns="91425" wrap="square" tIns="91425">
            <a:noAutofit/>
          </a:bodyPr>
          <a:lstStyle/>
          <a:p>
            <a:pPr lvl="0">
              <a:spcBef>
                <a:spcPts val="0"/>
              </a:spcBef>
              <a:spcAft>
                <a:spcPts val="0"/>
              </a:spcAft>
              <a:buNone/>
            </a:pPr>
            <a:r>
              <a:rPr lang="en-GB">
                <a:latin typeface="Courier New"/>
                <a:ea typeface="Courier New"/>
                <a:cs typeface="Courier New"/>
                <a:sym typeface="Courier New"/>
              </a:rPr>
              <a:t>class Publication</a:t>
            </a:r>
          </a:p>
          <a:p>
            <a:pPr lvl="0">
              <a:spcBef>
                <a:spcPts val="0"/>
              </a:spcBef>
              <a:spcAft>
                <a:spcPts val="0"/>
              </a:spcAft>
              <a:buNone/>
            </a:pPr>
            <a:r>
              <a:rPr lang="en-GB">
                <a:latin typeface="Courier New"/>
                <a:ea typeface="Courier New"/>
                <a:cs typeface="Courier New"/>
                <a:sym typeface="Courier New"/>
              </a:rPr>
              <a:t>  attr_reader :title</a:t>
            </a:r>
          </a:p>
          <a:p>
            <a:pPr lvl="0">
              <a:spcBef>
                <a:spcPts val="0"/>
              </a:spcBef>
              <a:spcAft>
                <a:spcPts val="0"/>
              </a:spcAft>
              <a:buNone/>
            </a:pPr>
            <a:r>
              <a:rPr lang="en-GB">
                <a:latin typeface="Courier New"/>
                <a:ea typeface="Courier New"/>
                <a:cs typeface="Courier New"/>
                <a:sym typeface="Courier New"/>
              </a:rPr>
              <a:t>  def initialize(title)</a:t>
            </a:r>
          </a:p>
          <a:p>
            <a:pPr lvl="0">
              <a:spcBef>
                <a:spcPts val="0"/>
              </a:spcBef>
              <a:spcAft>
                <a:spcPts val="0"/>
              </a:spcAft>
              <a:buNone/>
            </a:pPr>
            <a:r>
              <a:rPr lang="en-GB">
                <a:latin typeface="Courier New"/>
                <a:ea typeface="Courier New"/>
                <a:cs typeface="Courier New"/>
                <a:sym typeface="Courier New"/>
              </a:rPr>
              <a:t>    @title = title</a:t>
            </a:r>
          </a:p>
          <a:p>
            <a:pPr lvl="0">
              <a:spcBef>
                <a:spcPts val="0"/>
              </a:spcBef>
              <a:spcAft>
                <a:spcPts val="0"/>
              </a:spcAft>
              <a:buNone/>
            </a:pPr>
            <a:r>
              <a:rPr lang="en-GB">
                <a:latin typeface="Courier New"/>
                <a:ea typeface="Courier New"/>
                <a:cs typeface="Courier New"/>
                <a:sym typeface="Courier New"/>
              </a:rPr>
              <a:t>  end</a:t>
            </a:r>
          </a:p>
          <a:p>
            <a:pPr lvl="0">
              <a:spcBef>
                <a:spcPts val="0"/>
              </a:spcBef>
              <a:spcAft>
                <a:spcPts val="0"/>
              </a:spcAft>
              <a:buNone/>
            </a:pPr>
            <a:r>
              <a:rPr lang="en-GB">
                <a:latin typeface="Courier New"/>
                <a:ea typeface="Courier New"/>
                <a:cs typeface="Courier New"/>
                <a:sym typeface="Courier New"/>
              </a:rPr>
              <a:t>end</a:t>
            </a:r>
          </a:p>
          <a:p>
            <a:pPr lvl="0">
              <a:spcBef>
                <a:spcPts val="0"/>
              </a:spcBef>
              <a:spcAft>
                <a:spcPts val="0"/>
              </a:spcAft>
              <a:buNone/>
            </a:pPr>
            <a:r>
              <a:t/>
            </a:r>
            <a:endParaRPr>
              <a:latin typeface="Courier New"/>
              <a:ea typeface="Courier New"/>
              <a:cs typeface="Courier New"/>
              <a:sym typeface="Courier New"/>
            </a:endParaRPr>
          </a:p>
        </p:txBody>
      </p:sp>
      <p:sp>
        <p:nvSpPr>
          <p:cNvPr id="186" name="Shape 186"/>
          <p:cNvSpPr txBox="1"/>
          <p:nvPr/>
        </p:nvSpPr>
        <p:spPr>
          <a:xfrm>
            <a:off x="4213025" y="1152425"/>
            <a:ext cx="4619100" cy="25257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GB" sz="1800">
                <a:solidFill>
                  <a:schemeClr val="accent3"/>
                </a:solidFill>
                <a:latin typeface="Courier New"/>
                <a:ea typeface="Courier New"/>
                <a:cs typeface="Courier New"/>
                <a:sym typeface="Courier New"/>
              </a:rPr>
              <a:t>class Book &lt; Publication</a:t>
            </a:r>
          </a:p>
          <a:p>
            <a:pPr lvl="0" rtl="0">
              <a:lnSpc>
                <a:spcPct val="115000"/>
              </a:lnSpc>
              <a:spcBef>
                <a:spcPts val="0"/>
              </a:spcBef>
              <a:buNone/>
            </a:pPr>
            <a:r>
              <a:rPr lang="en-GB" sz="1800">
                <a:solidFill>
                  <a:schemeClr val="accent3"/>
                </a:solidFill>
                <a:latin typeface="Courier New"/>
                <a:ea typeface="Courier New"/>
                <a:cs typeface="Courier New"/>
                <a:sym typeface="Courier New"/>
              </a:rPr>
              <a:t>  attr_reader :author</a:t>
            </a:r>
          </a:p>
          <a:p>
            <a:pPr lvl="0" rtl="0">
              <a:lnSpc>
                <a:spcPct val="115000"/>
              </a:lnSpc>
              <a:spcBef>
                <a:spcPts val="0"/>
              </a:spcBef>
              <a:buNone/>
            </a:pPr>
            <a:r>
              <a:rPr lang="en-GB" sz="1800">
                <a:solidFill>
                  <a:schemeClr val="accent3"/>
                </a:solidFill>
                <a:latin typeface="Courier New"/>
                <a:ea typeface="Courier New"/>
                <a:cs typeface="Courier New"/>
                <a:sym typeface="Courier New"/>
              </a:rPr>
              <a:t>  def initialize(title, author)</a:t>
            </a:r>
          </a:p>
          <a:p>
            <a:pPr lvl="0" rtl="0">
              <a:lnSpc>
                <a:spcPct val="115000"/>
              </a:lnSpc>
              <a:spcBef>
                <a:spcPts val="0"/>
              </a:spcBef>
              <a:buNone/>
            </a:pPr>
            <a:r>
              <a:rPr lang="en-GB" sz="1800">
                <a:solidFill>
                  <a:schemeClr val="accent3"/>
                </a:solidFill>
                <a:latin typeface="Courier New"/>
                <a:ea typeface="Courier New"/>
                <a:cs typeface="Courier New"/>
                <a:sym typeface="Courier New"/>
              </a:rPr>
              <a:t>    super(title)</a:t>
            </a:r>
          </a:p>
          <a:p>
            <a:pPr lvl="0" rtl="0">
              <a:lnSpc>
                <a:spcPct val="115000"/>
              </a:lnSpc>
              <a:spcBef>
                <a:spcPts val="0"/>
              </a:spcBef>
              <a:buNone/>
            </a:pPr>
            <a:r>
              <a:rPr lang="en-GB" sz="1800">
                <a:solidFill>
                  <a:schemeClr val="accent3"/>
                </a:solidFill>
                <a:latin typeface="Courier New"/>
                <a:ea typeface="Courier New"/>
                <a:cs typeface="Courier New"/>
                <a:sym typeface="Courier New"/>
              </a:rPr>
              <a:t>    @author = author</a:t>
            </a:r>
          </a:p>
          <a:p>
            <a:pPr lvl="0" rtl="0">
              <a:lnSpc>
                <a:spcPct val="115000"/>
              </a:lnSpc>
              <a:spcBef>
                <a:spcPts val="0"/>
              </a:spcBef>
              <a:buNone/>
            </a:pPr>
            <a:r>
              <a:rPr lang="en-GB" sz="1800">
                <a:solidFill>
                  <a:schemeClr val="accent3"/>
                </a:solidFill>
                <a:latin typeface="Courier New"/>
                <a:ea typeface="Courier New"/>
                <a:cs typeface="Courier New"/>
                <a:sym typeface="Courier New"/>
              </a:rPr>
              <a:t>  end</a:t>
            </a:r>
          </a:p>
          <a:p>
            <a:pPr lvl="0" rtl="0">
              <a:lnSpc>
                <a:spcPct val="115000"/>
              </a:lnSpc>
              <a:spcBef>
                <a:spcPts val="0"/>
              </a:spcBef>
              <a:buNone/>
            </a:pPr>
            <a:r>
              <a:rPr lang="en-GB" sz="1800">
                <a:solidFill>
                  <a:schemeClr val="accent3"/>
                </a:solidFill>
                <a:latin typeface="Courier New"/>
                <a:ea typeface="Courier New"/>
                <a:cs typeface="Courier New"/>
                <a:sym typeface="Courier New"/>
              </a:rPr>
              <a:t>end</a:t>
            </a:r>
          </a:p>
          <a:p>
            <a:pPr lvl="0">
              <a:spcBef>
                <a:spcPts val="0"/>
              </a:spcBef>
              <a:buNone/>
            </a:pPr>
            <a:r>
              <a:t/>
            </a:r>
            <a:endParaRPr/>
          </a:p>
        </p:txBody>
      </p:sp>
      <p:sp>
        <p:nvSpPr>
          <p:cNvPr id="187" name="Shape 187"/>
          <p:cNvSpPr txBox="1"/>
          <p:nvPr>
            <p:ph idx="1" type="body"/>
          </p:nvPr>
        </p:nvSpPr>
        <p:spPr>
          <a:xfrm>
            <a:off x="1119300" y="3812925"/>
            <a:ext cx="6905400" cy="11334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book = Book.new('War and Peace', 'Leo Tolstoy')</a:t>
            </a:r>
          </a:p>
          <a:p>
            <a:pPr lvl="0" rtl="0">
              <a:spcBef>
                <a:spcPts val="0"/>
              </a:spcBef>
              <a:spcAft>
                <a:spcPts val="0"/>
              </a:spcAft>
              <a:buNone/>
            </a:pPr>
            <a:r>
              <a:rPr lang="en-GB">
                <a:latin typeface="Courier New"/>
                <a:ea typeface="Courier New"/>
                <a:cs typeface="Courier New"/>
                <a:sym typeface="Courier New"/>
              </a:rPr>
              <a:t>puts book.author, book.title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Modules and Mixins</a:t>
            </a:r>
          </a:p>
        </p:txBody>
      </p:sp>
      <p:sp>
        <p:nvSpPr>
          <p:cNvPr id="193" name="Shape 193"/>
          <p:cNvSpPr txBox="1"/>
          <p:nvPr>
            <p:ph idx="1" type="body"/>
          </p:nvPr>
        </p:nvSpPr>
        <p:spPr>
          <a:xfrm>
            <a:off x="311700" y="1227925"/>
            <a:ext cx="4187700" cy="29784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module TitleMethods</a:t>
            </a:r>
          </a:p>
          <a:p>
            <a:pPr lvl="0" rtl="0">
              <a:spcBef>
                <a:spcPts val="0"/>
              </a:spcBef>
              <a:spcAft>
                <a:spcPts val="0"/>
              </a:spcAft>
              <a:buNone/>
            </a:pPr>
            <a:r>
              <a:rPr lang="en-GB">
                <a:latin typeface="Courier New"/>
                <a:ea typeface="Courier New"/>
                <a:cs typeface="Courier New"/>
                <a:sym typeface="Courier New"/>
              </a:rPr>
              <a:t>  def short_title</a:t>
            </a:r>
          </a:p>
          <a:p>
            <a:pPr lvl="0" rtl="0">
              <a:spcBef>
                <a:spcPts val="0"/>
              </a:spcBef>
              <a:spcAft>
                <a:spcPts val="0"/>
              </a:spcAft>
              <a:buNone/>
            </a:pPr>
            <a:r>
              <a:rPr lang="en-GB">
                <a:latin typeface="Courier New"/>
                <a:ea typeface="Courier New"/>
                <a:cs typeface="Courier New"/>
                <a:sym typeface="Courier New"/>
              </a:rPr>
              <a:t>    if @title.length &gt; 10</a:t>
            </a:r>
          </a:p>
          <a:p>
            <a:pPr lvl="0" rtl="0">
              <a:spcBef>
                <a:spcPts val="0"/>
              </a:spcBef>
              <a:spcAft>
                <a:spcPts val="0"/>
              </a:spcAft>
              <a:buNone/>
            </a:pPr>
            <a:r>
              <a:rPr lang="en-GB">
                <a:latin typeface="Courier New"/>
                <a:ea typeface="Courier New"/>
                <a:cs typeface="Courier New"/>
                <a:sym typeface="Courier New"/>
              </a:rPr>
              <a:t>      @title[0..10] + '...'</a:t>
            </a:r>
          </a:p>
          <a:p>
            <a:pPr lvl="0" rtl="0">
              <a:spcBef>
                <a:spcPts val="0"/>
              </a:spcBef>
              <a:spcAft>
                <a:spcPts val="0"/>
              </a:spcAft>
              <a:buNone/>
            </a:pPr>
            <a:r>
              <a:rPr lang="en-GB">
                <a:latin typeface="Courier New"/>
                <a:ea typeface="Courier New"/>
                <a:cs typeface="Courier New"/>
                <a:sym typeface="Courier New"/>
              </a:rPr>
              <a:t>    else</a:t>
            </a:r>
          </a:p>
          <a:p>
            <a:pPr lvl="0" rtl="0">
              <a:spcBef>
                <a:spcPts val="0"/>
              </a:spcBef>
              <a:spcAft>
                <a:spcPts val="0"/>
              </a:spcAft>
              <a:buNone/>
            </a:pPr>
            <a:r>
              <a:rPr lang="en-GB">
                <a:latin typeface="Courier New"/>
                <a:ea typeface="Courier New"/>
                <a:cs typeface="Courier New"/>
                <a:sym typeface="Courier New"/>
              </a:rPr>
              <a:t>      @title</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end</a:t>
            </a:r>
          </a:p>
        </p:txBody>
      </p:sp>
      <p:sp>
        <p:nvSpPr>
          <p:cNvPr id="194" name="Shape 194"/>
          <p:cNvSpPr txBox="1"/>
          <p:nvPr/>
        </p:nvSpPr>
        <p:spPr>
          <a:xfrm>
            <a:off x="4499400" y="1308900"/>
            <a:ext cx="4452000" cy="27087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GB" sz="1800">
                <a:solidFill>
                  <a:schemeClr val="accent3"/>
                </a:solidFill>
                <a:latin typeface="Courier New"/>
                <a:ea typeface="Courier New"/>
                <a:cs typeface="Courier New"/>
                <a:sym typeface="Courier New"/>
              </a:rPr>
              <a:t>class Book &lt; Publication</a:t>
            </a:r>
          </a:p>
          <a:p>
            <a:pPr lvl="0" rtl="0">
              <a:lnSpc>
                <a:spcPct val="115000"/>
              </a:lnSpc>
              <a:spcBef>
                <a:spcPts val="0"/>
              </a:spcBef>
              <a:buNone/>
            </a:pPr>
            <a:r>
              <a:rPr lang="en-GB" sz="1800">
                <a:solidFill>
                  <a:schemeClr val="accent3"/>
                </a:solidFill>
                <a:latin typeface="Courier New"/>
                <a:ea typeface="Courier New"/>
                <a:cs typeface="Courier New"/>
                <a:sym typeface="Courier New"/>
              </a:rPr>
              <a:t>  include TitleMethods</a:t>
            </a:r>
          </a:p>
          <a:p>
            <a:pPr lvl="0" rtl="0">
              <a:lnSpc>
                <a:spcPct val="115000"/>
              </a:lnSpc>
              <a:spcBef>
                <a:spcPts val="0"/>
              </a:spcBef>
              <a:buNone/>
            </a:pPr>
            <a:r>
              <a:rPr lang="en-GB" sz="1800">
                <a:solidFill>
                  <a:schemeClr val="accent3"/>
                </a:solidFill>
                <a:latin typeface="Courier New"/>
                <a:ea typeface="Courier New"/>
                <a:cs typeface="Courier New"/>
                <a:sym typeface="Courier New"/>
              </a:rPr>
              <a:t>  attr_reader :author</a:t>
            </a:r>
          </a:p>
          <a:p>
            <a:pPr lvl="0" rtl="0">
              <a:lnSpc>
                <a:spcPct val="115000"/>
              </a:lnSpc>
              <a:spcBef>
                <a:spcPts val="0"/>
              </a:spcBef>
              <a:buNone/>
            </a:pPr>
            <a:r>
              <a:rPr lang="en-GB" sz="1800">
                <a:solidFill>
                  <a:schemeClr val="accent3"/>
                </a:solidFill>
                <a:latin typeface="Courier New"/>
                <a:ea typeface="Courier New"/>
                <a:cs typeface="Courier New"/>
                <a:sym typeface="Courier New"/>
              </a:rPr>
              <a:t>  def initialize(title, author)</a:t>
            </a:r>
          </a:p>
          <a:p>
            <a:pPr lvl="0" rtl="0">
              <a:lnSpc>
                <a:spcPct val="115000"/>
              </a:lnSpc>
              <a:spcBef>
                <a:spcPts val="0"/>
              </a:spcBef>
              <a:buNone/>
            </a:pPr>
            <a:r>
              <a:rPr lang="en-GB" sz="1800">
                <a:solidFill>
                  <a:schemeClr val="accent3"/>
                </a:solidFill>
                <a:latin typeface="Courier New"/>
                <a:ea typeface="Courier New"/>
                <a:cs typeface="Courier New"/>
                <a:sym typeface="Courier New"/>
              </a:rPr>
              <a:t>    super(title)</a:t>
            </a:r>
          </a:p>
          <a:p>
            <a:pPr lvl="0" rtl="0">
              <a:lnSpc>
                <a:spcPct val="115000"/>
              </a:lnSpc>
              <a:spcBef>
                <a:spcPts val="0"/>
              </a:spcBef>
              <a:buNone/>
            </a:pPr>
            <a:r>
              <a:rPr lang="en-GB" sz="1800">
                <a:solidFill>
                  <a:schemeClr val="accent3"/>
                </a:solidFill>
                <a:latin typeface="Courier New"/>
                <a:ea typeface="Courier New"/>
                <a:cs typeface="Courier New"/>
                <a:sym typeface="Courier New"/>
              </a:rPr>
              <a:t>    @author = author</a:t>
            </a:r>
          </a:p>
          <a:p>
            <a:pPr lvl="0" rtl="0">
              <a:lnSpc>
                <a:spcPct val="115000"/>
              </a:lnSpc>
              <a:spcBef>
                <a:spcPts val="0"/>
              </a:spcBef>
              <a:buNone/>
            </a:pPr>
            <a:r>
              <a:rPr lang="en-GB" sz="1800">
                <a:solidFill>
                  <a:schemeClr val="accent3"/>
                </a:solidFill>
                <a:latin typeface="Courier New"/>
                <a:ea typeface="Courier New"/>
                <a:cs typeface="Courier New"/>
                <a:sym typeface="Courier New"/>
              </a:rPr>
              <a:t>  end</a:t>
            </a:r>
          </a:p>
          <a:p>
            <a:pPr lvl="0" rtl="0">
              <a:lnSpc>
                <a:spcPct val="115000"/>
              </a:lnSpc>
              <a:spcBef>
                <a:spcPts val="0"/>
              </a:spcBef>
              <a:buNone/>
            </a:pPr>
            <a:r>
              <a:rPr lang="en-GB" sz="1800">
                <a:solidFill>
                  <a:schemeClr val="accent3"/>
                </a:solidFill>
                <a:latin typeface="Courier New"/>
                <a:ea typeface="Courier New"/>
                <a:cs typeface="Courier New"/>
                <a:sym typeface="Courier New"/>
              </a:rPr>
              <a:t>end</a:t>
            </a:r>
          </a:p>
          <a:p>
            <a:pPr lvl="0" rtl="0">
              <a:spcBef>
                <a:spcPts val="0"/>
              </a:spcBef>
              <a:buNone/>
            </a:pPr>
            <a:r>
              <a:t/>
            </a:r>
            <a:endParaRPr/>
          </a:p>
        </p:txBody>
      </p:sp>
      <p:sp>
        <p:nvSpPr>
          <p:cNvPr id="195" name="Shape 195"/>
          <p:cNvSpPr txBox="1"/>
          <p:nvPr>
            <p:ph idx="1" type="body"/>
          </p:nvPr>
        </p:nvSpPr>
        <p:spPr>
          <a:xfrm>
            <a:off x="1144350" y="4122025"/>
            <a:ext cx="6855300" cy="8640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book = Book.new('War and Peace', 'Leo Tolstoy')</a:t>
            </a:r>
          </a:p>
          <a:p>
            <a:pPr lvl="0" rtl="0">
              <a:spcBef>
                <a:spcPts val="0"/>
              </a:spcBef>
              <a:spcAft>
                <a:spcPts val="0"/>
              </a:spcAft>
              <a:buNone/>
            </a:pPr>
            <a:r>
              <a:rPr lang="en-GB">
                <a:latin typeface="Courier New"/>
                <a:ea typeface="Courier New"/>
                <a:cs typeface="Courier New"/>
                <a:sym typeface="Courier New"/>
              </a:rPr>
              <a:t>puts book.author, book.short_title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Blocks</a:t>
            </a: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 block is a chunk of code that can be passed to an object or method and executed in the context of that object.</a:t>
            </a:r>
          </a:p>
          <a:p>
            <a:pPr lvl="0">
              <a:spcBef>
                <a:spcPts val="0"/>
              </a:spcBef>
              <a:buNone/>
            </a:pPr>
            <a:r>
              <a:rPr lang="en-GB">
                <a:latin typeface="Courier New"/>
                <a:ea typeface="Courier New"/>
                <a:cs typeface="Courier New"/>
                <a:sym typeface="Courier New"/>
              </a:rPr>
              <a:t>array = [1, 2, 3, 4]</a:t>
            </a:r>
            <a:br>
              <a:rPr lang="en-GB">
                <a:latin typeface="Courier New"/>
                <a:ea typeface="Courier New"/>
                <a:cs typeface="Courier New"/>
                <a:sym typeface="Courier New"/>
              </a:rPr>
            </a:br>
            <a:r>
              <a:rPr lang="en-GB">
                <a:latin typeface="Courier New"/>
                <a:ea typeface="Courier New"/>
                <a:cs typeface="Courier New"/>
                <a:sym typeface="Courier New"/>
              </a:rPr>
              <a:t>squares = array.map { |e| e * e }</a:t>
            </a:r>
            <a:br>
              <a:rPr lang="en-GB">
                <a:latin typeface="Courier New"/>
                <a:ea typeface="Courier New"/>
                <a:cs typeface="Courier New"/>
                <a:sym typeface="Courier New"/>
              </a:rPr>
            </a:br>
            <a:r>
              <a:rPr lang="en-GB">
                <a:latin typeface="Courier New"/>
                <a:ea typeface="Courier New"/>
                <a:cs typeface="Courier New"/>
                <a:sym typeface="Courier New"/>
              </a:rPr>
              <a:t>evens = array.find_all { |e| e % 2 == 0 }</a:t>
            </a:r>
            <a:br>
              <a:rPr lang="en-GB">
                <a:latin typeface="Courier New"/>
                <a:ea typeface="Courier New"/>
                <a:cs typeface="Courier New"/>
                <a:sym typeface="Courier New"/>
              </a:rPr>
            </a:br>
            <a:r>
              <a:rPr lang="en-GB">
                <a:latin typeface="Courier New"/>
                <a:ea typeface="Courier New"/>
                <a:cs typeface="Courier New"/>
                <a:sym typeface="Courier New"/>
              </a:rPr>
              <a:t>has5 = array.any? { |e| e == 5 }</a:t>
            </a:r>
          </a:p>
          <a:p>
            <a:pPr lvl="0">
              <a:spcBef>
                <a:spcPts val="0"/>
              </a:spcBef>
              <a:buNone/>
            </a:pPr>
            <a:r>
              <a:rPr lang="en-GB"/>
              <a:t>Note that blocks have two syntaxes: </a:t>
            </a:r>
            <a:br>
              <a:rPr lang="en-GB"/>
            </a:br>
            <a:r>
              <a:rPr lang="en-GB"/>
              <a:t>	</a:t>
            </a:r>
            <a:r>
              <a:rPr lang="en-GB">
                <a:latin typeface="Courier New"/>
                <a:ea typeface="Courier New"/>
                <a:cs typeface="Courier New"/>
                <a:sym typeface="Courier New"/>
              </a:rPr>
              <a:t>{ |var1, var2| something }</a:t>
            </a:r>
            <a:br>
              <a:rPr lang="en-GB">
                <a:latin typeface="Courier New"/>
                <a:ea typeface="Courier New"/>
                <a:cs typeface="Courier New"/>
                <a:sym typeface="Courier New"/>
              </a:rPr>
            </a:br>
            <a:r>
              <a:rPr lang="en-GB">
                <a:latin typeface="Courier New"/>
                <a:ea typeface="Courier New"/>
                <a:cs typeface="Courier New"/>
                <a:sym typeface="Courier New"/>
              </a:rPr>
              <a:t>	do |var1, var2| something end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More blocks</a:t>
            </a: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t>def method(&amp;block)</a:t>
            </a:r>
          </a:p>
          <a:p>
            <a:pPr lvl="0">
              <a:spcBef>
                <a:spcPts val="0"/>
              </a:spcBef>
              <a:spcAft>
                <a:spcPts val="0"/>
              </a:spcAft>
              <a:buNone/>
            </a:pPr>
            <a:r>
              <a:rPr lang="en-GB"/>
              <a:t>  puts 'This is Method'</a:t>
            </a:r>
          </a:p>
          <a:p>
            <a:pPr lvl="0">
              <a:spcBef>
                <a:spcPts val="0"/>
              </a:spcBef>
              <a:spcAft>
                <a:spcPts val="0"/>
              </a:spcAft>
              <a:buNone/>
            </a:pPr>
            <a:r>
              <a:rPr lang="en-GB"/>
              <a:t>  yield(123) 		# this passes control to the block passed to the object</a:t>
            </a:r>
          </a:p>
          <a:p>
            <a:pPr lvl="0">
              <a:spcBef>
                <a:spcPts val="0"/>
              </a:spcBef>
              <a:spcAft>
                <a:spcPts val="0"/>
              </a:spcAft>
              <a:buNone/>
            </a:pPr>
            <a:r>
              <a:rPr lang="en-GB"/>
              <a:t>end</a:t>
            </a:r>
          </a:p>
          <a:p>
            <a:pPr lvl="0">
              <a:spcBef>
                <a:spcPts val="0"/>
              </a:spcBef>
              <a:spcAft>
                <a:spcPts val="0"/>
              </a:spcAft>
              <a:buNone/>
            </a:pPr>
            <a:r>
              <a:t/>
            </a:r>
            <a:endParaRPr/>
          </a:p>
          <a:p>
            <a:pPr lvl="0">
              <a:spcBef>
                <a:spcPts val="0"/>
              </a:spcBef>
              <a:spcAft>
                <a:spcPts val="0"/>
              </a:spcAft>
              <a:buNone/>
            </a:pPr>
            <a:r>
              <a:rPr lang="en-GB"/>
              <a:t>method</a:t>
            </a:r>
            <a:r>
              <a:rPr lang="en-GB"/>
              <a:t> do |x|</a:t>
            </a:r>
          </a:p>
          <a:p>
            <a:pPr lvl="0">
              <a:spcBef>
                <a:spcPts val="0"/>
              </a:spcBef>
              <a:spcAft>
                <a:spcPts val="0"/>
              </a:spcAft>
              <a:buNone/>
            </a:pPr>
            <a:r>
              <a:rPr lang="en-GB"/>
              <a:t>  puts "This is the Block using object #{x} from Method"</a:t>
            </a:r>
          </a:p>
          <a:p>
            <a:pPr lvl="0">
              <a:spcBef>
                <a:spcPts val="0"/>
              </a:spcBef>
              <a:spcAft>
                <a:spcPts val="0"/>
              </a:spcAft>
              <a:buNone/>
            </a:pPr>
            <a:r>
              <a:rPr lang="en-GB"/>
              <a:t>end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Iterators and Enumerables</a:t>
            </a: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We’ve already seen some of these. Arrays, hashes and dataset like-objects have enumerable methods and so support operations like: .map, .each, .any?, .include?, .sort, .max</a:t>
            </a:r>
          </a:p>
          <a:p>
            <a:pPr lvl="0">
              <a:spcBef>
                <a:spcPts val="0"/>
              </a:spcBef>
              <a:spcAft>
                <a:spcPts val="0"/>
              </a:spcAft>
              <a:buNone/>
            </a:pPr>
            <a:r>
              <a:rPr lang="en-GB">
                <a:latin typeface="Courier New"/>
                <a:ea typeface="Courier New"/>
                <a:cs typeface="Courier New"/>
                <a:sym typeface="Courier New"/>
              </a:rPr>
              <a:t>[1,2,3,5,4].max</a:t>
            </a:r>
          </a:p>
          <a:p>
            <a:pPr lvl="0">
              <a:spcBef>
                <a:spcPts val="0"/>
              </a:spcBef>
              <a:spcAft>
                <a:spcPts val="0"/>
              </a:spcAft>
              <a:buNone/>
            </a:pPr>
            <a:r>
              <a:rPr lang="en-GB">
                <a:latin typeface="Courier New"/>
                <a:ea typeface="Courier New"/>
                <a:cs typeface="Courier New"/>
                <a:sym typeface="Courier New"/>
              </a:rPr>
              <a:t>[1,2,3,5,4].sort</a:t>
            </a:r>
          </a:p>
          <a:p>
            <a:pPr lvl="0">
              <a:spcBef>
                <a:spcPts val="0"/>
              </a:spcBef>
              <a:spcAft>
                <a:spcPts val="0"/>
              </a:spcAft>
              <a:buNone/>
            </a:pPr>
            <a:r>
              <a:rPr lang="en-GB">
                <a:latin typeface="Courier New"/>
                <a:ea typeface="Courier New"/>
                <a:cs typeface="Courier New"/>
                <a:sym typeface="Courier New"/>
              </a:rPr>
              <a:t>[1,2,3,5,4].map {|x| x+1}</a:t>
            </a:r>
          </a:p>
          <a:p>
            <a:pPr lvl="0">
              <a:spcBef>
                <a:spcPts val="0"/>
              </a:spcBef>
              <a:spcAft>
                <a:spcPts val="0"/>
              </a:spcAft>
              <a:buNone/>
            </a:pPr>
            <a:r>
              <a:rPr lang="en-GB">
                <a:latin typeface="Courier New"/>
                <a:ea typeface="Courier New"/>
                <a:cs typeface="Courier New"/>
                <a:sym typeface="Courier New"/>
              </a:rPr>
              <a:t>[1,2,3,5,4].each do |x|</a:t>
            </a:r>
          </a:p>
          <a:p>
            <a:pPr lvl="0">
              <a:spcBef>
                <a:spcPts val="0"/>
              </a:spcBef>
              <a:spcAft>
                <a:spcPts val="0"/>
              </a:spcAft>
              <a:buNone/>
            </a:pPr>
            <a:r>
              <a:rPr lang="en-GB">
                <a:latin typeface="Courier New"/>
                <a:ea typeface="Courier New"/>
                <a:cs typeface="Courier New"/>
                <a:sym typeface="Courier New"/>
              </a:rPr>
              <a:t>  puts x+1 if x &gt; 3</a:t>
            </a:r>
          </a:p>
          <a:p>
            <a:pPr lvl="0">
              <a:spcBef>
                <a:spcPts val="0"/>
              </a:spcBef>
              <a:spcAft>
                <a:spcPts val="0"/>
              </a:spcAft>
              <a:buNone/>
            </a:pPr>
            <a:r>
              <a:rPr lang="en-GB">
                <a:latin typeface="Courier New"/>
                <a:ea typeface="Courier New"/>
                <a:cs typeface="Courier New"/>
                <a:sym typeface="Courier New"/>
              </a:rPr>
              <a:t>end</a:t>
            </a:r>
          </a:p>
          <a:p>
            <a:pPr lvl="0">
              <a:spcBef>
                <a:spcPts val="0"/>
              </a:spcBef>
              <a:buNone/>
            </a:pPr>
            <a:r>
              <a:t/>
            </a:r>
            <a:endParaRP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Naming conventions</a:t>
            </a:r>
          </a:p>
        </p:txBody>
      </p:sp>
      <p:sp>
        <p:nvSpPr>
          <p:cNvPr id="219" name="Shape 219"/>
          <p:cNvSpPr txBox="1"/>
          <p:nvPr>
            <p:ph idx="1" type="body"/>
          </p:nvPr>
        </p:nvSpPr>
        <p:spPr>
          <a:xfrm>
            <a:off x="311700" y="1152475"/>
            <a:ext cx="8520600" cy="3574800"/>
          </a:xfrm>
          <a:prstGeom prst="rect">
            <a:avLst/>
          </a:prstGeom>
        </p:spPr>
        <p:txBody>
          <a:bodyPr anchorCtr="0" anchor="t" bIns="91425" lIns="91425" rIns="91425" wrap="square" tIns="91425">
            <a:noAutofit/>
          </a:bodyPr>
          <a:lstStyle/>
          <a:p>
            <a:pPr lvl="0">
              <a:spcBef>
                <a:spcPts val="0"/>
              </a:spcBef>
              <a:buNone/>
            </a:pPr>
            <a:r>
              <a:rPr lang="en-GB"/>
              <a:t>Except for Classes, Modules and Constants, use lower snake_case, e.g.</a:t>
            </a:r>
          </a:p>
          <a:p>
            <a:pPr lvl="0">
              <a:spcBef>
                <a:spcPts val="0"/>
              </a:spcBef>
              <a:spcAft>
                <a:spcPts val="0"/>
              </a:spcAft>
              <a:buNone/>
            </a:pPr>
            <a:r>
              <a:rPr lang="en-GB">
                <a:latin typeface="Courier New"/>
                <a:ea typeface="Courier New"/>
                <a:cs typeface="Courier New"/>
                <a:sym typeface="Courier New"/>
              </a:rPr>
              <a:t>def my_method_name</a:t>
            </a:r>
          </a:p>
          <a:p>
            <a:pPr lvl="0" rtl="0">
              <a:spcBef>
                <a:spcPts val="0"/>
              </a:spcBef>
              <a:spcAft>
                <a:spcPts val="0"/>
              </a:spcAft>
              <a:buNone/>
            </a:pPr>
            <a:r>
              <a:rPr lang="en-GB">
                <a:latin typeface="Courier New"/>
                <a:ea typeface="Courier New"/>
                <a:cs typeface="Courier New"/>
                <a:sym typeface="Courier New"/>
              </a:rPr>
              <a:t>local</a:t>
            </a:r>
            <a:r>
              <a:rPr lang="en-GB">
                <a:latin typeface="Courier New"/>
                <a:ea typeface="Courier New"/>
                <a:cs typeface="Courier New"/>
                <a:sym typeface="Courier New"/>
              </a:rPr>
              <a:t>_variable = :some_symbol</a:t>
            </a:r>
          </a:p>
          <a:p>
            <a:pPr lvl="0" rtl="0">
              <a:spcBef>
                <a:spcPts val="0"/>
              </a:spcBef>
              <a:spcAft>
                <a:spcPts val="0"/>
              </a:spcAft>
              <a:buNone/>
            </a:pPr>
            <a:r>
              <a:t/>
            </a:r>
            <a:endParaRPr/>
          </a:p>
          <a:p>
            <a:pPr lvl="0" rtl="0">
              <a:spcBef>
                <a:spcPts val="0"/>
              </a:spcBef>
              <a:spcAft>
                <a:spcPts val="0"/>
              </a:spcAft>
              <a:buNone/>
            </a:pPr>
            <a:r>
              <a:rPr lang="en-GB"/>
              <a:t>Instance variables are prefixed with an @</a:t>
            </a:r>
            <a:br>
              <a:rPr lang="en-GB"/>
            </a:br>
            <a:r>
              <a:rPr lang="en-GB">
                <a:latin typeface="Courier New"/>
                <a:ea typeface="Courier New"/>
                <a:cs typeface="Courier New"/>
                <a:sym typeface="Courier New"/>
              </a:rPr>
              <a:t>@name = 'Bob'</a:t>
            </a:r>
          </a:p>
          <a:p>
            <a:pPr lvl="0">
              <a:spcBef>
                <a:spcPts val="0"/>
              </a:spcBef>
              <a:buNone/>
            </a:pPr>
            <a:br>
              <a:rPr lang="en-GB"/>
            </a:br>
            <a:r>
              <a:rPr lang="en-GB"/>
              <a:t>Class variables are prefixed with two @@ - but don’t use class variables :-)</a:t>
            </a:r>
            <a:br>
              <a:rPr lang="en-GB"/>
            </a:br>
            <a:r>
              <a:rPr lang="en-GB">
                <a:latin typeface="Courier New"/>
                <a:ea typeface="Courier New"/>
                <a:cs typeface="Courier New"/>
                <a:sym typeface="Courier New"/>
              </a:rPr>
              <a:t>@@do_not_use = true</a:t>
            </a:r>
          </a:p>
          <a:p>
            <a:pPr lvl="0">
              <a:spcBef>
                <a:spcPts val="0"/>
              </a:spcBef>
              <a:buNone/>
            </a:pPr>
            <a:r>
              <a:rPr lang="en-GB"/>
              <a:t>Also: use snake_case for filenames, e.g. ‘user_controller.rb’ or ‘paper.rb’</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More naming conventions</a:t>
            </a:r>
          </a:p>
        </p:txBody>
      </p:sp>
      <p:sp>
        <p:nvSpPr>
          <p:cNvPr id="225" name="Shape 2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Classes and Modules use CamelCase:</a:t>
            </a:r>
          </a:p>
          <a:p>
            <a:pPr lvl="0">
              <a:spcBef>
                <a:spcPts val="0"/>
              </a:spcBef>
              <a:spcAft>
                <a:spcPts val="0"/>
              </a:spcAft>
              <a:buNone/>
            </a:pPr>
            <a:r>
              <a:rPr lang="en-GB">
                <a:latin typeface="Courier New"/>
                <a:ea typeface="Courier New"/>
                <a:cs typeface="Courier New"/>
                <a:sym typeface="Courier New"/>
              </a:rPr>
              <a:t>class ElectronicBook</a:t>
            </a:r>
          </a:p>
          <a:p>
            <a:pPr lvl="0">
              <a:spcBef>
                <a:spcPts val="0"/>
              </a:spcBef>
              <a:spcAft>
                <a:spcPts val="0"/>
              </a:spcAft>
              <a:buNone/>
            </a:pPr>
            <a:r>
              <a:rPr lang="en-GB">
                <a:latin typeface="Courier New"/>
                <a:ea typeface="Courier New"/>
                <a:cs typeface="Courier New"/>
                <a:sym typeface="Courier New"/>
              </a:rPr>
              <a:t>module SortingMethods</a:t>
            </a:r>
          </a:p>
          <a:p>
            <a:pPr lvl="0">
              <a:spcBef>
                <a:spcPts val="0"/>
              </a:spcBef>
              <a:buNone/>
            </a:pPr>
            <a:r>
              <a:t/>
            </a:r>
            <a:endParaRPr/>
          </a:p>
          <a:p>
            <a:pPr lvl="0">
              <a:spcBef>
                <a:spcPts val="0"/>
              </a:spcBef>
              <a:buNone/>
            </a:pPr>
            <a:r>
              <a:rPr lang="en-GB"/>
              <a:t>Constants are in UPPERCASE:</a:t>
            </a:r>
          </a:p>
          <a:p>
            <a:pPr lvl="0">
              <a:spcBef>
                <a:spcPts val="0"/>
              </a:spcBef>
              <a:spcAft>
                <a:spcPts val="0"/>
              </a:spcAft>
              <a:buNone/>
            </a:pPr>
            <a:r>
              <a:rPr lang="en-GB">
                <a:latin typeface="Courier New"/>
                <a:ea typeface="Courier New"/>
                <a:cs typeface="Courier New"/>
                <a:sym typeface="Courier New"/>
              </a:rPr>
              <a:t>PI = 3.14159265</a:t>
            </a:r>
          </a:p>
          <a:p>
            <a:pPr lvl="0">
              <a:spcBef>
                <a:spcPts val="0"/>
              </a:spcBef>
              <a:spcAft>
                <a:spcPts val="0"/>
              </a:spcAft>
              <a:buNone/>
            </a:pPr>
            <a:r>
              <a:rPr lang="en-GB">
                <a:latin typeface="Courier New"/>
                <a:ea typeface="Courier New"/>
                <a:cs typeface="Courier New"/>
                <a:sym typeface="Courier New"/>
              </a:rPr>
              <a:t>ADMIN_ROLES = [:admin, :super_admin]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Raising and rescuing exceptions</a:t>
            </a:r>
          </a:p>
        </p:txBody>
      </p:sp>
      <p:sp>
        <p:nvSpPr>
          <p:cNvPr id="231" name="Shape 2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To catch exceptions, wrap error-raising code in a begin-end block with a rescue: </a:t>
            </a:r>
          </a:p>
          <a:p>
            <a:pPr lvl="0">
              <a:spcBef>
                <a:spcPts val="0"/>
              </a:spcBef>
              <a:spcAft>
                <a:spcPts val="0"/>
              </a:spcAft>
              <a:buNone/>
            </a:pPr>
            <a:r>
              <a:rPr lang="en-GB">
                <a:latin typeface="Courier New"/>
                <a:ea typeface="Courier New"/>
                <a:cs typeface="Courier New"/>
                <a:sym typeface="Courier New"/>
              </a:rPr>
              <a:t>begin</a:t>
            </a:r>
          </a:p>
          <a:p>
            <a:pPr lvl="0">
              <a:spcBef>
                <a:spcPts val="0"/>
              </a:spcBef>
              <a:spcAft>
                <a:spcPts val="0"/>
              </a:spcAft>
              <a:buNone/>
            </a:pPr>
            <a:r>
              <a:rPr lang="en-GB">
                <a:latin typeface="Courier New"/>
                <a:ea typeface="Courier New"/>
                <a:cs typeface="Courier New"/>
                <a:sym typeface="Courier New"/>
              </a:rPr>
              <a:t>  puts "One divided by zero will raise an error: #{1 / 0}"</a:t>
            </a:r>
          </a:p>
          <a:p>
            <a:pPr lvl="0">
              <a:spcBef>
                <a:spcPts val="0"/>
              </a:spcBef>
              <a:spcAft>
                <a:spcPts val="0"/>
              </a:spcAft>
              <a:buNone/>
            </a:pPr>
            <a:r>
              <a:rPr lang="en-GB">
                <a:latin typeface="Courier New"/>
                <a:ea typeface="Courier New"/>
                <a:cs typeface="Courier New"/>
                <a:sym typeface="Courier New"/>
              </a:rPr>
              <a:t>rescue Exception =&gt; e</a:t>
            </a:r>
          </a:p>
          <a:p>
            <a:pPr lvl="0">
              <a:spcBef>
                <a:spcPts val="0"/>
              </a:spcBef>
              <a:spcAft>
                <a:spcPts val="0"/>
              </a:spcAft>
              <a:buNone/>
            </a:pPr>
            <a:r>
              <a:rPr lang="en-GB">
                <a:latin typeface="Courier New"/>
                <a:ea typeface="Courier New"/>
                <a:cs typeface="Courier New"/>
                <a:sym typeface="Courier New"/>
              </a:rPr>
              <a:t>  puts "ERROR: #{e.message}"</a:t>
            </a:r>
          </a:p>
          <a:p>
            <a:pPr lvl="0" rtl="0">
              <a:spcBef>
                <a:spcPts val="0"/>
              </a:spcBef>
              <a:spcAft>
                <a:spcPts val="0"/>
              </a:spcAft>
              <a:buNone/>
            </a:pPr>
            <a:r>
              <a:rPr lang="en-GB">
                <a:latin typeface="Courier New"/>
                <a:ea typeface="Courier New"/>
                <a:cs typeface="Courier New"/>
                <a:sym typeface="Courier New"/>
              </a:rPr>
              <a:t>end</a:t>
            </a:r>
            <a:br>
              <a:rPr lang="en-GB"/>
            </a:br>
            <a:br>
              <a:rPr lang="en-GB"/>
            </a:br>
            <a:r>
              <a:rPr lang="en-GB"/>
              <a:t>To raise exceptions, use raise:</a:t>
            </a:r>
            <a:br>
              <a:rPr lang="en-GB"/>
            </a:br>
            <a:r>
              <a:rPr lang="en-GB">
                <a:latin typeface="Courier New"/>
                <a:ea typeface="Courier New"/>
                <a:cs typeface="Courier New"/>
                <a:sym typeface="Courier New"/>
              </a:rPr>
              <a:t>raise "There was a problem"</a:t>
            </a:r>
          </a:p>
          <a:p>
            <a:pPr lvl="0" rtl="0">
              <a:spcBef>
                <a:spcPts val="0"/>
              </a:spcBef>
              <a:spcAft>
                <a:spcPts val="0"/>
              </a:spcAft>
              <a:buNone/>
            </a:pPr>
            <a:r>
              <a:rPr lang="en-GB">
                <a:latin typeface="Courier New"/>
                <a:ea typeface="Courier New"/>
                <a:cs typeface="Courier New"/>
                <a:sym typeface="Courier New"/>
              </a:rPr>
              <a:t>raise ArgumentError.new("those are bad arguments")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Dynamic code</a:t>
            </a:r>
          </a:p>
        </p:txBody>
      </p:sp>
      <p:sp>
        <p:nvSpPr>
          <p:cNvPr id="237" name="Shape 2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 can define and redefine objects and classes during runtime:</a:t>
            </a:r>
          </a:p>
          <a:p>
            <a:pPr lvl="0">
              <a:spcBef>
                <a:spcPts val="0"/>
              </a:spcBef>
              <a:spcAft>
                <a:spcPts val="0"/>
              </a:spcAft>
              <a:buNone/>
            </a:pPr>
            <a:r>
              <a:rPr lang="en-GB">
                <a:latin typeface="Courier New"/>
                <a:ea typeface="Courier New"/>
                <a:cs typeface="Courier New"/>
                <a:sym typeface="Courier New"/>
              </a:rPr>
              <a:t>title = 'War and Peace'  # this is a string</a:t>
            </a:r>
          </a:p>
          <a:p>
            <a:pPr lvl="0">
              <a:spcBef>
                <a:spcPts val="0"/>
              </a:spcBef>
              <a:spcAft>
                <a:spcPts val="0"/>
              </a:spcAft>
              <a:buNone/>
            </a:pPr>
            <a:r>
              <a:t/>
            </a:r>
            <a:endParaRPr>
              <a:latin typeface="Courier New"/>
              <a:ea typeface="Courier New"/>
              <a:cs typeface="Courier New"/>
              <a:sym typeface="Courier New"/>
            </a:endParaRPr>
          </a:p>
          <a:p>
            <a:pPr lvl="0">
              <a:spcBef>
                <a:spcPts val="0"/>
              </a:spcBef>
              <a:spcAft>
                <a:spcPts val="0"/>
              </a:spcAft>
              <a:buNone/>
            </a:pPr>
            <a:r>
              <a:rPr lang="en-GB">
                <a:latin typeface="Courier New"/>
                <a:ea typeface="Courier New"/>
                <a:cs typeface="Courier New"/>
                <a:sym typeface="Courier New"/>
              </a:rPr>
              <a:t>class String</a:t>
            </a:r>
          </a:p>
          <a:p>
            <a:pPr lvl="0">
              <a:spcBef>
                <a:spcPts val="0"/>
              </a:spcBef>
              <a:spcAft>
                <a:spcPts val="0"/>
              </a:spcAft>
              <a:buNone/>
            </a:pPr>
            <a:r>
              <a:rPr lang="en-GB">
                <a:latin typeface="Courier New"/>
                <a:ea typeface="Courier New"/>
                <a:cs typeface="Courier New"/>
                <a:sym typeface="Courier New"/>
              </a:rPr>
              <a:t>  def great</a:t>
            </a:r>
          </a:p>
          <a:p>
            <a:pPr lvl="0">
              <a:spcBef>
                <a:spcPts val="0"/>
              </a:spcBef>
              <a:spcAft>
                <a:spcPts val="0"/>
              </a:spcAft>
              <a:buNone/>
            </a:pPr>
            <a:r>
              <a:rPr lang="en-GB">
                <a:latin typeface="Courier New"/>
                <a:ea typeface="Courier New"/>
                <a:cs typeface="Courier New"/>
                <a:sym typeface="Courier New"/>
              </a:rPr>
              <a:t>    "#{self} is great!"</a:t>
            </a:r>
          </a:p>
          <a:p>
            <a:pPr lvl="0">
              <a:spcBef>
                <a:spcPts val="0"/>
              </a:spcBef>
              <a:spcAft>
                <a:spcPts val="0"/>
              </a:spcAft>
              <a:buNone/>
            </a:pPr>
            <a:r>
              <a:rPr lang="en-GB">
                <a:latin typeface="Courier New"/>
                <a:ea typeface="Courier New"/>
                <a:cs typeface="Courier New"/>
                <a:sym typeface="Courier New"/>
              </a:rPr>
              <a:t>  end</a:t>
            </a:r>
          </a:p>
          <a:p>
            <a:pPr lvl="0">
              <a:spcBef>
                <a:spcPts val="0"/>
              </a:spcBef>
              <a:spcAft>
                <a:spcPts val="0"/>
              </a:spcAft>
              <a:buNone/>
            </a:pPr>
            <a:r>
              <a:rPr lang="en-GB">
                <a:latin typeface="Courier New"/>
                <a:ea typeface="Courier New"/>
                <a:cs typeface="Courier New"/>
                <a:sym typeface="Courier New"/>
              </a:rPr>
              <a:t>end</a:t>
            </a:r>
          </a:p>
          <a:p>
            <a:pPr lvl="0">
              <a:spcBef>
                <a:spcPts val="0"/>
              </a:spcBef>
              <a:spcAft>
                <a:spcPts val="0"/>
              </a:spcAft>
              <a:buNone/>
            </a:pPr>
            <a:r>
              <a:t/>
            </a:r>
            <a:endParaRPr>
              <a:latin typeface="Courier New"/>
              <a:ea typeface="Courier New"/>
              <a:cs typeface="Courier New"/>
              <a:sym typeface="Courier New"/>
            </a:endParaRPr>
          </a:p>
          <a:p>
            <a:pPr lvl="0">
              <a:spcBef>
                <a:spcPts val="0"/>
              </a:spcBef>
              <a:spcAft>
                <a:spcPts val="0"/>
              </a:spcAft>
              <a:buNone/>
            </a:pPr>
            <a:r>
              <a:rPr lang="en-GB">
                <a:latin typeface="Courier New"/>
                <a:ea typeface="Courier New"/>
                <a:cs typeface="Courier New"/>
                <a:sym typeface="Courier New"/>
              </a:rPr>
              <a:t>title.great		# call the new string method</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Introduction</a:t>
            </a:r>
          </a:p>
        </p:txBody>
      </p:sp>
      <p:sp>
        <p:nvSpPr>
          <p:cNvPr id="72" name="Shape 72"/>
          <p:cNvSpPr txBox="1"/>
          <p:nvPr>
            <p:ph idx="1" type="body"/>
          </p:nvPr>
        </p:nvSpPr>
        <p:spPr>
          <a:xfrm>
            <a:off x="311700" y="1152475"/>
            <a:ext cx="5687100" cy="3416400"/>
          </a:xfrm>
          <a:prstGeom prst="rect">
            <a:avLst/>
          </a:prstGeom>
        </p:spPr>
        <p:txBody>
          <a:bodyPr anchorCtr="0" anchor="t" bIns="91425" lIns="91425" rIns="91425" wrap="square" tIns="91425">
            <a:noAutofit/>
          </a:bodyPr>
          <a:lstStyle/>
          <a:p>
            <a:pPr lvl="0">
              <a:spcBef>
                <a:spcPts val="0"/>
              </a:spcBef>
              <a:buNone/>
            </a:pPr>
            <a:r>
              <a:rPr lang="en-GB"/>
              <a:t>The Ruby language was created by Yukihiro Matsumoto ("Matz") in Japan in the early 1990s. It is an object-oriented, dynamic and interpreted language. It is powerful and generally easily readable; with a few lines of code, you can perform operations which in other languages would require significantly more engineering.</a:t>
            </a:r>
          </a:p>
          <a:p>
            <a:pPr lvl="0" rtl="0">
              <a:spcBef>
                <a:spcPts val="0"/>
              </a:spcBef>
              <a:buNone/>
            </a:pPr>
            <a:r>
              <a:rPr lang="en-GB"/>
              <a:t>(By the way, Rails is a framework which sits on top of the Ruby language.)</a:t>
            </a:r>
          </a:p>
        </p:txBody>
      </p:sp>
      <p:pic>
        <p:nvPicPr>
          <p:cNvPr id="73" name="Shape 73"/>
          <p:cNvPicPr preferRelativeResize="0"/>
          <p:nvPr/>
        </p:nvPicPr>
        <p:blipFill>
          <a:blip r:embed="rId3">
            <a:alphaModFix/>
          </a:blip>
          <a:stretch>
            <a:fillRect/>
          </a:stretch>
        </p:blipFill>
        <p:spPr>
          <a:xfrm>
            <a:off x="6767400" y="1152475"/>
            <a:ext cx="1760050" cy="2626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Quiz</a:t>
            </a:r>
          </a:p>
        </p:txBody>
      </p:sp>
      <p:sp>
        <p:nvSpPr>
          <p:cNvPr id="243" name="Shape 2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pPr>
            <a:r>
              <a:rPr lang="en-GB"/>
              <a:t>What is the output of:  </a:t>
            </a:r>
            <a:r>
              <a:rPr lang="en-GB">
                <a:latin typeface="Courier New"/>
                <a:ea typeface="Courier New"/>
                <a:cs typeface="Courier New"/>
                <a:sym typeface="Courier New"/>
              </a:rPr>
              <a:t>(0...6).to_a</a:t>
            </a:r>
          </a:p>
          <a:p>
            <a:pPr indent="-342900" lvl="0" marL="457200">
              <a:spcBef>
                <a:spcPts val="0"/>
              </a:spcBef>
            </a:pPr>
            <a:r>
              <a:rPr lang="en-GB"/>
              <a:t>What is the difference between </a:t>
            </a:r>
            <a:r>
              <a:rPr i="1" lang="en-GB">
                <a:latin typeface="Courier New"/>
                <a:ea typeface="Courier New"/>
                <a:cs typeface="Courier New"/>
                <a:sym typeface="Courier New"/>
              </a:rPr>
              <a:t>def method</a:t>
            </a:r>
            <a:r>
              <a:rPr lang="en-GB">
                <a:latin typeface="Courier New"/>
                <a:ea typeface="Courier New"/>
                <a:cs typeface="Courier New"/>
                <a:sym typeface="Courier New"/>
              </a:rPr>
              <a:t> </a:t>
            </a:r>
            <a:r>
              <a:rPr lang="en-GB"/>
              <a:t>and </a:t>
            </a:r>
            <a:r>
              <a:rPr i="1" lang="en-GB">
                <a:latin typeface="Courier New"/>
                <a:ea typeface="Courier New"/>
                <a:cs typeface="Courier New"/>
                <a:sym typeface="Courier New"/>
              </a:rPr>
              <a:t>def self.method</a:t>
            </a:r>
          </a:p>
          <a:p>
            <a:pPr indent="-342900" lvl="0" marL="457200">
              <a:spcBef>
                <a:spcPts val="0"/>
              </a:spcBef>
            </a:pPr>
            <a:r>
              <a:rPr lang="en-GB"/>
              <a:t>What is the value of:   </a:t>
            </a:r>
            <a:r>
              <a:rPr lang="en-GB">
                <a:latin typeface="Courier New"/>
                <a:ea typeface="Courier New"/>
                <a:cs typeface="Courier New"/>
                <a:sym typeface="Courier New"/>
              </a:rPr>
              <a:t>x = nil || false || 0 || true</a:t>
            </a:r>
          </a:p>
          <a:p>
            <a:pPr indent="-342900" lvl="0" marL="457200">
              <a:spcBef>
                <a:spcPts val="0"/>
              </a:spcBef>
            </a:pPr>
            <a:r>
              <a:rPr lang="en-GB"/>
              <a:t>What is the output of:  </a:t>
            </a:r>
            <a:r>
              <a:rPr lang="en-GB">
                <a:latin typeface="Courier New"/>
                <a:ea typeface="Courier New"/>
                <a:cs typeface="Courier New"/>
                <a:sym typeface="Courier New"/>
              </a:rPr>
              <a:t>[1 ,2, 3, 4].map do |x| 7 end</a:t>
            </a:r>
          </a:p>
          <a:p>
            <a:pPr indent="-342900" lvl="0" marL="457200">
              <a:spcBef>
                <a:spcPts val="0"/>
              </a:spcBef>
            </a:pPr>
            <a:r>
              <a:rPr lang="en-GB"/>
              <a:t>What is wrong with the following class definition:</a:t>
            </a:r>
          </a:p>
          <a:p>
            <a:pPr indent="0" lvl="0" marL="457200">
              <a:spcBef>
                <a:spcPts val="0"/>
              </a:spcBef>
              <a:spcAft>
                <a:spcPts val="0"/>
              </a:spcAft>
              <a:buNone/>
            </a:pPr>
            <a:r>
              <a:rPr lang="en-GB">
                <a:latin typeface="Courier New"/>
                <a:ea typeface="Courier New"/>
                <a:cs typeface="Courier New"/>
                <a:sym typeface="Courier New"/>
              </a:rPr>
              <a:t>class foo</a:t>
            </a:r>
          </a:p>
          <a:p>
            <a:pPr indent="0" lvl="0" marL="457200">
              <a:spcBef>
                <a:spcPts val="0"/>
              </a:spcBef>
              <a:spcAft>
                <a:spcPts val="0"/>
              </a:spcAft>
              <a:buNone/>
            </a:pPr>
            <a:r>
              <a:rPr lang="en-GB">
                <a:latin typeface="Courier New"/>
                <a:ea typeface="Courier New"/>
                <a:cs typeface="Courier New"/>
                <a:sym typeface="Courier New"/>
              </a:rPr>
              <a:t>  def Initialise</a:t>
            </a:r>
          </a:p>
          <a:p>
            <a:pPr indent="0" lvl="0" marL="457200">
              <a:spcBef>
                <a:spcPts val="0"/>
              </a:spcBef>
              <a:spcAft>
                <a:spcPts val="0"/>
              </a:spcAft>
              <a:buNone/>
            </a:pPr>
            <a:r>
              <a:rPr lang="en-GB">
                <a:latin typeface="Courier New"/>
                <a:ea typeface="Courier New"/>
                <a:cs typeface="Courier New"/>
                <a:sym typeface="Courier New"/>
              </a:rPr>
              <a:t>    @@Q = 1</a:t>
            </a:r>
          </a:p>
          <a:p>
            <a:pPr indent="0" lvl="0" marL="457200">
              <a:spcBef>
                <a:spcPts val="0"/>
              </a:spcBef>
              <a:spcAft>
                <a:spcPts val="0"/>
              </a:spcAft>
              <a:buNone/>
            </a:pPr>
            <a:r>
              <a:rPr lang="en-GB">
                <a:latin typeface="Courier New"/>
                <a:ea typeface="Courier New"/>
                <a:cs typeface="Courier New"/>
                <a:sym typeface="Courier New"/>
              </a:rPr>
              <a:t>  end</a:t>
            </a:r>
          </a:p>
          <a:p>
            <a:pPr indent="0" lvl="0" marL="457200">
              <a:spcBef>
                <a:spcPts val="0"/>
              </a:spcBef>
              <a:spcAft>
                <a:spcPts val="0"/>
              </a:spcAft>
              <a:buNone/>
            </a:pPr>
            <a:r>
              <a:rPr lang="en-GB">
                <a:latin typeface="Courier New"/>
                <a:ea typeface="Courier New"/>
                <a:cs typeface="Courier New"/>
                <a:sym typeface="Courier New"/>
              </a:rPr>
              <a:t>end</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Review</a:t>
            </a:r>
          </a:p>
        </p:txBody>
      </p:sp>
      <p:sp>
        <p:nvSpPr>
          <p:cNvPr id="249" name="Shape 2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We’ve seen some of the features of Ruby. </a:t>
            </a:r>
            <a:r>
              <a:rPr lang="en-GB"/>
              <a:t>It supports a number of data types, including arrays, hashes and symbols.</a:t>
            </a:r>
          </a:p>
          <a:p>
            <a:pPr lvl="0">
              <a:spcBef>
                <a:spcPts val="0"/>
              </a:spcBef>
              <a:buNone/>
            </a:pPr>
            <a:r>
              <a:rPr lang="en-GB"/>
              <a:t>It’s object oriented, whilst allowing for multiple </a:t>
            </a:r>
            <a:r>
              <a:rPr lang="en-GB"/>
              <a:t>inheritance by the use of mixins and modules. Blocks allow us to pass in units of code to objects. Advanced features like dynamic code allow us to modify existing classes to suit our purposes (although use this with care!)</a:t>
            </a:r>
          </a:p>
          <a:p>
            <a:pPr lvl="0">
              <a:spcBef>
                <a:spcPts val="0"/>
              </a:spcBef>
              <a:buNone/>
            </a:pPr>
            <a:r>
              <a:rPr lang="en-GB"/>
              <a:t>These language features allow our code to be more clearly focused on the business logic, rather than on the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session - 1</a:t>
            </a:r>
          </a:p>
        </p:txBody>
      </p:sp>
      <p:sp>
        <p:nvSpPr>
          <p:cNvPr id="255" name="Shape 255"/>
          <p:cNvSpPr txBox="1"/>
          <p:nvPr>
            <p:ph idx="1" type="body"/>
          </p:nvPr>
        </p:nvSpPr>
        <p:spPr>
          <a:xfrm>
            <a:off x="311700" y="1152475"/>
            <a:ext cx="8520600" cy="1566000"/>
          </a:xfrm>
          <a:prstGeom prst="rect">
            <a:avLst/>
          </a:prstGeom>
        </p:spPr>
        <p:txBody>
          <a:bodyPr anchorCtr="0" anchor="t" bIns="91425" lIns="91425" rIns="91425" wrap="square" tIns="91425">
            <a:noAutofit/>
          </a:bodyPr>
          <a:lstStyle/>
          <a:p>
            <a:pPr lvl="0" rtl="0">
              <a:spcBef>
                <a:spcPts val="0"/>
              </a:spcBef>
              <a:buNone/>
            </a:pPr>
            <a:r>
              <a:rPr lang="en-GB"/>
              <a:t>Define a </a:t>
            </a:r>
            <a:r>
              <a:rPr b="1" i="1" lang="en-GB"/>
              <a:t>Day</a:t>
            </a:r>
            <a:r>
              <a:rPr lang="en-GB"/>
              <a:t> class, a </a:t>
            </a:r>
            <a:r>
              <a:rPr b="1" i="1" lang="en-GB"/>
              <a:t>Week</a:t>
            </a:r>
            <a:r>
              <a:rPr lang="en-GB"/>
              <a:t> class and a </a:t>
            </a:r>
            <a:r>
              <a:rPr b="1" i="1" lang="en-GB"/>
              <a:t>Year</a:t>
            </a:r>
            <a:r>
              <a:rPr lang="en-GB"/>
              <a:t> class. Each instance of Day should have a </a:t>
            </a:r>
            <a:r>
              <a:rPr i="1" lang="en-GB"/>
              <a:t>name </a:t>
            </a:r>
            <a:r>
              <a:rPr lang="en-GB"/>
              <a:t>and</a:t>
            </a:r>
            <a:r>
              <a:rPr i="1" lang="en-GB"/>
              <a:t> number</a:t>
            </a:r>
            <a:r>
              <a:rPr lang="en-GB"/>
              <a:t> (between 1 and 7)</a:t>
            </a:r>
            <a:r>
              <a:rPr lang="en-GB"/>
              <a:t>. Each instance of Week should have a </a:t>
            </a:r>
            <a:r>
              <a:rPr i="1" lang="en-GB"/>
              <a:t>number</a:t>
            </a:r>
            <a:r>
              <a:rPr lang="en-GB"/>
              <a:t> (between 1 and 52) and </a:t>
            </a:r>
            <a:r>
              <a:rPr lang="en-GB"/>
              <a:t>precisely</a:t>
            </a:r>
            <a:r>
              <a:rPr lang="en-GB"/>
              <a:t> 7 </a:t>
            </a:r>
            <a:r>
              <a:rPr i="1" lang="en-GB"/>
              <a:t>days</a:t>
            </a:r>
            <a:r>
              <a:rPr lang="en-GB"/>
              <a:t>. Each Year should have a </a:t>
            </a:r>
            <a:r>
              <a:rPr i="1" lang="en-GB"/>
              <a:t>number</a:t>
            </a:r>
            <a:r>
              <a:rPr lang="en-GB"/>
              <a:t> (e.g. 2017) and 52 </a:t>
            </a:r>
            <a:r>
              <a:rPr i="1" lang="en-GB"/>
              <a:t>weeks </a:t>
            </a:r>
            <a:r>
              <a:rPr lang="en-GB"/>
              <a:t>(for now!)</a:t>
            </a:r>
            <a:r>
              <a:rPr lang="en-GB"/>
              <a:t>. Each instance should </a:t>
            </a:r>
            <a:r>
              <a:rPr lang="en-GB" u="sng"/>
              <a:t>only</a:t>
            </a:r>
            <a:r>
              <a:rPr lang="en-GB"/>
              <a:t> be initialized by a number,</a:t>
            </a:r>
            <a:r>
              <a:rPr lang="en-GB"/>
              <a:t> e.g.</a:t>
            </a:r>
          </a:p>
        </p:txBody>
      </p:sp>
      <p:sp>
        <p:nvSpPr>
          <p:cNvPr id="256" name="Shape 256"/>
          <p:cNvSpPr txBox="1"/>
          <p:nvPr>
            <p:ph idx="1" type="body"/>
          </p:nvPr>
        </p:nvSpPr>
        <p:spPr>
          <a:xfrm>
            <a:off x="311700" y="2612775"/>
            <a:ext cx="3433200" cy="18990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day = Day.new(3)</a:t>
            </a:r>
          </a:p>
          <a:p>
            <a:pPr lvl="0" rtl="0">
              <a:spcBef>
                <a:spcPts val="0"/>
              </a:spcBef>
              <a:spcAft>
                <a:spcPts val="0"/>
              </a:spcAft>
              <a:buNone/>
            </a:pPr>
            <a:r>
              <a:rPr lang="en-GB">
                <a:latin typeface="Courier New"/>
                <a:ea typeface="Courier New"/>
                <a:cs typeface="Courier New"/>
                <a:sym typeface="Courier New"/>
              </a:rPr>
              <a:t>week = Week.new(44)</a:t>
            </a:r>
          </a:p>
          <a:p>
            <a:pPr lvl="0" rtl="0">
              <a:spcBef>
                <a:spcPts val="0"/>
              </a:spcBef>
              <a:spcAft>
                <a:spcPts val="0"/>
              </a:spcAft>
              <a:buNone/>
            </a:pPr>
            <a:r>
              <a:rPr lang="en-GB">
                <a:latin typeface="Courier New"/>
                <a:ea typeface="Courier New"/>
                <a:cs typeface="Courier New"/>
                <a:sym typeface="Courier New"/>
              </a:rPr>
              <a:t>year = Year.new(2017)</a:t>
            </a:r>
          </a:p>
          <a:p>
            <a:pPr lvl="0" rtl="0">
              <a:spcBef>
                <a:spcPts val="0"/>
              </a:spcBef>
              <a:spcAft>
                <a:spcPts val="0"/>
              </a:spcAft>
              <a:buNone/>
            </a:pPr>
            <a:br>
              <a:rPr lang="en-GB">
                <a:latin typeface="Courier New"/>
                <a:ea typeface="Courier New"/>
                <a:cs typeface="Courier New"/>
                <a:sym typeface="Courier New"/>
              </a:rPr>
            </a:br>
            <a:r>
              <a:rPr lang="en-GB">
                <a:latin typeface="Courier New"/>
                <a:ea typeface="Courier New"/>
                <a:cs typeface="Courier New"/>
                <a:sym typeface="Courier New"/>
              </a:rPr>
              <a:t>day.name 	 # Tuesday</a:t>
            </a:r>
          </a:p>
          <a:p>
            <a:pPr lvl="0" rtl="0">
              <a:spcBef>
                <a:spcPts val="0"/>
              </a:spcBef>
              <a:spcAft>
                <a:spcPts val="0"/>
              </a:spcAft>
              <a:buNone/>
            </a:pPr>
            <a:r>
              <a:rPr lang="en-GB">
                <a:latin typeface="Courier New"/>
                <a:ea typeface="Courier New"/>
                <a:cs typeface="Courier New"/>
                <a:sym typeface="Courier New"/>
              </a:rPr>
              <a:t>day.number # 3</a:t>
            </a:r>
          </a:p>
        </p:txBody>
      </p:sp>
      <p:sp>
        <p:nvSpPr>
          <p:cNvPr id="257" name="Shape 257"/>
          <p:cNvSpPr txBox="1"/>
          <p:nvPr>
            <p:ph idx="1" type="body"/>
          </p:nvPr>
        </p:nvSpPr>
        <p:spPr>
          <a:xfrm>
            <a:off x="3694350" y="2612775"/>
            <a:ext cx="4657800" cy="18990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week.number 	# 44</a:t>
            </a:r>
          </a:p>
          <a:p>
            <a:pPr lvl="0" rtl="0">
              <a:spcBef>
                <a:spcPts val="0"/>
              </a:spcBef>
              <a:spcAft>
                <a:spcPts val="0"/>
              </a:spcAft>
              <a:buNone/>
            </a:pPr>
            <a:r>
              <a:rPr lang="en-GB">
                <a:latin typeface="Courier New"/>
                <a:ea typeface="Courier New"/>
                <a:cs typeface="Courier New"/>
                <a:sym typeface="Courier New"/>
              </a:rPr>
              <a:t>week.days.first.name	# Sunday</a:t>
            </a:r>
          </a:p>
          <a:p>
            <a:pPr lvl="0" rtl="0">
              <a:spcBef>
                <a:spcPts val="0"/>
              </a:spcBef>
              <a:spcAft>
                <a:spcPts val="0"/>
              </a:spcAft>
              <a:buNone/>
            </a:pPr>
            <a:r>
              <a:t/>
            </a:r>
            <a:endParaRPr>
              <a:latin typeface="Courier New"/>
              <a:ea typeface="Courier New"/>
              <a:cs typeface="Courier New"/>
              <a:sym typeface="Courier New"/>
            </a:endParaRPr>
          </a:p>
          <a:p>
            <a:pPr lvl="0" rtl="0">
              <a:spcBef>
                <a:spcPts val="0"/>
              </a:spcBef>
              <a:spcAft>
                <a:spcPts val="0"/>
              </a:spcAft>
              <a:buNone/>
            </a:pPr>
            <a:r>
              <a:rPr lang="en-GB">
                <a:latin typeface="Courier New"/>
                <a:ea typeface="Courier New"/>
                <a:cs typeface="Courier New"/>
                <a:sym typeface="Courier New"/>
              </a:rPr>
              <a:t>year.number  # 2017</a:t>
            </a:r>
            <a:br>
              <a:rPr lang="en-GB">
                <a:latin typeface="Courier New"/>
                <a:ea typeface="Courier New"/>
                <a:cs typeface="Courier New"/>
                <a:sym typeface="Courier New"/>
              </a:rPr>
            </a:br>
            <a:r>
              <a:rPr lang="en-GB">
                <a:latin typeface="Courier New"/>
                <a:ea typeface="Courier New"/>
                <a:cs typeface="Courier New"/>
                <a:sym typeface="Courier New"/>
              </a:rPr>
              <a:t>year.weeks.first.number # 1</a:t>
            </a:r>
            <a:br>
              <a:rPr lang="en-GB">
                <a:latin typeface="Courier New"/>
                <a:ea typeface="Courier New"/>
                <a:cs typeface="Courier New"/>
                <a:sym typeface="Courier New"/>
              </a:rPr>
            </a:br>
            <a:r>
              <a:rPr lang="en-GB">
                <a:latin typeface="Courier New"/>
                <a:ea typeface="Courier New"/>
                <a:cs typeface="Courier New"/>
                <a:sym typeface="Courier New"/>
              </a:rPr>
              <a:t>y</a:t>
            </a:r>
            <a:r>
              <a:rPr lang="en-GB">
                <a:latin typeface="Courier New"/>
                <a:ea typeface="Courier New"/>
                <a:cs typeface="Courier New"/>
                <a:sym typeface="Courier New"/>
              </a:rPr>
              <a:t>ear.weeks.first.days.first.name #Sunday</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session - 2</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There is a problem:</a:t>
            </a:r>
          </a:p>
          <a:p>
            <a:pPr lvl="0">
              <a:spcBef>
                <a:spcPts val="0"/>
              </a:spcBef>
              <a:buNone/>
            </a:pPr>
            <a:r>
              <a:rPr lang="en-GB"/>
              <a:t>If we do </a:t>
            </a:r>
            <a:r>
              <a:rPr lang="en-GB">
                <a:latin typeface="Courier New"/>
                <a:ea typeface="Courier New"/>
                <a:cs typeface="Courier New"/>
                <a:sym typeface="Courier New"/>
              </a:rPr>
              <a:t>Year.new(2017).weeks.first.days.first</a:t>
            </a:r>
            <a:r>
              <a:rPr lang="en-GB"/>
              <a:t>, we get Sunday (which is correct). But, if we do </a:t>
            </a:r>
            <a:r>
              <a:rPr lang="en-GB">
                <a:latin typeface="Courier New"/>
                <a:ea typeface="Courier New"/>
                <a:cs typeface="Courier New"/>
                <a:sym typeface="Courier New"/>
              </a:rPr>
              <a:t>Year.new(2016).weeks.first.days.first</a:t>
            </a:r>
            <a:r>
              <a:rPr lang="en-GB"/>
              <a:t>, we also get Sunday! (actually the first day of 2016 was a Friday).</a:t>
            </a:r>
          </a:p>
          <a:p>
            <a:pPr lvl="0">
              <a:spcBef>
                <a:spcPts val="0"/>
              </a:spcBef>
              <a:buNone/>
            </a:pPr>
            <a:r>
              <a:rPr lang="en-GB"/>
              <a:t>There is a confusion between the first day of the year and the first day of the week, because a week can span multiple years.</a:t>
            </a:r>
          </a:p>
          <a:p>
            <a:pPr lvl="0">
              <a:spcBef>
                <a:spcPts val="0"/>
              </a:spcBef>
              <a:buNone/>
            </a:pPr>
            <a:r>
              <a:rPr lang="en-GB"/>
              <a:t>What we need is a </a:t>
            </a:r>
            <a:r>
              <a:rPr lang="en-GB">
                <a:latin typeface="Courier New"/>
                <a:ea typeface="Courier New"/>
                <a:cs typeface="Courier New"/>
                <a:sym typeface="Courier New"/>
              </a:rPr>
              <a:t>year.days</a:t>
            </a:r>
            <a:r>
              <a:rPr lang="en-GB"/>
              <a:t> method, so that we can do </a:t>
            </a:r>
            <a:r>
              <a:rPr lang="en-GB">
                <a:latin typeface="Courier New"/>
                <a:ea typeface="Courier New"/>
                <a:cs typeface="Courier New"/>
                <a:sym typeface="Courier New"/>
              </a:rPr>
              <a:t>year.days.first and year.days.last </a:t>
            </a:r>
            <a:r>
              <a:rPr lang="en-GB"/>
              <a:t>to get the first and last day of the year.</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session - 3</a:t>
            </a:r>
          </a:p>
        </p:txBody>
      </p:sp>
      <p:sp>
        <p:nvSpPr>
          <p:cNvPr id="269" name="Shape 2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t>Modify the Year class so that it is initialized with two parameters:</a:t>
            </a:r>
          </a:p>
          <a:p>
            <a:pPr indent="-342900" lvl="0" marL="457200">
              <a:spcBef>
                <a:spcPts val="0"/>
              </a:spcBef>
            </a:pPr>
            <a:r>
              <a:rPr lang="en-GB">
                <a:latin typeface="Courier New"/>
                <a:ea typeface="Courier New"/>
                <a:cs typeface="Courier New"/>
                <a:sym typeface="Courier New"/>
              </a:rPr>
              <a:t>number</a:t>
            </a:r>
            <a:r>
              <a:rPr lang="en-GB"/>
              <a:t> (e.g. 2016)</a:t>
            </a:r>
          </a:p>
          <a:p>
            <a:pPr indent="-342900" lvl="0" marL="457200">
              <a:spcBef>
                <a:spcPts val="0"/>
              </a:spcBef>
            </a:pPr>
            <a:r>
              <a:rPr lang="en-GB">
                <a:latin typeface="Courier New"/>
                <a:ea typeface="Courier New"/>
                <a:cs typeface="Courier New"/>
                <a:sym typeface="Courier New"/>
              </a:rPr>
              <a:t>start_day</a:t>
            </a:r>
            <a:r>
              <a:rPr lang="en-GB"/>
              <a:t> (e.g. :friday)</a:t>
            </a:r>
          </a:p>
          <a:p>
            <a:pPr lvl="0" rtl="0">
              <a:spcBef>
                <a:spcPts val="0"/>
              </a:spcBef>
              <a:spcAft>
                <a:spcPts val="0"/>
              </a:spcAft>
              <a:buNone/>
            </a:pPr>
            <a:r>
              <a:rPr lang="en-GB"/>
              <a:t>Year should contain an array of days, starting at </a:t>
            </a:r>
            <a:r>
              <a:rPr lang="en-GB">
                <a:latin typeface="Courier New"/>
                <a:ea typeface="Courier New"/>
                <a:cs typeface="Courier New"/>
                <a:sym typeface="Courier New"/>
              </a:rPr>
              <a:t>start_day</a:t>
            </a:r>
            <a:r>
              <a:rPr lang="en-GB"/>
              <a:t>. All common years have 365 days. All leap years have 366 days. The algorithm to determine whether a year is a leap year is:</a:t>
            </a:r>
          </a:p>
          <a:p>
            <a:pPr indent="0" lvl="0" marL="457200" rtl="0">
              <a:spcBef>
                <a:spcPts val="0"/>
              </a:spcBef>
              <a:spcAft>
                <a:spcPts val="0"/>
              </a:spcAft>
              <a:buNone/>
            </a:pPr>
            <a:r>
              <a:rPr lang="en-GB"/>
              <a:t>if (year is not divisible by 4) then (it is a common year)</a:t>
            </a:r>
          </a:p>
          <a:p>
            <a:pPr indent="0" lvl="0" marL="457200" rtl="0">
              <a:spcBef>
                <a:spcPts val="0"/>
              </a:spcBef>
              <a:spcAft>
                <a:spcPts val="0"/>
              </a:spcAft>
              <a:buNone/>
            </a:pPr>
            <a:r>
              <a:rPr lang="en-GB"/>
              <a:t>else if (year is not divisible by 100) then (it is a leap year)</a:t>
            </a:r>
          </a:p>
          <a:p>
            <a:pPr indent="0" lvl="0" marL="457200" rtl="0">
              <a:spcBef>
                <a:spcPts val="0"/>
              </a:spcBef>
              <a:spcAft>
                <a:spcPts val="0"/>
              </a:spcAft>
              <a:buNone/>
            </a:pPr>
            <a:r>
              <a:rPr lang="en-GB"/>
              <a:t>else if (year is not divisible by 400) then (it is a common year)</a:t>
            </a:r>
          </a:p>
          <a:p>
            <a:pPr indent="0" lvl="0" marL="457200" rtl="0">
              <a:spcBef>
                <a:spcPts val="0"/>
              </a:spcBef>
              <a:spcAft>
                <a:spcPts val="0"/>
              </a:spcAft>
              <a:buNone/>
            </a:pPr>
            <a:r>
              <a:rPr lang="en-GB"/>
              <a:t>else (it is a leap year)</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session - 4</a:t>
            </a:r>
          </a:p>
        </p:txBody>
      </p:sp>
      <p:sp>
        <p:nvSpPr>
          <p:cNvPr id="275" name="Shape 2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Test your implementation of Year with:</a:t>
            </a:r>
          </a:p>
          <a:p>
            <a:pPr indent="-342900" lvl="0" marL="457200">
              <a:spcBef>
                <a:spcPts val="0"/>
              </a:spcBef>
              <a:buFont typeface="Courier New"/>
            </a:pPr>
            <a:r>
              <a:rPr lang="en-GB">
                <a:latin typeface="Courier New"/>
                <a:ea typeface="Courier New"/>
                <a:cs typeface="Courier New"/>
                <a:sym typeface="Courier New"/>
              </a:rPr>
              <a:t>Year.new(2016, :friday).days.first → Friday</a:t>
            </a:r>
          </a:p>
          <a:p>
            <a:pPr indent="-342900" lvl="0" marL="457200">
              <a:spcBef>
                <a:spcPts val="0"/>
              </a:spcBef>
              <a:buFont typeface="Courier New"/>
            </a:pPr>
            <a:r>
              <a:rPr lang="en-GB">
                <a:latin typeface="Courier New"/>
                <a:ea typeface="Courier New"/>
                <a:cs typeface="Courier New"/>
                <a:sym typeface="Courier New"/>
              </a:rPr>
              <a:t>Year.new(2016, :friday).days.last → Saturday</a:t>
            </a:r>
          </a:p>
          <a:p>
            <a:pPr indent="-342900" lvl="0" marL="457200">
              <a:spcBef>
                <a:spcPts val="0"/>
              </a:spcBef>
              <a:buFont typeface="Courier New"/>
            </a:pPr>
            <a:r>
              <a:rPr lang="en-GB">
                <a:latin typeface="Courier New"/>
                <a:ea typeface="Courier New"/>
                <a:cs typeface="Courier New"/>
                <a:sym typeface="Courier New"/>
              </a:rPr>
              <a:t>Year.new(2000, :saturday).days.first → Saturday</a:t>
            </a:r>
          </a:p>
          <a:p>
            <a:pPr indent="-342900" lvl="0" marL="457200">
              <a:spcBef>
                <a:spcPts val="0"/>
              </a:spcBef>
              <a:buFont typeface="Courier New"/>
            </a:pPr>
            <a:r>
              <a:rPr lang="en-GB">
                <a:latin typeface="Courier New"/>
                <a:ea typeface="Courier New"/>
                <a:cs typeface="Courier New"/>
                <a:sym typeface="Courier New"/>
              </a:rPr>
              <a:t>Year.new(2000, :saturday).days.last → Sunday</a:t>
            </a:r>
          </a:p>
          <a:p>
            <a:pPr indent="-342900" lvl="0" marL="457200">
              <a:spcBef>
                <a:spcPts val="0"/>
              </a:spcBef>
              <a:buFont typeface="Courier New"/>
            </a:pPr>
            <a:r>
              <a:rPr lang="en-GB">
                <a:latin typeface="Courier New"/>
                <a:ea typeface="Courier New"/>
                <a:cs typeface="Courier New"/>
                <a:sym typeface="Courier New"/>
              </a:rPr>
              <a:t>Year.new(1500, :monday).days.first → Monday</a:t>
            </a:r>
          </a:p>
          <a:p>
            <a:pPr indent="-342900" lvl="0" marL="457200" rtl="0">
              <a:spcBef>
                <a:spcPts val="0"/>
              </a:spcBef>
              <a:buFont typeface="Courier New"/>
            </a:pPr>
            <a:r>
              <a:rPr lang="en-GB">
                <a:latin typeface="Courier New"/>
                <a:ea typeface="Courier New"/>
                <a:cs typeface="Courier New"/>
                <a:sym typeface="Courier New"/>
              </a:rPr>
              <a:t>Year.new(1500, :monday).days.last → Monday</a:t>
            </a:r>
          </a:p>
          <a:p>
            <a:pPr lvl="0">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Test output</a:t>
            </a:r>
          </a:p>
        </p:txBody>
      </p:sp>
      <p:sp>
        <p:nvSpPr>
          <p:cNvPr id="281" name="Shape 2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t>{2016 =&gt; :friday, 2000 =&gt; :saturday, 1500 =&gt; :monday}.each do |year, start_day|</a:t>
            </a:r>
          </a:p>
          <a:p>
            <a:pPr lvl="0">
              <a:spcBef>
                <a:spcPts val="0"/>
              </a:spcBef>
              <a:spcAft>
                <a:spcPts val="0"/>
              </a:spcAft>
              <a:buNone/>
            </a:pPr>
            <a:r>
              <a:rPr lang="en-GB"/>
              <a:t>  days = Year.new(year, start_day).days</a:t>
            </a:r>
          </a:p>
          <a:p>
            <a:pPr lvl="0">
              <a:spcBef>
                <a:spcPts val="0"/>
              </a:spcBef>
              <a:spcAft>
                <a:spcPts val="0"/>
              </a:spcAft>
              <a:buNone/>
            </a:pPr>
            <a:r>
              <a:rPr lang="en-GB"/>
              <a:t>  puts "#{year}: #{days.first.name}  -  #{days.last.name}"</a:t>
            </a:r>
          </a:p>
          <a:p>
            <a:pPr lvl="0" rtl="0">
              <a:spcBef>
                <a:spcPts val="0"/>
              </a:spcBef>
              <a:spcAft>
                <a:spcPts val="0"/>
              </a:spcAft>
              <a:buNone/>
            </a:pPr>
            <a:r>
              <a:rPr lang="en-GB"/>
              <a:t>end</a:t>
            </a:r>
          </a:p>
          <a:p>
            <a:pPr lvl="0" rtl="0">
              <a:spcBef>
                <a:spcPts val="0"/>
              </a:spcBef>
              <a:spcAft>
                <a:spcPts val="0"/>
              </a:spcAft>
              <a:buNone/>
            </a:pPr>
            <a:r>
              <a:t/>
            </a:r>
            <a:endParaRPr/>
          </a:p>
          <a:p>
            <a:pPr lvl="0" rtl="0">
              <a:spcBef>
                <a:spcPts val="0"/>
              </a:spcBef>
              <a:spcAft>
                <a:spcPts val="0"/>
              </a:spcAft>
              <a:buNone/>
            </a:pPr>
            <a:r>
              <a:rPr lang="en-GB">
                <a:latin typeface="Courier New"/>
                <a:ea typeface="Courier New"/>
                <a:cs typeface="Courier New"/>
                <a:sym typeface="Courier New"/>
              </a:rPr>
              <a:t>2016: friday  -  saturday</a:t>
            </a:r>
          </a:p>
          <a:p>
            <a:pPr lvl="0" rtl="0">
              <a:spcBef>
                <a:spcPts val="0"/>
              </a:spcBef>
              <a:spcAft>
                <a:spcPts val="0"/>
              </a:spcAft>
              <a:buNone/>
            </a:pPr>
            <a:r>
              <a:rPr lang="en-GB">
                <a:latin typeface="Courier New"/>
                <a:ea typeface="Courier New"/>
                <a:cs typeface="Courier New"/>
                <a:sym typeface="Courier New"/>
              </a:rPr>
              <a:t>2000: saturday  -  sunday</a:t>
            </a:r>
          </a:p>
          <a:p>
            <a:pPr lvl="0" rtl="0">
              <a:spcBef>
                <a:spcPts val="0"/>
              </a:spcBef>
              <a:spcAft>
                <a:spcPts val="0"/>
              </a:spcAft>
              <a:buNone/>
            </a:pPr>
            <a:r>
              <a:rPr lang="en-GB">
                <a:latin typeface="Courier New"/>
                <a:ea typeface="Courier New"/>
                <a:cs typeface="Courier New"/>
                <a:sym typeface="Courier New"/>
              </a:rPr>
              <a:t>1500: monday  -  monday</a:t>
            </a:r>
          </a:p>
          <a:p>
            <a:pPr lvl="0">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session - 5</a:t>
            </a:r>
          </a:p>
        </p:txBody>
      </p:sp>
      <p:sp>
        <p:nvSpPr>
          <p:cNvPr id="287" name="Shape 2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Add a method to Year called </a:t>
            </a:r>
            <a:r>
              <a:rPr lang="en-GB">
                <a:latin typeface="Courier New"/>
                <a:ea typeface="Courier New"/>
                <a:cs typeface="Courier New"/>
                <a:sym typeface="Courier New"/>
              </a:rPr>
              <a:t>number_of_sundays</a:t>
            </a:r>
            <a:r>
              <a:rPr lang="en-GB"/>
              <a:t>. It should return a count of the number of sundays in a year.</a:t>
            </a:r>
          </a:p>
          <a:p>
            <a:pPr lvl="0">
              <a:spcBef>
                <a:spcPts val="0"/>
              </a:spcBef>
              <a:buNone/>
            </a:pPr>
            <a:r>
              <a:rPr lang="en-GB"/>
              <a:t>Test your implementation:</a:t>
            </a:r>
          </a:p>
          <a:p>
            <a:pPr indent="-342900" lvl="0" marL="457200">
              <a:spcBef>
                <a:spcPts val="0"/>
              </a:spcBef>
              <a:buFont typeface="Courier New"/>
            </a:pPr>
            <a:r>
              <a:rPr lang="en-GB">
                <a:latin typeface="Courier New"/>
                <a:ea typeface="Courier New"/>
                <a:cs typeface="Courier New"/>
                <a:sym typeface="Courier New"/>
              </a:rPr>
              <a:t>Year.new(2017, :sunday).number_of_sundays → 53</a:t>
            </a:r>
          </a:p>
          <a:p>
            <a:pPr indent="-342900" lvl="0" marL="457200">
              <a:spcBef>
                <a:spcPts val="0"/>
              </a:spcBef>
              <a:buFont typeface="Courier New"/>
            </a:pPr>
            <a:r>
              <a:rPr lang="en-GB">
                <a:latin typeface="Courier New"/>
                <a:ea typeface="Courier New"/>
                <a:cs typeface="Courier New"/>
                <a:sym typeface="Courier New"/>
              </a:rPr>
              <a:t>Year.new(2016, :friday).number_of_sundays → 52</a:t>
            </a:r>
          </a:p>
          <a:p>
            <a:pPr indent="-342900" lvl="0" marL="457200">
              <a:spcBef>
                <a:spcPts val="0"/>
              </a:spcBef>
              <a:buFont typeface="Courier New"/>
            </a:pPr>
            <a:r>
              <a:rPr lang="en-GB">
                <a:latin typeface="Courier New"/>
                <a:ea typeface="Courier New"/>
                <a:cs typeface="Courier New"/>
                <a:sym typeface="Courier New"/>
              </a:rPr>
              <a:t>Year.new(2000, :saturday).number_of_sundays → 53</a:t>
            </a:r>
          </a:p>
          <a:p>
            <a:pPr indent="-342900" lvl="0" marL="457200" rtl="0">
              <a:spcBef>
                <a:spcPts val="0"/>
              </a:spcBef>
              <a:buFont typeface="Courier New"/>
            </a:pPr>
            <a:r>
              <a:rPr lang="en-GB">
                <a:latin typeface="Courier New"/>
                <a:ea typeface="Courier New"/>
                <a:cs typeface="Courier New"/>
                <a:sym typeface="Courier New"/>
              </a:rPr>
              <a:t>Year.new(1500, :monday).number_of_sundays → 52</a:t>
            </a:r>
          </a:p>
          <a:p>
            <a:pPr lvl="0">
              <a:spcBef>
                <a:spcPts val="0"/>
              </a:spcBef>
              <a:buNone/>
            </a:pPr>
            <a:r>
              <a:rPr lang="en-GB"/>
              <a:t>Generalise your method and rename it to </a:t>
            </a:r>
            <a:r>
              <a:rPr lang="en-GB">
                <a:latin typeface="Courier New"/>
                <a:ea typeface="Courier New"/>
                <a:cs typeface="Courier New"/>
                <a:sym typeface="Courier New"/>
              </a:rPr>
              <a:t>number_of(day)</a:t>
            </a:r>
            <a:r>
              <a:rPr lang="en-GB"/>
              <a:t>, so that it counts the number of the specified day.</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session - 6</a:t>
            </a:r>
          </a:p>
        </p:txBody>
      </p:sp>
      <p:sp>
        <p:nvSpPr>
          <p:cNvPr id="293" name="Shape 2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Given that the first day of the year for 2016 is Friday, write a method which prints out the last day of the year for 2016 to 2026, e.g.</a:t>
            </a:r>
          </a:p>
          <a:p>
            <a:pPr lvl="0">
              <a:spcBef>
                <a:spcPts val="0"/>
              </a:spcBef>
              <a:spcAft>
                <a:spcPts val="0"/>
              </a:spcAft>
              <a:buNone/>
            </a:pPr>
            <a:r>
              <a:rPr lang="en-GB"/>
              <a:t>2016 - Saturday</a:t>
            </a:r>
          </a:p>
          <a:p>
            <a:pPr lvl="0">
              <a:spcBef>
                <a:spcPts val="0"/>
              </a:spcBef>
              <a:spcAft>
                <a:spcPts val="0"/>
              </a:spcAft>
              <a:buNone/>
            </a:pPr>
            <a:r>
              <a:rPr lang="en-GB"/>
              <a:t>2017 - Sunday</a:t>
            </a:r>
          </a:p>
          <a:p>
            <a:pPr lvl="0">
              <a:spcBef>
                <a:spcPts val="0"/>
              </a:spcBef>
              <a:spcAft>
                <a:spcPts val="0"/>
              </a:spcAft>
              <a:buNone/>
            </a:pPr>
            <a:r>
              <a:rPr lang="en-GB"/>
              <a:t>2018 - Monday</a:t>
            </a:r>
          </a:p>
          <a:p>
            <a:pPr lvl="0">
              <a:spcBef>
                <a:spcPts val="0"/>
              </a:spcBef>
              <a:spcAft>
                <a:spcPts val="0"/>
              </a:spcAft>
              <a:buNone/>
            </a:pPr>
            <a:r>
              <a:rPr lang="en-GB"/>
              <a:t>2019 - Tuesday</a:t>
            </a:r>
          </a:p>
          <a:p>
            <a:pPr lvl="0">
              <a:spcBef>
                <a:spcPts val="0"/>
              </a:spcBef>
              <a:spcAft>
                <a:spcPts val="0"/>
              </a:spcAft>
              <a:buNone/>
            </a:pPr>
            <a:r>
              <a:rPr lang="en-GB"/>
              <a:t>2020 - Thursday</a:t>
            </a:r>
          </a:p>
          <a:p>
            <a:pPr lvl="0" rtl="0">
              <a:spcBef>
                <a:spcPts val="0"/>
              </a:spcBef>
              <a:spcAft>
                <a:spcPts val="0"/>
              </a:spcAft>
              <a:buNone/>
            </a:pPr>
            <a:r>
              <a:rPr lang="en-GB"/>
              <a:t>2021 - Friday</a:t>
            </a:r>
          </a:p>
          <a:p>
            <a:pPr lvl="0" rtl="0">
              <a:spcBef>
                <a:spcPts val="0"/>
              </a:spcBef>
              <a:spcAft>
                <a:spcPts val="0"/>
              </a:spcAft>
              <a:buNone/>
            </a:pPr>
            <a:r>
              <a:rPr lang="en-GB"/>
              <a:t>2022 - Saturday</a:t>
            </a:r>
          </a:p>
          <a:p>
            <a:pPr lvl="0" rtl="0">
              <a:spcBef>
                <a:spcPts val="0"/>
              </a:spcBef>
              <a:spcAft>
                <a:spcPts val="0"/>
              </a:spcAft>
              <a:buNone/>
            </a:pPr>
            <a:r>
              <a:rPr lang="en-GB"/>
              <a:t>2023 - Sunday</a:t>
            </a:r>
          </a:p>
          <a:p>
            <a:pPr lvl="0">
              <a:spcBef>
                <a:spcPts val="0"/>
              </a:spcBef>
              <a:spcAft>
                <a:spcPts val="0"/>
              </a:spcAft>
              <a:buNone/>
            </a:pPr>
            <a:r>
              <a:rPr lang="en-GB"/>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Example Ruby program to search ePMC for frogs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00000"/>
              </a:lnSpc>
              <a:spcBef>
                <a:spcPts val="0"/>
              </a:spcBef>
              <a:spcAft>
                <a:spcPts val="0"/>
              </a:spcAft>
              <a:buNone/>
            </a:pPr>
            <a:r>
              <a:rPr lang="en-GB">
                <a:latin typeface="Courier New"/>
                <a:ea typeface="Courier New"/>
                <a:cs typeface="Courier New"/>
                <a:sym typeface="Courier New"/>
              </a:rPr>
              <a:t>require 'json'</a:t>
            </a:r>
          </a:p>
          <a:p>
            <a:pPr lvl="0" rtl="0">
              <a:lnSpc>
                <a:spcPct val="100000"/>
              </a:lnSpc>
              <a:spcBef>
                <a:spcPts val="0"/>
              </a:spcBef>
              <a:spcAft>
                <a:spcPts val="0"/>
              </a:spcAft>
              <a:buNone/>
            </a:pPr>
            <a:r>
              <a:rPr lang="en-GB">
                <a:latin typeface="Courier New"/>
                <a:ea typeface="Courier New"/>
                <a:cs typeface="Courier New"/>
                <a:sym typeface="Courier New"/>
              </a:rPr>
              <a:t>require 'open-uri'</a:t>
            </a:r>
          </a:p>
          <a:p>
            <a:pPr lvl="0" rtl="0">
              <a:lnSpc>
                <a:spcPct val="100000"/>
              </a:lnSpc>
              <a:spcBef>
                <a:spcPts val="0"/>
              </a:spcBef>
              <a:spcAft>
                <a:spcPts val="0"/>
              </a:spcAft>
              <a:buNone/>
            </a:pPr>
            <a:r>
              <a:rPr lang="en-GB">
                <a:latin typeface="Courier New"/>
                <a:ea typeface="Courier New"/>
                <a:cs typeface="Courier New"/>
                <a:sym typeface="Courier New"/>
              </a:rPr>
              <a:t>data = JSON.load(</a:t>
            </a:r>
          </a:p>
          <a:p>
            <a:pPr indent="457200" lvl="0" rtl="0">
              <a:lnSpc>
                <a:spcPct val="100000"/>
              </a:lnSpc>
              <a:spcBef>
                <a:spcPts val="0"/>
              </a:spcBef>
              <a:spcAft>
                <a:spcPts val="0"/>
              </a:spcAft>
              <a:buNone/>
            </a:pPr>
            <a:r>
              <a:rPr lang="en-GB">
                <a:latin typeface="Courier New"/>
                <a:ea typeface="Courier New"/>
                <a:cs typeface="Courier New"/>
                <a:sym typeface="Courier New"/>
              </a:rPr>
              <a:t>open("</a:t>
            </a:r>
            <a:r>
              <a:rPr lang="en-GB" u="sng">
                <a:solidFill>
                  <a:schemeClr val="hlink"/>
                </a:solidFill>
                <a:latin typeface="Courier New"/>
                <a:ea typeface="Courier New"/>
                <a:cs typeface="Courier New"/>
                <a:sym typeface="Courier New"/>
                <a:hlinkClick r:id="rId3"/>
              </a:rPr>
              <a:t>https://www.ebi.ac.uk/europepmc/webservices/rest/search?query=frog&amp;format=json</a:t>
            </a:r>
            <a:r>
              <a:rPr lang="en-GB">
                <a:latin typeface="Courier New"/>
                <a:ea typeface="Courier New"/>
                <a:cs typeface="Courier New"/>
                <a:sym typeface="Courier New"/>
              </a:rPr>
              <a:t>"))</a:t>
            </a:r>
          </a:p>
          <a:p>
            <a:pPr lvl="0" rtl="0">
              <a:lnSpc>
                <a:spcPct val="100000"/>
              </a:lnSpc>
              <a:spcBef>
                <a:spcPts val="0"/>
              </a:spcBef>
              <a:spcAft>
                <a:spcPts val="0"/>
              </a:spcAft>
              <a:buNone/>
            </a:pPr>
            <a:r>
              <a:rPr lang="en-GB">
                <a:latin typeface="Courier New"/>
                <a:ea typeface="Courier New"/>
                <a:cs typeface="Courier New"/>
                <a:sym typeface="Courier New"/>
              </a:rPr>
              <a:t>titles = data["resultList"]["result"].map { |r|</a:t>
            </a:r>
          </a:p>
          <a:p>
            <a:pPr indent="457200" lvl="0" rtl="0">
              <a:lnSpc>
                <a:spcPct val="100000"/>
              </a:lnSpc>
              <a:spcBef>
                <a:spcPts val="0"/>
              </a:spcBef>
              <a:spcAft>
                <a:spcPts val="0"/>
              </a:spcAft>
              <a:buNone/>
            </a:pPr>
            <a:r>
              <a:rPr lang="en-GB">
                <a:latin typeface="Courier New"/>
                <a:ea typeface="Courier New"/>
                <a:cs typeface="Courier New"/>
                <a:sym typeface="Courier New"/>
              </a:rPr>
              <a:t>"#{r["doi"]} - #{r["title"]}" </a:t>
            </a:r>
          </a:p>
          <a:p>
            <a:pPr indent="0" lvl="0" marL="0" rtl="0">
              <a:lnSpc>
                <a:spcPct val="100000"/>
              </a:lnSpc>
              <a:spcBef>
                <a:spcPts val="0"/>
              </a:spcBef>
              <a:spcAft>
                <a:spcPts val="0"/>
              </a:spcAft>
              <a:buNone/>
            </a:pPr>
            <a:r>
              <a:rPr lang="en-GB">
                <a:latin typeface="Courier New"/>
                <a:ea typeface="Courier New"/>
                <a:cs typeface="Courier New"/>
                <a:sym typeface="Courier New"/>
              </a:rPr>
              <a:t>}</a:t>
            </a:r>
          </a:p>
          <a:p>
            <a:pPr indent="0" lvl="0" marL="0">
              <a:lnSpc>
                <a:spcPct val="100000"/>
              </a:lnSpc>
              <a:spcBef>
                <a:spcPts val="0"/>
              </a:spcBef>
              <a:spcAft>
                <a:spcPts val="0"/>
              </a:spcAft>
              <a:buNone/>
            </a:pPr>
            <a:r>
              <a:t/>
            </a:r>
            <a:endParaRPr>
              <a:latin typeface="Courier New"/>
              <a:ea typeface="Courier New"/>
              <a:cs typeface="Courier New"/>
              <a:sym typeface="Courier New"/>
            </a:endParaRPr>
          </a:p>
          <a:p>
            <a:pPr lvl="0">
              <a:lnSpc>
                <a:spcPct val="100000"/>
              </a:lnSpc>
              <a:spcBef>
                <a:spcPts val="0"/>
              </a:spcBef>
              <a:spcAft>
                <a:spcPts val="0"/>
              </a:spcAft>
              <a:buNone/>
            </a:pPr>
            <a:r>
              <a:rPr lang="en-GB">
                <a:latin typeface="Courier New"/>
                <a:ea typeface="Courier New"/>
                <a:cs typeface="Courier New"/>
                <a:sym typeface="Courier New"/>
              </a:rPr>
              <a:t>puts titles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Example Ruby program to search ePMC for frogs - output</a:t>
            </a:r>
          </a:p>
          <a:p>
            <a:pPr lvl="0">
              <a:spcBef>
                <a:spcPts val="0"/>
              </a:spcBef>
              <a:buNone/>
            </a:pPr>
            <a:r>
              <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latin typeface="Calibri"/>
                <a:ea typeface="Calibri"/>
                <a:cs typeface="Calibri"/>
                <a:sym typeface="Calibri"/>
              </a:rPr>
              <a:t>10.1007/s11538-017-0353-7 - Modeling Sexual Selection in Túngara Frog and Rationality of Mate Choice.</a:t>
            </a:r>
          </a:p>
          <a:p>
            <a:pPr lvl="0">
              <a:spcBef>
                <a:spcPts val="0"/>
              </a:spcBef>
              <a:buNone/>
            </a:pPr>
            <a:r>
              <a:rPr lang="en-GB">
                <a:latin typeface="Calibri"/>
                <a:ea typeface="Calibri"/>
                <a:cs typeface="Calibri"/>
                <a:sym typeface="Calibri"/>
              </a:rPr>
              <a:t>10.1128/genomea.00863-17 - Complete Genome Sequence of Frog virus 3, Isolated from a Strawberry Poison Frog (Oophaga pumilio) Imported from Nicaragua into the Netherlands.</a:t>
            </a:r>
          </a:p>
          <a:p>
            <a:pPr lvl="0">
              <a:spcBef>
                <a:spcPts val="0"/>
              </a:spcBef>
              <a:buNone/>
            </a:pPr>
            <a:r>
              <a:rPr lang="en-GB">
                <a:latin typeface="Calibri"/>
                <a:ea typeface="Calibri"/>
                <a:cs typeface="Calibri"/>
                <a:sym typeface="Calibri"/>
              </a:rPr>
              <a:t>10.1038/s41598-017-11150-y - Visualizing Phonotactic Behavior of Female Frogs in Darkness.</a:t>
            </a:r>
          </a:p>
          <a:p>
            <a:pPr lvl="0">
              <a:spcBef>
                <a:spcPts val="0"/>
              </a:spcBef>
              <a:buNone/>
            </a:pPr>
            <a:r>
              <a:rPr lang="en-GB">
                <a:latin typeface="Calibri"/>
                <a:ea typeface="Calibri"/>
                <a:cs typeface="Calibri"/>
                <a:sym typeface="Calibri"/>
              </a:rPr>
              <a:t>10.1007/s11356-017-0278-6 - Artificial wetlands as tools for frog conservation: stability and variability of reproduction characteristics in Sahara frog populations in Tunisian man-made lakes….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More about Ruby</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Ruby is dynamic and interpreted =&gt; you can redefine classes, methods, objects at run time</a:t>
            </a:r>
          </a:p>
          <a:p>
            <a:pPr lvl="0">
              <a:spcBef>
                <a:spcPts val="0"/>
              </a:spcBef>
              <a:buNone/>
            </a:pPr>
            <a:r>
              <a:rPr lang="en-GB"/>
              <a:t>Ruby is object oriented. </a:t>
            </a:r>
            <a:r>
              <a:rPr b="1" i="1" lang="en-GB"/>
              <a:t>Every value is an object</a:t>
            </a:r>
            <a:r>
              <a:rPr lang="en-GB"/>
              <a:t>, including “primitive” values like integers and booleans. Every function is a method on an object.</a:t>
            </a:r>
          </a:p>
          <a:p>
            <a:pPr lvl="0">
              <a:spcBef>
                <a:spcPts val="0"/>
              </a:spcBef>
              <a:buNone/>
            </a:pPr>
            <a:r>
              <a:rPr lang="en-GB"/>
              <a:t>Ruby is very flexible; it supports many different approaches to solving problems. The best approaches tend to clearly express the solution to a problem rather than bury it in code.</a:t>
            </a:r>
          </a:p>
          <a:p>
            <a:pPr lvl="0">
              <a:spcBef>
                <a:spcPts val="0"/>
              </a:spcBef>
              <a:buNone/>
            </a:pPr>
            <a:r>
              <a:rPr lang="en-GB"/>
              <a:t>Smaller code =&gt; easier refactor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Example Ruby class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00000"/>
              </a:lnSpc>
              <a:spcBef>
                <a:spcPts val="0"/>
              </a:spcBef>
              <a:spcAft>
                <a:spcPts val="0"/>
              </a:spcAft>
              <a:buNone/>
            </a:pPr>
            <a:r>
              <a:rPr lang="en-GB">
                <a:latin typeface="Courier New"/>
                <a:ea typeface="Courier New"/>
                <a:cs typeface="Courier New"/>
                <a:sym typeface="Courier New"/>
              </a:rPr>
              <a:t># my_foo.rb</a:t>
            </a:r>
          </a:p>
          <a:p>
            <a:pPr lvl="0">
              <a:lnSpc>
                <a:spcPct val="100000"/>
              </a:lnSpc>
              <a:spcBef>
                <a:spcPts val="0"/>
              </a:spcBef>
              <a:spcAft>
                <a:spcPts val="0"/>
              </a:spcAft>
              <a:buNone/>
            </a:pPr>
            <a:r>
              <a:rPr lang="en-GB">
                <a:latin typeface="Courier New"/>
                <a:ea typeface="Courier New"/>
                <a:cs typeface="Courier New"/>
                <a:sym typeface="Courier New"/>
              </a:rPr>
              <a:t>class MyFoo</a:t>
            </a:r>
          </a:p>
          <a:p>
            <a:pPr lvl="0">
              <a:lnSpc>
                <a:spcPct val="100000"/>
              </a:lnSpc>
              <a:spcBef>
                <a:spcPts val="0"/>
              </a:spcBef>
              <a:spcAft>
                <a:spcPts val="0"/>
              </a:spcAft>
              <a:buNone/>
            </a:pPr>
            <a:r>
              <a:rPr lang="en-GB">
                <a:latin typeface="Courier New"/>
                <a:ea typeface="Courier New"/>
                <a:cs typeface="Courier New"/>
                <a:sym typeface="Courier New"/>
              </a:rPr>
              <a:t>   def initialize(parameter1, parameter2)</a:t>
            </a:r>
          </a:p>
          <a:p>
            <a:pPr lvl="0" rtl="0">
              <a:lnSpc>
                <a:spcPct val="100000"/>
              </a:lnSpc>
              <a:spcBef>
                <a:spcPts val="0"/>
              </a:spcBef>
              <a:spcAft>
                <a:spcPts val="0"/>
              </a:spcAft>
              <a:buNone/>
            </a:pPr>
            <a:r>
              <a:rPr lang="en-GB">
                <a:latin typeface="Courier New"/>
                <a:ea typeface="Courier New"/>
                <a:cs typeface="Courier New"/>
                <a:sym typeface="Courier New"/>
              </a:rPr>
              <a:t>      @first = parameter1</a:t>
            </a:r>
          </a:p>
          <a:p>
            <a:pPr lvl="0" rtl="0">
              <a:lnSpc>
                <a:spcPct val="100000"/>
              </a:lnSpc>
              <a:spcBef>
                <a:spcPts val="0"/>
              </a:spcBef>
              <a:spcAft>
                <a:spcPts val="0"/>
              </a:spcAft>
              <a:buNone/>
            </a:pPr>
            <a:r>
              <a:rPr lang="en-GB">
                <a:latin typeface="Courier New"/>
                <a:ea typeface="Courier New"/>
                <a:cs typeface="Courier New"/>
                <a:sym typeface="Courier New"/>
              </a:rPr>
              <a:t>      @second = parameter2</a:t>
            </a:r>
          </a:p>
          <a:p>
            <a:pPr lvl="0">
              <a:lnSpc>
                <a:spcPct val="100000"/>
              </a:lnSpc>
              <a:spcBef>
                <a:spcPts val="0"/>
              </a:spcBef>
              <a:spcAft>
                <a:spcPts val="0"/>
              </a:spcAft>
              <a:buNone/>
            </a:pPr>
            <a:r>
              <a:rPr lang="en-GB">
                <a:latin typeface="Courier New"/>
                <a:ea typeface="Courier New"/>
                <a:cs typeface="Courier New"/>
                <a:sym typeface="Courier New"/>
              </a:rPr>
              <a:t>   end</a:t>
            </a:r>
          </a:p>
          <a:p>
            <a:pPr lvl="0">
              <a:lnSpc>
                <a:spcPct val="100000"/>
              </a:lnSpc>
              <a:spcBef>
                <a:spcPts val="0"/>
              </a:spcBef>
              <a:spcAft>
                <a:spcPts val="0"/>
              </a:spcAft>
              <a:buNone/>
            </a:pPr>
            <a:r>
              <a:rPr lang="en-GB">
                <a:latin typeface="Courier New"/>
                <a:ea typeface="Courier New"/>
                <a:cs typeface="Courier New"/>
                <a:sym typeface="Courier New"/>
              </a:rPr>
              <a:t>   def some_method</a:t>
            </a:r>
          </a:p>
          <a:p>
            <a:pPr lvl="0">
              <a:lnSpc>
                <a:spcPct val="100000"/>
              </a:lnSpc>
              <a:spcBef>
                <a:spcPts val="0"/>
              </a:spcBef>
              <a:spcAft>
                <a:spcPts val="0"/>
              </a:spcAft>
              <a:buNone/>
            </a:pPr>
            <a:r>
              <a:rPr lang="en-GB">
                <a:latin typeface="Courier New"/>
                <a:ea typeface="Courier New"/>
                <a:cs typeface="Courier New"/>
                <a:sym typeface="Courier New"/>
              </a:rPr>
              <a:t>      puts "This is some_method!"</a:t>
            </a:r>
          </a:p>
          <a:p>
            <a:pPr lvl="0">
              <a:lnSpc>
                <a:spcPct val="100000"/>
              </a:lnSpc>
              <a:spcBef>
                <a:spcPts val="0"/>
              </a:spcBef>
              <a:spcAft>
                <a:spcPts val="0"/>
              </a:spcAft>
              <a:buNone/>
            </a:pPr>
            <a:r>
              <a:rPr lang="en-GB">
                <a:latin typeface="Courier New"/>
                <a:ea typeface="Courier New"/>
                <a:cs typeface="Courier New"/>
                <a:sym typeface="Courier New"/>
              </a:rPr>
              <a:t>   end</a:t>
            </a:r>
          </a:p>
          <a:p>
            <a:pPr lvl="0">
              <a:lnSpc>
                <a:spcPct val="100000"/>
              </a:lnSpc>
              <a:spcBef>
                <a:spcPts val="0"/>
              </a:spcBef>
              <a:spcAft>
                <a:spcPts val="0"/>
              </a:spcAft>
              <a:buNone/>
            </a:pPr>
            <a:r>
              <a:rPr lang="en-GB">
                <a:latin typeface="Courier New"/>
                <a:ea typeface="Courier New"/>
                <a:cs typeface="Courier New"/>
                <a:sym typeface="Courier New"/>
              </a:rPr>
              <a:t>end</a:t>
            </a:r>
          </a:p>
          <a:p>
            <a:pPr lvl="0">
              <a:spcBef>
                <a:spcPts val="0"/>
              </a:spcBef>
              <a:buNone/>
            </a:pPr>
            <a:br>
              <a:rPr lang="en-GB"/>
            </a:br>
            <a:r>
              <a:rPr lang="en-GB">
                <a:latin typeface="Courier New"/>
                <a:ea typeface="Courier New"/>
                <a:cs typeface="Courier New"/>
                <a:sym typeface="Courier New"/>
              </a:rPr>
              <a:t>MyFoo.new(“value1”, 2345).some_method</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Task: Hello World</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Construct a new class called HelloWorld. It should take a </a:t>
            </a:r>
            <a:r>
              <a:rPr b="1" i="1" lang="en-GB"/>
              <a:t>name</a:t>
            </a:r>
            <a:r>
              <a:rPr lang="en-GB"/>
              <a:t> as an </a:t>
            </a:r>
            <a:r>
              <a:rPr lang="en-GB"/>
              <a:t>initialization</a:t>
            </a:r>
            <a:r>
              <a:rPr lang="en-GB"/>
              <a:t> parameter. It should define a method called </a:t>
            </a:r>
            <a:r>
              <a:rPr b="1" i="1" lang="en-GB"/>
              <a:t>say_hi</a:t>
            </a:r>
            <a:r>
              <a:rPr lang="en-GB"/>
              <a:t> which prints out “Hello &lt;name&gt;” (where &lt;name&gt; is the value supplied to the initialization parameter).</a:t>
            </a:r>
          </a:p>
          <a:p>
            <a:pPr lvl="0">
              <a:spcBef>
                <a:spcPts val="0"/>
              </a:spcBef>
              <a:buNone/>
            </a:pPr>
            <a:r>
              <a:rPr lang="en-GB"/>
              <a:t>A few hints:</a:t>
            </a:r>
          </a:p>
          <a:p>
            <a:pPr indent="-342900" lvl="0" marL="457200">
              <a:spcBef>
                <a:spcPts val="0"/>
              </a:spcBef>
            </a:pPr>
            <a:r>
              <a:rPr lang="en-GB"/>
              <a:t>Start up RubyMine</a:t>
            </a:r>
          </a:p>
          <a:p>
            <a:pPr indent="-342900" lvl="0" marL="457200">
              <a:spcBef>
                <a:spcPts val="0"/>
              </a:spcBef>
            </a:pPr>
            <a:r>
              <a:rPr lang="en-GB"/>
              <a:t>Create a new Empty Project (not a Rails project or Ruby gem)</a:t>
            </a:r>
          </a:p>
          <a:p>
            <a:pPr indent="-342900" lvl="0" marL="457200" rtl="0">
              <a:spcBef>
                <a:spcPts val="0"/>
              </a:spcBef>
            </a:pPr>
            <a:r>
              <a:rPr lang="en-GB"/>
              <a:t>Add a new file called ‘hello_world.rb’ to your project</a:t>
            </a:r>
          </a:p>
          <a:p>
            <a:pPr indent="-342900" lvl="0" marL="457200">
              <a:spcBef>
                <a:spcPts val="0"/>
              </a:spcBef>
            </a:pPr>
            <a:r>
              <a:rPr lang="en-GB"/>
              <a:t>You will need to define two methods inside the class, </a:t>
            </a:r>
            <a:r>
              <a:rPr i="1" lang="en-GB"/>
              <a:t>initialize</a:t>
            </a:r>
            <a:r>
              <a:rPr lang="en-GB"/>
              <a:t> and </a:t>
            </a:r>
            <a:r>
              <a:rPr i="1" lang="en-GB"/>
              <a:t>say_hi</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Ruby language concepts</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Many of the concepts we will talk about will be familiar as they are used in other languages - data structures like arrays and hashes or classes and inheritance.</a:t>
            </a:r>
          </a:p>
          <a:p>
            <a:pPr lvl="0">
              <a:spcBef>
                <a:spcPts val="0"/>
              </a:spcBef>
              <a:buNone/>
            </a:pPr>
            <a:r>
              <a:rPr lang="en-GB"/>
              <a:t>However, there are some concepts which may be less familiar: mixins and modules for example.</a:t>
            </a:r>
          </a:p>
          <a:p>
            <a:pPr lvl="0">
              <a:spcBef>
                <a:spcPts val="0"/>
              </a:spcBef>
              <a:buNone/>
            </a:pPr>
            <a:r>
              <a:rPr lang="en-GB"/>
              <a:t>Tip: use ‘irb’ to run a ruby console and experiment as we go over some of the basics</a:t>
            </a:r>
          </a:p>
          <a:p>
            <a:pPr lvl="0">
              <a:spcBef>
                <a:spcPts val="0"/>
              </a:spcBef>
              <a:spcAft>
                <a:spcPts val="0"/>
              </a:spcAft>
              <a:buNone/>
            </a:pPr>
            <a:r>
              <a:rPr lang="en-GB">
                <a:latin typeface="Courier New"/>
                <a:ea typeface="Courier New"/>
                <a:cs typeface="Courier New"/>
                <a:sym typeface="Courier New"/>
              </a:rPr>
              <a:t>$ irb</a:t>
            </a:r>
          </a:p>
          <a:p>
            <a:pPr lvl="0">
              <a:spcBef>
                <a:spcPts val="0"/>
              </a:spcBef>
              <a:spcAft>
                <a:spcPts val="0"/>
              </a:spcAft>
              <a:buNone/>
            </a:pPr>
            <a:r>
              <a:rPr lang="en-GB">
                <a:latin typeface="Courier New"/>
                <a:ea typeface="Courier New"/>
                <a:cs typeface="Courier New"/>
                <a:sym typeface="Courier New"/>
              </a:rPr>
              <a:t>irb(main):001:0&gt; puts 'Hello World'</a:t>
            </a:r>
          </a:p>
          <a:p>
            <a:pPr lvl="0">
              <a:spcBef>
                <a:spcPts val="0"/>
              </a:spcBef>
              <a:spcAft>
                <a:spcPts val="0"/>
              </a:spcAft>
              <a:buNone/>
            </a:pPr>
            <a:r>
              <a:rPr lang="en-GB">
                <a:latin typeface="Courier New"/>
                <a:ea typeface="Courier New"/>
                <a:cs typeface="Courier New"/>
                <a:sym typeface="Courier New"/>
              </a:rPr>
              <a:t>Hello World</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