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Other ORMs are available to support more exotic data stores; such as Active Fedora (Fedora Commons) and Mogoid (MongoDB).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All migrations must inherit from ActiveRecord::Migration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We’ll just focus on the Product table today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that Product is a model and is a class name, hence given in CamelCase, whereas the fields are in lower snake_case.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that the |form| variable is part of the block called by form_with()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You may need to re-save the products.scss file in order for its timestamp to be updated.</a:t>
            </a:r>
          </a:p>
          <a:p>
            <a:pPr lvl="0">
              <a:spcBef>
                <a:spcPts val="0"/>
              </a:spcBef>
              <a:buNone/>
            </a:pPr>
            <a:r>
              <a:rPr lang="en-GB"/>
              <a:t>Note that </a:t>
            </a:r>
            <a:r>
              <a:rPr i="1" lang="en-GB"/>
              <a:t>all</a:t>
            </a:r>
            <a:r>
              <a:rPr lang="en-GB"/>
              <a:t> the stylesheets and javascripts are loaded at once (and in a production environment, they are usually compressed into a single file) - so we are using the &lt;main&gt; tag in the layout to limit which CSS class is being applied.</a:t>
            </a:r>
          </a:p>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the use of cycle(), truncate() and strip_tags() in the index template.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validates() method is the standard Rails validator. It checks one or more model fields against one or more conditions.</a:t>
            </a:r>
          </a:p>
          <a:p>
            <a:pPr lvl="0">
              <a:spcBef>
                <a:spcPts val="0"/>
              </a:spcBef>
              <a:buNone/>
            </a:pPr>
            <a:r>
              <a:rPr lang="en-GB"/>
              <a:t>presence: true tells the validator to check that each of the named fields is present and that its contents aren’t empty</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Is this a block or a hash?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DSL: Domain Specific Language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Nb: open Gemfile, not Gemfile.lock !</a:t>
            </a:r>
          </a:p>
          <a:p>
            <a:pPr lvl="0">
              <a:spcBef>
                <a:spcPts val="0"/>
              </a:spcBef>
              <a:buNone/>
            </a:pPr>
            <a:r>
              <a:rPr lang="en-GB"/>
              <a:t>Gems are Ruby libraries bringing extra functionality to Rby projects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Try running the RSpec tests now; there should be one pass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that all the rails generators and tools are also accessible via the command line:</a:t>
            </a:r>
          </a:p>
          <a:p>
            <a:pPr lvl="0">
              <a:spcBef>
                <a:spcPts val="0"/>
              </a:spcBef>
              <a:buNone/>
            </a:pPr>
            <a:r>
              <a:rPr lang="en-GB"/>
              <a:t>$ rails help</a:t>
            </a:r>
          </a:p>
          <a:p>
            <a:pPr lvl="0">
              <a:spcBef>
                <a:spcPts val="0"/>
              </a:spcBef>
              <a:buNone/>
            </a:pPr>
            <a:r>
              <a:rPr lang="en-GB"/>
              <a:t>$ rake -T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The structure may seem a little daunting… but you’ll get used to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Note the &lt;%= something %&gt; brackets in the ERB template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GB"/>
              <a:t>Nb: we could have used a simple hard-coded link, &lt;a href=”/say/hello”&gt; or </a:t>
            </a:r>
            <a:r>
              <a:rPr lang="en-GB"/>
              <a:t>&lt;a href=”/say/goodbye”&gt;. But this is bad practice - use helpers to keep your application agile.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localhost:300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localhost:3000/produc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3000/produc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localhost:3000/product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localhost:300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localhost:3000/say/hell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3000/say/hell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rIns="91425" wrap="square" tIns="91425">
            <a:noAutofit/>
          </a:bodyPr>
          <a:lstStyle/>
          <a:p>
            <a:pPr lvl="0">
              <a:spcBef>
                <a:spcPts val="0"/>
              </a:spcBef>
              <a:buNone/>
            </a:pPr>
            <a:r>
              <a:rPr lang="en-GB"/>
              <a:t>Rails From Scratch</a:t>
            </a:r>
          </a:p>
        </p:txBody>
      </p:sp>
      <p:sp>
        <p:nvSpPr>
          <p:cNvPr id="60" name="Shape 60"/>
          <p:cNvSpPr txBox="1"/>
          <p:nvPr>
            <p:ph idx="1" type="subTitle"/>
          </p:nvPr>
        </p:nvSpPr>
        <p:spPr>
          <a:xfrm>
            <a:off x="671250" y="3174874"/>
            <a:ext cx="7801500" cy="1547100"/>
          </a:xfrm>
          <a:prstGeom prst="rect">
            <a:avLst/>
          </a:prstGeom>
        </p:spPr>
        <p:txBody>
          <a:bodyPr anchorCtr="0" anchor="t" bIns="91425" lIns="91425" rIns="91425" wrap="square" tIns="91425">
            <a:noAutofit/>
          </a:bodyPr>
          <a:lstStyle/>
          <a:p>
            <a:pPr lvl="0">
              <a:spcBef>
                <a:spcPts val="0"/>
              </a:spcBef>
              <a:buNone/>
            </a:pPr>
            <a:r>
              <a:rPr lang="en-GB"/>
              <a:t>Day 2</a:t>
            </a:r>
            <a:br>
              <a:rPr lang="en-GB"/>
            </a:br>
            <a:r>
              <a:rPr lang="en-GB"/>
              <a:t>https://goo.gl/xnXuX6</a:t>
            </a:r>
            <a:br>
              <a:rPr lang="en-GB"/>
            </a:br>
            <a:r>
              <a:rPr lang="en-GB"/>
              <a:t>Martyn Whitwell</a:t>
            </a:r>
            <a:br>
              <a:rPr lang="en-GB"/>
            </a:br>
            <a:r>
              <a:rPr lang="en-GB"/>
              <a:t>whitwellm@ebi.ac.uk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Task: display all the files in the current folder</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Update the hello method in the SayController to get a list of files in the current folder and store this in a variable:</a:t>
            </a:r>
            <a:br>
              <a:rPr lang="en-GB"/>
            </a:br>
            <a:r>
              <a:rPr lang="en-GB">
                <a:latin typeface="Courier New"/>
                <a:ea typeface="Courier New"/>
                <a:cs typeface="Courier New"/>
                <a:sym typeface="Courier New"/>
              </a:rPr>
              <a:t>@files = </a:t>
            </a:r>
            <a:r>
              <a:rPr lang="en-GB">
                <a:latin typeface="Courier New"/>
                <a:ea typeface="Courier New"/>
                <a:cs typeface="Courier New"/>
                <a:sym typeface="Courier New"/>
              </a:rPr>
              <a:t>Dir.glob('*')</a:t>
            </a:r>
          </a:p>
          <a:p>
            <a:pPr lvl="0">
              <a:spcBef>
                <a:spcPts val="0"/>
              </a:spcBef>
              <a:buNone/>
            </a:pPr>
            <a:r>
              <a:rPr lang="en-GB"/>
              <a:t>Update the hello template to print out an html-bulleted list of files, e.g.</a:t>
            </a:r>
          </a:p>
          <a:p>
            <a:pPr indent="-342900" lvl="0" marL="457200">
              <a:spcBef>
                <a:spcPts val="0"/>
              </a:spcBef>
            </a:pPr>
            <a:r>
              <a:rPr lang="en-GB"/>
              <a:t>file1.rb</a:t>
            </a:r>
          </a:p>
          <a:p>
            <a:pPr indent="-342900" lvl="0" marL="457200">
              <a:spcBef>
                <a:spcPts val="0"/>
              </a:spcBef>
            </a:pPr>
            <a:r>
              <a:rPr lang="en-GB"/>
              <a:t>file2.txt</a:t>
            </a:r>
          </a:p>
          <a:p>
            <a:pPr indent="-342900" lvl="0" marL="457200" rtl="0">
              <a:spcBef>
                <a:spcPts val="0"/>
              </a:spcBef>
            </a:pPr>
            <a:r>
              <a:rPr lang="en-GB"/>
              <a:t>file3.bla</a:t>
            </a:r>
          </a:p>
          <a:p>
            <a:pPr lvl="0">
              <a:spcBef>
                <a:spcPts val="0"/>
              </a:spcBef>
              <a:buNone/>
            </a:pPr>
            <a:r>
              <a:rPr lang="en-GB"/>
              <a:t>Hint: remember enumerations and explore </a:t>
            </a:r>
            <a:r>
              <a:rPr lang="en-GB">
                <a:latin typeface="Courier New"/>
                <a:ea typeface="Courier New"/>
                <a:cs typeface="Courier New"/>
                <a:sym typeface="Courier New"/>
              </a:rPr>
              <a:t>&lt;%= %&gt; </a:t>
            </a:r>
            <a:r>
              <a:rPr lang="en-GB"/>
              <a:t>vs</a:t>
            </a:r>
            <a:r>
              <a:rPr lang="en-GB">
                <a:latin typeface="Courier New"/>
                <a:ea typeface="Courier New"/>
                <a:cs typeface="Courier New"/>
                <a:sym typeface="Courier New"/>
              </a:rPr>
              <a:t> &lt;% %&gt;</a:t>
            </a:r>
            <a:r>
              <a:rPr lang="en-GB"/>
              <a:t> in erb templates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Models, Views and Controllers</a:t>
            </a:r>
          </a:p>
        </p:txBody>
      </p:sp>
      <p:pic>
        <p:nvPicPr>
          <p:cNvPr id="124" name="Shape 124"/>
          <p:cNvPicPr preferRelativeResize="0"/>
          <p:nvPr/>
        </p:nvPicPr>
        <p:blipFill>
          <a:blip r:embed="rId3">
            <a:alphaModFix/>
          </a:blip>
          <a:stretch>
            <a:fillRect/>
          </a:stretch>
        </p:blipFill>
        <p:spPr>
          <a:xfrm>
            <a:off x="862000" y="1359213"/>
            <a:ext cx="7419975" cy="2733675"/>
          </a:xfrm>
          <a:prstGeom prst="rect">
            <a:avLst/>
          </a:prstGeom>
          <a:noFill/>
          <a:ln>
            <a:noFill/>
          </a:ln>
        </p:spPr>
      </p:pic>
      <p:sp>
        <p:nvSpPr>
          <p:cNvPr id="125" name="Shape 125"/>
          <p:cNvSpPr txBox="1"/>
          <p:nvPr/>
        </p:nvSpPr>
        <p:spPr>
          <a:xfrm>
            <a:off x="3574550" y="4386950"/>
            <a:ext cx="4594800" cy="442200"/>
          </a:xfrm>
          <a:prstGeom prst="rect">
            <a:avLst/>
          </a:prstGeom>
          <a:noFill/>
          <a:ln>
            <a:noFill/>
          </a:ln>
        </p:spPr>
        <p:txBody>
          <a:bodyPr anchorCtr="0" anchor="t" bIns="91425" lIns="91425" rIns="91425" wrap="square" tIns="91425">
            <a:noAutofit/>
          </a:bodyPr>
          <a:lstStyle/>
          <a:p>
            <a:pPr lvl="0">
              <a:spcBef>
                <a:spcPts val="0"/>
              </a:spcBef>
              <a:buNone/>
            </a:pPr>
            <a:r>
              <a:rPr i="1" lang="en-GB">
                <a:solidFill>
                  <a:srgbClr val="EFEFEF"/>
                </a:solidFill>
              </a:rPr>
              <a:t>From “Agile Web Development with Rails 5.1”, p.40</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Models</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Models are objects. Models are concerned with the representation of something: that could be a real something (like a manuscript or user) or it could be a more abstract something, like the relationship between a user and a manuscript. Models typically define validations (such as “0 &gt;= age &lt;= 100”) and relationships to other models. </a:t>
            </a:r>
          </a:p>
          <a:p>
            <a:pPr lvl="0">
              <a:spcBef>
                <a:spcPts val="0"/>
              </a:spcBef>
              <a:buNone/>
            </a:pPr>
            <a:r>
              <a:rPr lang="en-GB"/>
              <a:t>Models should not define business logic, such as “if the user is an admin then send an email” - that is for Controllers.</a:t>
            </a:r>
          </a:p>
          <a:p>
            <a:pPr lvl="0">
              <a:spcBef>
                <a:spcPts val="0"/>
              </a:spcBef>
              <a:buNone/>
            </a:pPr>
            <a:r>
              <a:rPr lang="en-GB"/>
              <a:t>In Rails, we use an Object-Relational Mapping (ORM) library called </a:t>
            </a:r>
            <a:r>
              <a:rPr i="1" lang="en-GB"/>
              <a:t>Active Record.</a:t>
            </a:r>
            <a:r>
              <a:rPr lang="en-GB"/>
              <a:t> It handles the complexity of serialising and de-serialising Models to a database.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Views and Controllers</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Controllers are responsible for business logic (like creating new objects) and for getting data ready to be presented by the Views.</a:t>
            </a:r>
          </a:p>
          <a:p>
            <a:pPr lvl="0">
              <a:spcBef>
                <a:spcPts val="0"/>
              </a:spcBef>
              <a:buNone/>
            </a:pPr>
            <a:r>
              <a:rPr lang="en-GB"/>
              <a:t>Views are responsible for presenting data. They should not contain business logic, only presentation logic.</a:t>
            </a:r>
          </a:p>
          <a:p>
            <a:pPr lvl="0">
              <a:spcBef>
                <a:spcPts val="0"/>
              </a:spcBef>
              <a:buNone/>
            </a:pPr>
            <a:r>
              <a:rPr lang="en-GB"/>
              <a:t>Rails allows for multiple views for the same controller method: e.g. you can create both an HTML template to suit a web browser, a JSON template to suit a machine API and an RDF template to suit a news reader application.</a:t>
            </a:r>
          </a:p>
          <a:p>
            <a:pPr lvl="0">
              <a:spcBef>
                <a:spcPts val="0"/>
              </a:spcBef>
              <a:buNone/>
            </a:pPr>
            <a:r>
              <a:rPr lang="en-GB"/>
              <a:t>Views and Controllers are defined in a library known as </a:t>
            </a:r>
            <a:r>
              <a:rPr i="1" lang="en-GB"/>
              <a:t>Action Pack</a:t>
            </a:r>
            <a:r>
              <a:rPr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Database migrations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Rails has a great feature for maintaining the database schema: migrations. You can define a migration such as:</a:t>
            </a:r>
          </a:p>
          <a:p>
            <a:pPr lvl="0">
              <a:spcBef>
                <a:spcPts val="0"/>
              </a:spcBef>
              <a:spcAft>
                <a:spcPts val="0"/>
              </a:spcAft>
              <a:buNone/>
            </a:pPr>
            <a:r>
              <a:rPr lang="en-GB">
                <a:latin typeface="Courier New"/>
                <a:ea typeface="Courier New"/>
                <a:cs typeface="Courier New"/>
                <a:sym typeface="Courier New"/>
              </a:rPr>
              <a:t>class AddReleaseDelayToPaper &lt; ActiveRecord::Migration</a:t>
            </a:r>
          </a:p>
          <a:p>
            <a:pPr lvl="0">
              <a:spcBef>
                <a:spcPts val="0"/>
              </a:spcBef>
              <a:spcAft>
                <a:spcPts val="0"/>
              </a:spcAft>
              <a:buNone/>
            </a:pPr>
            <a:r>
              <a:rPr lang="en-GB">
                <a:latin typeface="Courier New"/>
                <a:ea typeface="Courier New"/>
                <a:cs typeface="Courier New"/>
                <a:sym typeface="Courier New"/>
              </a:rPr>
              <a:t>  def change</a:t>
            </a:r>
          </a:p>
          <a:p>
            <a:pPr lvl="0">
              <a:spcBef>
                <a:spcPts val="0"/>
              </a:spcBef>
              <a:spcAft>
                <a:spcPts val="0"/>
              </a:spcAft>
              <a:buNone/>
            </a:pPr>
            <a:r>
              <a:rPr lang="en-GB">
                <a:latin typeface="Courier New"/>
                <a:ea typeface="Courier New"/>
                <a:cs typeface="Courier New"/>
                <a:sym typeface="Courier New"/>
              </a:rPr>
              <a:t>    add_column :papers, :release_delay, :integer</a:t>
            </a:r>
          </a:p>
          <a:p>
            <a:pPr lv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end</a:t>
            </a:r>
          </a:p>
          <a:p>
            <a:pPr lvl="0" rtl="0">
              <a:spcBef>
                <a:spcPts val="1000"/>
              </a:spcBef>
              <a:spcAft>
                <a:spcPts val="1000"/>
              </a:spcAft>
              <a:buNone/>
            </a:pPr>
            <a:r>
              <a:rPr lang="en-GB"/>
              <a:t>These changes can then be applied or rolled back onto the database with:</a:t>
            </a:r>
          </a:p>
          <a:p>
            <a:pPr lvl="0" rtl="0">
              <a:spcBef>
                <a:spcPts val="0"/>
              </a:spcBef>
              <a:spcAft>
                <a:spcPts val="0"/>
              </a:spcAft>
              <a:buNone/>
            </a:pPr>
            <a:r>
              <a:rPr lang="en-GB">
                <a:latin typeface="Courier New"/>
                <a:ea typeface="Courier New"/>
                <a:cs typeface="Courier New"/>
                <a:sym typeface="Courier New"/>
              </a:rPr>
              <a:t>$ rake db:migrate							$ rake db:rollback</a:t>
            </a:r>
          </a:p>
          <a:p>
            <a:pPr lvl="0" rt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Rails best practices</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GB"/>
              <a:t>Keep your models thin - their focus is on valid data</a:t>
            </a:r>
          </a:p>
          <a:p>
            <a:pPr lvl="0" rtl="0">
              <a:spcBef>
                <a:spcPts val="0"/>
              </a:spcBef>
              <a:buNone/>
            </a:pPr>
            <a:r>
              <a:rPr lang="en-GB"/>
              <a:t>Keep your data normalised - avoid storing the same thing in multiple places</a:t>
            </a:r>
          </a:p>
          <a:p>
            <a:pPr lvl="0" rtl="0">
              <a:spcBef>
                <a:spcPts val="0"/>
              </a:spcBef>
              <a:buNone/>
            </a:pPr>
            <a:r>
              <a:rPr lang="en-GB"/>
              <a:t>Keep your views simple - presentation logic is not business logic</a:t>
            </a:r>
          </a:p>
          <a:p>
            <a:pPr lvl="0">
              <a:spcBef>
                <a:spcPts val="0"/>
              </a:spcBef>
              <a:buNone/>
            </a:pPr>
            <a:r>
              <a:rPr lang="en-GB"/>
              <a:t>Let your controllers do the heavy lifting</a:t>
            </a:r>
          </a:p>
          <a:p>
            <a:pPr lvl="0">
              <a:spcBef>
                <a:spcPts val="0"/>
              </a:spcBef>
              <a:buNone/>
            </a:pPr>
            <a:r>
              <a:rPr lang="en-GB"/>
              <a:t>Also, remember the Rails principals: Don’t Repeat Yourself (DRY) and Convention over Configuration</a:t>
            </a:r>
          </a:p>
          <a:p>
            <a:pPr lvl="0" rtl="0">
              <a:spcBef>
                <a:spcPts val="0"/>
              </a:spcBef>
              <a:buNone/>
            </a:pPr>
            <a:r>
              <a:rPr lang="en-GB"/>
              <a:t>Follow the Rails pattern, develop incrementally and demo often!</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Depot Application</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So far we have talked about some Rails concepts and seen a very simple Rails application. But there is much more to learn about Rails! We will explore Rails in detail by building a shopping cart system, Depot, incrementally adding features as we go.</a:t>
            </a:r>
          </a:p>
          <a:p>
            <a:pPr lvl="0">
              <a:spcBef>
                <a:spcPts val="0"/>
              </a:spcBef>
              <a:buNone/>
            </a:pPr>
            <a:r>
              <a:rPr lang="en-GB"/>
              <a:t>Let’s start with two use cases:</a:t>
            </a:r>
          </a:p>
          <a:p>
            <a:pPr indent="-342900" lvl="0" marL="457200">
              <a:spcBef>
                <a:spcPts val="0"/>
              </a:spcBef>
            </a:pPr>
            <a:r>
              <a:rPr lang="en-GB"/>
              <a:t>The </a:t>
            </a:r>
            <a:r>
              <a:rPr i="1" lang="en-GB"/>
              <a:t>buyer</a:t>
            </a:r>
            <a:r>
              <a:rPr lang="en-GB"/>
              <a:t> uses Depot to browse the products we have to sell, select some to purchase, and supply the information needed to create an order.</a:t>
            </a:r>
          </a:p>
          <a:p>
            <a:pPr indent="-342900" lvl="0" marL="457200">
              <a:spcBef>
                <a:spcPts val="0"/>
              </a:spcBef>
            </a:pPr>
            <a:r>
              <a:rPr lang="en-GB"/>
              <a:t>The </a:t>
            </a:r>
            <a:r>
              <a:rPr i="1" lang="en-GB"/>
              <a:t>seller</a:t>
            </a:r>
            <a:r>
              <a:rPr lang="en-GB"/>
              <a:t> uses Depot to maintain a list of products to sell, to determine the orders that are awaiting shipment, and to mark orders as shipped.</a:t>
            </a:r>
          </a:p>
          <a:p>
            <a:pPr lvl="0">
              <a:spcBef>
                <a:spcPts val="0"/>
              </a:spcBef>
              <a:buNone/>
            </a:pPr>
            <a:r>
              <a:rPr lang="en-GB"/>
              <a:t>Note: before we move on, stop running and close any open projects.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561975" y="33338"/>
            <a:ext cx="8020050" cy="5076825"/>
          </a:xfrm>
          <a:prstGeom prst="rect">
            <a:avLst/>
          </a:prstGeom>
          <a:noFill/>
          <a:ln>
            <a:noFill/>
          </a:ln>
        </p:spPr>
      </p:pic>
      <p:sp>
        <p:nvSpPr>
          <p:cNvPr id="161" name="Shape 161"/>
          <p:cNvSpPr txBox="1"/>
          <p:nvPr>
            <p:ph type="title"/>
          </p:nvPr>
        </p:nvSpPr>
        <p:spPr>
          <a:xfrm>
            <a:off x="6513000" y="300575"/>
            <a:ext cx="1972200" cy="572700"/>
          </a:xfrm>
          <a:prstGeom prst="rect">
            <a:avLst/>
          </a:prstGeom>
        </p:spPr>
        <p:txBody>
          <a:bodyPr anchorCtr="0" anchor="t" bIns="91425" lIns="91425" rIns="91425" wrap="square" tIns="91425">
            <a:noAutofit/>
          </a:bodyPr>
          <a:lstStyle/>
          <a:p>
            <a:pPr lvl="0" rtl="0">
              <a:spcBef>
                <a:spcPts val="0"/>
              </a:spcBef>
              <a:buNone/>
            </a:pPr>
            <a:r>
              <a:rPr lang="en-GB">
                <a:solidFill>
                  <a:srgbClr val="000000"/>
                </a:solidFill>
              </a:rPr>
              <a:t>Seller</a:t>
            </a:r>
            <a:r>
              <a:rPr lang="en-GB">
                <a:solidFill>
                  <a:srgbClr val="000000"/>
                </a:solidFill>
              </a:rPr>
              <a:t> flow</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Initial database schema</a:t>
            </a:r>
          </a:p>
        </p:txBody>
      </p:sp>
      <p:pic>
        <p:nvPicPr>
          <p:cNvPr id="167" name="Shape 167"/>
          <p:cNvPicPr preferRelativeResize="0"/>
          <p:nvPr/>
        </p:nvPicPr>
        <p:blipFill>
          <a:blip r:embed="rId3">
            <a:alphaModFix/>
          </a:blip>
          <a:stretch>
            <a:fillRect/>
          </a:stretch>
        </p:blipFill>
        <p:spPr>
          <a:xfrm>
            <a:off x="1057775" y="1110325"/>
            <a:ext cx="6838950" cy="3448050"/>
          </a:xfrm>
          <a:prstGeom prst="rect">
            <a:avLst/>
          </a:prstGeom>
          <a:noFill/>
          <a:ln>
            <a:noFill/>
          </a:ln>
        </p:spPr>
      </p:pic>
      <p:sp>
        <p:nvSpPr>
          <p:cNvPr id="168" name="Shape 168"/>
          <p:cNvSpPr/>
          <p:nvPr/>
        </p:nvSpPr>
        <p:spPr>
          <a:xfrm>
            <a:off x="1122775" y="1179875"/>
            <a:ext cx="2160000" cy="19410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1232873" y="0"/>
            <a:ext cx="6678254" cy="5143500"/>
          </a:xfrm>
          <a:prstGeom prst="rect">
            <a:avLst/>
          </a:prstGeom>
          <a:noFill/>
          <a:ln>
            <a:noFill/>
          </a:ln>
        </p:spPr>
      </p:pic>
      <p:sp>
        <p:nvSpPr>
          <p:cNvPr id="174" name="Shape 174"/>
          <p:cNvSpPr txBox="1"/>
          <p:nvPr>
            <p:ph type="title"/>
          </p:nvPr>
        </p:nvSpPr>
        <p:spPr>
          <a:xfrm>
            <a:off x="1431000" y="4326500"/>
            <a:ext cx="3082200" cy="572700"/>
          </a:xfrm>
          <a:prstGeom prst="rect">
            <a:avLst/>
          </a:prstGeom>
        </p:spPr>
        <p:txBody>
          <a:bodyPr anchorCtr="0" anchor="t" bIns="91425" lIns="91425" rIns="91425" wrap="square" tIns="91425">
            <a:noAutofit/>
          </a:bodyPr>
          <a:lstStyle/>
          <a:p>
            <a:pPr lvl="0">
              <a:spcBef>
                <a:spcPts val="0"/>
              </a:spcBef>
              <a:buNone/>
            </a:pPr>
            <a:r>
              <a:rPr lang="en-GB">
                <a:solidFill>
                  <a:srgbClr val="000000"/>
                </a:solidFill>
              </a:rPr>
              <a:t>Buyer (shopper) flow</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Contents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Today we hope to cover:</a:t>
            </a:r>
          </a:p>
          <a:p>
            <a:pPr indent="-342900" lvl="0" marL="457200" rtl="0">
              <a:spcBef>
                <a:spcPts val="0"/>
              </a:spcBef>
            </a:pPr>
            <a:r>
              <a:rPr lang="en-GB"/>
              <a:t>Getting started with Rails</a:t>
            </a:r>
          </a:p>
          <a:p>
            <a:pPr indent="-342900" lvl="0" marL="457200" rtl="0">
              <a:spcBef>
                <a:spcPts val="0"/>
              </a:spcBef>
            </a:pPr>
            <a:r>
              <a:rPr lang="en-GB"/>
              <a:t>First look at MVC, templates, routes, migrations, best practices</a:t>
            </a:r>
          </a:p>
          <a:p>
            <a:pPr indent="-342900" lvl="0" marL="457200" rtl="0">
              <a:spcBef>
                <a:spcPts val="0"/>
              </a:spcBef>
            </a:pPr>
            <a:r>
              <a:rPr lang="en-GB"/>
              <a:t>Workshop: depot application</a:t>
            </a:r>
          </a:p>
          <a:p>
            <a:pPr indent="-342900" lvl="0" marL="457200" rtl="0">
              <a:spcBef>
                <a:spcPts val="0"/>
              </a:spcBef>
            </a:pPr>
            <a:r>
              <a:rPr lang="en-GB"/>
              <a:t>Unit testing with RSpec</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Creating the Depot application</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Open RubyMine and create a new Rails Application project named ‘depot’. </a:t>
            </a:r>
          </a:p>
          <a:p>
            <a:pPr lvl="0">
              <a:spcBef>
                <a:spcPts val="0"/>
              </a:spcBef>
              <a:buNone/>
            </a:pPr>
            <a:r>
              <a:rPr lang="en-GB"/>
              <a:t>We will use SQLite as our initial database; so no software or setup is required. Verify the application runs at </a:t>
            </a:r>
            <a:r>
              <a:rPr lang="en-GB" u="sng">
                <a:solidFill>
                  <a:schemeClr val="hlink"/>
                </a:solidFill>
                <a:hlinkClick r:id="rId3"/>
              </a:rPr>
              <a:t>http://localhost:3000/</a:t>
            </a:r>
          </a:p>
          <a:p>
            <a:pPr lvl="0" rtl="0">
              <a:spcBef>
                <a:spcPts val="0"/>
              </a:spcBef>
              <a:buNone/>
            </a:pPr>
            <a:r>
              <a:rPr lang="en-GB"/>
              <a:t>Let’s create some code and data structures for managing products:</a:t>
            </a:r>
          </a:p>
          <a:p>
            <a:pPr indent="-342900" lvl="0" marL="457200" rtl="0">
              <a:spcBef>
                <a:spcPts val="0"/>
              </a:spcBef>
            </a:pPr>
            <a:r>
              <a:rPr lang="en-GB"/>
              <a:t>In RubyMine, click Tools &gt; Run Rails Generator and select “scaffold”</a:t>
            </a:r>
          </a:p>
          <a:p>
            <a:pPr indent="-342900" lvl="0" marL="457200" rtl="0">
              <a:spcBef>
                <a:spcPts val="0"/>
              </a:spcBef>
            </a:pPr>
            <a:r>
              <a:rPr lang="en-GB"/>
              <a:t>Enter the following generator arguments (on one line):</a:t>
            </a:r>
            <a:br>
              <a:rPr lang="en-GB"/>
            </a:br>
            <a:r>
              <a:rPr lang="en-GB">
                <a:latin typeface="Courier New"/>
                <a:ea typeface="Courier New"/>
                <a:cs typeface="Courier New"/>
                <a:sym typeface="Courier New"/>
              </a:rPr>
              <a:t>Product title:string description:text image_url:string price:decimal</a:t>
            </a:r>
          </a:p>
          <a:p>
            <a:pPr indent="-342900" lvl="0" marL="457200" rtl="0">
              <a:spcBef>
                <a:spcPts val="0"/>
              </a:spcBef>
              <a:buFont typeface="Courier New"/>
            </a:pPr>
            <a:r>
              <a:rPr lang="en-GB"/>
              <a:t>Click on OK</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Updating the create form</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In RubyMine, choose Tools &gt; Run Rake Task and select “db:migrate”. Click on OK.</a:t>
            </a:r>
          </a:p>
          <a:p>
            <a:pPr lvl="0">
              <a:spcBef>
                <a:spcPts val="0"/>
              </a:spcBef>
              <a:buNone/>
            </a:pPr>
            <a:r>
              <a:rPr lang="en-GB"/>
              <a:t>The database has been updated: a new table has been created with our new fields.</a:t>
            </a:r>
          </a:p>
          <a:p>
            <a:pPr lvl="0">
              <a:spcBef>
                <a:spcPts val="0"/>
              </a:spcBef>
              <a:buNone/>
            </a:pPr>
            <a:r>
              <a:rPr lang="en-GB"/>
              <a:t>Go to </a:t>
            </a:r>
            <a:r>
              <a:rPr lang="en-GB" u="sng">
                <a:solidFill>
                  <a:schemeClr val="hlink"/>
                </a:solidFill>
                <a:hlinkClick r:id="rId3"/>
              </a:rPr>
              <a:t>http://localhost:3000/products</a:t>
            </a:r>
            <a:r>
              <a:rPr lang="en-GB"/>
              <a:t> and see the products index page. Check out the New Product page too. Let’s make the description box a bit larger: Open </a:t>
            </a:r>
            <a:r>
              <a:rPr lang="en-GB">
                <a:latin typeface="Courier New"/>
                <a:ea typeface="Courier New"/>
                <a:cs typeface="Courier New"/>
                <a:sym typeface="Courier New"/>
              </a:rPr>
              <a:t>app/views/products/_form.html.erb </a:t>
            </a:r>
            <a:r>
              <a:rPr lang="en-GB"/>
              <a:t>and modify the product description text_area t</a:t>
            </a:r>
            <a:r>
              <a:rPr lang="en-GB"/>
              <a:t>o:</a:t>
            </a:r>
          </a:p>
          <a:p>
            <a:pPr lvl="0">
              <a:spcBef>
                <a:spcPts val="0"/>
              </a:spcBef>
              <a:buNone/>
            </a:pPr>
            <a:r>
              <a:rPr lang="en-GB">
                <a:latin typeface="Courier New"/>
                <a:ea typeface="Courier New"/>
                <a:cs typeface="Courier New"/>
                <a:sym typeface="Courier New"/>
              </a:rPr>
              <a:t>&lt;%= form.text_area :description, id: :product_description, rows: 10, cols: 60 %&gt;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Shape 191"/>
          <p:cNvPicPr preferRelativeResize="0"/>
          <p:nvPr/>
        </p:nvPicPr>
        <p:blipFill>
          <a:blip r:embed="rId3">
            <a:alphaModFix/>
          </a:blip>
          <a:stretch>
            <a:fillRect/>
          </a:stretch>
        </p:blipFill>
        <p:spPr>
          <a:xfrm>
            <a:off x="153200" y="136300"/>
            <a:ext cx="4495800" cy="4781550"/>
          </a:xfrm>
          <a:prstGeom prst="rect">
            <a:avLst/>
          </a:prstGeom>
          <a:noFill/>
          <a:ln>
            <a:noFill/>
          </a:ln>
        </p:spPr>
      </p:pic>
      <p:pic>
        <p:nvPicPr>
          <p:cNvPr id="192" name="Shape 192"/>
          <p:cNvPicPr preferRelativeResize="0"/>
          <p:nvPr/>
        </p:nvPicPr>
        <p:blipFill>
          <a:blip r:embed="rId4">
            <a:alphaModFix/>
          </a:blip>
          <a:stretch>
            <a:fillRect/>
          </a:stretch>
        </p:blipFill>
        <p:spPr>
          <a:xfrm>
            <a:off x="4748300" y="1185088"/>
            <a:ext cx="4289499" cy="3135264"/>
          </a:xfrm>
          <a:prstGeom prst="rect">
            <a:avLst/>
          </a:prstGeom>
          <a:noFill/>
          <a:ln>
            <a:noFill/>
          </a:ln>
        </p:spPr>
      </p:pic>
      <p:sp>
        <p:nvSpPr>
          <p:cNvPr id="193" name="Shape 193"/>
          <p:cNvSpPr txBox="1"/>
          <p:nvPr>
            <p:ph type="title"/>
          </p:nvPr>
        </p:nvSpPr>
        <p:spPr>
          <a:xfrm>
            <a:off x="5542350" y="407075"/>
            <a:ext cx="2613000" cy="572700"/>
          </a:xfrm>
          <a:prstGeom prst="rect">
            <a:avLst/>
          </a:prstGeom>
        </p:spPr>
        <p:txBody>
          <a:bodyPr anchorCtr="0" anchor="t" bIns="91425" lIns="91425" rIns="91425" wrap="square" tIns="91425">
            <a:noAutofit/>
          </a:bodyPr>
          <a:lstStyle/>
          <a:p>
            <a:pPr lvl="0" algn="r">
              <a:spcBef>
                <a:spcPts val="0"/>
              </a:spcBef>
              <a:buNone/>
            </a:pPr>
            <a:r>
              <a:rPr lang="en-GB">
                <a:solidFill>
                  <a:srgbClr val="EFEFEF"/>
                </a:solidFill>
              </a:rPr>
              <a:t>Create a product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Rails Scaffolding</a:t>
            </a:r>
          </a:p>
        </p:txBody>
      </p:sp>
      <p:sp>
        <p:nvSpPr>
          <p:cNvPr id="199" name="Shape 199"/>
          <p:cNvSpPr txBox="1"/>
          <p:nvPr>
            <p:ph idx="1" type="body"/>
          </p:nvPr>
        </p:nvSpPr>
        <p:spPr>
          <a:xfrm>
            <a:off x="311700" y="1152475"/>
            <a:ext cx="6268800" cy="3416400"/>
          </a:xfrm>
          <a:prstGeom prst="rect">
            <a:avLst/>
          </a:prstGeom>
        </p:spPr>
        <p:txBody>
          <a:bodyPr anchorCtr="0" anchor="t" bIns="91425" lIns="91425" rIns="91425" wrap="square" tIns="91425">
            <a:noAutofit/>
          </a:bodyPr>
          <a:lstStyle/>
          <a:p>
            <a:pPr lvl="0">
              <a:spcBef>
                <a:spcPts val="0"/>
              </a:spcBef>
              <a:buNone/>
            </a:pPr>
            <a:r>
              <a:rPr lang="en-GB"/>
              <a:t>With one command, scaffolding allows us to generate database structures, controllers, models and views etc.</a:t>
            </a:r>
          </a:p>
          <a:p>
            <a:pPr lvl="0">
              <a:spcBef>
                <a:spcPts val="0"/>
              </a:spcBef>
              <a:buNone/>
            </a:pPr>
            <a:r>
              <a:rPr lang="en-GB"/>
              <a:t>Before we run it, let’s manually tweak the migration script. Open the </a:t>
            </a:r>
            <a:r>
              <a:rPr lang="en-GB">
                <a:latin typeface="Courier New"/>
                <a:ea typeface="Courier New"/>
                <a:cs typeface="Courier New"/>
                <a:sym typeface="Courier New"/>
              </a:rPr>
              <a:t>xxxx_create_products.rb</a:t>
            </a:r>
            <a:r>
              <a:rPr lang="en-GB"/>
              <a:t> file in </a:t>
            </a:r>
            <a:r>
              <a:rPr lang="en-GB">
                <a:latin typeface="Courier New"/>
                <a:ea typeface="Courier New"/>
                <a:cs typeface="Courier New"/>
                <a:sym typeface="Courier New"/>
              </a:rPr>
              <a:t>db/migrate.</a:t>
            </a:r>
            <a:r>
              <a:rPr lang="en-GB"/>
              <a:t> (The filename will start with a timestamp.)</a:t>
            </a:r>
          </a:p>
          <a:p>
            <a:pPr lvl="0">
              <a:spcBef>
                <a:spcPts val="0"/>
              </a:spcBef>
              <a:spcAft>
                <a:spcPts val="0"/>
              </a:spcAft>
              <a:buNone/>
            </a:pPr>
            <a:r>
              <a:rPr lang="en-GB"/>
              <a:t>Change:</a:t>
            </a:r>
          </a:p>
          <a:p>
            <a:pPr indent="457200" lvl="0" marL="0">
              <a:spcBef>
                <a:spcPts val="0"/>
              </a:spcBef>
              <a:spcAft>
                <a:spcPts val="0"/>
              </a:spcAft>
              <a:buNone/>
            </a:pPr>
            <a:r>
              <a:rPr lang="en-GB">
                <a:latin typeface="Courier New"/>
                <a:ea typeface="Courier New"/>
                <a:cs typeface="Courier New"/>
                <a:sym typeface="Courier New"/>
              </a:rPr>
              <a:t>t.decimal :price</a:t>
            </a:r>
          </a:p>
          <a:p>
            <a:pPr lvl="0" rtl="0">
              <a:spcBef>
                <a:spcPts val="0"/>
              </a:spcBef>
              <a:spcAft>
                <a:spcPts val="0"/>
              </a:spcAft>
              <a:buNone/>
            </a:pPr>
            <a:r>
              <a:rPr lang="en-GB"/>
              <a:t>To:</a:t>
            </a:r>
          </a:p>
          <a:p>
            <a:pPr indent="457200" lvl="0" marL="0" rtl="0">
              <a:spcBef>
                <a:spcPts val="0"/>
              </a:spcBef>
              <a:spcAft>
                <a:spcPts val="0"/>
              </a:spcAft>
              <a:buNone/>
            </a:pPr>
            <a:r>
              <a:rPr lang="en-GB">
                <a:latin typeface="Courier New"/>
                <a:ea typeface="Courier New"/>
                <a:cs typeface="Courier New"/>
                <a:sym typeface="Courier New"/>
              </a:rPr>
              <a:t>t.decimal :price, precision: 8, scale: 2</a:t>
            </a:r>
          </a:p>
        </p:txBody>
      </p:sp>
      <p:pic>
        <p:nvPicPr>
          <p:cNvPr id="200" name="Shape 200"/>
          <p:cNvPicPr preferRelativeResize="0"/>
          <p:nvPr/>
        </p:nvPicPr>
        <p:blipFill rotWithShape="1">
          <a:blip r:embed="rId3">
            <a:alphaModFix/>
          </a:blip>
          <a:srcRect b="0" l="4443" r="0" t="0"/>
          <a:stretch/>
        </p:blipFill>
        <p:spPr>
          <a:xfrm>
            <a:off x="6580425" y="0"/>
            <a:ext cx="2563575"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Seeding the (development) system</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Let’s make our development and testing a little easier by loading some seed data</a:t>
            </a:r>
          </a:p>
          <a:p>
            <a:pPr lvl="0">
              <a:spcBef>
                <a:spcPts val="0"/>
              </a:spcBef>
              <a:buNone/>
            </a:pPr>
            <a:r>
              <a:rPr lang="en-GB"/>
              <a:t>Copy seeds.rb to the db/ folder (replacing the existing file)</a:t>
            </a:r>
          </a:p>
          <a:p>
            <a:pPr lvl="0">
              <a:spcBef>
                <a:spcPts val="0"/>
              </a:spcBef>
              <a:buNone/>
            </a:pPr>
            <a:r>
              <a:rPr lang="en-GB"/>
              <a:t>Download and expand the images.zip (or images.tgz) archive and copy all the images to app/assets/images</a:t>
            </a:r>
          </a:p>
          <a:p>
            <a:pPr lvl="0">
              <a:spcBef>
                <a:spcPts val="0"/>
              </a:spcBef>
              <a:buNone/>
            </a:pPr>
            <a:r>
              <a:rPr lang="en-GB"/>
              <a:t>Load the seeds by running the rake task “db:seed” (in RubyMine, Tools &gt; Run Rake Task)</a:t>
            </a:r>
          </a:p>
          <a:p>
            <a:pPr lvl="0">
              <a:spcBef>
                <a:spcPts val="0"/>
              </a:spcBef>
              <a:buNone/>
            </a:pPr>
            <a:r>
              <a:rPr lang="en-GB"/>
              <a:t>Check that new products appear in </a:t>
            </a:r>
            <a:r>
              <a:rPr lang="en-GB" u="sng">
                <a:solidFill>
                  <a:schemeClr val="hlink"/>
                </a:solidFill>
                <a:hlinkClick r:id="rId3"/>
              </a:rPr>
              <a:t>http://localhost:3000/products</a:t>
            </a:r>
            <a:r>
              <a:rPr lang="en-GB"/>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Styling the products index page</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The index page </a:t>
            </a:r>
            <a:r>
              <a:rPr lang="en-GB" u="sng">
                <a:solidFill>
                  <a:schemeClr val="hlink"/>
                </a:solidFill>
                <a:hlinkClick r:id="rId3"/>
              </a:rPr>
              <a:t>http://localhost:3000/products</a:t>
            </a:r>
            <a:r>
              <a:rPr lang="en-GB"/>
              <a:t> could do with some styling.</a:t>
            </a:r>
          </a:p>
          <a:p>
            <a:pPr lvl="0">
              <a:spcBef>
                <a:spcPts val="0"/>
              </a:spcBef>
              <a:buNone/>
            </a:pPr>
            <a:r>
              <a:rPr lang="en-GB"/>
              <a:t>Download </a:t>
            </a:r>
            <a:r>
              <a:rPr lang="en-GB">
                <a:latin typeface="Courier New"/>
                <a:ea typeface="Courier New"/>
                <a:cs typeface="Courier New"/>
                <a:sym typeface="Courier New"/>
              </a:rPr>
              <a:t>products.scss</a:t>
            </a:r>
            <a:r>
              <a:rPr lang="en-GB"/>
              <a:t> and copy it to </a:t>
            </a:r>
            <a:r>
              <a:rPr lang="en-GB">
                <a:latin typeface="Courier New"/>
                <a:ea typeface="Courier New"/>
                <a:cs typeface="Courier New"/>
                <a:sym typeface="Courier New"/>
              </a:rPr>
              <a:t>app/assets/stylesheets</a:t>
            </a:r>
          </a:p>
          <a:p>
            <a:pPr lvl="0">
              <a:spcBef>
                <a:spcPts val="0"/>
              </a:spcBef>
              <a:buNone/>
            </a:pPr>
            <a:r>
              <a:rPr lang="en-GB"/>
              <a:t>Download products/index.html.erb and copy it to app/views/products/index.html.erb</a:t>
            </a:r>
          </a:p>
          <a:p>
            <a:pPr lvl="0">
              <a:spcBef>
                <a:spcPts val="0"/>
              </a:spcBef>
              <a:buNone/>
            </a:pPr>
            <a:r>
              <a:rPr lang="en-GB"/>
              <a:t>Update app/views/layouts/application.html.erb and change the &lt;body&gt; tag to:</a:t>
            </a:r>
          </a:p>
          <a:p>
            <a:pPr lvl="0">
              <a:spcBef>
                <a:spcPts val="0"/>
              </a:spcBef>
              <a:spcAft>
                <a:spcPts val="0"/>
              </a:spcAft>
              <a:buNone/>
            </a:pPr>
            <a:r>
              <a:rPr lang="en-GB"/>
              <a:t> </a:t>
            </a:r>
            <a:r>
              <a:rPr lang="en-GB">
                <a:latin typeface="Courier New"/>
                <a:ea typeface="Courier New"/>
                <a:cs typeface="Courier New"/>
                <a:sym typeface="Courier New"/>
              </a:rPr>
              <a:t>&lt;body&gt;</a:t>
            </a:r>
          </a:p>
          <a:p>
            <a:pPr lvl="0">
              <a:spcBef>
                <a:spcPts val="0"/>
              </a:spcBef>
              <a:spcAft>
                <a:spcPts val="0"/>
              </a:spcAft>
              <a:buNone/>
            </a:pPr>
            <a:r>
              <a:rPr lang="en-GB">
                <a:latin typeface="Courier New"/>
                <a:ea typeface="Courier New"/>
                <a:cs typeface="Courier New"/>
                <a:sym typeface="Courier New"/>
              </a:rPr>
              <a:t>  &lt;main class='&lt;%= controller.controller_name %&gt;'&gt;</a:t>
            </a:r>
            <a:br>
              <a:rPr lang="en-GB">
                <a:latin typeface="Courier New"/>
                <a:ea typeface="Courier New"/>
                <a:cs typeface="Courier New"/>
                <a:sym typeface="Courier New"/>
              </a:rPr>
            </a:br>
            <a:r>
              <a:rPr lang="en-GB">
                <a:latin typeface="Courier New"/>
                <a:ea typeface="Courier New"/>
                <a:cs typeface="Courier New"/>
                <a:sym typeface="Courier New"/>
              </a:rPr>
              <a:t>    &lt;%= yield %&gt;</a:t>
            </a:r>
          </a:p>
          <a:p>
            <a:pPr lvl="0">
              <a:spcBef>
                <a:spcPts val="0"/>
              </a:spcBef>
              <a:spcAft>
                <a:spcPts val="0"/>
              </a:spcAft>
              <a:buNone/>
            </a:pPr>
            <a:r>
              <a:rPr lang="en-GB">
                <a:latin typeface="Courier New"/>
                <a:ea typeface="Courier New"/>
                <a:cs typeface="Courier New"/>
                <a:sym typeface="Courier New"/>
              </a:rPr>
              <a:t>  &lt;/main&gt;</a:t>
            </a:r>
          </a:p>
          <a:p>
            <a:pPr lvl="0">
              <a:spcBef>
                <a:spcPts val="0"/>
              </a:spcBef>
              <a:spcAft>
                <a:spcPts val="0"/>
              </a:spcAft>
              <a:buNone/>
            </a:pPr>
            <a:r>
              <a:rPr lang="en-GB">
                <a:latin typeface="Courier New"/>
                <a:ea typeface="Courier New"/>
                <a:cs typeface="Courier New"/>
                <a:sym typeface="Courier New"/>
              </a:rPr>
              <a:t>&lt;/body&gt;</a:t>
            </a:r>
          </a:p>
          <a:p>
            <a:pPr lvl="0">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2928900" cy="572700"/>
          </a:xfrm>
          <a:prstGeom prst="rect">
            <a:avLst/>
          </a:prstGeom>
        </p:spPr>
        <p:txBody>
          <a:bodyPr anchorCtr="0" anchor="t" bIns="91425" lIns="91425" rIns="91425" wrap="square" tIns="91425">
            <a:noAutofit/>
          </a:bodyPr>
          <a:lstStyle/>
          <a:p>
            <a:pPr lvl="0">
              <a:spcBef>
                <a:spcPts val="0"/>
              </a:spcBef>
              <a:buNone/>
            </a:pPr>
            <a:r>
              <a:rPr lang="en-GB"/>
              <a:t>Products index</a:t>
            </a:r>
          </a:p>
        </p:txBody>
      </p:sp>
      <p:pic>
        <p:nvPicPr>
          <p:cNvPr id="218" name="Shape 218"/>
          <p:cNvPicPr preferRelativeResize="0"/>
          <p:nvPr/>
        </p:nvPicPr>
        <p:blipFill>
          <a:blip r:embed="rId3">
            <a:alphaModFix/>
          </a:blip>
          <a:stretch>
            <a:fillRect/>
          </a:stretch>
        </p:blipFill>
        <p:spPr>
          <a:xfrm>
            <a:off x="3343727" y="0"/>
            <a:ext cx="5800273"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Committing the code</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We’ve reached a point where it would be good to commit our work to source control.</a:t>
            </a:r>
          </a:p>
          <a:p>
            <a:pPr lvl="0">
              <a:spcBef>
                <a:spcPts val="0"/>
              </a:spcBef>
              <a:buNone/>
            </a:pPr>
            <a:r>
              <a:rPr lang="en-GB"/>
              <a:t>RubyMine has initialised an empty git repository for us, so we need to add our files to it. Right-click on the project directory and choose Git &gt; Add. Add all the files.</a:t>
            </a:r>
          </a:p>
          <a:p>
            <a:pPr lvl="0">
              <a:spcBef>
                <a:spcPts val="0"/>
              </a:spcBef>
              <a:buNone/>
            </a:pPr>
            <a:r>
              <a:rPr lang="en-GB"/>
              <a:t>The goto VCS &gt; Commit… and commit the project with a suitable message.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Validations for presence</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Let’s improve the system to ensure that all the fields must be present.</a:t>
            </a:r>
          </a:p>
          <a:p>
            <a:pPr lvl="0">
              <a:spcBef>
                <a:spcPts val="0"/>
              </a:spcBef>
              <a:buNone/>
            </a:pPr>
            <a:r>
              <a:rPr lang="en-GB"/>
              <a:t>Locate the Product model and add a call to the </a:t>
            </a:r>
            <a:r>
              <a:rPr i="1" lang="en-GB"/>
              <a:t>validates</a:t>
            </a:r>
            <a:r>
              <a:rPr lang="en-GB"/>
              <a:t> method, thus:</a:t>
            </a:r>
          </a:p>
          <a:p>
            <a:pPr lvl="0" rtl="0">
              <a:spcBef>
                <a:spcPts val="0"/>
              </a:spcBef>
              <a:spcAft>
                <a:spcPts val="0"/>
              </a:spcAft>
              <a:buNone/>
            </a:pPr>
            <a:r>
              <a:rPr lang="en-GB">
                <a:latin typeface="Courier New"/>
                <a:ea typeface="Courier New"/>
                <a:cs typeface="Courier New"/>
                <a:sym typeface="Courier New"/>
              </a:rPr>
              <a:t>class Product &lt; ApplicationRecord</a:t>
            </a:r>
          </a:p>
          <a:p>
            <a:pPr lvl="0">
              <a:spcBef>
                <a:spcPts val="0"/>
              </a:spcBef>
              <a:spcAft>
                <a:spcPts val="0"/>
              </a:spcAft>
              <a:buNone/>
            </a:pPr>
            <a:r>
              <a:rPr lang="en-GB">
                <a:latin typeface="Courier New"/>
                <a:ea typeface="Courier New"/>
                <a:cs typeface="Courier New"/>
                <a:sym typeface="Courier New"/>
              </a:rPr>
              <a:t>  validates :title, :description, :image_url, presence: true</a:t>
            </a:r>
          </a:p>
          <a:p>
            <a:pPr lvl="0" rtl="0">
              <a:spcBef>
                <a:spcPts val="0"/>
              </a:spcBef>
              <a:spcAft>
                <a:spcPts val="0"/>
              </a:spcAft>
              <a:buNone/>
            </a:pPr>
            <a:r>
              <a:rPr lang="en-GB">
                <a:latin typeface="Courier New"/>
                <a:ea typeface="Courier New"/>
                <a:cs typeface="Courier New"/>
                <a:sym typeface="Courier New"/>
              </a:rPr>
              <a:t>end</a:t>
            </a:r>
          </a:p>
          <a:p>
            <a:pPr lvl="0" rtl="0">
              <a:spcBef>
                <a:spcPts val="0"/>
              </a:spcBef>
              <a:buNone/>
            </a:pPr>
            <a:r>
              <a:t/>
            </a:r>
            <a:endParaRPr/>
          </a:p>
          <a:p>
            <a:pPr lvl="0" rtl="0">
              <a:spcBef>
                <a:spcPts val="0"/>
              </a:spcBef>
              <a:buNone/>
            </a:pPr>
            <a:r>
              <a:rPr lang="en-GB"/>
              <a:t>Now try and create a new product with a missing title / description / image...</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Validations for number</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Update the Product model with a further validation for price:</a:t>
            </a:r>
          </a:p>
          <a:p>
            <a:pPr lvl="0">
              <a:spcBef>
                <a:spcPts val="0"/>
              </a:spcBef>
              <a:buNone/>
            </a:pPr>
            <a:r>
              <a:rPr lang="en-GB">
                <a:latin typeface="Courier New"/>
                <a:ea typeface="Courier New"/>
                <a:cs typeface="Courier New"/>
                <a:sym typeface="Courier New"/>
              </a:rPr>
              <a:t>validates :price, numericality: {greater_than_or_equal_to: 0.01}</a:t>
            </a:r>
          </a:p>
          <a:p>
            <a:pPr lvl="0">
              <a:spcBef>
                <a:spcPts val="0"/>
              </a:spcBef>
              <a:buNone/>
            </a:pPr>
            <a:r>
              <a:t/>
            </a:r>
            <a:endParaRPr/>
          </a:p>
          <a:p>
            <a:pPr lvl="0">
              <a:spcBef>
                <a:spcPts val="0"/>
              </a:spcBef>
              <a:buNone/>
            </a:pPr>
            <a:r>
              <a:rPr lang="en-GB"/>
              <a:t>NB: checking that price is &gt;= 0.01 is preferable to &gt; 0, because a price of 0.0001 would pass the validation but would be rounded down and stored in the database as 0.</a:t>
            </a:r>
          </a:p>
          <a:p>
            <a:pPr lvl="0">
              <a:spcBef>
                <a:spcPts val="0"/>
              </a:spcBef>
              <a:buNone/>
            </a:pPr>
            <a:r>
              <a:rPr lang="en-GB"/>
              <a:t>Test that the number validator is working as expected.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Introduction</a:t>
            </a:r>
          </a:p>
        </p:txBody>
      </p:sp>
      <p:sp>
        <p:nvSpPr>
          <p:cNvPr id="72" name="Shape 72"/>
          <p:cNvSpPr txBox="1"/>
          <p:nvPr>
            <p:ph idx="1" type="body"/>
          </p:nvPr>
        </p:nvSpPr>
        <p:spPr>
          <a:xfrm>
            <a:off x="311700" y="1152475"/>
            <a:ext cx="5687100" cy="3619200"/>
          </a:xfrm>
          <a:prstGeom prst="rect">
            <a:avLst/>
          </a:prstGeom>
        </p:spPr>
        <p:txBody>
          <a:bodyPr anchorCtr="0" anchor="t" bIns="91425" lIns="91425" rIns="91425" wrap="square" tIns="91425">
            <a:noAutofit/>
          </a:bodyPr>
          <a:lstStyle/>
          <a:p>
            <a:pPr lvl="0">
              <a:spcBef>
                <a:spcPts val="0"/>
              </a:spcBef>
              <a:buNone/>
            </a:pPr>
            <a:r>
              <a:rPr lang="en-GB"/>
              <a:t>Ruby on Rails was created by </a:t>
            </a:r>
            <a:r>
              <a:rPr lang="en-GB"/>
              <a:t>David Heinemeier Hansson (DHH) in 2005.  It was intended to provide a framework for the agile development of web applications. It follows a Model-View-Controller paradigm and contains a whole stack of features to assist in the development of web applications.</a:t>
            </a:r>
          </a:p>
          <a:p>
            <a:pPr lvl="0">
              <a:spcBef>
                <a:spcPts val="0"/>
              </a:spcBef>
              <a:buNone/>
            </a:pPr>
            <a:r>
              <a:rPr lang="en-GB"/>
              <a:t>Rails is a nice framework to work with, provided you do things “the Rails way”:</a:t>
            </a:r>
          </a:p>
          <a:p>
            <a:pPr indent="-342900" lvl="0" marL="457200">
              <a:spcBef>
                <a:spcPts val="0"/>
              </a:spcBef>
            </a:pPr>
            <a:r>
              <a:rPr lang="en-GB"/>
              <a:t>Don’t repeat yourself</a:t>
            </a:r>
          </a:p>
          <a:p>
            <a:pPr indent="-342900" lvl="0" marL="457200" rtl="0">
              <a:spcBef>
                <a:spcPts val="0"/>
              </a:spcBef>
            </a:pPr>
            <a:r>
              <a:rPr lang="en-GB"/>
              <a:t>Convention over Configuration</a:t>
            </a:r>
          </a:p>
        </p:txBody>
      </p:sp>
      <p:pic>
        <p:nvPicPr>
          <p:cNvPr id="73" name="Shape 73"/>
          <p:cNvPicPr preferRelativeResize="0"/>
          <p:nvPr/>
        </p:nvPicPr>
        <p:blipFill>
          <a:blip r:embed="rId3">
            <a:alphaModFix/>
          </a:blip>
          <a:stretch>
            <a:fillRect/>
          </a:stretch>
        </p:blipFill>
        <p:spPr>
          <a:xfrm>
            <a:off x="6151200" y="1170125"/>
            <a:ext cx="1947750" cy="292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Validations for uniqueness</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Lets ensure that all product titles are unique:</a:t>
            </a:r>
          </a:p>
          <a:p>
            <a:pPr lvl="0">
              <a:spcBef>
                <a:spcPts val="0"/>
              </a:spcBef>
              <a:buNone/>
            </a:pPr>
            <a:r>
              <a:rPr lang="en-GB">
                <a:latin typeface="Courier New"/>
                <a:ea typeface="Courier New"/>
                <a:cs typeface="Courier New"/>
                <a:sym typeface="Courier New"/>
              </a:rPr>
              <a:t>validates :title, uniqueness: true</a:t>
            </a:r>
          </a:p>
          <a:p>
            <a:pPr lvl="0">
              <a:spcBef>
                <a:spcPts val="0"/>
              </a:spcBef>
              <a:buNone/>
            </a:pPr>
            <a:r>
              <a:rPr lang="en-GB"/>
              <a:t>Note that the uniqueness check runs at the application level, rather than at the database level. For more advanced databases (postgres, mysql, oracle etc) we could complement this application level check with a database constraint.</a:t>
            </a:r>
          </a:p>
          <a:p>
            <a:pPr lvl="0">
              <a:spcBef>
                <a:spcPts val="0"/>
              </a:spcBef>
              <a:buNone/>
            </a:pPr>
            <a:r>
              <a:t/>
            </a:r>
            <a:endParaRPr/>
          </a:p>
          <a:p>
            <a:pPr lvl="0">
              <a:spcBef>
                <a:spcPts val="0"/>
              </a:spcBef>
              <a:buNone/>
            </a:pPr>
            <a:r>
              <a:rPr lang="en-GB"/>
              <a:t>Test that the uniqueness validation is working as expected.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Validations for format</a:t>
            </a:r>
          </a:p>
        </p:txBody>
      </p:sp>
      <p:sp>
        <p:nvSpPr>
          <p:cNvPr id="248" name="Shape 24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Finally, let’s ensure that the image_url field always points to an image by testing it with a regular expression:</a:t>
            </a:r>
          </a:p>
          <a:p>
            <a:pPr lvl="0">
              <a:spcBef>
                <a:spcPts val="0"/>
              </a:spcBef>
              <a:spcAft>
                <a:spcPts val="0"/>
              </a:spcAft>
              <a:buNone/>
            </a:pPr>
            <a:r>
              <a:rPr lang="en-GB">
                <a:latin typeface="Courier New"/>
                <a:ea typeface="Courier New"/>
                <a:cs typeface="Courier New"/>
                <a:sym typeface="Courier New"/>
              </a:rPr>
              <a:t>  validates :image_url, allow_blank: true, format: </a:t>
            </a:r>
          </a:p>
          <a:p>
            <a:pPr lvl="0">
              <a:spcBef>
                <a:spcPts val="0"/>
              </a:spcBef>
              <a:spcAft>
                <a:spcPts val="0"/>
              </a:spcAft>
              <a:buNone/>
            </a:pPr>
            <a:r>
              <a:rPr lang="en-GB">
                <a:latin typeface="Courier New"/>
                <a:ea typeface="Courier New"/>
                <a:cs typeface="Courier New"/>
                <a:sym typeface="Courier New"/>
              </a:rPr>
              <a:t>      { with: %r{\.(gif|jpg|png)\Z}i, message: 'must be a URL for GIF, JPG or PNG image.'}</a:t>
            </a:r>
          </a:p>
          <a:p>
            <a:pPr lvl="0">
              <a:spcBef>
                <a:spcPts val="0"/>
              </a:spcBef>
              <a:buNone/>
            </a:pPr>
            <a:r>
              <a:t/>
            </a:r>
            <a:endParaRPr/>
          </a:p>
          <a:p>
            <a:pPr lvl="0">
              <a:spcBef>
                <a:spcPts val="0"/>
              </a:spcBef>
              <a:buNone/>
            </a:pPr>
            <a:r>
              <a:rPr lang="en-GB"/>
              <a:t>Test that the format validation is working as expected.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Unit testing of models</a:t>
            </a:r>
          </a:p>
        </p:txBody>
      </p:sp>
      <p:sp>
        <p:nvSpPr>
          <p:cNvPr id="254" name="Shape 25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So far we have been tweaking our code and then manually testing that it behaves as we expect. This approach has some problems:</a:t>
            </a:r>
          </a:p>
          <a:p>
            <a:pPr indent="-342900" lvl="0" marL="457200">
              <a:spcBef>
                <a:spcPts val="0"/>
              </a:spcBef>
            </a:pPr>
            <a:r>
              <a:rPr lang="en-GB"/>
              <a:t>What if we change something elsewhere in the system which breaks the functionality we’ve just manually tested? We won’t know about it unless we manually re-test the whole system</a:t>
            </a:r>
          </a:p>
          <a:p>
            <a:pPr indent="-342900" lvl="0" marL="457200">
              <a:spcBef>
                <a:spcPts val="0"/>
              </a:spcBef>
            </a:pPr>
            <a:r>
              <a:rPr lang="en-GB"/>
              <a:t>Manual testing is slow and hard work, so there is less incentive to do it</a:t>
            </a:r>
          </a:p>
          <a:p>
            <a:pPr lvl="0">
              <a:spcBef>
                <a:spcPts val="0"/>
              </a:spcBef>
              <a:buNone/>
            </a:pPr>
            <a:r>
              <a:rPr lang="en-GB"/>
              <a:t>A much better approach is automating the testing. Unit tests allow us to automate the testing of individual components of the system, such as models. The unit tests can be run during development - e.g. on every commit.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MiniTest or RSpec?</a:t>
            </a:r>
          </a:p>
        </p:txBody>
      </p:sp>
      <p:sp>
        <p:nvSpPr>
          <p:cNvPr id="260" name="Shape 2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By default, Rails comes bundled with a testing suite known as </a:t>
            </a:r>
            <a:r>
              <a:rPr i="1" lang="en-GB"/>
              <a:t>ActiveSupport::TestCase</a:t>
            </a:r>
            <a:r>
              <a:rPr lang="en-GB"/>
              <a:t> which is in turn derived from another test framework called </a:t>
            </a:r>
            <a:r>
              <a:rPr i="1" lang="en-GB"/>
              <a:t>MiniTest.</a:t>
            </a:r>
          </a:p>
          <a:p>
            <a:pPr lvl="0">
              <a:spcBef>
                <a:spcPts val="0"/>
              </a:spcBef>
              <a:buNone/>
            </a:pPr>
            <a:r>
              <a:rPr lang="en-GB"/>
              <a:t>However, there is an alternative testing framework, </a:t>
            </a:r>
            <a:r>
              <a:rPr i="1" lang="en-GB"/>
              <a:t>RSpec</a:t>
            </a:r>
            <a:r>
              <a:rPr lang="en-GB"/>
              <a:t>, which is very popular in the Rails world. RSpec tests have their own language (DSL) and are arguably closer to English, making them easier to read by non-programmers.</a:t>
            </a:r>
          </a:p>
          <a:p>
            <a:pPr lvl="0">
              <a:spcBef>
                <a:spcPts val="0"/>
              </a:spcBef>
              <a:buNone/>
            </a:pPr>
            <a:r>
              <a:rPr lang="en-GB"/>
              <a:t>We shall favour RSpec over MiniTest </a:t>
            </a:r>
            <a:r>
              <a:rPr lang="en-GB"/>
              <a:t>primarily</a:t>
            </a:r>
            <a:r>
              <a:rPr lang="en-GB"/>
              <a:t> because that is what Aperta uses </a:t>
            </a:r>
            <a:r>
              <a:rPr lang="en-GB">
                <a:latin typeface="Courier New"/>
                <a:ea typeface="Courier New"/>
                <a:cs typeface="Courier New"/>
                <a:sym typeface="Courier New"/>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Installing RSpec</a:t>
            </a:r>
          </a:p>
        </p:txBody>
      </p:sp>
      <p:sp>
        <p:nvSpPr>
          <p:cNvPr id="266" name="Shape 2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GB"/>
              <a:t>First of all, let’s delete the skeleton MiniTest tests Rails automatically created for us: In RubyMine, right-click on the </a:t>
            </a:r>
            <a:r>
              <a:rPr lang="en-GB">
                <a:latin typeface="Courier New"/>
                <a:ea typeface="Courier New"/>
                <a:cs typeface="Courier New"/>
                <a:sym typeface="Courier New"/>
              </a:rPr>
              <a:t>test</a:t>
            </a:r>
            <a:r>
              <a:rPr lang="en-GB"/>
              <a:t> folder and delete it.</a:t>
            </a:r>
          </a:p>
          <a:p>
            <a:pPr lvl="0">
              <a:spcBef>
                <a:spcPts val="0"/>
              </a:spcBef>
              <a:buNone/>
            </a:pPr>
            <a:r>
              <a:rPr lang="en-GB"/>
              <a:t>Next, open the </a:t>
            </a:r>
            <a:r>
              <a:rPr lang="en-GB">
                <a:latin typeface="Courier New"/>
                <a:ea typeface="Courier New"/>
                <a:cs typeface="Courier New"/>
                <a:sym typeface="Courier New"/>
              </a:rPr>
              <a:t>Gemfile</a:t>
            </a:r>
            <a:r>
              <a:rPr lang="en-GB"/>
              <a:t> in the application root </a:t>
            </a:r>
          </a:p>
          <a:p>
            <a:pPr lvl="0">
              <a:spcBef>
                <a:spcPts val="0"/>
              </a:spcBef>
              <a:buNone/>
            </a:pPr>
            <a:r>
              <a:rPr lang="en-GB"/>
              <a:t>Locate the   </a:t>
            </a:r>
            <a:r>
              <a:rPr lang="en-GB">
                <a:latin typeface="Courier New"/>
                <a:ea typeface="Courier New"/>
                <a:cs typeface="Courier New"/>
                <a:sym typeface="Courier New"/>
              </a:rPr>
              <a:t>group :development, :test</a:t>
            </a:r>
          </a:p>
          <a:p>
            <a:pPr lvl="0">
              <a:spcBef>
                <a:spcPts val="0"/>
              </a:spcBef>
              <a:buNone/>
            </a:pPr>
            <a:r>
              <a:rPr lang="en-GB"/>
              <a:t>Add the RSpec </a:t>
            </a:r>
            <a:r>
              <a:rPr lang="en-GB"/>
              <a:t>Rails </a:t>
            </a:r>
            <a:r>
              <a:rPr lang="en-GB"/>
              <a:t> gem to this group:</a:t>
            </a:r>
          </a:p>
          <a:p>
            <a:pPr indent="457200" lvl="0" rtl="0">
              <a:spcBef>
                <a:spcPts val="0"/>
              </a:spcBef>
              <a:buNone/>
            </a:pPr>
            <a:r>
              <a:rPr lang="en-GB">
                <a:latin typeface="Courier New"/>
                <a:ea typeface="Courier New"/>
                <a:cs typeface="Courier New"/>
                <a:sym typeface="Courier New"/>
              </a:rPr>
              <a:t>gem 'rspec-rails'</a:t>
            </a:r>
          </a:p>
          <a:p>
            <a:pPr lvl="0" rtl="0">
              <a:spcBef>
                <a:spcPts val="0"/>
              </a:spcBef>
              <a:buNone/>
            </a:pPr>
            <a:r>
              <a:rPr lang="en-GB"/>
              <a:t>In RubyMine, click on Tools &gt; Bundler &gt; Install. Then click on Install (no arguments)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Installing RSpec continued….</a:t>
            </a:r>
          </a:p>
        </p:txBody>
      </p:sp>
      <p:sp>
        <p:nvSpPr>
          <p:cNvPr id="272" name="Shape 2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Now that the rspec-rails gem is installed, we need to create some configuration files</a:t>
            </a:r>
          </a:p>
          <a:p>
            <a:pPr lvl="0">
              <a:spcBef>
                <a:spcPts val="0"/>
              </a:spcBef>
              <a:buNone/>
            </a:pPr>
            <a:r>
              <a:rPr lang="en-GB"/>
              <a:t>In RubyMine, click Tools &gt; Run Rails Generator &gt; </a:t>
            </a:r>
            <a:r>
              <a:rPr lang="en-GB">
                <a:latin typeface="Courier New"/>
                <a:ea typeface="Courier New"/>
                <a:cs typeface="Courier New"/>
                <a:sym typeface="Courier New"/>
              </a:rPr>
              <a:t>rspec:install</a:t>
            </a:r>
            <a:r>
              <a:rPr lang="en-GB"/>
              <a:t> &gt; OK</a:t>
            </a:r>
          </a:p>
          <a:p>
            <a:pPr lvl="0">
              <a:spcBef>
                <a:spcPts val="0"/>
              </a:spcBef>
              <a:buNone/>
            </a:pPr>
            <a:r>
              <a:rPr lang="en-GB"/>
              <a:t>A new </a:t>
            </a:r>
            <a:r>
              <a:rPr lang="en-GB">
                <a:latin typeface="Courier New"/>
                <a:ea typeface="Courier New"/>
                <a:cs typeface="Courier New"/>
                <a:sym typeface="Courier New"/>
              </a:rPr>
              <a:t>spec</a:t>
            </a:r>
            <a:r>
              <a:rPr lang="en-GB"/>
              <a:t> folder will appear in the solution: this is where we store our tests</a:t>
            </a:r>
          </a:p>
          <a:p>
            <a:pPr lvl="0">
              <a:spcBef>
                <a:spcPts val="0"/>
              </a:spcBef>
              <a:buNone/>
            </a:pPr>
            <a:r>
              <a:rPr lang="en-GB"/>
              <a:t>Generate a skeleton product_spec.rb file with:</a:t>
            </a:r>
          </a:p>
          <a:p>
            <a:pPr lvl="0">
              <a:spcBef>
                <a:spcPts val="0"/>
              </a:spcBef>
              <a:buNone/>
            </a:pPr>
            <a:r>
              <a:rPr lang="en-GB"/>
              <a:t>Tools &gt; Run Rails Generator &gt; </a:t>
            </a:r>
            <a:r>
              <a:rPr lang="en-GB">
                <a:latin typeface="Courier New"/>
                <a:ea typeface="Courier New"/>
                <a:cs typeface="Courier New"/>
                <a:sym typeface="Courier New"/>
              </a:rPr>
              <a:t>rspec:model &gt; product </a:t>
            </a:r>
            <a:r>
              <a:rPr lang="en-GB"/>
              <a:t>&gt; OK</a:t>
            </a:r>
          </a:p>
          <a:p>
            <a:pPr lvl="0">
              <a:spcBef>
                <a:spcPts val="0"/>
              </a:spcBef>
              <a:buNone/>
            </a:pPr>
            <a:r>
              <a:rPr lang="en-GB"/>
              <a:t>In RubyMine, click on Run &gt; ‘Run all specs in depot: depot’</a:t>
            </a:r>
          </a:p>
          <a:p>
            <a:pPr lvl="0">
              <a:spcBef>
                <a:spcPts val="0"/>
              </a:spcBef>
              <a:buNone/>
            </a:pPr>
            <a:r>
              <a:rPr lang="en-GB"/>
              <a:t>There should be 1 example in a pending status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General format of RSpec</a:t>
            </a:r>
          </a:p>
        </p:txBody>
      </p:sp>
      <p:sp>
        <p:nvSpPr>
          <p:cNvPr id="278" name="Shape 2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An RSpec file generally describes an individual Ruby class. It typically consists of one or more context blocks. Each context sets up a particular situation for a use-case of the class. Within each context are one or more expectation tests which verify a particular aspect of the class and its behaviour.</a:t>
            </a:r>
          </a:p>
          <a:p>
            <a:pPr lvl="0">
              <a:spcBef>
                <a:spcPts val="0"/>
              </a:spcBef>
              <a:spcAft>
                <a:spcPts val="0"/>
              </a:spcAft>
              <a:buNone/>
            </a:pPr>
            <a:r>
              <a:rPr lang="en-GB"/>
              <a:t>Describe &lt;some class&gt;</a:t>
            </a:r>
          </a:p>
          <a:p>
            <a:pPr indent="457200" lvl="0">
              <a:spcBef>
                <a:spcPts val="0"/>
              </a:spcBef>
              <a:spcAft>
                <a:spcPts val="0"/>
              </a:spcAft>
              <a:buNone/>
            </a:pPr>
            <a:r>
              <a:rPr lang="en-GB"/>
              <a:t>Context 1 &lt;some situation&gt;</a:t>
            </a:r>
          </a:p>
          <a:p>
            <a:pPr lvl="0">
              <a:spcBef>
                <a:spcPts val="0"/>
              </a:spcBef>
              <a:spcAft>
                <a:spcPts val="0"/>
              </a:spcAft>
              <a:buNone/>
            </a:pPr>
            <a:r>
              <a:rPr lang="en-GB"/>
              <a:t>		Test 1</a:t>
            </a:r>
          </a:p>
          <a:p>
            <a:pPr indent="457200" lvl="0" rtl="0">
              <a:spcBef>
                <a:spcPts val="0"/>
              </a:spcBef>
              <a:spcAft>
                <a:spcPts val="0"/>
              </a:spcAft>
              <a:buNone/>
            </a:pPr>
            <a:r>
              <a:rPr lang="en-GB"/>
              <a:t>	Test 2</a:t>
            </a:r>
            <a:br>
              <a:rPr lang="en-GB"/>
            </a:br>
            <a:r>
              <a:rPr lang="en-GB"/>
              <a:t>	</a:t>
            </a:r>
            <a:r>
              <a:rPr lang="en-GB"/>
              <a:t>Context 2 &lt;another situation&gt;</a:t>
            </a:r>
          </a:p>
          <a:p>
            <a:pPr lvl="0" rtl="0">
              <a:spcBef>
                <a:spcPts val="0"/>
              </a:spcBef>
              <a:spcAft>
                <a:spcPts val="0"/>
              </a:spcAft>
              <a:buNone/>
            </a:pPr>
            <a:r>
              <a:rPr lang="en-GB"/>
              <a:t>		Test 3</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spec/models/product_spec.rb (1)</a:t>
            </a:r>
          </a:p>
        </p:txBody>
      </p:sp>
      <p:sp>
        <p:nvSpPr>
          <p:cNvPr id="284" name="Shape 284"/>
          <p:cNvSpPr txBox="1"/>
          <p:nvPr>
            <p:ph idx="1" type="body"/>
          </p:nvPr>
        </p:nvSpPr>
        <p:spPr>
          <a:xfrm>
            <a:off x="311700" y="1126050"/>
            <a:ext cx="8520600" cy="3416400"/>
          </a:xfrm>
          <a:prstGeom prst="rect">
            <a:avLst/>
          </a:prstGeom>
        </p:spPr>
        <p:txBody>
          <a:bodyPr anchorCtr="0" anchor="t" bIns="91425" lIns="91425" rIns="91425" wrap="square" tIns="91425">
            <a:noAutofit/>
          </a:bodyPr>
          <a:lstStyle/>
          <a:p>
            <a:pPr lvl="0">
              <a:spcBef>
                <a:spcPts val="0"/>
              </a:spcBef>
              <a:spcAft>
                <a:spcPts val="0"/>
              </a:spcAft>
              <a:buNone/>
            </a:pPr>
            <a:r>
              <a:rPr lang="en-GB">
                <a:latin typeface="Courier New"/>
                <a:ea typeface="Courier New"/>
                <a:cs typeface="Courier New"/>
                <a:sym typeface="Courier New"/>
              </a:rPr>
              <a:t>RSpec.describe Product, type: :model do</a:t>
            </a:r>
          </a:p>
          <a:p>
            <a:pPr lvl="0">
              <a:spcBef>
                <a:spcPts val="0"/>
              </a:spcBef>
              <a:spcAft>
                <a:spcPts val="0"/>
              </a:spcAft>
              <a:buNone/>
            </a:pPr>
            <a:r>
              <a:rPr lang="en-GB">
                <a:latin typeface="Courier New"/>
                <a:ea typeface="Courier New"/>
                <a:cs typeface="Courier New"/>
                <a:sym typeface="Courier New"/>
              </a:rPr>
              <a:t>  subject(:product) { Product.new(title: 'Product 1',</a:t>
            </a:r>
          </a:p>
          <a:p>
            <a:pPr lvl="0">
              <a:spcBef>
                <a:spcPts val="0"/>
              </a:spcBef>
              <a:spcAft>
                <a:spcPts val="0"/>
              </a:spcAft>
              <a:buNone/>
            </a:pPr>
            <a:r>
              <a:rPr lang="en-GB">
                <a:latin typeface="Courier New"/>
                <a:ea typeface="Courier New"/>
                <a:cs typeface="Courier New"/>
                <a:sym typeface="Courier New"/>
              </a:rPr>
              <a:t>               description: 'A great product',</a:t>
            </a:r>
          </a:p>
          <a:p>
            <a:pPr lvl="0">
              <a:spcBef>
                <a:spcPts val="0"/>
              </a:spcBef>
              <a:spcAft>
                <a:spcPts val="0"/>
              </a:spcAft>
              <a:buNone/>
            </a:pPr>
            <a:r>
              <a:rPr lang="en-GB">
                <a:latin typeface="Courier New"/>
                <a:ea typeface="Courier New"/>
                <a:cs typeface="Courier New"/>
                <a:sym typeface="Courier New"/>
              </a:rPr>
              <a:t>               image_url: 'http://somewhere.com/image.png',</a:t>
            </a:r>
          </a:p>
          <a:p>
            <a:pPr lvl="0">
              <a:spcBef>
                <a:spcPts val="0"/>
              </a:spcBef>
              <a:spcAft>
                <a:spcPts val="0"/>
              </a:spcAft>
              <a:buNone/>
            </a:pPr>
            <a:r>
              <a:rPr lang="en-GB">
                <a:latin typeface="Courier New"/>
                <a:ea typeface="Courier New"/>
                <a:cs typeface="Courier New"/>
                <a:sym typeface="Courier New"/>
              </a:rPr>
              <a:t>               price: 123.45) }</a:t>
            </a:r>
          </a:p>
          <a:p>
            <a:pPr lvl="0">
              <a:spcBef>
                <a:spcPts val="0"/>
              </a:spcBef>
              <a:spcAft>
                <a:spcPts val="0"/>
              </a:spcAft>
              <a:buNone/>
            </a:pPr>
            <a:r>
              <a:t/>
            </a:r>
            <a:endParaRPr>
              <a:latin typeface="Courier New"/>
              <a:ea typeface="Courier New"/>
              <a:cs typeface="Courier New"/>
              <a:sym typeface="Courier New"/>
            </a:endParaRPr>
          </a:p>
          <a:p>
            <a:pPr lvl="0">
              <a:spcBef>
                <a:spcPts val="0"/>
              </a:spcBef>
              <a:spcAft>
                <a:spcPts val="0"/>
              </a:spcAft>
              <a:buNone/>
            </a:pPr>
            <a:r>
              <a:rPr lang="en-GB">
                <a:latin typeface="Courier New"/>
                <a:ea typeface="Courier New"/>
                <a:cs typeface="Courier New"/>
                <a:sym typeface="Courier New"/>
              </a:rPr>
              <a:t>  context "valid product" do</a:t>
            </a:r>
          </a:p>
          <a:p>
            <a:pPr lvl="0">
              <a:spcBef>
                <a:spcPts val="0"/>
              </a:spcBef>
              <a:spcAft>
                <a:spcPts val="0"/>
              </a:spcAft>
              <a:buNone/>
            </a:pPr>
            <a:r>
              <a:rPr lang="en-GB">
                <a:latin typeface="Courier New"/>
                <a:ea typeface="Courier New"/>
                <a:cs typeface="Courier New"/>
                <a:sym typeface="Courier New"/>
              </a:rPr>
              <a:t>    it "is valid" do</a:t>
            </a:r>
          </a:p>
          <a:p>
            <a:pPr lvl="0">
              <a:spcBef>
                <a:spcPts val="0"/>
              </a:spcBef>
              <a:spcAft>
                <a:spcPts val="0"/>
              </a:spcAft>
              <a:buNone/>
            </a:pPr>
            <a:r>
              <a:rPr lang="en-GB">
                <a:latin typeface="Courier New"/>
                <a:ea typeface="Courier New"/>
                <a:cs typeface="Courier New"/>
                <a:sym typeface="Courier New"/>
              </a:rPr>
              <a:t>      expect(product.valid?).to be true</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  end</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spec/models/product_spec.rb (2)</a:t>
            </a:r>
          </a:p>
          <a:p>
            <a:pPr lvl="0">
              <a:spcBef>
                <a:spcPts val="0"/>
              </a:spcBef>
              <a:buNone/>
            </a:pPr>
            <a:r>
              <a:t/>
            </a:r>
            <a:endParaRPr/>
          </a:p>
        </p:txBody>
      </p:sp>
      <p:sp>
        <p:nvSpPr>
          <p:cNvPr id="290" name="Shape 2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a:t>
            </a:r>
          </a:p>
          <a:p>
            <a:pPr lvl="0" rtl="0">
              <a:spcBef>
                <a:spcPts val="0"/>
              </a:spcBef>
              <a:spcAft>
                <a:spcPts val="0"/>
              </a:spcAft>
              <a:buNone/>
            </a:pPr>
            <a:r>
              <a:rPr lang="en-GB">
                <a:latin typeface="Courier New"/>
                <a:ea typeface="Courier New"/>
                <a:cs typeface="Courier New"/>
                <a:sym typeface="Courier New"/>
              </a:rPr>
              <a:t>  context "negative price" do</a:t>
            </a:r>
          </a:p>
          <a:p>
            <a:pPr lvl="0" rtl="0">
              <a:spcBef>
                <a:spcPts val="0"/>
              </a:spcBef>
              <a:spcAft>
                <a:spcPts val="0"/>
              </a:spcAft>
              <a:buNone/>
            </a:pPr>
            <a:r>
              <a:rPr lang="en-GB">
                <a:latin typeface="Courier New"/>
                <a:ea typeface="Courier New"/>
                <a:cs typeface="Courier New"/>
                <a:sym typeface="Courier New"/>
              </a:rPr>
              <a:t>    before do</a:t>
            </a:r>
          </a:p>
          <a:p>
            <a:pPr lvl="0" rtl="0">
              <a:spcBef>
                <a:spcPts val="0"/>
              </a:spcBef>
              <a:spcAft>
                <a:spcPts val="0"/>
              </a:spcAft>
              <a:buNone/>
            </a:pPr>
            <a:r>
              <a:rPr lang="en-GB">
                <a:latin typeface="Courier New"/>
                <a:ea typeface="Courier New"/>
                <a:cs typeface="Courier New"/>
                <a:sym typeface="Courier New"/>
              </a:rPr>
              <a:t>      product.price = -123.45</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    it "is invalid" do</a:t>
            </a:r>
          </a:p>
          <a:p>
            <a:pPr lvl="0" rtl="0">
              <a:spcBef>
                <a:spcPts val="0"/>
              </a:spcBef>
              <a:spcAft>
                <a:spcPts val="0"/>
              </a:spcAft>
              <a:buNone/>
            </a:pPr>
            <a:r>
              <a:rPr lang="en-GB">
                <a:latin typeface="Courier New"/>
                <a:ea typeface="Courier New"/>
                <a:cs typeface="Courier New"/>
                <a:sym typeface="Courier New"/>
              </a:rPr>
              <a:t>      expect(product.valid?).to be false</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rPr lang="en-GB">
                <a:latin typeface="Courier New"/>
                <a:ea typeface="Courier New"/>
                <a:cs typeface="Courier New"/>
                <a:sym typeface="Courier New"/>
              </a:rPr>
              <a:t>  end</a:t>
            </a:r>
          </a:p>
          <a:p>
            <a:pPr lvl="0" rtl="0">
              <a:spcBef>
                <a:spcPts val="0"/>
              </a:spcBef>
              <a:spcAft>
                <a:spcPts val="0"/>
              </a:spcAft>
              <a:buNone/>
            </a:pPr>
            <a:r>
              <a:t/>
            </a:r>
            <a:endParaRPr>
              <a:latin typeface="Courier New"/>
              <a:ea typeface="Courier New"/>
              <a:cs typeface="Courier New"/>
              <a:sym typeface="Courier New"/>
            </a:endParaRPr>
          </a:p>
          <a:p>
            <a:pPr lvl="0" rtl="0">
              <a:spcBef>
                <a:spcPts val="0"/>
              </a:spcBef>
              <a:spcAft>
                <a:spcPts val="0"/>
              </a:spcAft>
              <a:buNone/>
            </a:pPr>
            <a:r>
              <a:rPr lang="en-GB">
                <a:latin typeface="Courier New"/>
                <a:ea typeface="Courier New"/>
                <a:cs typeface="Courier New"/>
                <a:sym typeface="Courier New"/>
              </a:rPr>
              <a:t>end</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General RSpec tips</a:t>
            </a:r>
          </a:p>
        </p:txBody>
      </p:sp>
      <p:sp>
        <p:nvSpPr>
          <p:cNvPr id="296" name="Shape 2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Speed is of the essence: make your tests as fast as possible. Waiting 10-15 minutes for hundreds of tests to run becomes quite a burden</a:t>
            </a:r>
          </a:p>
          <a:p>
            <a:pPr lvl="0">
              <a:spcBef>
                <a:spcPts val="0"/>
              </a:spcBef>
              <a:buNone/>
            </a:pPr>
            <a:r>
              <a:rPr lang="en-GB"/>
              <a:t>Avoid saving records if you can as this slows them down. If you do need to save data, use the bang methods:  </a:t>
            </a:r>
            <a:r>
              <a:rPr lang="en-GB">
                <a:latin typeface="Courier New"/>
                <a:ea typeface="Courier New"/>
                <a:cs typeface="Courier New"/>
                <a:sym typeface="Courier New"/>
              </a:rPr>
              <a:t>create! save! update! destroy!</a:t>
            </a:r>
          </a:p>
          <a:p>
            <a:pPr lvl="0">
              <a:spcBef>
                <a:spcPts val="0"/>
              </a:spcBef>
              <a:buNone/>
            </a:pPr>
            <a:r>
              <a:rPr lang="en-GB"/>
              <a:t>Tests should not interact with external systems (such as Solr, websites and APIs). If necessary, use mocks to simulate the conversation between the class being tested and the external system. VCR is also an option for complex conversations.</a:t>
            </a:r>
          </a:p>
          <a:p>
            <a:pPr lvl="0">
              <a:spcBef>
                <a:spcPts val="0"/>
              </a:spcBef>
              <a:buNone/>
            </a:pPr>
            <a:r>
              <a:rPr lang="en-GB"/>
              <a:t>Keep tests simple; don’t try and test too much in one go.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Getting started</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GB"/>
              <a:t>NB: we will be working from “Agile Web Development with Rails 5.1” by Ruby, Copeland and Thomas (2017).</a:t>
            </a:r>
          </a:p>
          <a:p>
            <a:pPr indent="-342900" lvl="0" marL="457200">
              <a:spcBef>
                <a:spcPts val="0"/>
              </a:spcBef>
            </a:pPr>
            <a:r>
              <a:rPr lang="en-GB"/>
              <a:t>Open RubyMine</a:t>
            </a:r>
          </a:p>
          <a:p>
            <a:pPr indent="-342900" lvl="0" marL="457200">
              <a:spcBef>
                <a:spcPts val="0"/>
              </a:spcBef>
            </a:pPr>
            <a:r>
              <a:rPr lang="en-GB"/>
              <a:t>Create a new Rails Application project named ‘hello_rails’</a:t>
            </a:r>
          </a:p>
          <a:p>
            <a:pPr indent="-342900" lvl="0" marL="457200">
              <a:spcBef>
                <a:spcPts val="0"/>
              </a:spcBef>
            </a:pPr>
            <a:r>
              <a:rPr lang="en-GB"/>
              <a:t>After a few seconds, you should see some gems being installed and a list of folders and files.</a:t>
            </a:r>
          </a:p>
          <a:p>
            <a:pPr indent="-342900" lvl="0" marL="457200">
              <a:spcBef>
                <a:spcPts val="0"/>
              </a:spcBef>
            </a:pPr>
            <a:r>
              <a:rPr lang="en-GB"/>
              <a:t>Click on Run (or press Shift+F10) and open a web browser and goto </a:t>
            </a:r>
            <a:r>
              <a:rPr lang="en-GB" u="sng">
                <a:solidFill>
                  <a:schemeClr val="hlink"/>
                </a:solidFill>
                <a:hlinkClick r:id="rId3"/>
              </a:rPr>
              <a:t>http://localhost:3000/</a:t>
            </a:r>
          </a:p>
          <a:p>
            <a:pPr indent="-342900" lvl="0" marL="457200">
              <a:spcBef>
                <a:spcPts val="0"/>
              </a:spcBef>
            </a:pPr>
            <a:r>
              <a:rPr lang="en-GB"/>
              <a:t>Hopefully you should see a </a:t>
            </a:r>
            <a:r>
              <a:rPr i="1" lang="en-GB"/>
              <a:t>Your on Rails </a:t>
            </a:r>
            <a:r>
              <a:rPr lang="en-GB"/>
              <a:t>screen!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Workshop: Improve the test coverage</a:t>
            </a:r>
          </a:p>
        </p:txBody>
      </p:sp>
      <p:sp>
        <p:nvSpPr>
          <p:cNvPr id="302" name="Shape 3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Add RSpec tests to further validate the Product model, including checks for:</a:t>
            </a:r>
          </a:p>
          <a:p>
            <a:pPr indent="-342900" lvl="0" marL="457200">
              <a:spcBef>
                <a:spcPts val="0"/>
              </a:spcBef>
            </a:pPr>
            <a:r>
              <a:rPr lang="en-GB"/>
              <a:t>Zero price</a:t>
            </a:r>
          </a:p>
          <a:p>
            <a:pPr indent="-342900" lvl="0" marL="457200">
              <a:spcBef>
                <a:spcPts val="0"/>
              </a:spcBef>
            </a:pPr>
            <a:r>
              <a:rPr lang="en-GB"/>
              <a:t>Very small price (0.0001)</a:t>
            </a:r>
          </a:p>
          <a:p>
            <a:pPr indent="-342900" lvl="0" marL="457200">
              <a:spcBef>
                <a:spcPts val="0"/>
              </a:spcBef>
            </a:pPr>
            <a:r>
              <a:rPr lang="en-GB"/>
              <a:t>Presence of Title and Description</a:t>
            </a:r>
          </a:p>
          <a:p>
            <a:pPr indent="-342900" lvl="0" marL="457200">
              <a:spcBef>
                <a:spcPts val="0"/>
              </a:spcBef>
            </a:pPr>
            <a:r>
              <a:rPr lang="en-GB"/>
              <a:t>Format of Image URL</a:t>
            </a:r>
          </a:p>
          <a:p>
            <a:pPr indent="-342900" lvl="0" marL="457200" rtl="0">
              <a:spcBef>
                <a:spcPts val="0"/>
              </a:spcBef>
            </a:pPr>
            <a:r>
              <a:rPr lang="en-GB"/>
              <a:t>Unique titles (NB: you will need to save a product before you can test for duplicates</a:t>
            </a:r>
          </a:p>
          <a:p>
            <a:pPr lvl="0">
              <a:spcBef>
                <a:spcPts val="0"/>
              </a:spcBef>
              <a:buNone/>
            </a:pPr>
            <a:r>
              <a:rPr lang="en-GB"/>
              <a:t>Bonus task: install simplecov gem and check your test coverage</a:t>
            </a:r>
          </a:p>
          <a:p>
            <a:pPr lvl="0" rtl="0">
              <a:spcBef>
                <a:spcPts val="0"/>
              </a:spcBef>
              <a:buNone/>
            </a:pPr>
            <a:r>
              <a:rPr lang="en-GB"/>
              <a:t>Commit your work and then i</a:t>
            </a:r>
            <a:r>
              <a:rPr lang="en-GB"/>
              <a:t>nvestigate further validations and tests: e.g. ensure Title must be at least 10 characters and no more than 200 characters</a:t>
            </a:r>
          </a:p>
        </p:txBody>
      </p:sp>
      <p:sp>
        <p:nvSpPr>
          <p:cNvPr id="303" name="Shape 303"/>
          <p:cNvSpPr txBox="1"/>
          <p:nvPr/>
        </p:nvSpPr>
        <p:spPr>
          <a:xfrm>
            <a:off x="9311650" y="1592575"/>
            <a:ext cx="1371600" cy="457200"/>
          </a:xfrm>
          <a:prstGeom prst="rect">
            <a:avLst/>
          </a:prstGeom>
          <a:noFill/>
          <a:ln>
            <a:noFill/>
          </a:ln>
        </p:spPr>
        <p:txBody>
          <a:bodyPr anchorCtr="0" anchor="t" bIns="91425" lIns="91425" rIns="91425" wrap="square" tIns="91425">
            <a:noAutofit/>
          </a:bodyPr>
          <a:lstStyle/>
          <a:p>
            <a:pPr lvl="0">
              <a:spcBef>
                <a:spcPts val="0"/>
              </a:spcBef>
              <a:buNone/>
            </a:pPr>
            <a:r>
              <a:rPr lang="en-GB"/>
              <a:t>file:/Users/martyn/Library/Mobile%20Documents/com~apple~CloudDocs/development/tmp/depot/coverage/index.html</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Extra Workshop: controller tests (time permitting)</a:t>
            </a:r>
          </a:p>
        </p:txBody>
      </p:sp>
      <p:sp>
        <p:nvSpPr>
          <p:cNvPr id="309" name="Shape 3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Generate an RSpec controller test with:</a:t>
            </a:r>
          </a:p>
          <a:p>
            <a:pPr lvl="0">
              <a:spcBef>
                <a:spcPts val="0"/>
              </a:spcBef>
              <a:buNone/>
            </a:pPr>
            <a:r>
              <a:rPr lang="en-GB"/>
              <a:t>Tools &gt; Run Rails Generator &gt; </a:t>
            </a:r>
            <a:r>
              <a:rPr lang="en-GB">
                <a:latin typeface="Courier New"/>
                <a:ea typeface="Courier New"/>
                <a:cs typeface="Courier New"/>
                <a:sym typeface="Courier New"/>
              </a:rPr>
              <a:t>rspec:controller &gt; products </a:t>
            </a:r>
            <a:r>
              <a:rPr lang="en-GB"/>
              <a:t>&gt; OK</a:t>
            </a:r>
          </a:p>
          <a:p>
            <a:pPr lvl="0">
              <a:spcBef>
                <a:spcPts val="0"/>
              </a:spcBef>
              <a:buNone/>
            </a:pPr>
            <a:r>
              <a:rPr lang="en-GB"/>
              <a:t>Update the </a:t>
            </a:r>
            <a:r>
              <a:rPr lang="en-GB">
                <a:latin typeface="Courier New"/>
                <a:ea typeface="Courier New"/>
                <a:cs typeface="Courier New"/>
                <a:sym typeface="Courier New"/>
              </a:rPr>
              <a:t>products_controller_spec.rb</a:t>
            </a:r>
            <a:r>
              <a:rPr lang="en-GB"/>
              <a:t> file with:</a:t>
            </a:r>
          </a:p>
          <a:p>
            <a:pPr lvl="0">
              <a:spcBef>
                <a:spcPts val="0"/>
              </a:spcBef>
              <a:spcAft>
                <a:spcPts val="0"/>
              </a:spcAft>
              <a:buNone/>
            </a:pPr>
            <a:r>
              <a:rPr lang="en-GB">
                <a:latin typeface="Courier New"/>
                <a:ea typeface="Courier New"/>
                <a:cs typeface="Courier New"/>
                <a:sym typeface="Courier New"/>
              </a:rPr>
              <a:t>  describe "GET #index" do</a:t>
            </a:r>
          </a:p>
          <a:p>
            <a:pPr lvl="0">
              <a:spcBef>
                <a:spcPts val="0"/>
              </a:spcBef>
              <a:spcAft>
                <a:spcPts val="0"/>
              </a:spcAft>
              <a:buNone/>
            </a:pPr>
            <a:r>
              <a:rPr lang="en-GB">
                <a:latin typeface="Courier New"/>
                <a:ea typeface="Courier New"/>
                <a:cs typeface="Courier New"/>
                <a:sym typeface="Courier New"/>
              </a:rPr>
              <a:t>    it "returns http success" do</a:t>
            </a:r>
          </a:p>
          <a:p>
            <a:pPr lvl="0">
              <a:spcBef>
                <a:spcPts val="0"/>
              </a:spcBef>
              <a:spcAft>
                <a:spcPts val="0"/>
              </a:spcAft>
              <a:buNone/>
            </a:pPr>
            <a:r>
              <a:rPr lang="en-GB">
                <a:latin typeface="Courier New"/>
                <a:ea typeface="Courier New"/>
                <a:cs typeface="Courier New"/>
                <a:sym typeface="Courier New"/>
              </a:rPr>
              <a:t>      get :index</a:t>
            </a:r>
          </a:p>
          <a:p>
            <a:pPr lvl="0">
              <a:spcBef>
                <a:spcPts val="0"/>
              </a:spcBef>
              <a:spcAft>
                <a:spcPts val="0"/>
              </a:spcAft>
              <a:buNone/>
            </a:pPr>
            <a:r>
              <a:rPr lang="en-GB">
                <a:latin typeface="Courier New"/>
                <a:ea typeface="Courier New"/>
                <a:cs typeface="Courier New"/>
                <a:sym typeface="Courier New"/>
              </a:rPr>
              <a:t>      expect(response).to have_http_status(:success)</a:t>
            </a:r>
          </a:p>
          <a:p>
            <a:pPr lvl="0">
              <a:spcBef>
                <a:spcPts val="0"/>
              </a:spcBef>
              <a:spcAft>
                <a:spcPts val="0"/>
              </a:spcAft>
              <a:buNone/>
            </a:pPr>
            <a:r>
              <a:rPr lang="en-GB">
                <a:latin typeface="Courier New"/>
                <a:ea typeface="Courier New"/>
                <a:cs typeface="Courier New"/>
                <a:sym typeface="Courier New"/>
              </a:rPr>
              <a:t>    end</a:t>
            </a:r>
          </a:p>
          <a:p>
            <a:pPr lvl="0">
              <a:spcBef>
                <a:spcPts val="0"/>
              </a:spcBef>
              <a:spcAft>
                <a:spcPts val="0"/>
              </a:spcAft>
              <a:buNone/>
            </a:pPr>
            <a:r>
              <a:rPr lang="en-GB">
                <a:latin typeface="Courier New"/>
                <a:ea typeface="Courier New"/>
                <a:cs typeface="Courier New"/>
                <a:sym typeface="Courier New"/>
              </a:rPr>
              <a:t>  end</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Quiz</a:t>
            </a:r>
          </a:p>
        </p:txBody>
      </p:sp>
      <p:sp>
        <p:nvSpPr>
          <p:cNvPr id="315" name="Shape 3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What is DRY?</a:t>
            </a:r>
          </a:p>
          <a:p>
            <a:pPr lvl="0">
              <a:spcBef>
                <a:spcPts val="0"/>
              </a:spcBef>
              <a:buNone/>
            </a:pPr>
            <a:r>
              <a:rPr lang="en-GB"/>
              <a:t>Which file defines the routing of URLs to controllers?</a:t>
            </a:r>
          </a:p>
          <a:p>
            <a:pPr lvl="0">
              <a:spcBef>
                <a:spcPts val="0"/>
              </a:spcBef>
              <a:buNone/>
            </a:pPr>
            <a:r>
              <a:rPr lang="en-GB"/>
              <a:t>Which folder should you use to store stylesheets?</a:t>
            </a:r>
          </a:p>
          <a:p>
            <a:pPr lvl="0">
              <a:spcBef>
                <a:spcPts val="0"/>
              </a:spcBef>
              <a:buNone/>
            </a:pPr>
            <a:r>
              <a:rPr lang="en-GB"/>
              <a:t>Why should you avoid unnecessary database access in tests?</a:t>
            </a:r>
          </a:p>
          <a:p>
            <a:pPr lvl="0">
              <a:spcBef>
                <a:spcPts val="0"/>
              </a:spcBef>
              <a:buNone/>
            </a:pPr>
            <a:r>
              <a:rPr lang="en-GB"/>
              <a:t>What is the difference between &lt;% %&gt; and &lt;%= %&gt; in ERB?</a:t>
            </a:r>
          </a:p>
          <a:p>
            <a:pPr lvl="0">
              <a:spcBef>
                <a:spcPts val="0"/>
              </a:spcBef>
              <a:buNone/>
            </a:pPr>
            <a:r>
              <a:rPr lang="en-GB"/>
              <a:t>Which file should you modify to add 3rd party libraries to the application?</a:t>
            </a:r>
          </a:p>
          <a:p>
            <a:pPr lvl="0">
              <a:spcBef>
                <a:spcPts val="0"/>
              </a:spcBef>
              <a:buNone/>
            </a:pPr>
            <a:r>
              <a:t/>
            </a:r>
            <a:endParaRP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Review</a:t>
            </a:r>
          </a:p>
        </p:txBody>
      </p:sp>
      <p:sp>
        <p:nvSpPr>
          <p:cNvPr id="321" name="Shape 3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We’ve had our first look at Ruby on Rails, including database migrations, rails generators and RSpec.</a:t>
            </a:r>
          </a:p>
          <a:p>
            <a:pPr lvl="0">
              <a:spcBef>
                <a:spcPts val="0"/>
              </a:spcBef>
              <a:buNone/>
            </a:pPr>
            <a:r>
              <a:rPr lang="en-GB"/>
              <a:t>These tools allow us to easily build new skeleton applications, from which we can start to attach functionality and business logic.</a:t>
            </a:r>
          </a:p>
          <a:p>
            <a:pPr lvl="0">
              <a:spcBef>
                <a:spcPts val="0"/>
              </a:spcBef>
              <a:buNone/>
            </a:pPr>
            <a:r>
              <a:rPr lang="en-GB"/>
              <a:t>At each iteration we have a “working” system: developing incrementally on a running system allows us to be agile</a:t>
            </a:r>
          </a:p>
          <a:p>
            <a:pPr lvl="0">
              <a:spcBef>
                <a:spcPts val="0"/>
              </a:spcBef>
              <a:buNone/>
            </a:pPr>
            <a:r>
              <a:rPr lang="en-GB"/>
              <a:t>Testing helps establish and maintain the validity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Say hello</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pPr>
            <a:r>
              <a:rPr lang="en-GB"/>
              <a:t>In RubyMine, select Tools &gt; Run Rails Generator… and select “controller”</a:t>
            </a:r>
          </a:p>
          <a:p>
            <a:pPr indent="-342900" lvl="0" marL="457200">
              <a:spcBef>
                <a:spcPts val="0"/>
              </a:spcBef>
            </a:pPr>
            <a:r>
              <a:rPr lang="en-GB"/>
              <a:t>In the Add New Controller window, enter:</a:t>
            </a:r>
          </a:p>
          <a:p>
            <a:pPr indent="-317500" lvl="1" marL="914400">
              <a:spcBef>
                <a:spcPts val="0"/>
              </a:spcBef>
            </a:pPr>
            <a:r>
              <a:rPr lang="en-GB"/>
              <a:t>Controller name: </a:t>
            </a:r>
            <a:r>
              <a:rPr b="1" lang="en-GB">
                <a:latin typeface="Courier New"/>
                <a:ea typeface="Courier New"/>
                <a:cs typeface="Courier New"/>
                <a:sym typeface="Courier New"/>
              </a:rPr>
              <a:t>Say</a:t>
            </a:r>
            <a:r>
              <a:rPr lang="en-GB"/>
              <a:t>  (note the CamelCase - this is a class name)</a:t>
            </a:r>
          </a:p>
          <a:p>
            <a:pPr indent="-317500" lvl="1" marL="914400" rtl="0">
              <a:spcBef>
                <a:spcPts val="0"/>
              </a:spcBef>
            </a:pPr>
            <a:r>
              <a:rPr lang="en-GB"/>
              <a:t>Actions:  </a:t>
            </a:r>
            <a:r>
              <a:rPr b="1" lang="en-GB">
                <a:latin typeface="Courier New"/>
                <a:ea typeface="Courier New"/>
                <a:cs typeface="Courier New"/>
                <a:sym typeface="Courier New"/>
              </a:rPr>
              <a:t>hello goodbye</a:t>
            </a:r>
            <a:r>
              <a:rPr b="1" lang="en-GB"/>
              <a:t> </a:t>
            </a:r>
            <a:r>
              <a:rPr lang="en-GB"/>
              <a:t> (note the snake_case - these are method names)</a:t>
            </a:r>
          </a:p>
          <a:p>
            <a:pPr indent="-317500" lvl="1" marL="914400" rtl="0">
              <a:spcBef>
                <a:spcPts val="0"/>
              </a:spcBef>
            </a:pPr>
            <a:r>
              <a:rPr lang="en-GB"/>
              <a:t>Click on OK</a:t>
            </a:r>
          </a:p>
          <a:p>
            <a:pPr indent="-342900" lvl="0" marL="457200" rtl="0">
              <a:spcBef>
                <a:spcPts val="0"/>
              </a:spcBef>
            </a:pPr>
            <a:r>
              <a:rPr lang="en-GB"/>
              <a:t>Your new </a:t>
            </a:r>
            <a:r>
              <a:rPr i="1" lang="en-GB"/>
              <a:t>SayController</a:t>
            </a:r>
            <a:r>
              <a:rPr lang="en-GB"/>
              <a:t> class will load - take a look at app/controllers</a:t>
            </a:r>
          </a:p>
          <a:p>
            <a:pPr indent="-342900" lvl="0" marL="457200" rtl="0">
              <a:spcBef>
                <a:spcPts val="0"/>
              </a:spcBef>
            </a:pPr>
            <a:r>
              <a:rPr lang="en-GB"/>
              <a:t>Also take a look at config/routes.rb - this file tells Rails how to map an HTTP request to a specific controller</a:t>
            </a:r>
          </a:p>
          <a:p>
            <a:pPr lvl="0">
              <a:spcBef>
                <a:spcPts val="0"/>
              </a:spcBef>
              <a:buNone/>
            </a:pPr>
            <a:r>
              <a:rPr lang="en-GB"/>
              <a:t>Now point your web browser to </a:t>
            </a:r>
            <a:r>
              <a:rPr lang="en-GB" u="sng">
                <a:solidFill>
                  <a:schemeClr val="hlink"/>
                </a:solidFill>
                <a:hlinkClick r:id="rId3"/>
              </a:rPr>
              <a:t>http://localhost:3000/say/hello</a:t>
            </a:r>
            <a:r>
              <a:rPr lang="en-GB"/>
              <a:t> - hopefully you’ll see a ‘Say#hello’ page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Rails folder structure</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Rails defines a folder structure for us: all of the MVC code (models, views, controllers, plus helpers, mailers, jobs, channels and assets) goes in the app/ folder. E.g. </a:t>
            </a:r>
          </a:p>
          <a:p>
            <a:pPr indent="-342900" lvl="0" marL="457200">
              <a:spcBef>
                <a:spcPts val="0"/>
              </a:spcBef>
            </a:pPr>
            <a:r>
              <a:rPr lang="en-GB"/>
              <a:t>models will be stored in app/models/</a:t>
            </a:r>
          </a:p>
          <a:p>
            <a:pPr indent="-342900" lvl="0" marL="457200">
              <a:spcBef>
                <a:spcPts val="0"/>
              </a:spcBef>
            </a:pPr>
            <a:r>
              <a:rPr lang="en-GB"/>
              <a:t>views will be stored in app/views/&lt;controller_name&gt;/</a:t>
            </a:r>
          </a:p>
          <a:p>
            <a:pPr indent="-342900" lvl="0" marL="457200">
              <a:spcBef>
                <a:spcPts val="0"/>
              </a:spcBef>
            </a:pPr>
            <a:r>
              <a:rPr lang="en-GB"/>
              <a:t>controllers will be stored in app/controllers/</a:t>
            </a:r>
          </a:p>
          <a:p>
            <a:pPr indent="-342900" lvl="0" marL="457200" rtl="0">
              <a:spcBef>
                <a:spcPts val="0"/>
              </a:spcBef>
            </a:pPr>
            <a:r>
              <a:rPr lang="en-GB"/>
              <a:t>javascripts will be stored in app/assets/javascripts/</a:t>
            </a:r>
          </a:p>
          <a:p>
            <a:pPr lvl="0" rtl="0">
              <a:spcBef>
                <a:spcPts val="0"/>
              </a:spcBef>
              <a:buNone/>
            </a:pPr>
            <a:r>
              <a:rPr lang="en-GB"/>
              <a:t>Configuration code, such as routes and initializers go in the /config folder</a:t>
            </a:r>
          </a:p>
          <a:p>
            <a:pPr lvl="0">
              <a:spcBef>
                <a:spcPts val="0"/>
              </a:spcBef>
              <a:buNone/>
            </a:pPr>
            <a:r>
              <a:rPr lang="en-GB"/>
              <a:t>User library code belongs in the lib/ folder. User rake tasks go in the lib/tasks/ folder.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Introducing templates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In RubyMine, open app/views/say/hello.html.erb</a:t>
            </a:r>
          </a:p>
          <a:p>
            <a:pPr lvl="0">
              <a:spcBef>
                <a:spcPts val="0"/>
              </a:spcBef>
              <a:buNone/>
            </a:pPr>
            <a:r>
              <a:rPr lang="en-GB"/>
              <a:t>This is an ERB html template. It generates HTML to send to the browser and allows us to inject Rails content and Ruby code into the HTML. Change the template to:</a:t>
            </a:r>
          </a:p>
          <a:p>
            <a:pPr lvl="0">
              <a:spcBef>
                <a:spcPts val="0"/>
              </a:spcBef>
              <a:spcAft>
                <a:spcPts val="0"/>
              </a:spcAft>
              <a:buNone/>
            </a:pPr>
            <a:r>
              <a:rPr lang="en-GB">
                <a:latin typeface="Courier New"/>
                <a:ea typeface="Courier New"/>
                <a:cs typeface="Courier New"/>
                <a:sym typeface="Courier New"/>
              </a:rPr>
              <a:t>&lt;h1&gt;Hello from Rails!&lt;/h1&gt;</a:t>
            </a:r>
          </a:p>
          <a:p>
            <a:pPr lvl="0" rtl="0">
              <a:spcBef>
                <a:spcPts val="0"/>
              </a:spcBef>
              <a:spcAft>
                <a:spcPts val="0"/>
              </a:spcAft>
              <a:buNone/>
            </a:pPr>
            <a:r>
              <a:rPr lang="en-GB">
                <a:latin typeface="Courier New"/>
                <a:ea typeface="Courier New"/>
                <a:cs typeface="Courier New"/>
                <a:sym typeface="Courier New"/>
              </a:rPr>
              <a:t>&lt;p&gt;It is now &lt;%= Time.now %&gt; &lt;/p&gt;</a:t>
            </a:r>
            <a:br>
              <a:rPr lang="en-GB">
                <a:latin typeface="Courier New"/>
                <a:ea typeface="Courier New"/>
                <a:cs typeface="Courier New"/>
                <a:sym typeface="Courier New"/>
              </a:rPr>
            </a:br>
          </a:p>
          <a:p>
            <a:pPr lvl="0">
              <a:spcBef>
                <a:spcPts val="0"/>
              </a:spcBef>
              <a:buNone/>
            </a:pPr>
            <a:r>
              <a:rPr lang="en-GB"/>
              <a:t>Save and reload </a:t>
            </a:r>
            <a:r>
              <a:rPr lang="en-GB" u="sng">
                <a:solidFill>
                  <a:schemeClr val="accent5"/>
                </a:solidFill>
                <a:hlinkClick r:id="rId3"/>
              </a:rPr>
              <a:t>http://localhost:3000/say/hello</a:t>
            </a:r>
            <a:r>
              <a:rPr lang="en-GB"/>
              <a:t> - hopefully it should say “Hello from Rails!” as well as tell you the current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Doing things the Rails way</a:t>
            </a:r>
          </a:p>
        </p:txBody>
      </p:sp>
      <p:sp>
        <p:nvSpPr>
          <p:cNvPr id="103" name="Shape 103"/>
          <p:cNvSpPr txBox="1"/>
          <p:nvPr>
            <p:ph idx="1" type="body"/>
          </p:nvPr>
        </p:nvSpPr>
        <p:spPr>
          <a:xfrm>
            <a:off x="311700" y="1152475"/>
            <a:ext cx="8520600" cy="1946100"/>
          </a:xfrm>
          <a:prstGeom prst="rect">
            <a:avLst/>
          </a:prstGeom>
        </p:spPr>
        <p:txBody>
          <a:bodyPr anchorCtr="0" anchor="t" bIns="91425" lIns="91425" rIns="91425" wrap="square" tIns="91425">
            <a:noAutofit/>
          </a:bodyPr>
          <a:lstStyle/>
          <a:p>
            <a:pPr lvl="0">
              <a:spcBef>
                <a:spcPts val="0"/>
              </a:spcBef>
              <a:buNone/>
            </a:pPr>
            <a:r>
              <a:rPr lang="en-GB"/>
              <a:t>Templates should not contain business logic. They should be focused purely on the presentation of data which has previously been determined by the models, controllers, helpers and libraries.</a:t>
            </a:r>
          </a:p>
          <a:p>
            <a:pPr lvl="0">
              <a:spcBef>
                <a:spcPts val="0"/>
              </a:spcBef>
              <a:buNone/>
            </a:pPr>
            <a:r>
              <a:rPr lang="en-GB"/>
              <a:t>So let’s move getting the current time (which may be dependent on e.g. the user’s timezone) to the </a:t>
            </a:r>
            <a:r>
              <a:rPr i="1" lang="en-GB"/>
              <a:t>hello</a:t>
            </a:r>
            <a:r>
              <a:rPr lang="en-GB"/>
              <a:t> method of SayController and change the hello template.</a:t>
            </a:r>
          </a:p>
          <a:p>
            <a:pPr lvl="0">
              <a:spcBef>
                <a:spcPts val="0"/>
              </a:spcBef>
              <a:buNone/>
            </a:pPr>
            <a:r>
              <a:t/>
            </a:r>
            <a:endParaRPr/>
          </a:p>
        </p:txBody>
      </p:sp>
      <p:sp>
        <p:nvSpPr>
          <p:cNvPr id="104" name="Shape 104"/>
          <p:cNvSpPr txBox="1"/>
          <p:nvPr>
            <p:ph idx="1" type="body"/>
          </p:nvPr>
        </p:nvSpPr>
        <p:spPr>
          <a:xfrm>
            <a:off x="3979500" y="3314150"/>
            <a:ext cx="4808700" cy="1337100"/>
          </a:xfrm>
          <a:prstGeom prst="rect">
            <a:avLst/>
          </a:prstGeom>
        </p:spPr>
        <p:txBody>
          <a:bodyPr anchorCtr="0" anchor="t" bIns="91425" lIns="91425" rIns="91425" wrap="square" tIns="91425">
            <a:noAutofit/>
          </a:bodyPr>
          <a:lstStyle/>
          <a:p>
            <a:pPr lvl="0">
              <a:spcBef>
                <a:spcPts val="0"/>
              </a:spcBef>
              <a:spcAft>
                <a:spcPts val="0"/>
              </a:spcAft>
              <a:buNone/>
            </a:pPr>
            <a:r>
              <a:rPr lang="en-GB">
                <a:latin typeface="Courier New"/>
                <a:ea typeface="Courier New"/>
                <a:cs typeface="Courier New"/>
                <a:sym typeface="Courier New"/>
              </a:rPr>
              <a:t># app/views/say/hello.html.erb</a:t>
            </a:r>
          </a:p>
          <a:p>
            <a:pPr lvl="0">
              <a:spcBef>
                <a:spcPts val="0"/>
              </a:spcBef>
              <a:spcAft>
                <a:spcPts val="0"/>
              </a:spcAft>
              <a:buNone/>
            </a:pPr>
            <a:r>
              <a:rPr lang="en-GB">
                <a:latin typeface="Courier New"/>
                <a:ea typeface="Courier New"/>
                <a:cs typeface="Courier New"/>
                <a:sym typeface="Courier New"/>
              </a:rPr>
              <a:t>&lt;h1&gt;Hello from Rails!&lt;/h1&gt;</a:t>
            </a:r>
          </a:p>
          <a:p>
            <a:pPr lvl="0">
              <a:spcBef>
                <a:spcPts val="0"/>
              </a:spcBef>
              <a:spcAft>
                <a:spcPts val="0"/>
              </a:spcAft>
              <a:buNone/>
            </a:pPr>
            <a:r>
              <a:rPr lang="en-GB">
                <a:latin typeface="Courier New"/>
                <a:ea typeface="Courier New"/>
                <a:cs typeface="Courier New"/>
                <a:sym typeface="Courier New"/>
              </a:rPr>
              <a:t>&lt;p&gt; It is now &lt;%= @time %&gt; &lt;/p&gt;</a:t>
            </a:r>
          </a:p>
          <a:p>
            <a:pPr lvl="0" rtl="0">
              <a:spcBef>
                <a:spcPts val="0"/>
              </a:spcBef>
              <a:buNone/>
            </a:pPr>
            <a:r>
              <a:t/>
            </a:r>
            <a:endParaRPr/>
          </a:p>
        </p:txBody>
      </p:sp>
      <p:sp>
        <p:nvSpPr>
          <p:cNvPr id="105" name="Shape 105"/>
          <p:cNvSpPr txBox="1"/>
          <p:nvPr>
            <p:ph idx="1" type="body"/>
          </p:nvPr>
        </p:nvSpPr>
        <p:spPr>
          <a:xfrm>
            <a:off x="321900" y="3233325"/>
            <a:ext cx="3657600" cy="14178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 say_controller.rb</a:t>
            </a:r>
          </a:p>
          <a:p>
            <a:pPr lvl="0" rtl="0">
              <a:spcBef>
                <a:spcPts val="0"/>
              </a:spcBef>
              <a:spcAft>
                <a:spcPts val="0"/>
              </a:spcAft>
              <a:buNone/>
            </a:pPr>
            <a:r>
              <a:rPr lang="en-GB">
                <a:latin typeface="Courier New"/>
                <a:ea typeface="Courier New"/>
                <a:cs typeface="Courier New"/>
                <a:sym typeface="Courier New"/>
              </a:rPr>
              <a:t>def hello</a:t>
            </a:r>
          </a:p>
          <a:p>
            <a:pPr lvl="0" rtl="0">
              <a:spcBef>
                <a:spcPts val="0"/>
              </a:spcBef>
              <a:spcAft>
                <a:spcPts val="0"/>
              </a:spcAft>
              <a:buNone/>
            </a:pPr>
            <a:r>
              <a:rPr lang="en-GB">
                <a:latin typeface="Courier New"/>
                <a:ea typeface="Courier New"/>
                <a:cs typeface="Courier New"/>
                <a:sym typeface="Courier New"/>
              </a:rPr>
              <a:t>  @time = Time.now</a:t>
            </a:r>
          </a:p>
          <a:p>
            <a:pPr lvl="0" rtl="0">
              <a:spcBef>
                <a:spcPts val="0"/>
              </a:spcBef>
              <a:buNone/>
            </a:pPr>
            <a:r>
              <a:rPr lang="en-GB">
                <a:latin typeface="Courier New"/>
                <a:ea typeface="Courier New"/>
                <a:cs typeface="Courier New"/>
                <a:sym typeface="Courier New"/>
              </a:rPr>
              <a:t>end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Using routes</a:t>
            </a:r>
          </a:p>
        </p:txBody>
      </p:sp>
      <p:sp>
        <p:nvSpPr>
          <p:cNvPr id="111" name="Shape 111"/>
          <p:cNvSpPr txBox="1"/>
          <p:nvPr>
            <p:ph idx="1" type="body"/>
          </p:nvPr>
        </p:nvSpPr>
        <p:spPr>
          <a:xfrm>
            <a:off x="311700" y="1152475"/>
            <a:ext cx="8520600" cy="615600"/>
          </a:xfrm>
          <a:prstGeom prst="rect">
            <a:avLst/>
          </a:prstGeom>
        </p:spPr>
        <p:txBody>
          <a:bodyPr anchorCtr="0" anchor="t" bIns="91425" lIns="91425" rIns="91425" wrap="square" tIns="91425">
            <a:noAutofit/>
          </a:bodyPr>
          <a:lstStyle/>
          <a:p>
            <a:pPr lvl="0">
              <a:spcBef>
                <a:spcPts val="0"/>
              </a:spcBef>
              <a:buNone/>
            </a:pPr>
            <a:r>
              <a:rPr lang="en-GB"/>
              <a:t>Lets add a goodbye template and then link hello and goodbye together</a:t>
            </a:r>
          </a:p>
        </p:txBody>
      </p:sp>
      <p:sp>
        <p:nvSpPr>
          <p:cNvPr id="112" name="Shape 112"/>
          <p:cNvSpPr txBox="1"/>
          <p:nvPr>
            <p:ph idx="1" type="body"/>
          </p:nvPr>
        </p:nvSpPr>
        <p:spPr>
          <a:xfrm>
            <a:off x="311725" y="1590575"/>
            <a:ext cx="8520600" cy="3041700"/>
          </a:xfrm>
          <a:prstGeom prst="rect">
            <a:avLst/>
          </a:prstGeom>
        </p:spPr>
        <p:txBody>
          <a:bodyPr anchorCtr="0" anchor="t" bIns="91425" lIns="91425" rIns="91425" wrap="square" tIns="91425">
            <a:noAutofit/>
          </a:bodyPr>
          <a:lstStyle/>
          <a:p>
            <a:pPr lvl="0" rtl="0">
              <a:spcBef>
                <a:spcPts val="0"/>
              </a:spcBef>
              <a:spcAft>
                <a:spcPts val="0"/>
              </a:spcAft>
              <a:buNone/>
            </a:pPr>
            <a:r>
              <a:rPr lang="en-GB">
                <a:latin typeface="Courier New"/>
                <a:ea typeface="Courier New"/>
                <a:cs typeface="Courier New"/>
                <a:sym typeface="Courier New"/>
              </a:rPr>
              <a:t># app/views/say/goodbye.html.erb</a:t>
            </a:r>
          </a:p>
          <a:p>
            <a:pPr lvl="0" rtl="0">
              <a:spcBef>
                <a:spcPts val="0"/>
              </a:spcBef>
              <a:spcAft>
                <a:spcPts val="0"/>
              </a:spcAft>
              <a:buNone/>
            </a:pPr>
            <a:r>
              <a:rPr lang="en-GB">
                <a:latin typeface="Courier New"/>
                <a:ea typeface="Courier New"/>
                <a:cs typeface="Courier New"/>
                <a:sym typeface="Courier New"/>
              </a:rPr>
              <a:t>&lt;h1&gt;Goodbye!&lt;/h1&gt;</a:t>
            </a:r>
          </a:p>
          <a:p>
            <a:pPr lvl="0" rtl="0">
              <a:spcBef>
                <a:spcPts val="0"/>
              </a:spcBef>
              <a:spcAft>
                <a:spcPts val="0"/>
              </a:spcAft>
              <a:buNone/>
            </a:pPr>
            <a:r>
              <a:rPr lang="en-GB">
                <a:latin typeface="Courier New"/>
                <a:ea typeface="Courier New"/>
                <a:cs typeface="Courier New"/>
                <a:sym typeface="Courier New"/>
              </a:rPr>
              <a:t>&lt;p&gt;It was nice having you here.&lt;/p&gt;</a:t>
            </a:r>
          </a:p>
          <a:p>
            <a:pPr lvl="0" rtl="0">
              <a:spcBef>
                <a:spcPts val="0"/>
              </a:spcBef>
              <a:spcAft>
                <a:spcPts val="0"/>
              </a:spcAft>
              <a:buNone/>
            </a:pPr>
            <a:r>
              <a:rPr lang="en-GB">
                <a:latin typeface="Courier New"/>
                <a:ea typeface="Courier New"/>
                <a:cs typeface="Courier New"/>
                <a:sym typeface="Courier New"/>
              </a:rPr>
              <a:t>&lt;p&gt;Say &lt;%= link_to "Hello", say_hello_path %&gt; again. &lt;/p&gt;</a:t>
            </a:r>
          </a:p>
          <a:p>
            <a:pPr lvl="0" rtl="0">
              <a:spcBef>
                <a:spcPts val="0"/>
              </a:spcBef>
              <a:spcAft>
                <a:spcPts val="0"/>
              </a:spcAft>
              <a:buNone/>
            </a:pPr>
            <a:br>
              <a:rPr lang="en-GB">
                <a:latin typeface="Courier New"/>
                <a:ea typeface="Courier New"/>
                <a:cs typeface="Courier New"/>
                <a:sym typeface="Courier New"/>
              </a:rPr>
            </a:br>
            <a:r>
              <a:rPr lang="en-GB">
                <a:latin typeface="Courier New"/>
                <a:ea typeface="Courier New"/>
                <a:cs typeface="Courier New"/>
                <a:sym typeface="Courier New"/>
              </a:rPr>
              <a:t># app/views/say/hello.html.erb</a:t>
            </a:r>
          </a:p>
          <a:p>
            <a:pPr lvl="0" rtl="0">
              <a:spcBef>
                <a:spcPts val="0"/>
              </a:spcBef>
              <a:spcAft>
                <a:spcPts val="0"/>
              </a:spcAft>
              <a:buNone/>
            </a:pPr>
            <a:r>
              <a:rPr lang="en-GB">
                <a:latin typeface="Courier New"/>
                <a:ea typeface="Courier New"/>
                <a:cs typeface="Courier New"/>
                <a:sym typeface="Courier New"/>
              </a:rPr>
              <a:t>&lt;h1&gt;Hello from Rails!&lt;/h1&gt;</a:t>
            </a:r>
          </a:p>
          <a:p>
            <a:pPr lvl="0" rtl="0">
              <a:spcBef>
                <a:spcPts val="0"/>
              </a:spcBef>
              <a:spcAft>
                <a:spcPts val="0"/>
              </a:spcAft>
              <a:buNone/>
            </a:pPr>
            <a:r>
              <a:rPr lang="en-GB">
                <a:latin typeface="Courier New"/>
                <a:ea typeface="Courier New"/>
                <a:cs typeface="Courier New"/>
                <a:sym typeface="Courier New"/>
              </a:rPr>
              <a:t>&lt;p&gt; It is now &lt;%= @time %&gt; &lt;/p&gt;</a:t>
            </a:r>
          </a:p>
          <a:p>
            <a:pPr lvl="0" rtl="0">
              <a:spcBef>
                <a:spcPts val="0"/>
              </a:spcBef>
              <a:spcAft>
                <a:spcPts val="0"/>
              </a:spcAft>
              <a:buNone/>
            </a:pPr>
            <a:r>
              <a:rPr lang="en-GB">
                <a:latin typeface="Courier New"/>
                <a:ea typeface="Courier New"/>
                <a:cs typeface="Courier New"/>
                <a:sym typeface="Courier New"/>
              </a:rPr>
              <a:t>&lt;p&gt; Time to say &lt;%= link_to "Goodbye", say_goodbye_path %&gt;! &lt;/p&gt;</a:t>
            </a:r>
          </a:p>
          <a:p>
            <a:pPr lvl="0" rtl="0">
              <a:spcBef>
                <a:spcPts val="0"/>
              </a:spcBef>
              <a:spcAft>
                <a:spcPts val="0"/>
              </a:spcAft>
              <a:buNone/>
            </a:pPr>
            <a:r>
              <a:t/>
            </a:r>
            <a:endParaRPr>
              <a:latin typeface="Courier New"/>
              <a:ea typeface="Courier New"/>
              <a:cs typeface="Courier New"/>
              <a:sym typeface="Courier New"/>
            </a:endParaRPr>
          </a:p>
          <a:p>
            <a:pPr lvl="0" rtl="0">
              <a:spcBef>
                <a:spcPts val="0"/>
              </a:spcBef>
              <a:buNone/>
            </a:pPr>
            <a:r>
              <a:t/>
            </a:r>
            <a:endParaRPr/>
          </a:p>
          <a:p>
            <a:pPr lvl="0" rtl="0">
              <a:spcBef>
                <a:spcPts val="0"/>
              </a:spcBef>
              <a:spcAft>
                <a:spcPts val="0"/>
              </a:spcAft>
              <a:buNone/>
            </a:pPr>
            <a:r>
              <a:t/>
            </a:r>
            <a:endParaRPr>
              <a:latin typeface="Courier New"/>
              <a:ea typeface="Courier New"/>
              <a:cs typeface="Courier New"/>
              <a:sym typeface="Courier New"/>
            </a:endParaRPr>
          </a:p>
          <a:p>
            <a:pPr lvl="0" rtl="0">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