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Ideally, migration scripts should be runnable and reversible from the first to the last. In practice however that is rarely the case.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This file has its own DSL. “root” means the root / home page. </a:t>
            </a:r>
          </a:p>
          <a:p>
            <a:pPr lvl="0">
              <a:spcBef>
                <a:spcPts val="0"/>
              </a:spcBef>
              <a:buNone/>
            </a:pPr>
            <a:r>
              <a:rPr lang="en-GB"/>
              <a:t>“store#index” means the index action of the store controller.</a:t>
            </a:r>
            <a:br>
              <a:rPr lang="en-GB"/>
            </a:br>
            <a:r>
              <a:rPr lang="en-GB"/>
              <a:t>“as: 'store_index'” means the root has a specified name, which we can use later, e.g. with store_index_url or store_index_path.</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We have defined a hook, </a:t>
            </a:r>
            <a:r>
              <a:rPr i="1" lang="en-GB"/>
              <a:t>ensure_not_referenced_by_any_line_item</a:t>
            </a:r>
            <a:r>
              <a:rPr lang="en-GB"/>
              <a:t> - a method which Rails calls automatically for us at a given point in the object’s life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Discuss why the </a:t>
            </a:r>
            <a:r>
              <a:rPr i="1" lang="en-GB"/>
              <a:t>destroy!</a:t>
            </a:r>
            <a:r>
              <a:rPr lang="en-GB"/>
              <a:t> fails; where is this code and does it belong in a controller or model?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Reminder about naming conventions: class model names are CamelCase and singular (Product); table names are snake_case and plural (products).</a:t>
            </a: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See day 1 slides for parsing JSON</a:t>
            </a:r>
          </a:p>
          <a:p>
            <a:pPr lvl="0">
              <a:spcBef>
                <a:spcPts val="0"/>
              </a:spcBef>
              <a:buNone/>
            </a:pPr>
            <a:r>
              <a:rPr lang="en-GB"/>
              <a:t>Active record has two relevant methods: .</a:t>
            </a:r>
            <a:r>
              <a:rPr i="1" lang="en-GB"/>
              <a:t>first_or_create! .first_or_initialize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Note that the Rails console is not quite the same as the IRB console we have used on Day 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Migrations help make porting applications from one database to another relatively easy.</a:t>
            </a:r>
          </a:p>
          <a:p>
            <a:pPr lvl="0">
              <a:spcBef>
                <a:spcPts val="0"/>
              </a:spcBef>
              <a:buNone/>
            </a:pPr>
            <a:r>
              <a:t/>
            </a:r>
            <a:endParaRP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A string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ct val="1000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localhost:300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localhost:300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apidock.com/rails/ActionView/Helpers/NumberHelper/number_to_currenc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ebi.ac.uk/europepmc/webservices/rest/search?query=frog&amp;format=json&amp;pageSize=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rIns="91425" wrap="square" tIns="91425">
            <a:noAutofit/>
          </a:bodyPr>
          <a:lstStyle/>
          <a:p>
            <a:pPr lvl="0">
              <a:spcBef>
                <a:spcPts val="0"/>
              </a:spcBef>
              <a:buNone/>
            </a:pPr>
            <a:r>
              <a:rPr lang="en-GB"/>
              <a:t>Rails and Active Record</a:t>
            </a:r>
          </a:p>
        </p:txBody>
      </p:sp>
      <p:sp>
        <p:nvSpPr>
          <p:cNvPr id="60" name="Shape 60"/>
          <p:cNvSpPr txBox="1"/>
          <p:nvPr>
            <p:ph idx="1" type="subTitle"/>
          </p:nvPr>
        </p:nvSpPr>
        <p:spPr>
          <a:xfrm>
            <a:off x="671250" y="3174874"/>
            <a:ext cx="7801500" cy="1547100"/>
          </a:xfrm>
          <a:prstGeom prst="rect">
            <a:avLst/>
          </a:prstGeom>
        </p:spPr>
        <p:txBody>
          <a:bodyPr anchorCtr="0" anchor="t" bIns="91425" lIns="91425" rIns="91425" wrap="square" tIns="91425">
            <a:noAutofit/>
          </a:bodyPr>
          <a:lstStyle/>
          <a:p>
            <a:pPr lvl="0">
              <a:spcBef>
                <a:spcPts val="0"/>
              </a:spcBef>
              <a:buNone/>
            </a:pPr>
            <a:r>
              <a:rPr lang="en-GB"/>
              <a:t>Day 3</a:t>
            </a:r>
            <a:br>
              <a:rPr lang="en-GB"/>
            </a:br>
            <a:r>
              <a:rPr lang="en-GB"/>
              <a:t>https://goo.gl/cL1cyT</a:t>
            </a:r>
            <a:br>
              <a:rPr lang="en-GB"/>
            </a:br>
            <a:r>
              <a:rPr lang="en-GB"/>
              <a:t>Martyn Whitwell</a:t>
            </a:r>
            <a:br>
              <a:rPr lang="en-GB"/>
            </a:br>
            <a:r>
              <a:rPr lang="en-GB"/>
              <a:t>whitwellm@ebi.ac.uk</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Products migration script</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None/>
            </a:pPr>
            <a:r>
              <a:rPr lang="en-GB">
                <a:latin typeface="Courier New"/>
                <a:ea typeface="Courier New"/>
                <a:cs typeface="Courier New"/>
                <a:sym typeface="Courier New"/>
              </a:rPr>
              <a:t>class CreateProducts &lt; ActiveRecord::Migration[5.1]</a:t>
            </a:r>
          </a:p>
          <a:p>
            <a:pPr lvl="0" rtl="0">
              <a:spcBef>
                <a:spcPts val="0"/>
              </a:spcBef>
              <a:spcAft>
                <a:spcPts val="0"/>
              </a:spcAft>
              <a:buNone/>
            </a:pPr>
            <a:r>
              <a:rPr lang="en-GB">
                <a:latin typeface="Courier New"/>
                <a:ea typeface="Courier New"/>
                <a:cs typeface="Courier New"/>
                <a:sym typeface="Courier New"/>
              </a:rPr>
              <a:t>  def change</a:t>
            </a:r>
          </a:p>
          <a:p>
            <a:pPr lvl="0" rtl="0">
              <a:spcBef>
                <a:spcPts val="0"/>
              </a:spcBef>
              <a:spcAft>
                <a:spcPts val="0"/>
              </a:spcAft>
              <a:buNone/>
            </a:pPr>
            <a:r>
              <a:rPr lang="en-GB">
                <a:latin typeface="Courier New"/>
                <a:ea typeface="Courier New"/>
                <a:cs typeface="Courier New"/>
                <a:sym typeface="Courier New"/>
              </a:rPr>
              <a:t>    create_table :products do |t|</a:t>
            </a:r>
          </a:p>
          <a:p>
            <a:pPr lvl="0" rtl="0">
              <a:spcBef>
                <a:spcPts val="0"/>
              </a:spcBef>
              <a:spcAft>
                <a:spcPts val="0"/>
              </a:spcAft>
              <a:buNone/>
            </a:pPr>
            <a:r>
              <a:rPr lang="en-GB">
                <a:latin typeface="Courier New"/>
                <a:ea typeface="Courier New"/>
                <a:cs typeface="Courier New"/>
                <a:sym typeface="Courier New"/>
              </a:rPr>
              <a:t>      t.string :title</a:t>
            </a:r>
          </a:p>
          <a:p>
            <a:pPr lvl="0" rtl="0">
              <a:spcBef>
                <a:spcPts val="0"/>
              </a:spcBef>
              <a:spcAft>
                <a:spcPts val="0"/>
              </a:spcAft>
              <a:buNone/>
            </a:pPr>
            <a:r>
              <a:rPr lang="en-GB">
                <a:latin typeface="Courier New"/>
                <a:ea typeface="Courier New"/>
                <a:cs typeface="Courier New"/>
                <a:sym typeface="Courier New"/>
              </a:rPr>
              <a:t>      t.text :description</a:t>
            </a:r>
          </a:p>
          <a:p>
            <a:pPr lvl="0" rtl="0">
              <a:spcBef>
                <a:spcPts val="0"/>
              </a:spcBef>
              <a:spcAft>
                <a:spcPts val="0"/>
              </a:spcAft>
              <a:buNone/>
            </a:pPr>
            <a:r>
              <a:rPr lang="en-GB">
                <a:latin typeface="Courier New"/>
                <a:ea typeface="Courier New"/>
                <a:cs typeface="Courier New"/>
                <a:sym typeface="Courier New"/>
              </a:rPr>
              <a:t>      t.string :image_url</a:t>
            </a:r>
          </a:p>
          <a:p>
            <a:pPr lvl="0" rtl="0">
              <a:spcBef>
                <a:spcPts val="0"/>
              </a:spcBef>
              <a:spcAft>
                <a:spcPts val="0"/>
              </a:spcAft>
              <a:buNone/>
            </a:pPr>
            <a:r>
              <a:rPr lang="en-GB">
                <a:latin typeface="Courier New"/>
                <a:ea typeface="Courier New"/>
                <a:cs typeface="Courier New"/>
                <a:sym typeface="Courier New"/>
              </a:rPr>
              <a:t>      t.decimal :price, precision: 8, scale: 2</a:t>
            </a:r>
          </a:p>
          <a:p>
            <a:pPr lvl="0" rtl="0">
              <a:spcBef>
                <a:spcPts val="0"/>
              </a:spcBef>
              <a:spcAft>
                <a:spcPts val="0"/>
              </a:spcAft>
              <a:buNone/>
            </a:pPr>
            <a:r>
              <a:rPr lang="en-GB">
                <a:latin typeface="Courier New"/>
                <a:ea typeface="Courier New"/>
                <a:cs typeface="Courier New"/>
                <a:sym typeface="Courier New"/>
              </a:rPr>
              <a:t>      t.timestamps</a:t>
            </a:r>
          </a:p>
          <a:p>
            <a:pPr lvl="0" rtl="0">
              <a:spcBef>
                <a:spcPts val="0"/>
              </a:spcBef>
              <a:spcAft>
                <a:spcPts val="0"/>
              </a:spcAft>
              <a:buNone/>
            </a:pPr>
            <a:r>
              <a:rPr lang="en-GB">
                <a:latin typeface="Courier New"/>
                <a:ea typeface="Courier New"/>
                <a:cs typeface="Courier New"/>
                <a:sym typeface="Courier New"/>
              </a:rPr>
              <a:t>    end</a:t>
            </a:r>
          </a:p>
          <a:p>
            <a:pPr lvl="0" rtl="0">
              <a:spcBef>
                <a:spcPts val="0"/>
              </a:spcBef>
              <a:spcAft>
                <a:spcPts val="0"/>
              </a:spcAft>
              <a:buNone/>
            </a:pPr>
            <a:r>
              <a:rPr lang="en-GB">
                <a:latin typeface="Courier New"/>
                <a:ea typeface="Courier New"/>
                <a:cs typeface="Courier New"/>
                <a:sym typeface="Courier New"/>
              </a:rPr>
              <a:t>  end</a:t>
            </a:r>
          </a:p>
          <a:p>
            <a:pPr lvl="0" rtl="0">
              <a:spcBef>
                <a:spcPts val="0"/>
              </a:spcBef>
              <a:spcAft>
                <a:spcPts val="0"/>
              </a:spcAft>
              <a:buNone/>
            </a:pPr>
            <a:r>
              <a:rPr lang="en-GB">
                <a:latin typeface="Courier New"/>
                <a:ea typeface="Courier New"/>
                <a:cs typeface="Courier New"/>
                <a:sym typeface="Courier New"/>
              </a:rPr>
              <a:t>end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Data migrations - best practice</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Do not use migration scripts to add/update data, only to change the schema</a:t>
            </a:r>
          </a:p>
          <a:p>
            <a:pPr lvl="0">
              <a:spcBef>
                <a:spcPts val="0"/>
              </a:spcBef>
              <a:buNone/>
            </a:pPr>
            <a:r>
              <a:rPr lang="en-GB"/>
              <a:t>Do not use models or other classes inside migration scripts: they may work now, but they are unlikely to work as the system evolves and changes.</a:t>
            </a:r>
          </a:p>
          <a:p>
            <a:pPr lvl="0">
              <a:spcBef>
                <a:spcPts val="0"/>
              </a:spcBef>
              <a:buNone/>
            </a:pPr>
            <a:r>
              <a:rPr lang="en-GB"/>
              <a:t>Once a migration is committed to source control, do not change it; instead create a new migration to effect any changes required after the initial migration</a:t>
            </a:r>
          </a:p>
          <a:p>
            <a:pPr lvl="0">
              <a:spcBef>
                <a:spcPts val="0"/>
              </a:spcBef>
              <a:buNone/>
            </a:pPr>
            <a:r>
              <a:rPr lang="en-GB"/>
              <a:t>Consider migrations to operate outside of / before the application, rather than as part of it. Treat them as low-level operations on the database.</a:t>
            </a:r>
          </a:p>
          <a:p>
            <a:pPr lvl="0">
              <a:spcBef>
                <a:spcPts val="0"/>
              </a:spcBef>
              <a:buNone/>
            </a:pPr>
            <a:r>
              <a:rPr lang="en-GB"/>
              <a:t>Consider database indexes and constraints when writing migrations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Open the Depot application in RubyMine</a:t>
            </a:r>
          </a:p>
          <a:p>
            <a:pPr lvl="0">
              <a:spcBef>
                <a:spcPts val="0"/>
              </a:spcBef>
              <a:buNone/>
            </a:pPr>
            <a:r>
              <a:rPr lang="en-GB"/>
              <a:t>Update the products table to include a </a:t>
            </a:r>
            <a:r>
              <a:rPr lang="en-GB">
                <a:latin typeface="Courier New"/>
                <a:ea typeface="Courier New"/>
                <a:cs typeface="Courier New"/>
                <a:sym typeface="Courier New"/>
              </a:rPr>
              <a:t>cost_price</a:t>
            </a:r>
            <a:r>
              <a:rPr lang="en-GB"/>
              <a:t> field. </a:t>
            </a:r>
            <a:r>
              <a:rPr lang="en-GB"/>
              <a:t>Use the Run Rails Generator &gt; migration tool in RubyMine. Name the migration as: </a:t>
            </a:r>
            <a:r>
              <a:rPr lang="en-GB">
                <a:latin typeface="Courier New"/>
                <a:ea typeface="Courier New"/>
                <a:cs typeface="Courier New"/>
                <a:sym typeface="Courier New"/>
              </a:rPr>
              <a:t>AddCostPriceToProduct</a:t>
            </a:r>
          </a:p>
          <a:p>
            <a:pPr lvl="0">
              <a:spcBef>
                <a:spcPts val="0"/>
              </a:spcBef>
              <a:buNone/>
            </a:pPr>
            <a:r>
              <a:rPr lang="en-GB"/>
              <a:t>The new field should be called </a:t>
            </a:r>
            <a:r>
              <a:rPr lang="en-GB">
                <a:latin typeface="Courier New"/>
                <a:ea typeface="Courier New"/>
                <a:cs typeface="Courier New"/>
                <a:sym typeface="Courier New"/>
              </a:rPr>
              <a:t>cost_price</a:t>
            </a:r>
            <a:r>
              <a:rPr lang="en-GB"/>
              <a:t>. It should be a </a:t>
            </a:r>
            <a:r>
              <a:rPr lang="en-GB">
                <a:latin typeface="Courier New"/>
                <a:ea typeface="Courier New"/>
                <a:cs typeface="Courier New"/>
                <a:sym typeface="Courier New"/>
              </a:rPr>
              <a:t>decimal</a:t>
            </a:r>
            <a:r>
              <a:rPr lang="en-GB"/>
              <a:t> number with</a:t>
            </a:r>
            <a:r>
              <a:rPr lang="en-GB" sz="1600">
                <a:latin typeface="Courier New"/>
                <a:ea typeface="Courier New"/>
                <a:cs typeface="Courier New"/>
                <a:sym typeface="Courier New"/>
              </a:rPr>
              <a:t> precision: 8 </a:t>
            </a:r>
            <a:r>
              <a:rPr lang="en-GB" sz="1600"/>
              <a:t>and</a:t>
            </a:r>
            <a:r>
              <a:rPr lang="en-GB" sz="1600">
                <a:latin typeface="Courier New"/>
                <a:ea typeface="Courier New"/>
                <a:cs typeface="Courier New"/>
                <a:sym typeface="Courier New"/>
              </a:rPr>
              <a:t> scale: 2</a:t>
            </a:r>
          </a:p>
          <a:p>
            <a:pPr lvl="0" rtl="0">
              <a:spcBef>
                <a:spcPts val="0"/>
              </a:spcBef>
              <a:buNone/>
            </a:pPr>
            <a:r>
              <a:rPr lang="en-GB"/>
              <a:t>Open the db/schema.rb file. Then migrate the database with rake task </a:t>
            </a:r>
            <a:r>
              <a:rPr lang="en-GB">
                <a:latin typeface="Courier New"/>
                <a:ea typeface="Courier New"/>
                <a:cs typeface="Courier New"/>
                <a:sym typeface="Courier New"/>
              </a:rPr>
              <a:t>db:migrate </a:t>
            </a:r>
            <a:r>
              <a:rPr lang="en-GB"/>
              <a:t>and look to see how the schema changes. Experiment with rake task </a:t>
            </a:r>
            <a:r>
              <a:rPr lang="en-GB">
                <a:latin typeface="Courier New"/>
                <a:ea typeface="Courier New"/>
                <a:cs typeface="Courier New"/>
                <a:sym typeface="Courier New"/>
              </a:rPr>
              <a:t>db:rollback</a:t>
            </a:r>
          </a:p>
        </p:txBody>
      </p:sp>
      <p:sp>
        <p:nvSpPr>
          <p:cNvPr id="128" name="Shape 12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Workshop: add cost_price field to Depot products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Workshop: add cost_price to the rest of the system</a:t>
            </a:r>
          </a:p>
        </p:txBody>
      </p:sp>
      <p:sp>
        <p:nvSpPr>
          <p:cNvPr id="134" name="Shape 13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Make sure the database is fully migrated.</a:t>
            </a:r>
          </a:p>
          <a:p>
            <a:pPr lvl="0">
              <a:spcBef>
                <a:spcPts val="0"/>
              </a:spcBef>
              <a:buNone/>
            </a:pPr>
            <a:r>
              <a:rPr lang="en-GB"/>
              <a:t>Update the Product model to ensure </a:t>
            </a:r>
            <a:r>
              <a:rPr lang="en-GB">
                <a:latin typeface="Courier New"/>
                <a:ea typeface="Courier New"/>
                <a:cs typeface="Courier New"/>
                <a:sym typeface="Courier New"/>
              </a:rPr>
              <a:t>:cost_price</a:t>
            </a:r>
            <a:r>
              <a:rPr lang="en-GB"/>
              <a:t> is a number greater than or equal to 0.01. Also ensure that </a:t>
            </a:r>
            <a:r>
              <a:rPr lang="en-GB">
                <a:latin typeface="Courier New"/>
                <a:ea typeface="Courier New"/>
                <a:cs typeface="Courier New"/>
                <a:sym typeface="Courier New"/>
              </a:rPr>
              <a:t>:price</a:t>
            </a:r>
            <a:r>
              <a:rPr lang="en-GB"/>
              <a:t> is greater than </a:t>
            </a:r>
            <a:r>
              <a:rPr lang="en-GB">
                <a:latin typeface="Courier New"/>
                <a:ea typeface="Courier New"/>
                <a:cs typeface="Courier New"/>
                <a:sym typeface="Courier New"/>
              </a:rPr>
              <a:t>:cost_price</a:t>
            </a:r>
          </a:p>
          <a:p>
            <a:pPr lvl="0">
              <a:spcBef>
                <a:spcPts val="0"/>
              </a:spcBef>
              <a:buNone/>
            </a:pPr>
            <a:r>
              <a:rPr lang="en-GB"/>
              <a:t>Update the product view </a:t>
            </a:r>
            <a:r>
              <a:rPr i="1" lang="en-GB"/>
              <a:t>_form</a:t>
            </a:r>
            <a:r>
              <a:rPr lang="en-GB"/>
              <a:t> to capture the cost price and update the product view </a:t>
            </a:r>
            <a:r>
              <a:rPr i="1" lang="en-GB"/>
              <a:t>show</a:t>
            </a:r>
            <a:r>
              <a:rPr lang="en-GB"/>
              <a:t> to display it</a:t>
            </a:r>
          </a:p>
          <a:p>
            <a:pPr lvl="0">
              <a:spcBef>
                <a:spcPts val="0"/>
              </a:spcBef>
              <a:buNone/>
            </a:pPr>
            <a:r>
              <a:rPr lang="en-GB"/>
              <a:t>Update the tests to handle the new field</a:t>
            </a:r>
          </a:p>
          <a:p>
            <a:pPr lvl="0">
              <a:spcBef>
                <a:spcPts val="0"/>
              </a:spcBef>
              <a:buNone/>
            </a:pPr>
            <a:r>
              <a:rPr lang="en-GB"/>
              <a:t>Update the seeds to include the new field</a:t>
            </a:r>
          </a:p>
          <a:p>
            <a:pPr lvl="0">
              <a:spcBef>
                <a:spcPts val="0"/>
              </a:spcBef>
              <a:buNone/>
            </a:pPr>
            <a:r>
              <a:rPr lang="en-GB"/>
              <a:t>Reset the database with rake task </a:t>
            </a:r>
            <a:r>
              <a:rPr lang="en-GB">
                <a:latin typeface="Courier New"/>
                <a:ea typeface="Courier New"/>
                <a:cs typeface="Courier New"/>
                <a:sym typeface="Courier New"/>
              </a:rPr>
              <a:t>db:reset </a:t>
            </a:r>
            <a:r>
              <a:rPr lang="en-GB"/>
              <a:t>and commit your code.</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Creating a Store controller</a:t>
            </a:r>
          </a:p>
        </p:txBody>
      </p:sp>
      <p:sp>
        <p:nvSpPr>
          <p:cNvPr id="140" name="Shape 140"/>
          <p:cNvSpPr txBox="1"/>
          <p:nvPr>
            <p:ph idx="1" type="body"/>
          </p:nvPr>
        </p:nvSpPr>
        <p:spPr>
          <a:xfrm>
            <a:off x="311700" y="1152475"/>
            <a:ext cx="5169000" cy="3416400"/>
          </a:xfrm>
          <a:prstGeom prst="rect">
            <a:avLst/>
          </a:prstGeom>
        </p:spPr>
        <p:txBody>
          <a:bodyPr anchorCtr="0" anchor="t" bIns="91425" lIns="91425" rIns="91425" wrap="square" tIns="91425">
            <a:noAutofit/>
          </a:bodyPr>
          <a:lstStyle/>
          <a:p>
            <a:pPr lvl="0">
              <a:spcBef>
                <a:spcPts val="0"/>
              </a:spcBef>
              <a:buNone/>
            </a:pPr>
            <a:r>
              <a:rPr lang="en-GB"/>
              <a:t>So far, the Depot application has a functional Products page which the seller can use to add, remove and update products to the system. But there is no interface yet for the customer to browse the catalog and add items into their shopping cart. So let’s work on that now.</a:t>
            </a:r>
          </a:p>
          <a:p>
            <a:pPr lvl="0">
              <a:spcBef>
                <a:spcPts val="0"/>
              </a:spcBef>
              <a:buNone/>
            </a:pPr>
            <a:r>
              <a:rPr lang="en-GB"/>
              <a:t>In RubyMine, click on Tools &gt; Run Rails Generator &gt; controller and create a new controller named Store. The Store controller should have only one action, named index.</a:t>
            </a:r>
          </a:p>
          <a:p>
            <a:pPr lvl="0">
              <a:spcBef>
                <a:spcPts val="0"/>
              </a:spcBef>
              <a:buNone/>
            </a:pPr>
            <a:r>
              <a:t/>
            </a:r>
            <a:endParaRPr/>
          </a:p>
        </p:txBody>
      </p:sp>
      <p:pic>
        <p:nvPicPr>
          <p:cNvPr id="141" name="Shape 141"/>
          <p:cNvPicPr preferRelativeResize="0"/>
          <p:nvPr/>
        </p:nvPicPr>
        <p:blipFill>
          <a:blip r:embed="rId3">
            <a:alphaModFix/>
          </a:blip>
          <a:stretch>
            <a:fillRect/>
          </a:stretch>
        </p:blipFill>
        <p:spPr>
          <a:xfrm>
            <a:off x="5480775" y="1330275"/>
            <a:ext cx="3301500" cy="24829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Modifying the homepage route</a:t>
            </a:r>
          </a:p>
        </p:txBody>
      </p:sp>
      <p:sp>
        <p:nvSpPr>
          <p:cNvPr id="147" name="Shape 14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If we run the application now, the homepage is still the “You’re on Rails” screen. Let’s fix that and make the homepage the new Store controller.</a:t>
            </a:r>
          </a:p>
          <a:p>
            <a:pPr lvl="0">
              <a:spcBef>
                <a:spcPts val="0"/>
              </a:spcBef>
              <a:spcAft>
                <a:spcPts val="0"/>
              </a:spcAft>
              <a:buNone/>
            </a:pPr>
            <a:r>
              <a:rPr lang="en-GB"/>
              <a:t>Open </a:t>
            </a:r>
            <a:r>
              <a:rPr lang="en-GB">
                <a:latin typeface="Courier New"/>
                <a:ea typeface="Courier New"/>
                <a:cs typeface="Courier New"/>
                <a:sym typeface="Courier New"/>
              </a:rPr>
              <a:t>config/routes.rb </a:t>
            </a:r>
            <a:r>
              <a:rPr lang="en-GB"/>
              <a:t>and change:</a:t>
            </a:r>
          </a:p>
          <a:p>
            <a:pPr indent="457200" lvl="0">
              <a:spcBef>
                <a:spcPts val="0"/>
              </a:spcBef>
              <a:spcAft>
                <a:spcPts val="0"/>
              </a:spcAft>
              <a:buNone/>
            </a:pPr>
            <a:r>
              <a:rPr lang="en-GB">
                <a:latin typeface="Courier New"/>
                <a:ea typeface="Courier New"/>
                <a:cs typeface="Courier New"/>
                <a:sym typeface="Courier New"/>
              </a:rPr>
              <a:t>get 'store/index'</a:t>
            </a:r>
          </a:p>
          <a:p>
            <a:pPr lvl="0">
              <a:spcBef>
                <a:spcPts val="0"/>
              </a:spcBef>
              <a:spcAft>
                <a:spcPts val="0"/>
              </a:spcAft>
              <a:buNone/>
            </a:pPr>
            <a:r>
              <a:rPr lang="en-GB"/>
              <a:t>To:</a:t>
            </a:r>
          </a:p>
          <a:p>
            <a:pPr indent="457200" lvl="0">
              <a:spcBef>
                <a:spcPts val="0"/>
              </a:spcBef>
              <a:spcAft>
                <a:spcPts val="0"/>
              </a:spcAft>
              <a:buNone/>
            </a:pPr>
            <a:r>
              <a:rPr lang="en-GB">
                <a:latin typeface="Courier New"/>
                <a:ea typeface="Courier New"/>
                <a:cs typeface="Courier New"/>
                <a:sym typeface="Courier New"/>
              </a:rPr>
              <a:t>root 'store#index', as: 'store_index'</a:t>
            </a:r>
          </a:p>
          <a:p>
            <a:pPr lvl="0">
              <a:spcBef>
                <a:spcPts val="0"/>
              </a:spcBef>
              <a:buNone/>
            </a:pPr>
            <a:r>
              <a:t/>
            </a:r>
            <a:endParaRPr/>
          </a:p>
          <a:p>
            <a:pPr lvl="0">
              <a:spcBef>
                <a:spcPts val="0"/>
              </a:spcBef>
              <a:buNone/>
            </a:pPr>
            <a:r>
              <a:rPr lang="en-GB"/>
              <a:t>Run the application and verify that the homepage is now the Store controller: </a:t>
            </a:r>
            <a:r>
              <a:rPr lang="en-GB" u="sng">
                <a:solidFill>
                  <a:schemeClr val="hlink"/>
                </a:solidFill>
                <a:hlinkClick r:id="rId3"/>
              </a:rPr>
              <a:t>http://localhost:3000/</a:t>
            </a:r>
            <a:r>
              <a:rPr lang="en-GB"/>
              <a: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Building the Store</a:t>
            </a:r>
          </a:p>
        </p:txBody>
      </p:sp>
      <p:sp>
        <p:nvSpPr>
          <p:cNvPr id="153" name="Shape 15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Let’s modify the index method in the Store controller to get a list of Products:</a:t>
            </a:r>
          </a:p>
          <a:p>
            <a:pPr indent="457200" lvl="0">
              <a:spcBef>
                <a:spcPts val="0"/>
              </a:spcBef>
              <a:buNone/>
            </a:pPr>
            <a:r>
              <a:rPr lang="en-GB">
                <a:latin typeface="Courier New"/>
                <a:ea typeface="Courier New"/>
                <a:cs typeface="Courier New"/>
                <a:sym typeface="Courier New"/>
              </a:rPr>
              <a:t>@products = Product.order(:title)</a:t>
            </a:r>
          </a:p>
          <a:p>
            <a:pPr lvl="0">
              <a:spcBef>
                <a:spcPts val="0"/>
              </a:spcBef>
              <a:buNone/>
            </a:pPr>
            <a:r>
              <a:rPr lang="en-GB"/>
              <a:t>This is ActiveRecord magic! Rails is selecting all the product records ordered by title from the database, instantiating them as </a:t>
            </a:r>
            <a:r>
              <a:rPr i="1" lang="en-GB"/>
              <a:t>Product</a:t>
            </a:r>
            <a:r>
              <a:rPr lang="en-GB"/>
              <a:t> models, and storing this enumerable list of products in an instance variable called @products.</a:t>
            </a:r>
          </a:p>
          <a:p>
            <a:pPr lvl="0">
              <a:spcBef>
                <a:spcPts val="0"/>
              </a:spcBef>
              <a:buNone/>
            </a:pPr>
            <a:r>
              <a:rPr lang="en-GB"/>
              <a:t>Next, update the view app/views/store/index.html.erb using the file from day3</a:t>
            </a:r>
          </a:p>
          <a:p>
            <a:pPr lvl="0">
              <a:spcBef>
                <a:spcPts val="0"/>
              </a:spcBef>
              <a:buNone/>
            </a:pPr>
            <a:r>
              <a:rPr lang="en-GB"/>
              <a:t>Also, update the stylesheet app/assets/stylesheets/store.scss using the file from day3</a:t>
            </a:r>
          </a:p>
          <a:p>
            <a:pPr lvl="0">
              <a:spcBef>
                <a:spcPts val="0"/>
              </a:spcBef>
              <a:buNone/>
            </a:pPr>
            <a:r>
              <a:rPr lang="en-GB"/>
              <a:t>Reload </a:t>
            </a:r>
            <a:r>
              <a:rPr lang="en-GB" u="sng">
                <a:solidFill>
                  <a:schemeClr val="hlink"/>
                </a:solidFill>
                <a:hlinkClick r:id="rId3"/>
              </a:rPr>
              <a:t>http://localhost:3000/</a:t>
            </a:r>
            <a:r>
              <a:rPr lang="en-GB"/>
              <a:t> and verify that the products are being displayed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ActionView Helper methods</a:t>
            </a:r>
          </a:p>
        </p:txBody>
      </p:sp>
      <p:sp>
        <p:nvSpPr>
          <p:cNvPr id="159" name="Shape 15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Rails gives us a large number of helpers and libraries. We can use the number_to_currency method to format the prices displayed in the catalog.</a:t>
            </a:r>
          </a:p>
          <a:p>
            <a:pPr lvl="0">
              <a:spcBef>
                <a:spcPts val="0"/>
              </a:spcBef>
              <a:buNone/>
            </a:pPr>
            <a:r>
              <a:rPr lang="en-GB"/>
              <a:t>Update store/index.html.erb view and format the prices with </a:t>
            </a:r>
            <a:r>
              <a:rPr i="1" lang="en-GB"/>
              <a:t>number_to_currency()</a:t>
            </a:r>
          </a:p>
          <a:p>
            <a:pPr lvl="0">
              <a:spcBef>
                <a:spcPts val="0"/>
              </a:spcBef>
              <a:buNone/>
            </a:pPr>
            <a:r>
              <a:rPr lang="en-GB"/>
              <a:t>Bonus points: check out the documentation </a:t>
            </a:r>
            <a:r>
              <a:rPr lang="en-GB" u="sng">
                <a:solidFill>
                  <a:schemeClr val="hlink"/>
                </a:solidFill>
                <a:hlinkClick r:id="rId3"/>
              </a:rPr>
              <a:t>https://apidock.com/rails/ActionView/Helpers/NumberHelper/number_to_currency</a:t>
            </a:r>
            <a:r>
              <a:rPr lang="en-GB"/>
              <a:t> and use a currency other than USD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What about the shopping cart?</a:t>
            </a:r>
          </a:p>
        </p:txBody>
      </p:sp>
      <p:sp>
        <p:nvSpPr>
          <p:cNvPr id="165" name="Shape 165"/>
          <p:cNvSpPr txBox="1"/>
          <p:nvPr>
            <p:ph idx="1" type="body"/>
          </p:nvPr>
        </p:nvSpPr>
        <p:spPr>
          <a:xfrm>
            <a:off x="311700" y="1152475"/>
            <a:ext cx="1921200" cy="3416400"/>
          </a:xfrm>
          <a:prstGeom prst="rect">
            <a:avLst/>
          </a:prstGeom>
        </p:spPr>
        <p:txBody>
          <a:bodyPr anchorCtr="0" anchor="t" bIns="91425" lIns="91425" rIns="91425" wrap="square" tIns="91425">
            <a:noAutofit/>
          </a:bodyPr>
          <a:lstStyle/>
          <a:p>
            <a:pPr lvl="0">
              <a:spcBef>
                <a:spcPts val="0"/>
              </a:spcBef>
              <a:buNone/>
            </a:pPr>
            <a:r>
              <a:rPr lang="en-GB"/>
              <a:t>So far we have been working with a single table, products.</a:t>
            </a:r>
          </a:p>
          <a:p>
            <a:pPr lvl="0">
              <a:spcBef>
                <a:spcPts val="0"/>
              </a:spcBef>
              <a:buNone/>
            </a:pPr>
            <a:r>
              <a:rPr lang="en-GB"/>
              <a:t>Let’s expand our system to include a shopping cart with line items.</a:t>
            </a:r>
          </a:p>
          <a:p>
            <a:pPr lvl="0">
              <a:spcBef>
                <a:spcPts val="0"/>
              </a:spcBef>
              <a:buNone/>
            </a:pPr>
            <a:r>
              <a:t/>
            </a:r>
            <a:endParaRPr/>
          </a:p>
        </p:txBody>
      </p:sp>
      <p:pic>
        <p:nvPicPr>
          <p:cNvPr id="166" name="Shape 166"/>
          <p:cNvPicPr preferRelativeResize="0"/>
          <p:nvPr/>
        </p:nvPicPr>
        <p:blipFill>
          <a:blip r:embed="rId3">
            <a:alphaModFix/>
          </a:blip>
          <a:stretch>
            <a:fillRect/>
          </a:stretch>
        </p:blipFill>
        <p:spPr>
          <a:xfrm>
            <a:off x="2131950" y="1082325"/>
            <a:ext cx="6838950" cy="3448050"/>
          </a:xfrm>
          <a:prstGeom prst="rect">
            <a:avLst/>
          </a:prstGeom>
          <a:noFill/>
          <a:ln>
            <a:noFill/>
          </a:ln>
        </p:spPr>
      </p:pic>
      <p:sp>
        <p:nvSpPr>
          <p:cNvPr id="167" name="Shape 167"/>
          <p:cNvSpPr/>
          <p:nvPr/>
        </p:nvSpPr>
        <p:spPr>
          <a:xfrm>
            <a:off x="4510725" y="1152475"/>
            <a:ext cx="2665500" cy="3013200"/>
          </a:xfrm>
          <a:prstGeom prst="roundRect">
            <a:avLst>
              <a:gd fmla="val 16667" name="adj"/>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We will use Rails scaffolding to create Cart and LineItems for us:</a:t>
            </a:r>
          </a:p>
          <a:p>
            <a:pPr lvl="0">
              <a:spcBef>
                <a:spcPts val="0"/>
              </a:spcBef>
              <a:buNone/>
            </a:pPr>
            <a:r>
              <a:rPr lang="en-GB"/>
              <a:t>Run a Rails generator for </a:t>
            </a:r>
            <a:r>
              <a:rPr lang="en-GB">
                <a:latin typeface="Courier New"/>
                <a:ea typeface="Courier New"/>
                <a:cs typeface="Courier New"/>
                <a:sym typeface="Courier New"/>
              </a:rPr>
              <a:t>scaffold</a:t>
            </a:r>
            <a:r>
              <a:rPr lang="en-GB"/>
              <a:t> with the model name “</a:t>
            </a:r>
            <a:r>
              <a:rPr lang="en-GB">
                <a:latin typeface="Courier New"/>
                <a:ea typeface="Courier New"/>
                <a:cs typeface="Courier New"/>
                <a:sym typeface="Courier New"/>
              </a:rPr>
              <a:t>Cart</a:t>
            </a:r>
            <a:r>
              <a:rPr lang="en-GB"/>
              <a:t>” (no fields)</a:t>
            </a:r>
          </a:p>
          <a:p>
            <a:pPr lvl="0">
              <a:spcBef>
                <a:spcPts val="0"/>
              </a:spcBef>
              <a:buNone/>
            </a:pPr>
            <a:r>
              <a:rPr lang="en-GB"/>
              <a:t>Migrate the database</a:t>
            </a:r>
          </a:p>
          <a:p>
            <a:pPr lvl="0">
              <a:spcBef>
                <a:spcPts val="0"/>
              </a:spcBef>
              <a:buNone/>
            </a:pPr>
            <a:r>
              <a:rPr lang="en-GB"/>
              <a:t>Run a Rails generator for </a:t>
            </a:r>
            <a:r>
              <a:rPr lang="en-GB">
                <a:latin typeface="Courier New"/>
                <a:ea typeface="Courier New"/>
                <a:cs typeface="Courier New"/>
                <a:sym typeface="Courier New"/>
              </a:rPr>
              <a:t>scaffold</a:t>
            </a:r>
            <a:r>
              <a:rPr lang="en-GB"/>
              <a:t> with the model name “</a:t>
            </a:r>
            <a:r>
              <a:rPr lang="en-GB">
                <a:latin typeface="Courier New"/>
                <a:ea typeface="Courier New"/>
                <a:cs typeface="Courier New"/>
                <a:sym typeface="Courier New"/>
              </a:rPr>
              <a:t>LineItem</a:t>
            </a:r>
            <a:r>
              <a:rPr lang="en-GB"/>
              <a:t>” and the following fields: </a:t>
            </a:r>
            <a:r>
              <a:rPr lang="en-GB">
                <a:latin typeface="Courier New"/>
                <a:ea typeface="Courier New"/>
                <a:cs typeface="Courier New"/>
                <a:sym typeface="Courier New"/>
              </a:rPr>
              <a:t>product:references cart:belongs_to</a:t>
            </a:r>
          </a:p>
          <a:p>
            <a:pPr lvl="0">
              <a:spcBef>
                <a:spcPts val="0"/>
              </a:spcBef>
              <a:buNone/>
            </a:pPr>
            <a:r>
              <a:rPr lang="en-GB"/>
              <a:t>Migrate the database again</a:t>
            </a:r>
          </a:p>
        </p:txBody>
      </p:sp>
      <p:sp>
        <p:nvSpPr>
          <p:cNvPr id="173" name="Shape 1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Adding the Cart and LineItem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Contents</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Today we hope to cover:</a:t>
            </a:r>
          </a:p>
          <a:p>
            <a:pPr indent="-342900" lvl="0" marL="457200" rtl="0">
              <a:spcBef>
                <a:spcPts val="0"/>
              </a:spcBef>
            </a:pPr>
            <a:r>
              <a:rPr lang="en-GB"/>
              <a:t>Active Record and migrations in more detail</a:t>
            </a:r>
          </a:p>
          <a:p>
            <a:pPr indent="-342900" lvl="0" marL="457200" rtl="0">
              <a:spcBef>
                <a:spcPts val="0"/>
              </a:spcBef>
            </a:pPr>
            <a:r>
              <a:rPr lang="en-GB"/>
              <a:t>Adding a new field to Depot</a:t>
            </a:r>
          </a:p>
          <a:p>
            <a:pPr indent="-342900" lvl="0" marL="457200" rtl="0">
              <a:spcBef>
                <a:spcPts val="0"/>
              </a:spcBef>
            </a:pPr>
            <a:r>
              <a:rPr lang="en-GB"/>
              <a:t>Building a simple shopping cart</a:t>
            </a:r>
          </a:p>
          <a:p>
            <a:pPr indent="-342900" lvl="0" marL="457200" rtl="0">
              <a:spcBef>
                <a:spcPts val="0"/>
              </a:spcBef>
            </a:pPr>
            <a:r>
              <a:rPr lang="en-GB"/>
              <a:t>Navigating ActiveRecord relationships</a:t>
            </a:r>
          </a:p>
          <a:p>
            <a:pPr indent="-342900" lvl="0" marL="457200" rtl="0">
              <a:spcBef>
                <a:spcPts val="0"/>
              </a:spcBef>
            </a:pPr>
            <a:r>
              <a:rPr lang="en-GB"/>
              <a:t>Rake tasks</a:t>
            </a:r>
          </a:p>
          <a:p>
            <a:pPr lvl="0" rt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Linking the user session to the shopping cart</a:t>
            </a:r>
          </a:p>
        </p:txBody>
      </p:sp>
      <p:sp>
        <p:nvSpPr>
          <p:cNvPr id="179" name="Shape 1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spcAft>
                <a:spcPts val="0"/>
              </a:spcAft>
              <a:buNone/>
            </a:pPr>
            <a:r>
              <a:rPr lang="en-GB"/>
              <a:t>Let’s create a module to link the session to the shopping cart which we can use in different controllers:</a:t>
            </a:r>
          </a:p>
          <a:p>
            <a:pPr lvl="0">
              <a:spcBef>
                <a:spcPts val="0"/>
              </a:spcBef>
              <a:spcAft>
                <a:spcPts val="0"/>
              </a:spcAft>
              <a:buNone/>
            </a:pPr>
            <a:r>
              <a:rPr lang="en-GB">
                <a:latin typeface="Courier New"/>
                <a:ea typeface="Courier New"/>
                <a:cs typeface="Courier New"/>
                <a:sym typeface="Courier New"/>
              </a:rPr>
              <a:t># app/controllers/concerns/current_cart.rb</a:t>
            </a:r>
          </a:p>
          <a:p>
            <a:pPr lvl="0">
              <a:spcBef>
                <a:spcPts val="0"/>
              </a:spcBef>
              <a:spcAft>
                <a:spcPts val="0"/>
              </a:spcAft>
              <a:buNone/>
            </a:pPr>
            <a:r>
              <a:rPr lang="en-GB">
                <a:latin typeface="Courier New"/>
                <a:ea typeface="Courier New"/>
                <a:cs typeface="Courier New"/>
                <a:sym typeface="Courier New"/>
              </a:rPr>
              <a:t>module CurrentCart </a:t>
            </a:r>
            <a:br>
              <a:rPr lang="en-GB">
                <a:latin typeface="Courier New"/>
                <a:ea typeface="Courier New"/>
                <a:cs typeface="Courier New"/>
                <a:sym typeface="Courier New"/>
              </a:rPr>
            </a:br>
            <a:r>
              <a:rPr lang="en-GB">
                <a:latin typeface="Courier New"/>
                <a:ea typeface="Courier New"/>
                <a:cs typeface="Courier New"/>
                <a:sym typeface="Courier New"/>
              </a:rPr>
              <a:t>  private</a:t>
            </a:r>
          </a:p>
          <a:p>
            <a:pPr lvl="0">
              <a:spcBef>
                <a:spcPts val="0"/>
              </a:spcBef>
              <a:spcAft>
                <a:spcPts val="0"/>
              </a:spcAft>
              <a:buNone/>
            </a:pPr>
            <a:r>
              <a:rPr lang="en-GB">
                <a:latin typeface="Courier New"/>
                <a:ea typeface="Courier New"/>
                <a:cs typeface="Courier New"/>
                <a:sym typeface="Courier New"/>
              </a:rPr>
              <a:t>  def set_cart</a:t>
            </a:r>
          </a:p>
          <a:p>
            <a:pPr lvl="0">
              <a:spcBef>
                <a:spcPts val="0"/>
              </a:spcBef>
              <a:spcAft>
                <a:spcPts val="0"/>
              </a:spcAft>
              <a:buNone/>
            </a:pPr>
            <a:r>
              <a:rPr lang="en-GB">
                <a:latin typeface="Courier New"/>
                <a:ea typeface="Courier New"/>
                <a:cs typeface="Courier New"/>
                <a:sym typeface="Courier New"/>
              </a:rPr>
              <a:t>    @cart = Cart.find(session[:cart_id])</a:t>
            </a:r>
          </a:p>
          <a:p>
            <a:pPr lvl="0">
              <a:spcBef>
                <a:spcPts val="0"/>
              </a:spcBef>
              <a:spcAft>
                <a:spcPts val="0"/>
              </a:spcAft>
              <a:buNone/>
            </a:pPr>
            <a:r>
              <a:rPr lang="en-GB">
                <a:latin typeface="Courier New"/>
                <a:ea typeface="Courier New"/>
                <a:cs typeface="Courier New"/>
                <a:sym typeface="Courier New"/>
              </a:rPr>
              <a:t>   rescue ActiveRecord::RecordNotFound </a:t>
            </a:r>
          </a:p>
          <a:p>
            <a:pPr lvl="0">
              <a:spcBef>
                <a:spcPts val="0"/>
              </a:spcBef>
              <a:spcAft>
                <a:spcPts val="0"/>
              </a:spcAft>
              <a:buNone/>
            </a:pPr>
            <a:r>
              <a:rPr lang="en-GB">
                <a:latin typeface="Courier New"/>
                <a:ea typeface="Courier New"/>
                <a:cs typeface="Courier New"/>
                <a:sym typeface="Courier New"/>
              </a:rPr>
              <a:t>    @cart = Cart.create</a:t>
            </a:r>
          </a:p>
          <a:p>
            <a:pPr lvl="0">
              <a:spcBef>
                <a:spcPts val="0"/>
              </a:spcBef>
              <a:spcAft>
                <a:spcPts val="0"/>
              </a:spcAft>
              <a:buNone/>
            </a:pPr>
            <a:r>
              <a:rPr lang="en-GB">
                <a:latin typeface="Courier New"/>
                <a:ea typeface="Courier New"/>
                <a:cs typeface="Courier New"/>
                <a:sym typeface="Courier New"/>
              </a:rPr>
              <a:t>    session[:cart_id] = @cart.id</a:t>
            </a:r>
          </a:p>
          <a:p>
            <a:pPr lvl="0">
              <a:spcBef>
                <a:spcPts val="0"/>
              </a:spcBef>
              <a:spcAft>
                <a:spcPts val="0"/>
              </a:spcAft>
              <a:buNone/>
            </a:pPr>
            <a:r>
              <a:rPr lang="en-GB">
                <a:latin typeface="Courier New"/>
                <a:ea typeface="Courier New"/>
                <a:cs typeface="Courier New"/>
                <a:sym typeface="Courier New"/>
              </a:rPr>
              <a:t>  end </a:t>
            </a:r>
          </a:p>
          <a:p>
            <a:pPr lvl="0">
              <a:spcBef>
                <a:spcPts val="0"/>
              </a:spcBef>
              <a:spcAft>
                <a:spcPts val="0"/>
              </a:spcAft>
              <a:buNone/>
            </a:pPr>
            <a:r>
              <a:rPr lang="en-GB">
                <a:latin typeface="Courier New"/>
                <a:ea typeface="Courier New"/>
                <a:cs typeface="Courier New"/>
                <a:sym typeface="Courier New"/>
              </a:rPr>
              <a:t>end</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Linking the LineItem to the Product and the Cart</a:t>
            </a:r>
          </a:p>
        </p:txBody>
      </p:sp>
      <p:sp>
        <p:nvSpPr>
          <p:cNvPr id="185" name="Shape 1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Notice how Rails has automatically defined some relationships for us in app/models/line_item.rb:</a:t>
            </a:r>
          </a:p>
          <a:p>
            <a:pPr lvl="0">
              <a:spcBef>
                <a:spcPts val="0"/>
              </a:spcBef>
              <a:spcAft>
                <a:spcPts val="0"/>
              </a:spcAft>
              <a:buNone/>
            </a:pPr>
            <a:r>
              <a:rPr lang="en-GB">
                <a:latin typeface="Courier New"/>
                <a:ea typeface="Courier New"/>
                <a:cs typeface="Courier New"/>
                <a:sym typeface="Courier New"/>
              </a:rPr>
              <a:t>class LineItem &lt; ApplicationRecord</a:t>
            </a:r>
          </a:p>
          <a:p>
            <a:pPr lvl="0">
              <a:spcBef>
                <a:spcPts val="0"/>
              </a:spcBef>
              <a:spcAft>
                <a:spcPts val="0"/>
              </a:spcAft>
              <a:buNone/>
            </a:pPr>
            <a:r>
              <a:rPr lang="en-GB">
                <a:latin typeface="Courier New"/>
                <a:ea typeface="Courier New"/>
                <a:cs typeface="Courier New"/>
                <a:sym typeface="Courier New"/>
              </a:rPr>
              <a:t>  belongs_to :product</a:t>
            </a:r>
          </a:p>
          <a:p>
            <a:pPr lvl="0">
              <a:spcBef>
                <a:spcPts val="0"/>
              </a:spcBef>
              <a:spcAft>
                <a:spcPts val="0"/>
              </a:spcAft>
              <a:buNone/>
            </a:pPr>
            <a:r>
              <a:rPr lang="en-GB">
                <a:latin typeface="Courier New"/>
                <a:ea typeface="Courier New"/>
                <a:cs typeface="Courier New"/>
                <a:sym typeface="Courier New"/>
              </a:rPr>
              <a:t>  belongs_to :cart</a:t>
            </a:r>
          </a:p>
          <a:p>
            <a:pPr lvl="0">
              <a:spcBef>
                <a:spcPts val="0"/>
              </a:spcBef>
              <a:spcAft>
                <a:spcPts val="0"/>
              </a:spcAft>
              <a:buNone/>
            </a:pPr>
            <a:r>
              <a:rPr lang="en-GB">
                <a:latin typeface="Courier New"/>
                <a:ea typeface="Courier New"/>
                <a:cs typeface="Courier New"/>
                <a:sym typeface="Courier New"/>
              </a:rPr>
              <a:t>end</a:t>
            </a:r>
          </a:p>
          <a:p>
            <a:pPr lvl="0">
              <a:spcBef>
                <a:spcPts val="0"/>
              </a:spcBef>
              <a:buNone/>
            </a:pPr>
            <a:r>
              <a:t/>
            </a:r>
            <a:endParaRP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Linking the Cart to LineItem </a:t>
            </a:r>
          </a:p>
        </p:txBody>
      </p:sp>
      <p:sp>
        <p:nvSpPr>
          <p:cNvPr id="191" name="Shape 1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Modify the cart model to reference line_items:</a:t>
            </a:r>
          </a:p>
          <a:p>
            <a:pPr lvl="0">
              <a:spcBef>
                <a:spcPts val="0"/>
              </a:spcBef>
              <a:spcAft>
                <a:spcPts val="0"/>
              </a:spcAft>
              <a:buNone/>
            </a:pPr>
            <a:r>
              <a:rPr lang="en-GB">
                <a:latin typeface="Courier New"/>
                <a:ea typeface="Courier New"/>
                <a:cs typeface="Courier New"/>
                <a:sym typeface="Courier New"/>
              </a:rPr>
              <a:t>class Cart &lt; ApplicationRecord</a:t>
            </a:r>
          </a:p>
          <a:p>
            <a:pPr lvl="0">
              <a:spcBef>
                <a:spcPts val="0"/>
              </a:spcBef>
              <a:spcAft>
                <a:spcPts val="0"/>
              </a:spcAft>
              <a:buNone/>
            </a:pPr>
            <a:r>
              <a:rPr lang="en-GB">
                <a:latin typeface="Courier New"/>
                <a:ea typeface="Courier New"/>
                <a:cs typeface="Courier New"/>
                <a:sym typeface="Courier New"/>
              </a:rPr>
              <a:t>  has_many :line_items, dependent: :destroy</a:t>
            </a:r>
          </a:p>
          <a:p>
            <a:pPr lvl="0">
              <a:spcBef>
                <a:spcPts val="0"/>
              </a:spcBef>
              <a:spcAft>
                <a:spcPts val="0"/>
              </a:spcAft>
              <a:buNone/>
            </a:pPr>
            <a:r>
              <a:rPr lang="en-GB">
                <a:latin typeface="Courier New"/>
                <a:ea typeface="Courier New"/>
                <a:cs typeface="Courier New"/>
                <a:sym typeface="Courier New"/>
              </a:rPr>
              <a:t>end</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Linking Product to LineItem</a:t>
            </a:r>
          </a:p>
        </p:txBody>
      </p:sp>
      <p:sp>
        <p:nvSpPr>
          <p:cNvPr id="197" name="Shape 1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Modify the product model to reference line_items:</a:t>
            </a:r>
          </a:p>
          <a:p>
            <a:pPr lvl="0">
              <a:spcBef>
                <a:spcPts val="0"/>
              </a:spcBef>
              <a:spcAft>
                <a:spcPts val="0"/>
              </a:spcAft>
              <a:buNone/>
            </a:pPr>
            <a:r>
              <a:rPr lang="en-GB">
                <a:latin typeface="Courier New"/>
                <a:ea typeface="Courier New"/>
                <a:cs typeface="Courier New"/>
                <a:sym typeface="Courier New"/>
              </a:rPr>
              <a:t>class Product &lt; ApplicationRecord </a:t>
            </a:r>
          </a:p>
          <a:p>
            <a:pPr lvl="0">
              <a:spcBef>
                <a:spcPts val="0"/>
              </a:spcBef>
              <a:spcAft>
                <a:spcPts val="0"/>
              </a:spcAft>
              <a:buNone/>
            </a:pPr>
            <a:r>
              <a:rPr lang="en-GB">
                <a:latin typeface="Courier New"/>
                <a:ea typeface="Courier New"/>
                <a:cs typeface="Courier New"/>
                <a:sym typeface="Courier New"/>
              </a:rPr>
              <a:t>  has_many :line_items</a:t>
            </a:r>
          </a:p>
          <a:p>
            <a:pPr lvl="0" rtl="0">
              <a:spcBef>
                <a:spcPts val="0"/>
              </a:spcBef>
              <a:spcAft>
                <a:spcPts val="0"/>
              </a:spcAft>
              <a:buNone/>
            </a:pPr>
            <a:r>
              <a:rPr lang="en-GB">
                <a:latin typeface="Courier New"/>
                <a:ea typeface="Courier New"/>
                <a:cs typeface="Courier New"/>
                <a:sym typeface="Courier New"/>
              </a:rPr>
              <a:t>  before_destroy :ensure_not_referenced_by_any_line_item</a:t>
            </a:r>
          </a:p>
          <a:p>
            <a:pPr lvl="0">
              <a:spcBef>
                <a:spcPts val="0"/>
              </a:spcBef>
              <a:spcAft>
                <a:spcPts val="0"/>
              </a:spcAft>
              <a:buNone/>
            </a:pPr>
            <a:r>
              <a:t/>
            </a:r>
            <a:endParaRPr>
              <a:latin typeface="Courier New"/>
              <a:ea typeface="Courier New"/>
              <a:cs typeface="Courier New"/>
              <a:sym typeface="Courier New"/>
            </a:endParaRPr>
          </a:p>
          <a:p>
            <a:pPr lvl="0" rtl="0">
              <a:spcBef>
                <a:spcPts val="0"/>
              </a:spcBef>
              <a:spcAft>
                <a:spcPts val="0"/>
              </a:spcAft>
              <a:buNone/>
            </a:pPr>
            <a:r>
              <a:rPr lang="en-GB">
                <a:latin typeface="Courier New"/>
                <a:ea typeface="Courier New"/>
                <a:cs typeface="Courier New"/>
                <a:sym typeface="Courier New"/>
              </a:rPr>
              <a:t>  # existing code</a:t>
            </a:r>
          </a:p>
          <a:p>
            <a:pPr lvl="0" rtl="0">
              <a:spcBef>
                <a:spcPts val="0"/>
              </a:spcBef>
              <a:spcAft>
                <a:spcPts val="0"/>
              </a:spcAft>
              <a:buNone/>
            </a:pPr>
            <a:r>
              <a:rPr lang="en-GB">
                <a:latin typeface="Courier New"/>
                <a:ea typeface="Courier New"/>
                <a:cs typeface="Courier New"/>
                <a:sym typeface="Courier New"/>
              </a:rPr>
              <a:t>  # ...</a:t>
            </a:r>
          </a:p>
          <a:p>
            <a:pPr lvl="0">
              <a:spcBef>
                <a:spcPts val="0"/>
              </a:spcBef>
              <a:spcAft>
                <a:spcPts val="0"/>
              </a:spcAft>
              <a:buNone/>
            </a:pPr>
            <a:r>
              <a:rPr lang="en-GB">
                <a:latin typeface="Courier New"/>
                <a:ea typeface="Courier New"/>
                <a:cs typeface="Courier New"/>
                <a:sym typeface="Courier New"/>
              </a:rPr>
              <a:t>  # see next page</a:t>
            </a:r>
          </a:p>
          <a:p>
            <a:pPr lvl="0">
              <a:spcBef>
                <a:spcPts val="0"/>
              </a:spcBef>
              <a:buNone/>
            </a:pPr>
            <a:r>
              <a:t/>
            </a:r>
            <a:endParaRPr/>
          </a:p>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Linking Product to LineItem (continued)</a:t>
            </a:r>
          </a:p>
        </p:txBody>
      </p:sp>
      <p:sp>
        <p:nvSpPr>
          <p:cNvPr id="203" name="Shape 20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spcAft>
                <a:spcPts val="0"/>
              </a:spcAft>
              <a:buNone/>
            </a:pPr>
            <a:r>
              <a:rPr lang="en-GB"/>
              <a:t>  </a:t>
            </a:r>
            <a:r>
              <a:rPr lang="en-GB">
                <a:latin typeface="Courier New"/>
                <a:ea typeface="Courier New"/>
                <a:cs typeface="Courier New"/>
                <a:sym typeface="Courier New"/>
              </a:rPr>
              <a:t># product.rb continued from above</a:t>
            </a:r>
          </a:p>
          <a:p>
            <a:pPr lvl="0">
              <a:spcBef>
                <a:spcPts val="0"/>
              </a:spcBef>
              <a:spcAft>
                <a:spcPts val="0"/>
              </a:spcAft>
              <a:buNone/>
            </a:pPr>
            <a:r>
              <a:rPr lang="en-GB">
                <a:latin typeface="Courier New"/>
                <a:ea typeface="Courier New"/>
                <a:cs typeface="Courier New"/>
                <a:sym typeface="Courier New"/>
              </a:rPr>
              <a:t>  </a:t>
            </a:r>
          </a:p>
          <a:p>
            <a:pPr lvl="0">
              <a:spcBef>
                <a:spcPts val="0"/>
              </a:spcBef>
              <a:spcAft>
                <a:spcPts val="0"/>
              </a:spcAft>
              <a:buNone/>
            </a:pPr>
            <a:r>
              <a:rPr lang="en-GB">
                <a:latin typeface="Courier New"/>
                <a:ea typeface="Courier New"/>
                <a:cs typeface="Courier New"/>
                <a:sym typeface="Courier New"/>
              </a:rPr>
              <a:t>  private</a:t>
            </a:r>
          </a:p>
          <a:p>
            <a:pPr lvl="0">
              <a:spcBef>
                <a:spcPts val="0"/>
              </a:spcBef>
              <a:spcAft>
                <a:spcPts val="0"/>
              </a:spcAft>
              <a:buNone/>
            </a:pPr>
            <a:r>
              <a:rPr lang="en-GB">
                <a:latin typeface="Courier New"/>
                <a:ea typeface="Courier New"/>
                <a:cs typeface="Courier New"/>
                <a:sym typeface="Courier New"/>
              </a:rPr>
              <a:t>  def ensure_not_referenced_by_any_line_item</a:t>
            </a:r>
          </a:p>
          <a:p>
            <a:pPr lvl="0">
              <a:spcBef>
                <a:spcPts val="0"/>
              </a:spcBef>
              <a:spcAft>
                <a:spcPts val="0"/>
              </a:spcAft>
              <a:buNone/>
            </a:pPr>
            <a:r>
              <a:rPr lang="en-GB">
                <a:latin typeface="Courier New"/>
                <a:ea typeface="Courier New"/>
                <a:cs typeface="Courier New"/>
                <a:sym typeface="Courier New"/>
              </a:rPr>
              <a:t>    unless line_items.empty?</a:t>
            </a:r>
          </a:p>
          <a:p>
            <a:pPr lvl="0">
              <a:spcBef>
                <a:spcPts val="0"/>
              </a:spcBef>
              <a:spcAft>
                <a:spcPts val="0"/>
              </a:spcAft>
              <a:buNone/>
            </a:pPr>
            <a:r>
              <a:rPr lang="en-GB">
                <a:latin typeface="Courier New"/>
                <a:ea typeface="Courier New"/>
                <a:cs typeface="Courier New"/>
                <a:sym typeface="Courier New"/>
              </a:rPr>
              <a:t>      errors.add(:base, 'Line Items present')</a:t>
            </a:r>
          </a:p>
          <a:p>
            <a:pPr lvl="0">
              <a:spcBef>
                <a:spcPts val="0"/>
              </a:spcBef>
              <a:spcAft>
                <a:spcPts val="0"/>
              </a:spcAft>
              <a:buNone/>
            </a:pPr>
            <a:r>
              <a:rPr lang="en-GB">
                <a:latin typeface="Courier New"/>
                <a:ea typeface="Courier New"/>
                <a:cs typeface="Courier New"/>
                <a:sym typeface="Courier New"/>
              </a:rPr>
              <a:t>      throw :abort</a:t>
            </a:r>
          </a:p>
          <a:p>
            <a:pPr lvl="0">
              <a:spcBef>
                <a:spcPts val="0"/>
              </a:spcBef>
              <a:spcAft>
                <a:spcPts val="0"/>
              </a:spcAft>
              <a:buNone/>
            </a:pPr>
            <a:r>
              <a:rPr lang="en-GB">
                <a:latin typeface="Courier New"/>
                <a:ea typeface="Courier New"/>
                <a:cs typeface="Courier New"/>
                <a:sym typeface="Courier New"/>
              </a:rPr>
              <a:t>    end</a:t>
            </a:r>
          </a:p>
          <a:p>
            <a:pPr lvl="0">
              <a:spcBef>
                <a:spcPts val="0"/>
              </a:spcBef>
              <a:spcAft>
                <a:spcPts val="0"/>
              </a:spcAft>
              <a:buNone/>
            </a:pPr>
            <a:r>
              <a:rPr lang="en-GB">
                <a:latin typeface="Courier New"/>
                <a:ea typeface="Courier New"/>
                <a:cs typeface="Courier New"/>
                <a:sym typeface="Courier New"/>
              </a:rPr>
              <a:t>  end</a:t>
            </a:r>
          </a:p>
          <a:p>
            <a:pPr lvl="0">
              <a:spcBef>
                <a:spcPts val="0"/>
              </a:spcBef>
              <a:spcAft>
                <a:spcPts val="0"/>
              </a:spcAft>
              <a:buNone/>
            </a:pPr>
            <a:r>
              <a:rPr lang="en-GB">
                <a:latin typeface="Courier New"/>
                <a:ea typeface="Courier New"/>
                <a:cs typeface="Courier New"/>
                <a:sym typeface="Courier New"/>
              </a:rPr>
              <a:t>end</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Wiring everything up</a:t>
            </a:r>
          </a:p>
        </p:txBody>
      </p:sp>
      <p:sp>
        <p:nvSpPr>
          <p:cNvPr id="209" name="Shape 20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Modify app/views/store/index.html.erb to include an Add to Cart button immediately after the code which displays the price:</a:t>
            </a:r>
          </a:p>
          <a:p>
            <a:pPr indent="457200" lvl="0" rtl="0">
              <a:spcBef>
                <a:spcPts val="0"/>
              </a:spcBef>
              <a:buNone/>
            </a:pPr>
            <a:r>
              <a:rPr lang="en-GB"/>
              <a:t>&lt;%= button_to 'Add to Cart', line_items_path(product_id: product) %&gt;</a:t>
            </a:r>
          </a:p>
          <a:p>
            <a:pPr lvl="0">
              <a:spcBef>
                <a:spcPts val="0"/>
              </a:spcBef>
              <a:buNone/>
            </a:pPr>
            <a:r>
              <a:rPr lang="en-GB"/>
              <a:t>Modify the LineItems controller to include the CurrentCart module and to call it when we create a new LineItem:</a:t>
            </a:r>
          </a:p>
          <a:p>
            <a:pPr lvl="0">
              <a:spcBef>
                <a:spcPts val="0"/>
              </a:spcBef>
              <a:spcAft>
                <a:spcPts val="0"/>
              </a:spcAft>
              <a:buNone/>
            </a:pPr>
            <a:r>
              <a:rPr lang="en-GB">
                <a:latin typeface="Courier New"/>
                <a:ea typeface="Courier New"/>
                <a:cs typeface="Courier New"/>
                <a:sym typeface="Courier New"/>
              </a:rPr>
              <a:t>class LineItemsController &lt; ApplicationController  </a:t>
            </a:r>
          </a:p>
          <a:p>
            <a:pPr lvl="0">
              <a:spcBef>
                <a:spcPts val="0"/>
              </a:spcBef>
              <a:spcAft>
                <a:spcPts val="0"/>
              </a:spcAft>
              <a:buNone/>
            </a:pPr>
            <a:r>
              <a:rPr lang="en-GB">
                <a:latin typeface="Courier New"/>
                <a:ea typeface="Courier New"/>
                <a:cs typeface="Courier New"/>
                <a:sym typeface="Courier New"/>
              </a:rPr>
              <a:t>  include CurrentCart</a:t>
            </a:r>
          </a:p>
          <a:p>
            <a:pPr lvl="0">
              <a:spcBef>
                <a:spcPts val="0"/>
              </a:spcBef>
              <a:spcAft>
                <a:spcPts val="0"/>
              </a:spcAft>
              <a:buNone/>
            </a:pPr>
            <a:r>
              <a:rPr lang="en-GB">
                <a:latin typeface="Courier New"/>
                <a:ea typeface="Courier New"/>
                <a:cs typeface="Courier New"/>
                <a:sym typeface="Courier New"/>
              </a:rPr>
              <a:t>  before_action :set_cart, only: [:create]</a:t>
            </a:r>
          </a:p>
          <a:p>
            <a:pPr lvl="0">
              <a:spcBef>
                <a:spcPts val="0"/>
              </a:spcBef>
              <a:spcAft>
                <a:spcPts val="0"/>
              </a:spcAft>
              <a:buNone/>
            </a:pPr>
            <a:r>
              <a:rPr lang="en-GB">
                <a:latin typeface="Courier New"/>
                <a:ea typeface="Courier New"/>
                <a:cs typeface="Courier New"/>
                <a:sym typeface="Courier New"/>
              </a:rPr>
              <a:t>  # existing code...</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Wiring everything up (continued)</a:t>
            </a:r>
          </a:p>
        </p:txBody>
      </p:sp>
      <p:sp>
        <p:nvSpPr>
          <p:cNvPr id="215" name="Shape 21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spcAft>
                <a:spcPts val="0"/>
              </a:spcAft>
              <a:buNone/>
            </a:pPr>
            <a:r>
              <a:rPr lang="en-GB"/>
              <a:t>Modify the </a:t>
            </a:r>
            <a:r>
              <a:rPr i="1" lang="en-GB"/>
              <a:t>create</a:t>
            </a:r>
            <a:r>
              <a:rPr lang="en-GB"/>
              <a:t> method in LineItems controller:</a:t>
            </a:r>
          </a:p>
          <a:p>
            <a:pPr lvl="0">
              <a:spcBef>
                <a:spcPts val="0"/>
              </a:spcBef>
              <a:spcAft>
                <a:spcPts val="0"/>
              </a:spcAft>
              <a:buNone/>
            </a:pPr>
            <a:r>
              <a:rPr lang="en-GB">
                <a:latin typeface="Courier New"/>
                <a:ea typeface="Courier New"/>
                <a:cs typeface="Courier New"/>
                <a:sym typeface="Courier New"/>
              </a:rPr>
              <a:t>def create</a:t>
            </a:r>
          </a:p>
          <a:p>
            <a:pPr lvl="0">
              <a:spcBef>
                <a:spcPts val="0"/>
              </a:spcBef>
              <a:spcAft>
                <a:spcPts val="0"/>
              </a:spcAft>
              <a:buNone/>
            </a:pPr>
            <a:r>
              <a:rPr lang="en-GB">
                <a:latin typeface="Courier New"/>
                <a:ea typeface="Courier New"/>
                <a:cs typeface="Courier New"/>
                <a:sym typeface="Courier New"/>
              </a:rPr>
              <a:t>    product = Product.find(params[:product_id])</a:t>
            </a:r>
          </a:p>
          <a:p>
            <a:pPr lvl="0">
              <a:spcBef>
                <a:spcPts val="0"/>
              </a:spcBef>
              <a:spcAft>
                <a:spcPts val="0"/>
              </a:spcAft>
              <a:buNone/>
            </a:pPr>
            <a:r>
              <a:rPr lang="en-GB">
                <a:latin typeface="Courier New"/>
                <a:ea typeface="Courier New"/>
                <a:cs typeface="Courier New"/>
                <a:sym typeface="Courier New"/>
              </a:rPr>
              <a:t>    @line_item = @cart.line_items.build(product: product)</a:t>
            </a:r>
          </a:p>
          <a:p>
            <a:pPr lvl="0" rtl="0">
              <a:spcBef>
                <a:spcPts val="0"/>
              </a:spcBef>
              <a:spcAft>
                <a:spcPts val="0"/>
              </a:spcAft>
              <a:buNone/>
            </a:pPr>
            <a:r>
              <a:rPr lang="en-GB">
                <a:latin typeface="Courier New"/>
                <a:ea typeface="Courier New"/>
                <a:cs typeface="Courier New"/>
                <a:sym typeface="Courier New"/>
              </a:rPr>
              <a:t>    </a:t>
            </a:r>
            <a:r>
              <a:rPr lang="en-GB" strike="sngStrike">
                <a:latin typeface="Courier New"/>
                <a:ea typeface="Courier New"/>
                <a:cs typeface="Courier New"/>
                <a:sym typeface="Courier New"/>
              </a:rPr>
              <a:t>@line_item = LineItem.new(line_item_params)</a:t>
            </a:r>
          </a:p>
          <a:p>
            <a:pPr lvl="0">
              <a:spcBef>
                <a:spcPts val="1000"/>
              </a:spcBef>
              <a:buNone/>
            </a:pPr>
            <a:r>
              <a:rPr lang="en-GB"/>
              <a:t>Also modify the redirect after save, also in the </a:t>
            </a:r>
            <a:r>
              <a:rPr i="1" lang="en-GB"/>
              <a:t>create</a:t>
            </a:r>
            <a:r>
              <a:rPr lang="en-GB"/>
              <a:t> method of LineItemsController:</a:t>
            </a:r>
          </a:p>
          <a:p>
            <a:pPr lvl="0">
              <a:spcBef>
                <a:spcPts val="0"/>
              </a:spcBef>
              <a:spcAft>
                <a:spcPts val="0"/>
              </a:spcAft>
              <a:buNone/>
            </a:pPr>
            <a:r>
              <a:rPr lang="en-GB"/>
              <a:t>if @line_item.save</a:t>
            </a:r>
          </a:p>
          <a:p>
            <a:pPr lvl="0">
              <a:spcBef>
                <a:spcPts val="0"/>
              </a:spcBef>
              <a:spcAft>
                <a:spcPts val="0"/>
              </a:spcAft>
              <a:buNone/>
            </a:pPr>
            <a:r>
              <a:rPr lang="en-GB"/>
              <a:t> format.html { redirect_to @line_item</a:t>
            </a:r>
            <a:r>
              <a:rPr b="1" lang="en-GB"/>
              <a:t>.cart</a:t>
            </a:r>
            <a:r>
              <a:rPr lang="en-GB"/>
              <a:t>, notice: 'Line item was successfully created.' }</a:t>
            </a:r>
          </a:p>
          <a:p>
            <a:pPr lvl="0">
              <a:spcBef>
                <a:spcPts val="0"/>
              </a:spcBef>
              <a:spcAft>
                <a:spcPts val="0"/>
              </a:spcAft>
              <a:buNone/>
            </a:pPr>
            <a:r>
              <a:rPr lang="en-GB" strike="sngStrike"/>
              <a:t> format.html { redirect_to @line_item, notice: 'Line item was successfully created.' }</a:t>
            </a: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Nearly there!</a:t>
            </a:r>
          </a:p>
        </p:txBody>
      </p:sp>
      <p:sp>
        <p:nvSpPr>
          <p:cNvPr id="221" name="Shape 22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Copy the application.scss file from day3 to app/assets/stylesheets/ (and delete the old application.css file)</a:t>
            </a:r>
          </a:p>
          <a:p>
            <a:pPr lvl="0">
              <a:spcBef>
                <a:spcPts val="0"/>
              </a:spcBef>
              <a:buNone/>
            </a:pPr>
            <a:r>
              <a:rPr lang="en-GB"/>
              <a:t>Copy the show.html.erb file from day3 to app/views/carts/show.html.erb (replacing the old file)</a:t>
            </a:r>
          </a:p>
          <a:p>
            <a:pPr lvl="0">
              <a:spcBef>
                <a:spcPts val="0"/>
              </a:spcBef>
              <a:buNone/>
            </a:pPr>
            <a:r>
              <a:t/>
            </a:r>
            <a:endParaRPr/>
          </a:p>
          <a:p>
            <a:pPr lvl="0">
              <a:spcBef>
                <a:spcPts val="0"/>
              </a:spcBef>
              <a:buNone/>
            </a:pPr>
            <a:r>
              <a:rPr lang="en-GB"/>
              <a:t>Finally! let’s add something to the shopping cart and see what happens...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Shopping Cart in action</a:t>
            </a:r>
          </a:p>
        </p:txBody>
      </p:sp>
      <p:pic>
        <p:nvPicPr>
          <p:cNvPr id="227" name="Shape 227"/>
          <p:cNvPicPr preferRelativeResize="0"/>
          <p:nvPr/>
        </p:nvPicPr>
        <p:blipFill>
          <a:blip r:embed="rId3">
            <a:alphaModFix/>
          </a:blip>
          <a:stretch>
            <a:fillRect/>
          </a:stretch>
        </p:blipFill>
        <p:spPr>
          <a:xfrm>
            <a:off x="710763" y="1768574"/>
            <a:ext cx="7722476" cy="2505699"/>
          </a:xfrm>
          <a:prstGeom prst="rect">
            <a:avLst/>
          </a:prstGeom>
          <a:noFill/>
          <a:ln>
            <a:noFill/>
          </a:ln>
        </p:spPr>
      </p:pic>
      <p:sp>
        <p:nvSpPr>
          <p:cNvPr id="228" name="Shape 22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GB"/>
              <a:t>Add some items to the shopping cart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Navigating relational data in the console</a:t>
            </a:r>
          </a:p>
        </p:txBody>
      </p:sp>
      <p:sp>
        <p:nvSpPr>
          <p:cNvPr id="234" name="Shape 23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Now that we have some relational data, let’s see how we can interrogate in a console. Open a Rails console and try:</a:t>
            </a:r>
          </a:p>
          <a:p>
            <a:pPr lvl="0">
              <a:spcBef>
                <a:spcPts val="0"/>
              </a:spcBef>
              <a:spcAft>
                <a:spcPts val="0"/>
              </a:spcAft>
              <a:buNone/>
            </a:pPr>
            <a:r>
              <a:rPr lang="en-GB"/>
              <a:t>   </a:t>
            </a:r>
            <a:r>
              <a:rPr lang="en-GB"/>
              <a:t>cart = Cart.first</a:t>
            </a:r>
          </a:p>
          <a:p>
            <a:pPr lvl="0">
              <a:spcBef>
                <a:spcPts val="0"/>
              </a:spcBef>
              <a:spcAft>
                <a:spcPts val="0"/>
              </a:spcAft>
              <a:buNone/>
            </a:pPr>
            <a:r>
              <a:rPr lang="en-GB"/>
              <a:t>   puts "There are #{cart.line_items.count} line item(s) in the shopping cart"</a:t>
            </a:r>
          </a:p>
          <a:p>
            <a:pPr lvl="0">
              <a:spcBef>
                <a:spcPts val="0"/>
              </a:spcBef>
              <a:spcAft>
                <a:spcPts val="0"/>
              </a:spcAft>
              <a:buNone/>
            </a:pPr>
            <a:r>
              <a:rPr lang="en-GB"/>
              <a:t>   cart.line_items.each {|li| puts "Product ID #{li.product_id} : #{li.product.title}" }</a:t>
            </a:r>
          </a:p>
          <a:p>
            <a:pPr lvl="0">
              <a:spcBef>
                <a:spcPts val="0"/>
              </a:spcBef>
              <a:buNone/>
            </a:pPr>
            <a:r>
              <a:t/>
            </a:r>
            <a:endParaRPr/>
          </a:p>
          <a:p>
            <a:pPr lvl="0">
              <a:spcBef>
                <a:spcPts val="0"/>
              </a:spcBef>
              <a:buNone/>
            </a:pPr>
            <a:r>
              <a:rPr lang="en-GB"/>
              <a:t>Now see what happens if you attempt to delete one of the products referenced in the shopping cart:</a:t>
            </a:r>
          </a:p>
          <a:p>
            <a:pPr lvl="0">
              <a:spcBef>
                <a:spcPts val="0"/>
              </a:spcBef>
              <a:buNone/>
            </a:pPr>
            <a:r>
              <a:rPr lang="en-GB"/>
              <a:t>   </a:t>
            </a:r>
            <a:r>
              <a:rPr lang="en-GB"/>
              <a:t>Product.find(XXX).destroy!  # replace XXX with the id printed out above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Active Record</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Active Record is the standard Object-Relational Mapping (ORM) library for Rails. It is very powerful and can support large and complicated databases.</a:t>
            </a:r>
          </a:p>
          <a:p>
            <a:pPr lvl="0">
              <a:spcBef>
                <a:spcPts val="0"/>
              </a:spcBef>
              <a:buNone/>
            </a:pPr>
            <a:r>
              <a:rPr lang="en-GB"/>
              <a:t>Following the Rails practice of </a:t>
            </a:r>
            <a:r>
              <a:rPr i="1" lang="en-GB"/>
              <a:t>Convention over Configuration</a:t>
            </a:r>
            <a:r>
              <a:rPr lang="en-GB"/>
              <a:t>, there is very little to configure (really, just the database connection details). ActiveRecord </a:t>
            </a:r>
            <a:r>
              <a:rPr i="1" lang="en-GB"/>
              <a:t>assumes</a:t>
            </a:r>
            <a:r>
              <a:rPr lang="en-GB"/>
              <a:t> that if you have a class in your system named ‘Product’ which inherits from ActiveRecord::Base, then there will be a table in the database named ‘products’. It is able to correctly inflect most words to know that a model named </a:t>
            </a:r>
            <a:r>
              <a:rPr i="1" lang="en-GB"/>
              <a:t>Person</a:t>
            </a:r>
            <a:r>
              <a:rPr lang="en-GB"/>
              <a:t> should be backed by a table named </a:t>
            </a:r>
            <a:r>
              <a:rPr i="1" lang="en-GB"/>
              <a:t>people</a:t>
            </a:r>
            <a:r>
              <a:rPr lang="en-GB"/>
              <a:t> (not persons!).</a:t>
            </a:r>
          </a:p>
          <a:p>
            <a:pPr lvl="0">
              <a:spcBef>
                <a:spcPts val="0"/>
              </a:spcBef>
              <a:buNone/>
            </a:pPr>
            <a:r>
              <a:rPr lang="en-GB"/>
              <a:t>ActiveRecord derives the fields in a model from the table structure in the database (i.e. adding a new field may require only minimal code changes)</a:t>
            </a:r>
          </a:p>
          <a:p>
            <a:pPr lvl="0" rtl="0">
              <a:spcBef>
                <a:spcPts val="0"/>
              </a:spcBef>
              <a:buNone/>
            </a:pPr>
            <a:r>
              <a:t/>
            </a:r>
            <a:endParaRPr/>
          </a:p>
          <a:p>
            <a:pPr lvl="0">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Rake</a:t>
            </a:r>
          </a:p>
        </p:txBody>
      </p:sp>
      <p:sp>
        <p:nvSpPr>
          <p:cNvPr id="240" name="Shape 24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Rake is “Ruby Make”. It is a utility for running tasks: such as migrating or rolling-back the database or pre-compiling the asset pipeline (e.g. in preparation for deploying to production). You can get a list of all the Rake tasks available by running:</a:t>
            </a:r>
          </a:p>
          <a:p>
            <a:pPr indent="457200" lvl="0">
              <a:spcBef>
                <a:spcPts val="0"/>
              </a:spcBef>
              <a:buNone/>
            </a:pPr>
            <a:r>
              <a:rPr lang="en-GB"/>
              <a:t>$ rake -T</a:t>
            </a:r>
          </a:p>
          <a:p>
            <a:pPr lvl="0">
              <a:spcBef>
                <a:spcPts val="0"/>
              </a:spcBef>
              <a:spcAft>
                <a:spcPts val="0"/>
              </a:spcAft>
              <a:buNone/>
            </a:pPr>
            <a:r>
              <a:rPr lang="en-GB"/>
              <a:t>Some useful Rake tasks include:</a:t>
            </a:r>
          </a:p>
          <a:p>
            <a:pPr indent="-342900" lvl="0" marL="457200" rtl="0">
              <a:spcBef>
                <a:spcPts val="0"/>
              </a:spcBef>
            </a:pPr>
            <a:r>
              <a:rPr lang="en-GB"/>
              <a:t>$ rake db:migrate - migrates the database</a:t>
            </a:r>
          </a:p>
          <a:p>
            <a:pPr indent="-342900" lvl="0" marL="457200">
              <a:spcBef>
                <a:spcPts val="0"/>
              </a:spcBef>
            </a:pPr>
            <a:r>
              <a:rPr lang="en-GB"/>
              <a:t>$ </a:t>
            </a:r>
            <a:r>
              <a:rPr lang="en-GB"/>
              <a:t>rake db:rollback - rolls the database back</a:t>
            </a:r>
          </a:p>
          <a:p>
            <a:pPr indent="-342900" lvl="0" marL="457200">
              <a:spcBef>
                <a:spcPts val="0"/>
              </a:spcBef>
            </a:pPr>
            <a:r>
              <a:rPr lang="en-GB"/>
              <a:t>$ rake routes - lists all the known routes defined in the system</a:t>
            </a:r>
          </a:p>
          <a:p>
            <a:pPr indent="-342900" lvl="0" marL="457200" rtl="0">
              <a:spcBef>
                <a:spcPts val="0"/>
              </a:spcBef>
            </a:pPr>
            <a:r>
              <a:rPr lang="en-GB"/>
              <a:t>$ rake db:reset - wipes and re-creates the database (don’t run in production!)</a:t>
            </a:r>
          </a:p>
          <a:p>
            <a:pPr indent="-342900" lvl="0" marL="457200" rtl="0">
              <a:spcBef>
                <a:spcPts val="0"/>
              </a:spcBef>
            </a:pPr>
            <a:r>
              <a:rPr lang="en-GB"/>
              <a:t>$ rake </a:t>
            </a:r>
            <a:r>
              <a:rPr lang="en-GB"/>
              <a:t>secret - generates a random cryptographic key</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Custom Rake tasks</a:t>
            </a:r>
          </a:p>
        </p:txBody>
      </p:sp>
      <p:sp>
        <p:nvSpPr>
          <p:cNvPr id="246" name="Shape 24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Often we need some custom Rake tasks: to do occasional or routine things outside of the general application interface. These tasks should be stored in the lib/tasks/ folder. The general structure of a Rake task e.g. </a:t>
            </a:r>
            <a:r>
              <a:rPr lang="en-GB"/>
              <a:t>lib/tasks/</a:t>
            </a:r>
            <a:r>
              <a:rPr lang="en-GB"/>
              <a:t>my_custom_task.rake is:</a:t>
            </a:r>
          </a:p>
          <a:p>
            <a:pPr lvl="0">
              <a:spcBef>
                <a:spcPts val="0"/>
              </a:spcBef>
              <a:spcAft>
                <a:spcPts val="0"/>
              </a:spcAft>
              <a:buNone/>
            </a:pPr>
            <a:r>
              <a:rPr lang="en-GB">
                <a:latin typeface="Courier New"/>
                <a:ea typeface="Courier New"/>
                <a:cs typeface="Courier New"/>
                <a:sym typeface="Courier New"/>
              </a:rPr>
              <a:t>namespace :my_namespace do</a:t>
            </a:r>
          </a:p>
          <a:p>
            <a:pPr lvl="0">
              <a:spcBef>
                <a:spcPts val="0"/>
              </a:spcBef>
              <a:spcAft>
                <a:spcPts val="0"/>
              </a:spcAft>
              <a:buNone/>
            </a:pPr>
            <a:r>
              <a:rPr lang="en-GB">
                <a:latin typeface="Courier New"/>
                <a:ea typeface="Courier New"/>
                <a:cs typeface="Courier New"/>
                <a:sym typeface="Courier New"/>
              </a:rPr>
              <a:t>  desc "This is my custom task for doing something"</a:t>
            </a:r>
          </a:p>
          <a:p>
            <a:pPr lvl="0">
              <a:spcBef>
                <a:spcPts val="0"/>
              </a:spcBef>
              <a:spcAft>
                <a:spcPts val="0"/>
              </a:spcAft>
              <a:buNone/>
            </a:pPr>
            <a:r>
              <a:rPr lang="en-GB">
                <a:latin typeface="Courier New"/>
                <a:ea typeface="Courier New"/>
                <a:cs typeface="Courier New"/>
                <a:sym typeface="Courier New"/>
              </a:rPr>
              <a:t>  task my_custom_task: :environment do</a:t>
            </a:r>
          </a:p>
          <a:p>
            <a:pPr lvl="0">
              <a:spcBef>
                <a:spcPts val="0"/>
              </a:spcBef>
              <a:spcAft>
                <a:spcPts val="0"/>
              </a:spcAft>
              <a:buNone/>
            </a:pPr>
            <a:r>
              <a:rPr lang="en-GB">
                <a:latin typeface="Courier New"/>
                <a:ea typeface="Courier New"/>
                <a:cs typeface="Courier New"/>
                <a:sym typeface="Courier New"/>
              </a:rPr>
              <a:t>    puts "Doing some custom action..."</a:t>
            </a:r>
          </a:p>
          <a:p>
            <a:pPr lvl="0">
              <a:spcBef>
                <a:spcPts val="0"/>
              </a:spcBef>
              <a:spcAft>
                <a:spcPts val="0"/>
              </a:spcAft>
              <a:buNone/>
            </a:pPr>
            <a:r>
              <a:rPr lang="en-GB">
                <a:latin typeface="Courier New"/>
                <a:ea typeface="Courier New"/>
                <a:cs typeface="Courier New"/>
                <a:sym typeface="Courier New"/>
              </a:rPr>
              <a:t>    puts "There are #{Product.count} products in the system"</a:t>
            </a:r>
          </a:p>
          <a:p>
            <a:pPr lvl="0">
              <a:spcBef>
                <a:spcPts val="0"/>
              </a:spcBef>
              <a:spcAft>
                <a:spcPts val="0"/>
              </a:spcAft>
              <a:buNone/>
            </a:pPr>
            <a:r>
              <a:rPr lang="en-GB">
                <a:latin typeface="Courier New"/>
                <a:ea typeface="Courier New"/>
                <a:cs typeface="Courier New"/>
                <a:sym typeface="Courier New"/>
              </a:rPr>
              <a:t>    puts "All done."</a:t>
            </a:r>
          </a:p>
          <a:p>
            <a:pPr lvl="0">
              <a:spcBef>
                <a:spcPts val="0"/>
              </a:spcBef>
              <a:spcAft>
                <a:spcPts val="0"/>
              </a:spcAft>
              <a:buNone/>
            </a:pPr>
            <a:r>
              <a:rPr lang="en-GB">
                <a:latin typeface="Courier New"/>
                <a:ea typeface="Courier New"/>
                <a:cs typeface="Courier New"/>
                <a:sym typeface="Courier New"/>
              </a:rPr>
              <a:t>  end</a:t>
            </a:r>
          </a:p>
          <a:p>
            <a:pPr lvl="0">
              <a:spcBef>
                <a:spcPts val="0"/>
              </a:spcBef>
              <a:spcAft>
                <a:spcPts val="0"/>
              </a:spcAft>
              <a:buNone/>
            </a:pPr>
            <a:r>
              <a:rPr lang="en-GB">
                <a:latin typeface="Courier New"/>
                <a:ea typeface="Courier New"/>
                <a:cs typeface="Courier New"/>
                <a:sym typeface="Courier New"/>
              </a:rPr>
              <a:t>end</a:t>
            </a:r>
          </a:p>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Workshop: custom Rake task to import into Depot</a:t>
            </a:r>
          </a:p>
        </p:txBody>
      </p:sp>
      <p:sp>
        <p:nvSpPr>
          <p:cNvPr id="252" name="Shape 25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Create a custom Rake task to read a few records from the EPMC API and create corresponding products in Depot. A suitable URL to query might be  </a:t>
            </a:r>
            <a:r>
              <a:rPr lang="en-GB" u="sng">
                <a:solidFill>
                  <a:schemeClr val="hlink"/>
                </a:solidFill>
                <a:hlinkClick r:id="rId3"/>
              </a:rPr>
              <a:t>https://www.ebi.ac.uk/europepmc/webservices/rest/search?query=frog&amp;format=json&amp;pageSize=5</a:t>
            </a:r>
          </a:p>
          <a:p>
            <a:pPr lvl="0">
              <a:spcBef>
                <a:spcPts val="0"/>
              </a:spcBef>
              <a:spcAft>
                <a:spcPts val="0"/>
              </a:spcAft>
              <a:buNone/>
            </a:pPr>
            <a:r>
              <a:rPr lang="en-GB"/>
              <a:t>Things to consider:</a:t>
            </a:r>
          </a:p>
          <a:p>
            <a:pPr indent="-342900" lvl="0" marL="457200" rtl="0">
              <a:spcBef>
                <a:spcPts val="0"/>
              </a:spcBef>
            </a:pPr>
            <a:r>
              <a:rPr lang="en-GB"/>
              <a:t>Set the Title to be the title supplied by EPMC, truncated to 100 characters</a:t>
            </a:r>
          </a:p>
          <a:p>
            <a:pPr indent="-342900" lvl="0" marL="457200" rtl="0">
              <a:spcBef>
                <a:spcPts val="0"/>
              </a:spcBef>
            </a:pPr>
            <a:r>
              <a:rPr lang="en-GB"/>
              <a:t>Set the Description to be the authors supplied by EPMC</a:t>
            </a:r>
          </a:p>
          <a:p>
            <a:pPr indent="-342900" lvl="0" marL="457200" rtl="0">
              <a:spcBef>
                <a:spcPts val="0"/>
              </a:spcBef>
            </a:pPr>
            <a:r>
              <a:rPr lang="en-GB"/>
              <a:t>Set the Price to be a random number between £0.50 - £10.99 and cost_price to be price - 0.49</a:t>
            </a:r>
          </a:p>
          <a:p>
            <a:pPr indent="-342900" lvl="0" marL="457200" rtl="0">
              <a:spcBef>
                <a:spcPts val="0"/>
              </a:spcBef>
            </a:pPr>
            <a:r>
              <a:rPr lang="en-GB"/>
              <a:t>Use a placeholder image for the image_url</a:t>
            </a:r>
          </a:p>
          <a:p>
            <a:pPr indent="-342900" lvl="0" marL="457200">
              <a:spcBef>
                <a:spcPts val="0"/>
              </a:spcBef>
            </a:pPr>
            <a:r>
              <a:rPr lang="en-GB"/>
              <a:t>Make your importer idempotent: i.e. re-runnable without duplicates or deletes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Quiz</a:t>
            </a:r>
          </a:p>
        </p:txBody>
      </p:sp>
      <p:sp>
        <p:nvSpPr>
          <p:cNvPr id="258" name="Shape 25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How do you ensure a migration is irreversible?</a:t>
            </a:r>
          </a:p>
          <a:p>
            <a:pPr lvl="0">
              <a:spcBef>
                <a:spcPts val="0"/>
              </a:spcBef>
              <a:buNone/>
            </a:pPr>
            <a:r>
              <a:rPr lang="en-GB"/>
              <a:t>How should you best alter the behaviour of a committed migration?</a:t>
            </a:r>
          </a:p>
          <a:p>
            <a:pPr lvl="0">
              <a:spcBef>
                <a:spcPts val="0"/>
              </a:spcBef>
              <a:buNone/>
            </a:pPr>
            <a:r>
              <a:rPr lang="en-GB"/>
              <a:t>What is the difference between </a:t>
            </a:r>
            <a:r>
              <a:rPr i="1" lang="en-GB"/>
              <a:t>.update_attributes!</a:t>
            </a:r>
            <a:r>
              <a:rPr lang="en-GB"/>
              <a:t> and </a:t>
            </a:r>
            <a:r>
              <a:rPr i="1" lang="en-GB"/>
              <a:t>.update_attributes</a:t>
            </a:r>
          </a:p>
          <a:p>
            <a:pPr lvl="0">
              <a:spcBef>
                <a:spcPts val="0"/>
              </a:spcBef>
              <a:buNone/>
            </a:pPr>
            <a:r>
              <a:rPr lang="en-GB"/>
              <a:t>What is a hook?</a:t>
            </a:r>
          </a:p>
          <a:p>
            <a:pPr lvl="0">
              <a:spcBef>
                <a:spcPts val="0"/>
              </a:spcBef>
              <a:buNone/>
            </a:pPr>
            <a:r>
              <a:rPr lang="en-GB"/>
              <a:t>What does this ActiveRecord command translate to in SQL?:</a:t>
            </a:r>
          </a:p>
          <a:p>
            <a:pPr indent="0" lvl="0" marL="0">
              <a:spcBef>
                <a:spcPts val="0"/>
              </a:spcBef>
              <a:buNone/>
            </a:pPr>
            <a:r>
              <a:rPr lang="en-GB">
                <a:latin typeface="Courier New"/>
                <a:ea typeface="Courier New"/>
                <a:cs typeface="Courier New"/>
                <a:sym typeface="Courier New"/>
              </a:rPr>
              <a:t>  Person.where(surname: 'Smith').where(role: 'Chef').count</a:t>
            </a:r>
          </a:p>
          <a:p>
            <a:pPr lvl="0">
              <a:spcBef>
                <a:spcPts val="0"/>
              </a:spcBef>
              <a:buNone/>
            </a:pPr>
            <a:r>
              <a:t/>
            </a:r>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Exploring Active Record</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Open up a Rails console: in RubyMine, click Tools &gt; Run Rails Console</a:t>
            </a:r>
          </a:p>
          <a:p>
            <a:pPr lvl="0">
              <a:spcBef>
                <a:spcPts val="0"/>
              </a:spcBef>
              <a:buNone/>
            </a:pPr>
            <a:r>
              <a:rPr lang="en-GB"/>
              <a:t>Explore some of the operations available and notice how they map to SQL, e.g.</a:t>
            </a:r>
          </a:p>
          <a:p>
            <a:pPr indent="-342900" lvl="0" marL="457200">
              <a:spcBef>
                <a:spcPts val="0"/>
              </a:spcBef>
              <a:spcAft>
                <a:spcPts val="0"/>
              </a:spcAft>
              <a:buFont typeface="Courier New"/>
            </a:pPr>
            <a:r>
              <a:rPr lang="en-GB">
                <a:latin typeface="Courier New"/>
                <a:ea typeface="Courier New"/>
                <a:cs typeface="Courier New"/>
                <a:sym typeface="Courier New"/>
              </a:rPr>
              <a:t>Product.count</a:t>
            </a:r>
          </a:p>
          <a:p>
            <a:pPr indent="-342900" lvl="0" marL="457200">
              <a:spcBef>
                <a:spcPts val="0"/>
              </a:spcBef>
              <a:spcAft>
                <a:spcPts val="0"/>
              </a:spcAft>
              <a:buFont typeface="Courier New"/>
            </a:pPr>
            <a:r>
              <a:rPr lang="en-GB">
                <a:latin typeface="Courier New"/>
                <a:ea typeface="Courier New"/>
                <a:cs typeface="Courier New"/>
                <a:sym typeface="Courier New"/>
              </a:rPr>
              <a:t>Product.where(price: 46.0).count</a:t>
            </a:r>
          </a:p>
          <a:p>
            <a:pPr indent="-342900" lvl="0" marL="457200">
              <a:spcBef>
                <a:spcPts val="0"/>
              </a:spcBef>
              <a:spcAft>
                <a:spcPts val="0"/>
              </a:spcAft>
              <a:buFont typeface="Courier New"/>
            </a:pPr>
            <a:r>
              <a:rPr lang="en-GB">
                <a:latin typeface="Courier New"/>
                <a:ea typeface="Courier New"/>
                <a:cs typeface="Courier New"/>
                <a:sym typeface="Courier New"/>
              </a:rPr>
              <a:t>Product.first</a:t>
            </a:r>
          </a:p>
          <a:p>
            <a:pPr indent="-342900" lvl="0" marL="457200" rtl="0">
              <a:spcBef>
                <a:spcPts val="0"/>
              </a:spcBef>
              <a:spcAft>
                <a:spcPts val="0"/>
              </a:spcAft>
              <a:buFont typeface="Courier New"/>
            </a:pPr>
            <a:r>
              <a:rPr lang="en-GB">
                <a:latin typeface="Courier New"/>
                <a:ea typeface="Courier New"/>
                <a:cs typeface="Courier New"/>
                <a:sym typeface="Courier New"/>
              </a:rPr>
              <a:t>Product.first.update_attributes(title: nil)</a:t>
            </a:r>
          </a:p>
          <a:p>
            <a:pPr indent="-342900" lvl="0" marL="457200" rtl="0">
              <a:spcBef>
                <a:spcPts val="0"/>
              </a:spcBef>
              <a:spcAft>
                <a:spcPts val="0"/>
              </a:spcAft>
              <a:buFont typeface="Courier New"/>
            </a:pPr>
            <a:r>
              <a:rPr lang="en-GB">
                <a:latin typeface="Courier New"/>
                <a:ea typeface="Courier New"/>
                <a:cs typeface="Courier New"/>
                <a:sym typeface="Courier New"/>
              </a:rPr>
              <a:t>Product.first.update_attributes!(title: nil)</a:t>
            </a:r>
          </a:p>
          <a:p>
            <a:pPr indent="-342900" lvl="0" marL="457200" rtl="0">
              <a:spcBef>
                <a:spcPts val="0"/>
              </a:spcBef>
              <a:spcAft>
                <a:spcPts val="0"/>
              </a:spcAft>
              <a:buFont typeface="Courier New"/>
            </a:pPr>
            <a:r>
              <a:rPr lang="en-GB">
                <a:latin typeface="Courier New"/>
                <a:ea typeface="Courier New"/>
                <a:cs typeface="Courier New"/>
                <a:sym typeface="Courier New"/>
              </a:rPr>
              <a:t>Product.first.update_attributes(title: 'New Title')</a:t>
            </a:r>
          </a:p>
          <a:p>
            <a:pPr indent="-342900" lvl="0" marL="457200" rtl="0">
              <a:spcBef>
                <a:spcPts val="0"/>
              </a:spcBef>
              <a:spcAft>
                <a:spcPts val="0"/>
              </a:spcAft>
              <a:buFont typeface="Courier New"/>
            </a:pPr>
            <a:r>
              <a:rPr lang="en-GB">
                <a:latin typeface="Courier New"/>
                <a:ea typeface="Courier New"/>
                <a:cs typeface="Courier New"/>
                <a:sym typeface="Courier New"/>
              </a:rPr>
              <a:t>Product.destroy_all 		# whoops</a:t>
            </a:r>
          </a:p>
          <a:p>
            <a:pPr lvl="0">
              <a:spcBef>
                <a:spcPts val="0"/>
              </a:spcBef>
              <a:spcAft>
                <a:spcPts val="0"/>
              </a:spcAft>
              <a:buNone/>
            </a:pPr>
            <a:br>
              <a:rPr lang="en-GB">
                <a:latin typeface="Courier New"/>
                <a:ea typeface="Courier New"/>
                <a:cs typeface="Courier New"/>
                <a:sym typeface="Courier New"/>
              </a:rPr>
            </a:br>
            <a:r>
              <a:rPr lang="en-GB">
                <a:latin typeface="Courier New"/>
                <a:ea typeface="Courier New"/>
                <a:cs typeface="Courier New"/>
                <a:sym typeface="Courier New"/>
              </a:rPr>
              <a:t>$ rake db:seed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Data schema and migrations</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Migrations maintain the schema of the database. They allow for the schema to be updated and rolled forwards/back to a specific state. Migrations define the changes to the schema, rather than the schema itself (which is defined in db/schema.rb).</a:t>
            </a:r>
          </a:p>
          <a:p>
            <a:pPr lvl="0">
              <a:spcBef>
                <a:spcPts val="0"/>
              </a:spcBef>
              <a:buNone/>
            </a:pPr>
            <a:r>
              <a:rPr lang="en-GB"/>
              <a:t>By comparing the migrations and schema.rb with metadata stored in the database, ActiveRecord is able to determine whether the database has been migrated (and if not, halt the application).</a:t>
            </a:r>
          </a:p>
          <a:p>
            <a:pPr lvl="0">
              <a:spcBef>
                <a:spcPts val="0"/>
              </a:spcBef>
              <a:buNone/>
            </a:pPr>
            <a:r>
              <a:rPr lang="en-GB"/>
              <a:t>Migrations help insulate our application from the particular flavour of database: we simply specify “create this column” or “drop that table”: these are automatically translated into the appropriate SQL commands for the underlying database.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Data migrations - change method</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Data Migrations can define a </a:t>
            </a:r>
            <a:r>
              <a:rPr lang="en-GB">
                <a:latin typeface="Courier New"/>
                <a:ea typeface="Courier New"/>
                <a:cs typeface="Courier New"/>
                <a:sym typeface="Courier New"/>
              </a:rPr>
              <a:t>change</a:t>
            </a:r>
            <a:r>
              <a:rPr lang="en-GB"/>
              <a:t> method which can handle most situations</a:t>
            </a:r>
          </a:p>
          <a:p>
            <a:pPr lvl="0">
              <a:spcBef>
                <a:spcPts val="0"/>
              </a:spcBef>
              <a:spcAft>
                <a:spcPts val="0"/>
              </a:spcAft>
              <a:buNone/>
            </a:pPr>
            <a:r>
              <a:rPr lang="en-GB">
                <a:latin typeface="Courier New"/>
                <a:ea typeface="Courier New"/>
                <a:cs typeface="Courier New"/>
                <a:sym typeface="Courier New"/>
              </a:rPr>
              <a:t>class MyMigration &lt; ActiveRecord::Migration[5.1]</a:t>
            </a:r>
          </a:p>
          <a:p>
            <a:pPr lvl="0">
              <a:spcBef>
                <a:spcPts val="0"/>
              </a:spcBef>
              <a:spcAft>
                <a:spcPts val="0"/>
              </a:spcAft>
              <a:buNone/>
            </a:pPr>
            <a:r>
              <a:rPr lang="en-GB">
                <a:latin typeface="Courier New"/>
                <a:ea typeface="Courier New"/>
                <a:cs typeface="Courier New"/>
                <a:sym typeface="Courier New"/>
              </a:rPr>
              <a:t>  def change</a:t>
            </a:r>
          </a:p>
          <a:p>
            <a:pPr lvl="0" rtl="0">
              <a:spcBef>
                <a:spcPts val="0"/>
              </a:spcBef>
              <a:spcAft>
                <a:spcPts val="0"/>
              </a:spcAft>
              <a:buNone/>
            </a:pPr>
            <a:r>
              <a:rPr lang="en-GB">
                <a:latin typeface="Courier New"/>
                <a:ea typeface="Courier New"/>
                <a:cs typeface="Courier New"/>
                <a:sym typeface="Courier New"/>
              </a:rPr>
              <a:t>    # This code runs if the migration is rolling forwards.</a:t>
            </a:r>
            <a:br>
              <a:rPr lang="en-GB">
                <a:latin typeface="Courier New"/>
                <a:ea typeface="Courier New"/>
                <a:cs typeface="Courier New"/>
                <a:sym typeface="Courier New"/>
              </a:rPr>
            </a:br>
            <a:r>
              <a:rPr lang="en-GB">
                <a:latin typeface="Courier New"/>
                <a:ea typeface="Courier New"/>
                <a:cs typeface="Courier New"/>
                <a:sym typeface="Courier New"/>
              </a:rPr>
              <a:t>    # But, if the migration is rolling back, this code is</a:t>
            </a:r>
            <a:br>
              <a:rPr lang="en-GB">
                <a:latin typeface="Courier New"/>
                <a:ea typeface="Courier New"/>
                <a:cs typeface="Courier New"/>
                <a:sym typeface="Courier New"/>
              </a:rPr>
            </a:br>
            <a:r>
              <a:rPr lang="en-GB">
                <a:latin typeface="Courier New"/>
                <a:ea typeface="Courier New"/>
                <a:cs typeface="Courier New"/>
                <a:sym typeface="Courier New"/>
              </a:rPr>
              <a:t>    # automatically inverted (e.g. create → drop/remove)</a:t>
            </a:r>
          </a:p>
          <a:p>
            <a:pPr lvl="0">
              <a:spcBef>
                <a:spcPts val="0"/>
              </a:spcBef>
              <a:spcAft>
                <a:spcPts val="0"/>
              </a:spcAft>
              <a:buNone/>
            </a:pPr>
            <a:r>
              <a:rPr lang="en-GB">
                <a:latin typeface="Courier New"/>
                <a:ea typeface="Courier New"/>
                <a:cs typeface="Courier New"/>
                <a:sym typeface="Courier New"/>
              </a:rPr>
              <a:t>    add_column :table_foo, :new_col, :integer</a:t>
            </a:r>
          </a:p>
          <a:p>
            <a:pPr lvl="0">
              <a:spcBef>
                <a:spcPts val="0"/>
              </a:spcBef>
              <a:spcAft>
                <a:spcPts val="0"/>
              </a:spcAft>
              <a:buNone/>
            </a:pPr>
            <a:r>
              <a:rPr lang="en-GB">
                <a:latin typeface="Courier New"/>
                <a:ea typeface="Courier New"/>
                <a:cs typeface="Courier New"/>
                <a:sym typeface="Courier New"/>
              </a:rPr>
              <a:t>  end</a:t>
            </a:r>
          </a:p>
          <a:p>
            <a:pPr lvl="0">
              <a:spcBef>
                <a:spcPts val="0"/>
              </a:spcBef>
              <a:spcAft>
                <a:spcPts val="0"/>
              </a:spcAft>
              <a:buNone/>
            </a:pPr>
            <a:r>
              <a:rPr lang="en-GB">
                <a:latin typeface="Courier New"/>
                <a:ea typeface="Courier New"/>
                <a:cs typeface="Courier New"/>
                <a:sym typeface="Courier New"/>
              </a:rPr>
              <a:t>end</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Data migrations - up and down methods</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Alternatively,</a:t>
            </a:r>
            <a:r>
              <a:rPr lang="en-GB"/>
              <a:t> </a:t>
            </a:r>
            <a:r>
              <a:rPr lang="en-GB"/>
              <a:t>Data Migrations can define </a:t>
            </a:r>
            <a:r>
              <a:rPr lang="en-GB">
                <a:latin typeface="Courier New"/>
                <a:ea typeface="Courier New"/>
                <a:cs typeface="Courier New"/>
                <a:sym typeface="Courier New"/>
              </a:rPr>
              <a:t>up</a:t>
            </a:r>
            <a:r>
              <a:rPr lang="en-GB"/>
              <a:t> and </a:t>
            </a:r>
            <a:r>
              <a:rPr lang="en-GB">
                <a:latin typeface="Courier New"/>
                <a:ea typeface="Courier New"/>
                <a:cs typeface="Courier New"/>
                <a:sym typeface="Courier New"/>
              </a:rPr>
              <a:t>down</a:t>
            </a:r>
            <a:r>
              <a:rPr lang="en-GB"/>
              <a:t> methods</a:t>
            </a:r>
          </a:p>
          <a:p>
            <a:pPr lvl="0" rtl="0">
              <a:spcBef>
                <a:spcPts val="0"/>
              </a:spcBef>
              <a:spcAft>
                <a:spcPts val="0"/>
              </a:spcAft>
              <a:buNone/>
            </a:pPr>
            <a:r>
              <a:rPr lang="en-GB">
                <a:latin typeface="Courier New"/>
                <a:ea typeface="Courier New"/>
                <a:cs typeface="Courier New"/>
                <a:sym typeface="Courier New"/>
              </a:rPr>
              <a:t>class MyMigration &lt; ActiveRecord::Migration[5.1]</a:t>
            </a:r>
          </a:p>
          <a:p>
            <a:pPr lvl="0" rtl="0">
              <a:spcBef>
                <a:spcPts val="0"/>
              </a:spcBef>
              <a:spcAft>
                <a:spcPts val="0"/>
              </a:spcAft>
              <a:buNone/>
            </a:pPr>
            <a:r>
              <a:rPr lang="en-GB">
                <a:latin typeface="Courier New"/>
                <a:ea typeface="Courier New"/>
                <a:cs typeface="Courier New"/>
                <a:sym typeface="Courier New"/>
              </a:rPr>
              <a:t>  def up</a:t>
            </a:r>
          </a:p>
          <a:p>
            <a:pPr lvl="0" rtl="0">
              <a:spcBef>
                <a:spcPts val="0"/>
              </a:spcBef>
              <a:spcAft>
                <a:spcPts val="0"/>
              </a:spcAft>
              <a:buNone/>
            </a:pPr>
            <a:r>
              <a:rPr lang="en-GB">
                <a:latin typeface="Courier New"/>
                <a:ea typeface="Courier New"/>
                <a:cs typeface="Courier New"/>
                <a:sym typeface="Courier New"/>
              </a:rPr>
              <a:t>    # This code runs if the migration is rolling forwards</a:t>
            </a:r>
            <a:br>
              <a:rPr lang="en-GB">
                <a:latin typeface="Courier New"/>
                <a:ea typeface="Courier New"/>
                <a:cs typeface="Courier New"/>
                <a:sym typeface="Courier New"/>
              </a:rPr>
            </a:br>
            <a:r>
              <a:rPr lang="en-GB">
                <a:latin typeface="Courier New"/>
                <a:ea typeface="Courier New"/>
                <a:cs typeface="Courier New"/>
                <a:sym typeface="Courier New"/>
              </a:rPr>
              <a:t>    remove_column :table_foo, :new_col</a:t>
            </a:r>
          </a:p>
          <a:p>
            <a:pPr lvl="0" rtl="0">
              <a:spcBef>
                <a:spcPts val="0"/>
              </a:spcBef>
              <a:spcAft>
                <a:spcPts val="0"/>
              </a:spcAft>
              <a:buNone/>
            </a:pPr>
            <a:r>
              <a:rPr lang="en-GB">
                <a:latin typeface="Courier New"/>
                <a:ea typeface="Courier New"/>
                <a:cs typeface="Courier New"/>
                <a:sym typeface="Courier New"/>
              </a:rPr>
              <a:t>  end</a:t>
            </a:r>
          </a:p>
          <a:p>
            <a:pPr lvl="0" rtl="0">
              <a:spcBef>
                <a:spcPts val="0"/>
              </a:spcBef>
              <a:spcAft>
                <a:spcPts val="0"/>
              </a:spcAft>
              <a:buNone/>
            </a:pPr>
            <a:r>
              <a:rPr lang="en-GB">
                <a:latin typeface="Courier New"/>
                <a:ea typeface="Courier New"/>
                <a:cs typeface="Courier New"/>
                <a:sym typeface="Courier New"/>
              </a:rPr>
              <a:t> def down</a:t>
            </a:r>
          </a:p>
          <a:p>
            <a:pPr lvl="0" rtl="0">
              <a:spcBef>
                <a:spcPts val="0"/>
              </a:spcBef>
              <a:spcAft>
                <a:spcPts val="0"/>
              </a:spcAft>
              <a:buNone/>
            </a:pPr>
            <a:r>
              <a:rPr lang="en-GB">
                <a:latin typeface="Courier New"/>
                <a:ea typeface="Courier New"/>
                <a:cs typeface="Courier New"/>
                <a:sym typeface="Courier New"/>
              </a:rPr>
              <a:t>    # This code runs if the migration is rolling backwards</a:t>
            </a:r>
          </a:p>
          <a:p>
            <a:pPr lvl="0" rtl="0">
              <a:spcBef>
                <a:spcPts val="0"/>
              </a:spcBef>
              <a:spcAft>
                <a:spcPts val="0"/>
              </a:spcAft>
              <a:buNone/>
            </a:pPr>
            <a:r>
              <a:rPr lang="en-GB">
                <a:latin typeface="Courier New"/>
                <a:ea typeface="Courier New"/>
                <a:cs typeface="Courier New"/>
                <a:sym typeface="Courier New"/>
              </a:rPr>
              <a:t>    add_column :table_foo, :new_col, :integer</a:t>
            </a:r>
          </a:p>
          <a:p>
            <a:pPr lvl="0" rtl="0">
              <a:spcBef>
                <a:spcPts val="0"/>
              </a:spcBef>
              <a:spcAft>
                <a:spcPts val="0"/>
              </a:spcAft>
              <a:buNone/>
            </a:pPr>
            <a:r>
              <a:rPr lang="en-GB">
                <a:latin typeface="Courier New"/>
                <a:ea typeface="Courier New"/>
                <a:cs typeface="Courier New"/>
                <a:sym typeface="Courier New"/>
              </a:rPr>
              <a:t>  end</a:t>
            </a:r>
          </a:p>
          <a:p>
            <a:pPr lvl="0" rtl="0">
              <a:spcBef>
                <a:spcPts val="0"/>
              </a:spcBef>
              <a:spcAft>
                <a:spcPts val="0"/>
              </a:spcAft>
              <a:buNone/>
            </a:pPr>
            <a:r>
              <a:rPr lang="en-GB">
                <a:latin typeface="Courier New"/>
                <a:ea typeface="Courier New"/>
                <a:cs typeface="Courier New"/>
                <a:sym typeface="Courier New"/>
              </a:rPr>
              <a:t>end</a:t>
            </a:r>
          </a:p>
          <a:p>
            <a:pPr lvl="0">
              <a:spcBef>
                <a:spcPts val="0"/>
              </a:spcBef>
              <a:buNone/>
            </a:pPr>
            <a:r>
              <a:t/>
            </a:r>
            <a:endParaRP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Irreversible migrations - no rolling back</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None/>
            </a:pPr>
            <a:r>
              <a:rPr lang="en-GB">
                <a:latin typeface="Courier New"/>
                <a:ea typeface="Courier New"/>
                <a:cs typeface="Courier New"/>
                <a:sym typeface="Courier New"/>
              </a:rPr>
              <a:t>class MyMigration &lt; ActiveRecord::Migration[5.1]</a:t>
            </a:r>
          </a:p>
          <a:p>
            <a:pPr lvl="0" rtl="0">
              <a:spcBef>
                <a:spcPts val="0"/>
              </a:spcBef>
              <a:spcAft>
                <a:spcPts val="0"/>
              </a:spcAft>
              <a:buNone/>
            </a:pPr>
            <a:r>
              <a:rPr lang="en-GB">
                <a:latin typeface="Courier New"/>
                <a:ea typeface="Courier New"/>
                <a:cs typeface="Courier New"/>
                <a:sym typeface="Courier New"/>
              </a:rPr>
              <a:t>  def up</a:t>
            </a:r>
            <a:br>
              <a:rPr lang="en-GB">
                <a:latin typeface="Courier New"/>
                <a:ea typeface="Courier New"/>
                <a:cs typeface="Courier New"/>
                <a:sym typeface="Courier New"/>
              </a:rPr>
            </a:br>
            <a:r>
              <a:rPr lang="en-GB">
                <a:latin typeface="Courier New"/>
                <a:ea typeface="Courier New"/>
                <a:cs typeface="Courier New"/>
                <a:sym typeface="Courier New"/>
              </a:rPr>
              <a:t>    remove_column :users, :password</a:t>
            </a:r>
          </a:p>
          <a:p>
            <a:pPr lvl="0" rtl="0">
              <a:spcBef>
                <a:spcPts val="0"/>
              </a:spcBef>
              <a:spcAft>
                <a:spcPts val="0"/>
              </a:spcAft>
              <a:buNone/>
            </a:pPr>
            <a:r>
              <a:rPr lang="en-GB">
                <a:latin typeface="Courier New"/>
                <a:ea typeface="Courier New"/>
                <a:cs typeface="Courier New"/>
                <a:sym typeface="Courier New"/>
              </a:rPr>
              <a:t>  end</a:t>
            </a:r>
            <a:br>
              <a:rPr lang="en-GB">
                <a:latin typeface="Courier New"/>
                <a:ea typeface="Courier New"/>
                <a:cs typeface="Courier New"/>
                <a:sym typeface="Courier New"/>
              </a:rPr>
            </a:br>
          </a:p>
          <a:p>
            <a:pPr lvl="0" rtl="0">
              <a:spcBef>
                <a:spcPts val="0"/>
              </a:spcBef>
              <a:spcAft>
                <a:spcPts val="0"/>
              </a:spcAft>
              <a:buNone/>
            </a:pPr>
            <a:r>
              <a:rPr lang="en-GB">
                <a:latin typeface="Courier New"/>
                <a:ea typeface="Courier New"/>
                <a:cs typeface="Courier New"/>
                <a:sym typeface="Courier New"/>
              </a:rPr>
              <a:t>  def down</a:t>
            </a:r>
          </a:p>
          <a:p>
            <a:pPr lvl="0" rtl="0">
              <a:spcBef>
                <a:spcPts val="0"/>
              </a:spcBef>
              <a:spcAft>
                <a:spcPts val="0"/>
              </a:spcAft>
              <a:buNone/>
            </a:pPr>
            <a:r>
              <a:rPr lang="en-GB">
                <a:latin typeface="Courier New"/>
                <a:ea typeface="Courier New"/>
                <a:cs typeface="Courier New"/>
                <a:sym typeface="Courier New"/>
              </a:rPr>
              <a:t>    # once we delete the passwords, we can’t get them back</a:t>
            </a:r>
          </a:p>
          <a:p>
            <a:pPr lvl="0" rtl="0">
              <a:spcBef>
                <a:spcPts val="0"/>
              </a:spcBef>
              <a:spcAft>
                <a:spcPts val="0"/>
              </a:spcAft>
              <a:buNone/>
            </a:pPr>
            <a:r>
              <a:rPr lang="en-GB">
                <a:latin typeface="Courier New"/>
                <a:ea typeface="Courier New"/>
                <a:cs typeface="Courier New"/>
                <a:sym typeface="Courier New"/>
              </a:rPr>
              <a:t>    raise ActiveRecord::IrreversibleMigration</a:t>
            </a:r>
          </a:p>
          <a:p>
            <a:pPr lvl="0" rtl="0">
              <a:spcBef>
                <a:spcPts val="0"/>
              </a:spcBef>
              <a:spcAft>
                <a:spcPts val="0"/>
              </a:spcAft>
              <a:buNone/>
            </a:pPr>
            <a:r>
              <a:rPr lang="en-GB">
                <a:latin typeface="Courier New"/>
                <a:ea typeface="Courier New"/>
                <a:cs typeface="Courier New"/>
                <a:sym typeface="Courier New"/>
              </a:rPr>
              <a:t>  end</a:t>
            </a:r>
          </a:p>
          <a:p>
            <a:pPr lvl="0" rtl="0">
              <a:spcBef>
                <a:spcPts val="0"/>
              </a:spcBef>
              <a:spcAft>
                <a:spcPts val="0"/>
              </a:spcAft>
              <a:buNone/>
            </a:pPr>
            <a:r>
              <a:rPr lang="en-GB">
                <a:latin typeface="Courier New"/>
                <a:ea typeface="Courier New"/>
                <a:cs typeface="Courier New"/>
                <a:sym typeface="Courier New"/>
              </a:rPr>
              <a:t>end</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Migration commands</a:t>
            </a:r>
          </a:p>
        </p:txBody>
      </p:sp>
      <p:sp>
        <p:nvSpPr>
          <p:cNvPr id="108" name="Shape 108"/>
          <p:cNvSpPr txBox="1"/>
          <p:nvPr>
            <p:ph idx="1" type="body"/>
          </p:nvPr>
        </p:nvSpPr>
        <p:spPr>
          <a:xfrm>
            <a:off x="311700" y="1152475"/>
            <a:ext cx="3951000" cy="2054100"/>
          </a:xfrm>
          <a:prstGeom prst="rect">
            <a:avLst/>
          </a:prstGeom>
        </p:spPr>
        <p:txBody>
          <a:bodyPr anchorCtr="0" anchor="t" bIns="91425" lIns="91425" rIns="91425" wrap="square" tIns="91425">
            <a:noAutofit/>
          </a:bodyPr>
          <a:lstStyle/>
          <a:p>
            <a:pPr lvl="0">
              <a:spcBef>
                <a:spcPts val="0"/>
              </a:spcBef>
              <a:buNone/>
            </a:pPr>
            <a:r>
              <a:rPr b="1" lang="en-GB" u="sng"/>
              <a:t>Table Methods</a:t>
            </a:r>
          </a:p>
          <a:p>
            <a:pPr lvl="0">
              <a:spcBef>
                <a:spcPts val="0"/>
              </a:spcBef>
              <a:buNone/>
            </a:pPr>
            <a:r>
              <a:rPr lang="en-GB"/>
              <a:t>create_table :tab_name do |t| … end</a:t>
            </a:r>
            <a:br>
              <a:rPr lang="en-GB"/>
            </a:br>
            <a:r>
              <a:rPr lang="en-GB"/>
              <a:t>change_table :tab_name do |t| … end</a:t>
            </a:r>
            <a:br>
              <a:rPr lang="en-GB"/>
            </a:br>
            <a:r>
              <a:rPr lang="en-GB"/>
              <a:t>drop_table </a:t>
            </a:r>
            <a:r>
              <a:rPr lang="en-GB"/>
              <a:t>:tab_name</a:t>
            </a:r>
            <a:br>
              <a:rPr lang="en-GB"/>
            </a:br>
            <a:r>
              <a:rPr lang="en-GB"/>
              <a:t>rename_table :old_name, :new_name </a:t>
            </a:r>
          </a:p>
        </p:txBody>
      </p:sp>
      <p:sp>
        <p:nvSpPr>
          <p:cNvPr id="109" name="Shape 109"/>
          <p:cNvSpPr txBox="1"/>
          <p:nvPr>
            <p:ph idx="1" type="body"/>
          </p:nvPr>
        </p:nvSpPr>
        <p:spPr>
          <a:xfrm>
            <a:off x="4262700" y="1152475"/>
            <a:ext cx="4569600" cy="2292000"/>
          </a:xfrm>
          <a:prstGeom prst="rect">
            <a:avLst/>
          </a:prstGeom>
        </p:spPr>
        <p:txBody>
          <a:bodyPr anchorCtr="0" anchor="t" bIns="91425" lIns="91425" rIns="91425" wrap="square" tIns="91425">
            <a:noAutofit/>
          </a:bodyPr>
          <a:lstStyle/>
          <a:p>
            <a:pPr lvl="0" rtl="0">
              <a:spcBef>
                <a:spcPts val="0"/>
              </a:spcBef>
              <a:buNone/>
            </a:pPr>
            <a:r>
              <a:rPr b="1" lang="en-GB" u="sng"/>
              <a:t>Column Methods</a:t>
            </a:r>
          </a:p>
          <a:p>
            <a:pPr lvl="0" rtl="0">
              <a:spcBef>
                <a:spcPts val="0"/>
              </a:spcBef>
              <a:buNone/>
            </a:pPr>
            <a:r>
              <a:rPr lang="en-GB"/>
              <a:t>add_column :tab_name, :col_name, :type</a:t>
            </a:r>
            <a:br>
              <a:rPr lang="en-GB"/>
            </a:br>
            <a:r>
              <a:rPr lang="en-GB"/>
              <a:t>change_column :tab_name, </a:t>
            </a:r>
            <a:r>
              <a:rPr lang="en-GB"/>
              <a:t>:col_name, :type</a:t>
            </a:r>
            <a:br>
              <a:rPr lang="en-GB"/>
            </a:br>
            <a:r>
              <a:rPr lang="en-GB"/>
              <a:t>remove_column :tab_name, :col_name</a:t>
            </a:r>
            <a:br>
              <a:rPr lang="en-GB"/>
            </a:br>
            <a:r>
              <a:rPr lang="en-GB"/>
              <a:t>rename_column :tab_name, :old_name,</a:t>
            </a:r>
            <a:br>
              <a:rPr lang="en-GB"/>
            </a:br>
            <a:r>
              <a:rPr lang="en-GB"/>
              <a:t>	:new_name</a:t>
            </a:r>
            <a:br>
              <a:rPr lang="en-GB"/>
            </a:br>
          </a:p>
        </p:txBody>
      </p:sp>
      <p:sp>
        <p:nvSpPr>
          <p:cNvPr id="110" name="Shape 110"/>
          <p:cNvSpPr txBox="1"/>
          <p:nvPr>
            <p:ph idx="1" type="body"/>
          </p:nvPr>
        </p:nvSpPr>
        <p:spPr>
          <a:xfrm>
            <a:off x="311700" y="3444475"/>
            <a:ext cx="8520600" cy="1284600"/>
          </a:xfrm>
          <a:prstGeom prst="rect">
            <a:avLst/>
          </a:prstGeom>
        </p:spPr>
        <p:txBody>
          <a:bodyPr anchorCtr="0" anchor="t" bIns="91425" lIns="91425" rIns="91425" wrap="square" tIns="91425">
            <a:noAutofit/>
          </a:bodyPr>
          <a:lstStyle/>
          <a:p>
            <a:pPr lvl="0" rtl="0">
              <a:spcBef>
                <a:spcPts val="0"/>
              </a:spcBef>
              <a:buNone/>
            </a:pPr>
            <a:r>
              <a:rPr b="1" lang="en-GB" u="sng"/>
              <a:t>Data types</a:t>
            </a:r>
          </a:p>
          <a:p>
            <a:pPr lvl="0" rtl="0">
              <a:spcBef>
                <a:spcPts val="0"/>
              </a:spcBef>
              <a:buNone/>
            </a:pPr>
            <a:r>
              <a:rPr lang="en-GB"/>
              <a:t>:binary, :boolean, :date, :datetime, :decimal, :float, :integer, :string, :text, :time, :timestamp</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