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73" r:id="rId10"/>
    <p:sldId id="264" r:id="rId11"/>
    <p:sldId id="266" r:id="rId12"/>
    <p:sldId id="267" r:id="rId13"/>
    <p:sldId id="268" r:id="rId14"/>
    <p:sldId id="269" r:id="rId15"/>
    <p:sldId id="270" r:id="rId16"/>
    <p:sldId id="271" r:id="rId17"/>
    <p:sldId id="272" r:id="rId18"/>
    <p:sldId id="274" r:id="rId19"/>
    <p:sldId id="26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833"/>
  </p:normalViewPr>
  <p:slideViewPr>
    <p:cSldViewPr snapToGrid="0" snapToObjects="1">
      <p:cViewPr varScale="1">
        <p:scale>
          <a:sx n="90" d="100"/>
          <a:sy n="90" d="100"/>
        </p:scale>
        <p:origin x="232" y="6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12/5/22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12/5/22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12/5/22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12/5/22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12/5/22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12/5/22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12/5/22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3FE6E-A5D7-64C7-F2EC-AF85109F87AB}"/>
              </a:ext>
            </a:extLst>
          </p:cNvPr>
          <p:cNvSpPr>
            <a:spLocks noGrp="1"/>
          </p:cNvSpPr>
          <p:nvPr>
            <p:ph type="ctrTitle"/>
          </p:nvPr>
        </p:nvSpPr>
        <p:spPr/>
        <p:txBody>
          <a:bodyPr/>
          <a:lstStyle/>
          <a:p>
            <a:r>
              <a:rPr lang="en-US" sz="3200" dirty="0">
                <a:latin typeface="Times New Roman" panose="02020603050405020304" pitchFamily="18" charset="0"/>
                <a:cs typeface="Times New Roman" panose="02020603050405020304" pitchFamily="18" charset="0"/>
              </a:rPr>
              <a:t>PREDICTIVE MAINTENANCE FOR MACHINE TOOL FAILURES</a:t>
            </a:r>
          </a:p>
        </p:txBody>
      </p:sp>
    </p:spTree>
    <p:extLst>
      <p:ext uri="{BB962C8B-B14F-4D97-AF65-F5344CB8AC3E}">
        <p14:creationId xmlns:p14="http://schemas.microsoft.com/office/powerpoint/2010/main" val="3610253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16EEB-A8FF-3DD7-C8BC-6EB2F79B1E94}"/>
              </a:ext>
            </a:extLst>
          </p:cNvPr>
          <p:cNvSpPr>
            <a:spLocks noGrp="1"/>
          </p:cNvSpPr>
          <p:nvPr>
            <p:ph type="title"/>
          </p:nvPr>
        </p:nvSpPr>
        <p:spPr>
          <a:xfrm>
            <a:off x="646111" y="452718"/>
            <a:ext cx="9404723" cy="644562"/>
          </a:xfrm>
        </p:spPr>
        <p:txBody>
          <a:bodyPr/>
          <a:lstStyle/>
          <a:p>
            <a:r>
              <a:rPr lang="en-US" sz="3200" dirty="0">
                <a:effectLst/>
                <a:latin typeface="Times New Roman" panose="02020603050405020304" pitchFamily="18" charset="0"/>
                <a:cs typeface="Times New Roman" panose="02020603050405020304" pitchFamily="18" charset="0"/>
              </a:rPr>
              <a:t>Results/Simulations </a:t>
            </a:r>
            <a:br>
              <a:rPr lang="en-US" sz="1800" dirty="0">
                <a:effectLst/>
                <a:latin typeface="TimesNewRomanPSMT"/>
              </a:rPr>
            </a:br>
            <a:endParaRPr lang="en-US" dirty="0"/>
          </a:p>
        </p:txBody>
      </p:sp>
      <p:sp>
        <p:nvSpPr>
          <p:cNvPr id="3" name="Content Placeholder 2">
            <a:extLst>
              <a:ext uri="{FF2B5EF4-FFF2-40B4-BE49-F238E27FC236}">
                <a16:creationId xmlns:a16="http://schemas.microsoft.com/office/drawing/2014/main" id="{0015EF3B-305B-37A1-5889-FFF248D6B2F7}"/>
              </a:ext>
            </a:extLst>
          </p:cNvPr>
          <p:cNvSpPr>
            <a:spLocks noGrp="1"/>
          </p:cNvSpPr>
          <p:nvPr>
            <p:ph idx="1"/>
          </p:nvPr>
        </p:nvSpPr>
        <p:spPr>
          <a:xfrm>
            <a:off x="645130" y="1097280"/>
            <a:ext cx="9404723" cy="5151119"/>
          </a:xfrm>
        </p:spPr>
        <p:txBody>
          <a:bodyPr>
            <a:normAutofit/>
          </a:bodyPr>
          <a:lstStyle/>
          <a:p>
            <a:r>
              <a:rPr lang="en-US" dirty="0">
                <a:latin typeface="Times New Roman" panose="02020603050405020304" pitchFamily="18" charset="0"/>
                <a:cs typeface="Times New Roman" panose="02020603050405020304" pitchFamily="18" charset="0"/>
              </a:rPr>
              <a:t>Logistic Regression for Statement 1</a:t>
            </a:r>
          </a:p>
        </p:txBody>
      </p:sp>
      <p:pic>
        <p:nvPicPr>
          <p:cNvPr id="5" name="Picture 4" descr="Text&#10;&#10;Description automatically generated">
            <a:extLst>
              <a:ext uri="{FF2B5EF4-FFF2-40B4-BE49-F238E27FC236}">
                <a16:creationId xmlns:a16="http://schemas.microsoft.com/office/drawing/2014/main" id="{CF0369B9-0813-B17A-CC30-62F0FA431E8E}"/>
              </a:ext>
            </a:extLst>
          </p:cNvPr>
          <p:cNvPicPr>
            <a:picLocks noChangeAspect="1"/>
          </p:cNvPicPr>
          <p:nvPr/>
        </p:nvPicPr>
        <p:blipFill>
          <a:blip r:embed="rId2"/>
          <a:stretch>
            <a:fillRect/>
          </a:stretch>
        </p:blipFill>
        <p:spPr>
          <a:xfrm>
            <a:off x="985838" y="1554162"/>
            <a:ext cx="10101262" cy="4989513"/>
          </a:xfrm>
          <a:prstGeom prst="rect">
            <a:avLst/>
          </a:prstGeom>
        </p:spPr>
      </p:pic>
    </p:spTree>
    <p:extLst>
      <p:ext uri="{BB962C8B-B14F-4D97-AF65-F5344CB8AC3E}">
        <p14:creationId xmlns:p14="http://schemas.microsoft.com/office/powerpoint/2010/main" val="3341053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2196-5C49-7DB5-D291-4033979107C7}"/>
              </a:ext>
            </a:extLst>
          </p:cNvPr>
          <p:cNvSpPr>
            <a:spLocks noGrp="1"/>
          </p:cNvSpPr>
          <p:nvPr>
            <p:ph type="title"/>
          </p:nvPr>
        </p:nvSpPr>
        <p:spPr>
          <a:xfrm>
            <a:off x="646111" y="452718"/>
            <a:ext cx="9404723" cy="575982"/>
          </a:xfrm>
        </p:spPr>
        <p:txBody>
          <a:bodyPr/>
          <a:lstStyle/>
          <a:p>
            <a:r>
              <a:rPr lang="en-US" sz="2000" dirty="0">
                <a:latin typeface="Times New Roman" panose="02020603050405020304" pitchFamily="18" charset="0"/>
                <a:cs typeface="Times New Roman" panose="02020603050405020304" pitchFamily="18" charset="0"/>
              </a:rPr>
              <a:t>Logistic Regression for Statement 2</a:t>
            </a:r>
          </a:p>
        </p:txBody>
      </p:sp>
      <p:pic>
        <p:nvPicPr>
          <p:cNvPr id="5" name="Content Placeholder 4" descr="Table&#10;&#10;Description automatically generated">
            <a:extLst>
              <a:ext uri="{FF2B5EF4-FFF2-40B4-BE49-F238E27FC236}">
                <a16:creationId xmlns:a16="http://schemas.microsoft.com/office/drawing/2014/main" id="{8C5C8415-0CEB-C6B1-AB7B-71BE83F368A7}"/>
              </a:ext>
            </a:extLst>
          </p:cNvPr>
          <p:cNvPicPr>
            <a:picLocks noGrp="1" noChangeAspect="1"/>
          </p:cNvPicPr>
          <p:nvPr>
            <p:ph idx="1"/>
          </p:nvPr>
        </p:nvPicPr>
        <p:blipFill>
          <a:blip r:embed="rId2"/>
          <a:stretch>
            <a:fillRect/>
          </a:stretch>
        </p:blipFill>
        <p:spPr>
          <a:xfrm>
            <a:off x="785813" y="1314170"/>
            <a:ext cx="10315575" cy="5091112"/>
          </a:xfrm>
        </p:spPr>
      </p:pic>
    </p:spTree>
    <p:extLst>
      <p:ext uri="{BB962C8B-B14F-4D97-AF65-F5344CB8AC3E}">
        <p14:creationId xmlns:p14="http://schemas.microsoft.com/office/powerpoint/2010/main" val="583238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4B696-11D5-08BC-D181-487BC00B7801}"/>
              </a:ext>
            </a:extLst>
          </p:cNvPr>
          <p:cNvSpPr>
            <a:spLocks noGrp="1"/>
          </p:cNvSpPr>
          <p:nvPr>
            <p:ph type="title"/>
          </p:nvPr>
        </p:nvSpPr>
        <p:spPr>
          <a:xfrm>
            <a:off x="646111" y="452718"/>
            <a:ext cx="9404723" cy="518832"/>
          </a:xfrm>
        </p:spPr>
        <p:txBody>
          <a:bodyPr/>
          <a:lstStyle/>
          <a:p>
            <a:r>
              <a:rPr lang="en-US" sz="2000" dirty="0">
                <a:effectLst/>
                <a:latin typeface="Times New Roman" panose="02020603050405020304" pitchFamily="18" charset="0"/>
                <a:cs typeface="Times New Roman" panose="02020603050405020304" pitchFamily="18" charset="0"/>
              </a:rPr>
              <a:t>K-Nearest Neighbor (KNN) for statement 1</a:t>
            </a:r>
            <a:endParaRPr lang="en-US" sz="2000" dirty="0"/>
          </a:p>
        </p:txBody>
      </p:sp>
      <p:pic>
        <p:nvPicPr>
          <p:cNvPr id="5" name="Content Placeholder 4" descr="Table&#10;&#10;Description automatically generated">
            <a:extLst>
              <a:ext uri="{FF2B5EF4-FFF2-40B4-BE49-F238E27FC236}">
                <a16:creationId xmlns:a16="http://schemas.microsoft.com/office/drawing/2014/main" id="{E751D887-4D98-A7EA-D9D7-CA931C7ECF0E}"/>
              </a:ext>
            </a:extLst>
          </p:cNvPr>
          <p:cNvPicPr>
            <a:picLocks noGrp="1" noChangeAspect="1"/>
          </p:cNvPicPr>
          <p:nvPr>
            <p:ph idx="1"/>
          </p:nvPr>
        </p:nvPicPr>
        <p:blipFill>
          <a:blip r:embed="rId2"/>
          <a:stretch>
            <a:fillRect/>
          </a:stretch>
        </p:blipFill>
        <p:spPr>
          <a:xfrm>
            <a:off x="646111" y="1214438"/>
            <a:ext cx="10469564" cy="5529261"/>
          </a:xfrm>
        </p:spPr>
      </p:pic>
    </p:spTree>
    <p:extLst>
      <p:ext uri="{BB962C8B-B14F-4D97-AF65-F5344CB8AC3E}">
        <p14:creationId xmlns:p14="http://schemas.microsoft.com/office/powerpoint/2010/main" val="2335864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76DF4-7494-0CE0-39E0-1CC41051CFFC}"/>
              </a:ext>
            </a:extLst>
          </p:cNvPr>
          <p:cNvSpPr>
            <a:spLocks noGrp="1"/>
          </p:cNvSpPr>
          <p:nvPr>
            <p:ph type="title"/>
          </p:nvPr>
        </p:nvSpPr>
        <p:spPr>
          <a:xfrm>
            <a:off x="646111" y="452718"/>
            <a:ext cx="9404723" cy="564552"/>
          </a:xfrm>
        </p:spPr>
        <p:txBody>
          <a:bodyPr/>
          <a:lstStyle/>
          <a:p>
            <a:r>
              <a:rPr lang="en-US" sz="2000" dirty="0">
                <a:effectLst/>
                <a:latin typeface="Times New Roman" panose="02020603050405020304" pitchFamily="18" charset="0"/>
                <a:cs typeface="Times New Roman" panose="02020603050405020304" pitchFamily="18" charset="0"/>
              </a:rPr>
              <a:t>K-Nearest Neighbor (KNN) for statement 2</a:t>
            </a:r>
            <a:endParaRPr lang="en-US" sz="2000" dirty="0"/>
          </a:p>
        </p:txBody>
      </p:sp>
      <p:pic>
        <p:nvPicPr>
          <p:cNvPr id="5" name="Content Placeholder 4" descr="Table&#10;&#10;Description automatically generated">
            <a:extLst>
              <a:ext uri="{FF2B5EF4-FFF2-40B4-BE49-F238E27FC236}">
                <a16:creationId xmlns:a16="http://schemas.microsoft.com/office/drawing/2014/main" id="{37E87B37-1096-3E26-AD5E-7B0A8082C2C4}"/>
              </a:ext>
            </a:extLst>
          </p:cNvPr>
          <p:cNvPicPr>
            <a:picLocks noGrp="1" noChangeAspect="1"/>
          </p:cNvPicPr>
          <p:nvPr>
            <p:ph idx="1"/>
          </p:nvPr>
        </p:nvPicPr>
        <p:blipFill>
          <a:blip r:embed="rId2"/>
          <a:stretch>
            <a:fillRect/>
          </a:stretch>
        </p:blipFill>
        <p:spPr>
          <a:xfrm>
            <a:off x="757238" y="1253845"/>
            <a:ext cx="10329862" cy="5361268"/>
          </a:xfrm>
        </p:spPr>
      </p:pic>
    </p:spTree>
    <p:extLst>
      <p:ext uri="{BB962C8B-B14F-4D97-AF65-F5344CB8AC3E}">
        <p14:creationId xmlns:p14="http://schemas.microsoft.com/office/powerpoint/2010/main" val="3616079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2A08F-B2C5-8C46-C8F3-F9FFDDF1C521}"/>
              </a:ext>
            </a:extLst>
          </p:cNvPr>
          <p:cNvSpPr>
            <a:spLocks noGrp="1"/>
          </p:cNvSpPr>
          <p:nvPr>
            <p:ph type="title"/>
          </p:nvPr>
        </p:nvSpPr>
        <p:spPr>
          <a:xfrm>
            <a:off x="646111" y="452718"/>
            <a:ext cx="9404723" cy="633132"/>
          </a:xfrm>
        </p:spPr>
        <p:txBody>
          <a:bodyPr/>
          <a:lstStyle/>
          <a:p>
            <a:r>
              <a:rPr lang="en-US" sz="2000" dirty="0">
                <a:effectLst/>
                <a:latin typeface="Times New Roman" panose="02020603050405020304" pitchFamily="18" charset="0"/>
                <a:cs typeface="Times New Roman" panose="02020603050405020304" pitchFamily="18" charset="0"/>
              </a:rPr>
              <a:t>SVC Algorithm for Statement 1</a:t>
            </a:r>
            <a:endParaRPr lang="en-US" sz="2000" dirty="0"/>
          </a:p>
        </p:txBody>
      </p:sp>
      <p:pic>
        <p:nvPicPr>
          <p:cNvPr id="5" name="Content Placeholder 4" descr="Table&#10;&#10;Description automatically generated with medium confidence">
            <a:extLst>
              <a:ext uri="{FF2B5EF4-FFF2-40B4-BE49-F238E27FC236}">
                <a16:creationId xmlns:a16="http://schemas.microsoft.com/office/drawing/2014/main" id="{21C738D6-53E5-0AEA-4EAA-02B7B62DB65C}"/>
              </a:ext>
            </a:extLst>
          </p:cNvPr>
          <p:cNvPicPr>
            <a:picLocks noGrp="1" noChangeAspect="1"/>
          </p:cNvPicPr>
          <p:nvPr>
            <p:ph idx="1"/>
          </p:nvPr>
        </p:nvPicPr>
        <p:blipFill>
          <a:blip r:embed="rId2"/>
          <a:stretch>
            <a:fillRect/>
          </a:stretch>
        </p:blipFill>
        <p:spPr>
          <a:xfrm>
            <a:off x="646111" y="1371600"/>
            <a:ext cx="10536077" cy="5334000"/>
          </a:xfrm>
        </p:spPr>
      </p:pic>
    </p:spTree>
    <p:extLst>
      <p:ext uri="{BB962C8B-B14F-4D97-AF65-F5344CB8AC3E}">
        <p14:creationId xmlns:p14="http://schemas.microsoft.com/office/powerpoint/2010/main" val="962222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C6AF-12BF-340C-6D67-7C2E68645512}"/>
              </a:ext>
            </a:extLst>
          </p:cNvPr>
          <p:cNvSpPr>
            <a:spLocks noGrp="1"/>
          </p:cNvSpPr>
          <p:nvPr>
            <p:ph type="title"/>
          </p:nvPr>
        </p:nvSpPr>
        <p:spPr>
          <a:xfrm>
            <a:off x="646111" y="452718"/>
            <a:ext cx="9404723" cy="553122"/>
          </a:xfrm>
        </p:spPr>
        <p:txBody>
          <a:bodyPr/>
          <a:lstStyle/>
          <a:p>
            <a:r>
              <a:rPr lang="en-US" sz="2000" dirty="0">
                <a:effectLst/>
                <a:latin typeface="Times New Roman" panose="02020603050405020304" pitchFamily="18" charset="0"/>
                <a:cs typeface="Times New Roman" panose="02020603050405020304" pitchFamily="18" charset="0"/>
              </a:rPr>
              <a:t>SVC Algorithm for Statement 2</a:t>
            </a:r>
            <a:endParaRPr lang="en-US" sz="2000" dirty="0"/>
          </a:p>
        </p:txBody>
      </p:sp>
      <p:pic>
        <p:nvPicPr>
          <p:cNvPr id="5" name="Content Placeholder 4" descr="Table&#10;&#10;Description automatically generated">
            <a:extLst>
              <a:ext uri="{FF2B5EF4-FFF2-40B4-BE49-F238E27FC236}">
                <a16:creationId xmlns:a16="http://schemas.microsoft.com/office/drawing/2014/main" id="{64A54BC6-3539-BFFF-7527-63F93A91F780}"/>
              </a:ext>
            </a:extLst>
          </p:cNvPr>
          <p:cNvPicPr>
            <a:picLocks noGrp="1" noChangeAspect="1"/>
          </p:cNvPicPr>
          <p:nvPr>
            <p:ph idx="1"/>
          </p:nvPr>
        </p:nvPicPr>
        <p:blipFill>
          <a:blip r:embed="rId2"/>
          <a:stretch>
            <a:fillRect/>
          </a:stretch>
        </p:blipFill>
        <p:spPr>
          <a:xfrm>
            <a:off x="757238" y="1285875"/>
            <a:ext cx="10344150" cy="5429250"/>
          </a:xfrm>
        </p:spPr>
      </p:pic>
    </p:spTree>
    <p:extLst>
      <p:ext uri="{BB962C8B-B14F-4D97-AF65-F5344CB8AC3E}">
        <p14:creationId xmlns:p14="http://schemas.microsoft.com/office/powerpoint/2010/main" val="1289718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52137-8C88-CCED-CF6B-3A4430B4F89A}"/>
              </a:ext>
            </a:extLst>
          </p:cNvPr>
          <p:cNvSpPr>
            <a:spLocks noGrp="1"/>
          </p:cNvSpPr>
          <p:nvPr>
            <p:ph type="title"/>
          </p:nvPr>
        </p:nvSpPr>
        <p:spPr>
          <a:xfrm>
            <a:off x="646111" y="452718"/>
            <a:ext cx="9404723" cy="518832"/>
          </a:xfrm>
        </p:spPr>
        <p:txBody>
          <a:bodyPr/>
          <a:lstStyle/>
          <a:p>
            <a:r>
              <a:rPr lang="en-US" sz="2000" dirty="0">
                <a:effectLst/>
                <a:latin typeface="Times New Roman" panose="02020603050405020304" pitchFamily="18" charset="0"/>
                <a:cs typeface="Times New Roman" panose="02020603050405020304" pitchFamily="18" charset="0"/>
              </a:rPr>
              <a:t>Random Forest for Statement 1</a:t>
            </a:r>
            <a:endParaRPr lang="en-US" sz="2000" dirty="0"/>
          </a:p>
        </p:txBody>
      </p:sp>
      <p:pic>
        <p:nvPicPr>
          <p:cNvPr id="5" name="Content Placeholder 4" descr="Table&#10;&#10;Description automatically generated with medium confidence">
            <a:extLst>
              <a:ext uri="{FF2B5EF4-FFF2-40B4-BE49-F238E27FC236}">
                <a16:creationId xmlns:a16="http://schemas.microsoft.com/office/drawing/2014/main" id="{2177F5B4-F731-AE39-59E9-42C07CBF760C}"/>
              </a:ext>
            </a:extLst>
          </p:cNvPr>
          <p:cNvPicPr>
            <a:picLocks noGrp="1" noChangeAspect="1"/>
          </p:cNvPicPr>
          <p:nvPr>
            <p:ph idx="1"/>
          </p:nvPr>
        </p:nvPicPr>
        <p:blipFill>
          <a:blip r:embed="rId2"/>
          <a:stretch>
            <a:fillRect/>
          </a:stretch>
        </p:blipFill>
        <p:spPr>
          <a:xfrm>
            <a:off x="646112" y="1177925"/>
            <a:ext cx="10455276" cy="5508625"/>
          </a:xfrm>
        </p:spPr>
      </p:pic>
    </p:spTree>
    <p:extLst>
      <p:ext uri="{BB962C8B-B14F-4D97-AF65-F5344CB8AC3E}">
        <p14:creationId xmlns:p14="http://schemas.microsoft.com/office/powerpoint/2010/main" val="715378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A35AB-1A17-A461-E216-78287AE03E15}"/>
              </a:ext>
            </a:extLst>
          </p:cNvPr>
          <p:cNvSpPr>
            <a:spLocks noGrp="1"/>
          </p:cNvSpPr>
          <p:nvPr>
            <p:ph type="title"/>
          </p:nvPr>
        </p:nvSpPr>
        <p:spPr>
          <a:xfrm>
            <a:off x="646111" y="452718"/>
            <a:ext cx="9404723" cy="587412"/>
          </a:xfrm>
        </p:spPr>
        <p:txBody>
          <a:bodyPr/>
          <a:lstStyle/>
          <a:p>
            <a:r>
              <a:rPr lang="en-US" sz="2000" dirty="0">
                <a:effectLst/>
                <a:latin typeface="Times New Roman" panose="02020603050405020304" pitchFamily="18" charset="0"/>
                <a:cs typeface="Times New Roman" panose="02020603050405020304" pitchFamily="18" charset="0"/>
              </a:rPr>
              <a:t>Random Forest for Statement 2</a:t>
            </a:r>
            <a:endParaRPr lang="en-US" sz="2000" dirty="0"/>
          </a:p>
        </p:txBody>
      </p:sp>
      <p:pic>
        <p:nvPicPr>
          <p:cNvPr id="5" name="Content Placeholder 4" descr="Table&#10;&#10;Description automatically generated">
            <a:extLst>
              <a:ext uri="{FF2B5EF4-FFF2-40B4-BE49-F238E27FC236}">
                <a16:creationId xmlns:a16="http://schemas.microsoft.com/office/drawing/2014/main" id="{FE589863-F05A-8638-C32B-E651DA5A1848}"/>
              </a:ext>
            </a:extLst>
          </p:cNvPr>
          <p:cNvPicPr>
            <a:picLocks noGrp="1" noChangeAspect="1"/>
          </p:cNvPicPr>
          <p:nvPr>
            <p:ph idx="1"/>
          </p:nvPr>
        </p:nvPicPr>
        <p:blipFill>
          <a:blip r:embed="rId2"/>
          <a:stretch>
            <a:fillRect/>
          </a:stretch>
        </p:blipFill>
        <p:spPr>
          <a:xfrm>
            <a:off x="646111" y="1243013"/>
            <a:ext cx="10469564" cy="5462587"/>
          </a:xfrm>
        </p:spPr>
      </p:pic>
    </p:spTree>
    <p:extLst>
      <p:ext uri="{BB962C8B-B14F-4D97-AF65-F5344CB8AC3E}">
        <p14:creationId xmlns:p14="http://schemas.microsoft.com/office/powerpoint/2010/main" val="1166737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0BA78-D21C-B355-64F3-6B818611E4C1}"/>
              </a:ext>
            </a:extLst>
          </p:cNvPr>
          <p:cNvSpPr>
            <a:spLocks noGrp="1"/>
          </p:cNvSpPr>
          <p:nvPr>
            <p:ph type="title"/>
          </p:nvPr>
        </p:nvSpPr>
        <p:spPr>
          <a:xfrm>
            <a:off x="646111" y="452718"/>
            <a:ext cx="9404723" cy="575982"/>
          </a:xfrm>
        </p:spPr>
        <p:txBody>
          <a:bodyPr/>
          <a:lstStyle/>
          <a:p>
            <a:r>
              <a:rPr lang="en-US" sz="32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336F7766-F3A5-94BE-6418-29ACEAC14937}"/>
              </a:ext>
            </a:extLst>
          </p:cNvPr>
          <p:cNvSpPr>
            <a:spLocks noGrp="1"/>
          </p:cNvSpPr>
          <p:nvPr>
            <p:ph idx="1"/>
          </p:nvPr>
        </p:nvSpPr>
        <p:spPr>
          <a:xfrm>
            <a:off x="765810" y="1325880"/>
            <a:ext cx="9284043" cy="4922519"/>
          </a:xfrm>
        </p:spPr>
        <p:txBody>
          <a:bodyPr>
            <a:normAutofit/>
          </a:bodyPr>
          <a:lstStyle/>
          <a:p>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Initially, we have done data preprocessing, EDA and data visualization on to the dataset and then we tried fitting and testing all the models. And we have two predicated variables are Target and Failure Type. So, we are proposing </a:t>
            </a:r>
            <a:r>
              <a:rPr lang="en-US" b="1" dirty="0">
                <a:latin typeface="Times New Roman" panose="02020603050405020304" pitchFamily="18" charset="0"/>
                <a:cs typeface="Times New Roman" panose="02020603050405020304" pitchFamily="18" charset="0"/>
              </a:rPr>
              <a:t>Random Forest using </a:t>
            </a:r>
            <a:r>
              <a:rPr lang="en-US" b="1" dirty="0" err="1">
                <a:latin typeface="Times New Roman" panose="02020603050405020304" pitchFamily="18" charset="0"/>
                <a:cs typeface="Times New Roman" panose="02020603050405020304" pitchFamily="18" charset="0"/>
              </a:rPr>
              <a:t>GridSearchCV</a:t>
            </a:r>
            <a:r>
              <a:rPr lang="en-US" dirty="0">
                <a:latin typeface="Times New Roman" panose="02020603050405020304" pitchFamily="18" charset="0"/>
                <a:cs typeface="Times New Roman" panose="02020603050405020304" pitchFamily="18" charset="0"/>
              </a:rPr>
              <a:t> as our solution to problem statement 1 which is for Target Variable. And finally, we are proposing </a:t>
            </a:r>
            <a:r>
              <a:rPr lang="en-US" b="1" dirty="0">
                <a:latin typeface="Times New Roman" panose="02020603050405020304" pitchFamily="18" charset="0"/>
                <a:cs typeface="Times New Roman" panose="02020603050405020304" pitchFamily="18" charset="0"/>
              </a:rPr>
              <a:t>Random Forest using </a:t>
            </a:r>
            <a:r>
              <a:rPr lang="en-US" b="1" dirty="0" err="1">
                <a:latin typeface="Times New Roman" panose="02020603050405020304" pitchFamily="18" charset="0"/>
                <a:cs typeface="Times New Roman" panose="02020603050405020304" pitchFamily="18" charset="0"/>
              </a:rPr>
              <a:t>GridSearchCV</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as our solution to problem statement 2 which is for Failure Type. ‘Predicting both when a failure will occur and the type of the failure’ by considering precision, recall, f1_scores.</a:t>
            </a:r>
          </a:p>
        </p:txBody>
      </p:sp>
    </p:spTree>
    <p:extLst>
      <p:ext uri="{BB962C8B-B14F-4D97-AF65-F5344CB8AC3E}">
        <p14:creationId xmlns:p14="http://schemas.microsoft.com/office/powerpoint/2010/main" val="4197209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33FE4-39AE-24BC-83A9-2F5274F102D9}"/>
              </a:ext>
            </a:extLst>
          </p:cNvPr>
          <p:cNvSpPr>
            <a:spLocks noGrp="1"/>
          </p:cNvSpPr>
          <p:nvPr>
            <p:ph type="title"/>
          </p:nvPr>
        </p:nvSpPr>
        <p:spPr/>
        <p:txBody>
          <a:bodyPr/>
          <a:lstStyle/>
          <a:p>
            <a:r>
              <a:rPr lang="en-US" sz="3200" dirty="0">
                <a:effectLst/>
                <a:latin typeface="Times New Roman" panose="02020603050405020304" pitchFamily="18" charset="0"/>
                <a:cs typeface="Times New Roman" panose="02020603050405020304" pitchFamily="18" charset="0"/>
              </a:rPr>
              <a:t>References </a:t>
            </a:r>
            <a:br>
              <a:rPr lang="en-US" sz="3200" dirty="0">
                <a:effectLst/>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05B1C36-5B3F-7F91-40E0-7322BD53C149}"/>
              </a:ext>
            </a:extLst>
          </p:cNvPr>
          <p:cNvSpPr>
            <a:spLocks noGrp="1"/>
          </p:cNvSpPr>
          <p:nvPr>
            <p:ph idx="1"/>
          </p:nvPr>
        </p:nvSpPr>
        <p:spPr/>
        <p:txBody>
          <a:bodyPr/>
          <a:lstStyle/>
          <a:p>
            <a:r>
              <a:rPr lang="en-US" sz="1800" dirty="0">
                <a:effectLst/>
                <a:latin typeface="NimbusRomNo9L"/>
              </a:rPr>
              <a:t>Bin, L., Min, Y. Analysis model of drilling tool failure based on PSO-SVM and its application. In 2012 Fourth International Conference on Computational and Information Sciences (pp. 1307- 1310). IEEE. </a:t>
            </a:r>
            <a:endParaRPr lang="en-US" dirty="0"/>
          </a:p>
          <a:p>
            <a:r>
              <a:rPr lang="en-US" sz="1800" dirty="0">
                <a:effectLst/>
                <a:latin typeface="NimbusRomNo9L"/>
              </a:rPr>
              <a:t>Carvalho, T. P., Soares, F. A., Vita, R., Francisco, R. D. P., </a:t>
            </a:r>
            <a:r>
              <a:rPr lang="en-US" sz="1800" dirty="0" err="1">
                <a:effectLst/>
                <a:latin typeface="NimbusRomNo9L"/>
              </a:rPr>
              <a:t>Basto</a:t>
            </a:r>
            <a:r>
              <a:rPr lang="en-US" sz="1800" dirty="0">
                <a:effectLst/>
                <a:latin typeface="NimbusRomNo9L"/>
              </a:rPr>
              <a:t>, J. P., Alcala ́, S. G. (2019). A systematic literature review of machine learn- </a:t>
            </a:r>
            <a:r>
              <a:rPr lang="en-US" sz="1800" dirty="0" err="1">
                <a:effectLst/>
                <a:latin typeface="NimbusRomNo9L"/>
              </a:rPr>
              <a:t>ing</a:t>
            </a:r>
            <a:r>
              <a:rPr lang="en-US" sz="1800" dirty="0">
                <a:effectLst/>
                <a:latin typeface="NimbusRomNo9L"/>
              </a:rPr>
              <a:t> methods applied to predictive maintenance. Computers Industrial Engineering, 137, 106024. </a:t>
            </a:r>
            <a:endParaRPr lang="en-US" dirty="0"/>
          </a:p>
          <a:p>
            <a:r>
              <a:rPr lang="en-US" sz="1800" dirty="0">
                <a:effectLst/>
                <a:latin typeface="NimbusRomNo9L"/>
              </a:rPr>
              <a:t>Cho, S., </a:t>
            </a:r>
            <a:r>
              <a:rPr lang="en-US" sz="1800" dirty="0" err="1">
                <a:effectLst/>
                <a:latin typeface="NimbusRomNo9L"/>
              </a:rPr>
              <a:t>Asfour</a:t>
            </a:r>
            <a:r>
              <a:rPr lang="en-US" sz="1800" dirty="0">
                <a:effectLst/>
                <a:latin typeface="NimbusRomNo9L"/>
              </a:rPr>
              <a:t>, S., </a:t>
            </a:r>
            <a:r>
              <a:rPr lang="en-US" sz="1800" dirty="0" err="1">
                <a:effectLst/>
                <a:latin typeface="NimbusRomNo9L"/>
              </a:rPr>
              <a:t>Onar</a:t>
            </a:r>
            <a:r>
              <a:rPr lang="en-US" sz="1800" dirty="0">
                <a:effectLst/>
                <a:latin typeface="NimbusRomNo9L"/>
              </a:rPr>
              <a:t>, A., </a:t>
            </a:r>
            <a:r>
              <a:rPr lang="en-US" sz="1800" dirty="0" err="1">
                <a:effectLst/>
                <a:latin typeface="NimbusRomNo9L"/>
              </a:rPr>
              <a:t>Kaundinya</a:t>
            </a:r>
            <a:r>
              <a:rPr lang="en-US" sz="1800" dirty="0">
                <a:effectLst/>
                <a:latin typeface="NimbusRomNo9L"/>
              </a:rPr>
              <a:t>, N. Tool breakage detection using support vector machine learning in a milling process. International Journal of Machine Tools and Manufacture, 45(3), 241- 249. </a:t>
            </a:r>
            <a:endParaRPr lang="en-US" dirty="0"/>
          </a:p>
          <a:p>
            <a:r>
              <a:rPr lang="en-US" sz="1800" dirty="0" err="1">
                <a:effectLst/>
                <a:latin typeface="Calibri" panose="020F0502020204030204" pitchFamily="34" charset="0"/>
              </a:rPr>
              <a:t>Sohyung</a:t>
            </a:r>
            <a:r>
              <a:rPr lang="en-US" sz="1800" dirty="0">
                <a:effectLst/>
                <a:latin typeface="Calibri" panose="020F0502020204030204" pitchFamily="34" charset="0"/>
              </a:rPr>
              <a:t> Cho, Shihab </a:t>
            </a:r>
            <a:r>
              <a:rPr lang="en-US" sz="1800" dirty="0" err="1">
                <a:effectLst/>
                <a:latin typeface="Calibri" panose="020F0502020204030204" pitchFamily="34" charset="0"/>
              </a:rPr>
              <a:t>Asfour</a:t>
            </a:r>
            <a:r>
              <a:rPr lang="en-US" sz="1800" dirty="0">
                <a:effectLst/>
                <a:latin typeface="Calibri" panose="020F0502020204030204" pitchFamily="34" charset="0"/>
              </a:rPr>
              <a:t>, </a:t>
            </a:r>
            <a:r>
              <a:rPr lang="en-US" sz="1800" dirty="0" err="1">
                <a:effectLst/>
                <a:latin typeface="Calibri" panose="020F0502020204030204" pitchFamily="34" charset="0"/>
              </a:rPr>
              <a:t>Arzu</a:t>
            </a:r>
            <a:r>
              <a:rPr lang="en-US" sz="1800" dirty="0">
                <a:effectLst/>
                <a:latin typeface="Calibri" panose="020F0502020204030204" pitchFamily="34" charset="0"/>
              </a:rPr>
              <a:t> </a:t>
            </a:r>
            <a:r>
              <a:rPr lang="en-US" sz="1800" dirty="0" err="1">
                <a:effectLst/>
                <a:latin typeface="Calibri" panose="020F0502020204030204" pitchFamily="34" charset="0"/>
              </a:rPr>
              <a:t>Onar</a:t>
            </a:r>
            <a:r>
              <a:rPr lang="en-US" sz="1800" dirty="0">
                <a:effectLst/>
                <a:latin typeface="Calibri" panose="020F0502020204030204" pitchFamily="34" charset="0"/>
              </a:rPr>
              <a:t>, Nandita </a:t>
            </a:r>
            <a:r>
              <a:rPr lang="en-US" sz="1800" dirty="0" err="1">
                <a:effectLst/>
                <a:latin typeface="Calibri" panose="020F0502020204030204" pitchFamily="34" charset="0"/>
              </a:rPr>
              <a:t>Kaundinya</a:t>
            </a:r>
            <a:r>
              <a:rPr lang="en-US" sz="1800" dirty="0">
                <a:effectLst/>
                <a:latin typeface="Calibri" panose="020F0502020204030204" pitchFamily="34" charset="0"/>
              </a:rPr>
              <a:t>,</a:t>
            </a:r>
            <a:br>
              <a:rPr lang="en-US" sz="1800" dirty="0">
                <a:effectLst/>
                <a:latin typeface="Calibri" panose="020F0502020204030204" pitchFamily="34" charset="0"/>
              </a:rPr>
            </a:br>
            <a:r>
              <a:rPr lang="en-US" sz="1800" dirty="0">
                <a:effectLst/>
                <a:latin typeface="Calibri" panose="020F0502020204030204" pitchFamily="34" charset="0"/>
              </a:rPr>
              <a:t>Tool breakage detection using support vector machine learning in a milling process, International Journal of Machine Tools and Manufacture</a:t>
            </a:r>
            <a:br>
              <a:rPr lang="en-US" sz="1800" dirty="0">
                <a:effectLst/>
                <a:latin typeface="Calibri" panose="020F0502020204030204" pitchFamily="34" charset="0"/>
              </a:rPr>
            </a:br>
            <a:endParaRPr lang="en-US" sz="1800" dirty="0">
              <a:effectLst/>
              <a:latin typeface="Calibri" panose="020F0502020204030204" pitchFamily="34" charset="0"/>
            </a:endParaRPr>
          </a:p>
          <a:p>
            <a:endParaRPr lang="en-US" dirty="0"/>
          </a:p>
        </p:txBody>
      </p:sp>
    </p:spTree>
    <p:extLst>
      <p:ext uri="{BB962C8B-B14F-4D97-AF65-F5344CB8AC3E}">
        <p14:creationId xmlns:p14="http://schemas.microsoft.com/office/powerpoint/2010/main" val="371224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E21E0A-237A-5104-424C-79186EA3D38B}"/>
              </a:ext>
            </a:extLst>
          </p:cNvPr>
          <p:cNvSpPr>
            <a:spLocks noGrp="1"/>
          </p:cNvSpPr>
          <p:nvPr>
            <p:ph idx="1"/>
          </p:nvPr>
        </p:nvSpPr>
        <p:spPr>
          <a:xfrm>
            <a:off x="697230" y="1977390"/>
            <a:ext cx="9246870" cy="3543300"/>
          </a:xfrm>
        </p:spPr>
        <p:txBody>
          <a:bodyPr>
            <a:normAutofit lnSpcReduction="10000"/>
          </a:bodyPr>
          <a:lstStyle/>
          <a:p>
            <a:r>
              <a:rPr lang="en-US" sz="3200" dirty="0">
                <a:latin typeface="Times New Roman" panose="02020603050405020304" pitchFamily="18" charset="0"/>
                <a:cs typeface="Times New Roman" panose="02020603050405020304" pitchFamily="18" charset="0"/>
              </a:rPr>
              <a:t>GROUP MEMBERS: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lgn="r">
              <a:buNone/>
            </a:pPr>
            <a:r>
              <a:rPr lang="en-US" dirty="0">
                <a:latin typeface="Times New Roman" panose="02020603050405020304" pitchFamily="18" charset="0"/>
                <a:cs typeface="Times New Roman" panose="02020603050405020304" pitchFamily="18" charset="0"/>
              </a:rPr>
              <a:t>    GUTHIKONDA SAI PRANITHA                                       -               700740867                </a:t>
            </a:r>
          </a:p>
          <a:p>
            <a:pPr marL="0" indent="0" algn="r">
              <a:buNone/>
            </a:pPr>
            <a:r>
              <a:rPr lang="en-US" dirty="0">
                <a:latin typeface="Times New Roman" panose="02020603050405020304" pitchFamily="18" charset="0"/>
                <a:cs typeface="Times New Roman" panose="02020603050405020304" pitchFamily="18" charset="0"/>
              </a:rPr>
              <a:t>    BOPPANA VEERA VENKATA SATYANARAYANA       -               700740862</a:t>
            </a:r>
          </a:p>
          <a:p>
            <a:pPr marL="0" indent="0" algn="r">
              <a:buNone/>
            </a:pPr>
            <a:r>
              <a:rPr lang="en-US" dirty="0">
                <a:latin typeface="Times New Roman" panose="02020603050405020304" pitchFamily="18" charset="0"/>
                <a:cs typeface="Times New Roman" panose="02020603050405020304" pitchFamily="18" charset="0"/>
              </a:rPr>
              <a:t>TEJASWI REDDY ANAPALLI                                          -              700740567</a:t>
            </a:r>
          </a:p>
          <a:p>
            <a:pPr marL="0" indent="0" algn="r">
              <a:buNone/>
            </a:pPr>
            <a:r>
              <a:rPr lang="en-US" dirty="0">
                <a:latin typeface="Times New Roman" panose="02020603050405020304" pitchFamily="18" charset="0"/>
                <a:cs typeface="Times New Roman" panose="02020603050405020304" pitchFamily="18" charset="0"/>
              </a:rPr>
              <a:t>   RAKESH PEDDAPALLI                                                    -              700740294</a:t>
            </a:r>
          </a:p>
        </p:txBody>
      </p:sp>
    </p:spTree>
    <p:extLst>
      <p:ext uri="{BB962C8B-B14F-4D97-AF65-F5344CB8AC3E}">
        <p14:creationId xmlns:p14="http://schemas.microsoft.com/office/powerpoint/2010/main" val="4260661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5C869-6101-43BC-6D55-EB800FF00C13}"/>
              </a:ext>
            </a:extLst>
          </p:cNvPr>
          <p:cNvSpPr>
            <a:spLocks noGrp="1"/>
          </p:cNvSpPr>
          <p:nvPr>
            <p:ph type="title"/>
          </p:nvPr>
        </p:nvSpPr>
        <p:spPr>
          <a:xfrm>
            <a:off x="646111" y="452718"/>
            <a:ext cx="9404723" cy="953172"/>
          </a:xfrm>
        </p:spPr>
        <p:txBody>
          <a:bodyPr/>
          <a:lstStyle/>
          <a:p>
            <a:r>
              <a:rPr lang="en-US" sz="3200" dirty="0">
                <a:effectLst/>
                <a:latin typeface="TimesNewRomanPSMT"/>
              </a:rPr>
              <a:t>Role / Responsibilities and Contribution in project </a:t>
            </a:r>
            <a:br>
              <a:rPr lang="en-US" sz="1800" dirty="0">
                <a:effectLst/>
                <a:latin typeface="TimesNewRomanPSMT"/>
              </a:rPr>
            </a:br>
            <a:endParaRPr lang="en-US" dirty="0"/>
          </a:p>
        </p:txBody>
      </p:sp>
      <p:sp>
        <p:nvSpPr>
          <p:cNvPr id="3" name="Content Placeholder 2">
            <a:extLst>
              <a:ext uri="{FF2B5EF4-FFF2-40B4-BE49-F238E27FC236}">
                <a16:creationId xmlns:a16="http://schemas.microsoft.com/office/drawing/2014/main" id="{8758DC3F-A851-A49D-C8F2-3506EF014D7A}"/>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As this is a group project, we </a:t>
            </a:r>
            <a:r>
              <a:rPr lang="en-US" dirty="0">
                <a:effectLst/>
                <a:latin typeface="Times New Roman" panose="02020603050405020304" pitchFamily="18" charset="0"/>
                <a:cs typeface="Times New Roman" panose="02020603050405020304" pitchFamily="18" charset="0"/>
              </a:rPr>
              <a:t>performed Data Cleaning, Power Point Presentation and </a:t>
            </a:r>
            <a:r>
              <a:rPr lang="en-US" dirty="0">
                <a:latin typeface="Times New Roman" panose="02020603050405020304" pitchFamily="18" charset="0"/>
                <a:cs typeface="Times New Roman" panose="02020603050405020304" pitchFamily="18" charset="0"/>
              </a:rPr>
              <a:t>D</a:t>
            </a:r>
            <a:r>
              <a:rPr lang="en-US" dirty="0">
                <a:effectLst/>
                <a:latin typeface="Times New Roman" panose="02020603050405020304" pitchFamily="18" charset="0"/>
                <a:cs typeface="Times New Roman" panose="02020603050405020304" pitchFamily="18" charset="0"/>
              </a:rPr>
              <a:t>ocumentations together. </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And worked individually by d</a:t>
            </a:r>
            <a:r>
              <a:rPr lang="en-US" dirty="0">
                <a:effectLst/>
                <a:latin typeface="Times New Roman" panose="02020603050405020304" pitchFamily="18" charset="0"/>
                <a:cs typeface="Times New Roman" panose="02020603050405020304" pitchFamily="18" charset="0"/>
              </a:rPr>
              <a:t>ivided the classification algorithms among us.</a:t>
            </a:r>
          </a:p>
          <a:p>
            <a:pPr marL="0" indent="0">
              <a:buNone/>
            </a:pPr>
            <a:br>
              <a:rPr lang="en-US" dirty="0">
                <a:effectLst/>
                <a:latin typeface="Times New Roman" panose="02020603050405020304" pitchFamily="18" charset="0"/>
                <a:cs typeface="Times New Roman" panose="02020603050405020304" pitchFamily="18" charset="0"/>
              </a:rPr>
            </a:br>
            <a:r>
              <a:rPr lang="en-US" dirty="0">
                <a:effectLst/>
                <a:latin typeface="Times New Roman" panose="02020603050405020304" pitchFamily="18" charset="0"/>
                <a:cs typeface="Times New Roman" panose="02020603050405020304" pitchFamily="18" charset="0"/>
              </a:rPr>
              <a:t>     Linear Regression: Rakesh </a:t>
            </a:r>
            <a:r>
              <a:rPr lang="en-US" dirty="0" err="1">
                <a:effectLst/>
                <a:latin typeface="Times New Roman" panose="02020603050405020304" pitchFamily="18" charset="0"/>
                <a:cs typeface="Times New Roman" panose="02020603050405020304" pitchFamily="18" charset="0"/>
              </a:rPr>
              <a:t>Peddapalli</a:t>
            </a:r>
            <a:br>
              <a:rPr lang="en-US" dirty="0">
                <a:effectLst/>
                <a:latin typeface="Times New Roman" panose="02020603050405020304" pitchFamily="18" charset="0"/>
                <a:cs typeface="Times New Roman" panose="02020603050405020304" pitchFamily="18" charset="0"/>
              </a:rPr>
            </a:br>
            <a:r>
              <a:rPr lang="en-US" dirty="0">
                <a:effectLst/>
                <a:latin typeface="Times New Roman" panose="02020603050405020304" pitchFamily="18" charset="0"/>
                <a:cs typeface="Times New Roman" panose="02020603050405020304" pitchFamily="18" charset="0"/>
              </a:rPr>
              <a:t>     SVC: </a:t>
            </a:r>
            <a:r>
              <a:rPr lang="en-US" dirty="0" err="1">
                <a:effectLst/>
                <a:latin typeface="Times New Roman" panose="02020603050405020304" pitchFamily="18" charset="0"/>
                <a:cs typeface="Times New Roman" panose="02020603050405020304" pitchFamily="18" charset="0"/>
              </a:rPr>
              <a:t>Boppana</a:t>
            </a:r>
            <a:r>
              <a:rPr lang="en-US" dirty="0">
                <a:effectLst/>
                <a:latin typeface="Times New Roman" panose="02020603050405020304" pitchFamily="18" charset="0"/>
                <a:cs typeface="Times New Roman" panose="02020603050405020304" pitchFamily="18" charset="0"/>
              </a:rPr>
              <a:t> Veera Venkata Satyanarayana</a:t>
            </a:r>
            <a:br>
              <a:rPr lang="en-US" dirty="0">
                <a:effectLst/>
                <a:latin typeface="Times New Roman" panose="02020603050405020304" pitchFamily="18" charset="0"/>
                <a:cs typeface="Times New Roman" panose="02020603050405020304" pitchFamily="18" charset="0"/>
              </a:rPr>
            </a:br>
            <a:r>
              <a:rPr lang="en-US" dirty="0">
                <a:effectLst/>
                <a:latin typeface="Times New Roman" panose="02020603050405020304" pitchFamily="18" charset="0"/>
                <a:cs typeface="Times New Roman" panose="02020603050405020304" pitchFamily="18" charset="0"/>
              </a:rPr>
              <a:t>     Random Forest: </a:t>
            </a:r>
            <a:r>
              <a:rPr lang="en-US" dirty="0" err="1">
                <a:effectLst/>
                <a:latin typeface="Times New Roman" panose="02020603050405020304" pitchFamily="18" charset="0"/>
                <a:cs typeface="Times New Roman" panose="02020603050405020304" pitchFamily="18" charset="0"/>
              </a:rPr>
              <a:t>Guthikonda</a:t>
            </a:r>
            <a:r>
              <a:rPr lang="en-US" dirty="0">
                <a:effectLst/>
                <a:latin typeface="Times New Roman" panose="02020603050405020304" pitchFamily="18" charset="0"/>
                <a:cs typeface="Times New Roman" panose="02020603050405020304" pitchFamily="18" charset="0"/>
              </a:rPr>
              <a:t> Sai Pranitha</a:t>
            </a:r>
            <a:br>
              <a:rPr lang="en-US" dirty="0">
                <a:effectLst/>
                <a:latin typeface="Times New Roman" panose="02020603050405020304" pitchFamily="18" charset="0"/>
                <a:cs typeface="Times New Roman" panose="02020603050405020304" pitchFamily="18" charset="0"/>
              </a:rPr>
            </a:br>
            <a:r>
              <a:rPr lang="en-US" dirty="0">
                <a:effectLst/>
                <a:latin typeface="Times New Roman" panose="02020603050405020304" pitchFamily="18" charset="0"/>
                <a:cs typeface="Times New Roman" panose="02020603050405020304" pitchFamily="18" charset="0"/>
              </a:rPr>
              <a:t>     K-Nearest Neighbor: Tejaswi Reddy </a:t>
            </a:r>
            <a:r>
              <a:rPr lang="en-US" dirty="0" err="1">
                <a:effectLst/>
                <a:latin typeface="Times New Roman" panose="02020603050405020304" pitchFamily="18" charset="0"/>
                <a:cs typeface="Times New Roman" panose="02020603050405020304" pitchFamily="18" charset="0"/>
              </a:rPr>
              <a:t>Anapalli</a:t>
            </a:r>
            <a:br>
              <a:rPr lang="en-US" dirty="0">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81460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19EA4-D47B-206D-79B0-E1FFF9006AE5}"/>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Motivation</a:t>
            </a:r>
          </a:p>
        </p:txBody>
      </p:sp>
      <p:sp>
        <p:nvSpPr>
          <p:cNvPr id="3" name="Content Placeholder 2">
            <a:extLst>
              <a:ext uri="{FF2B5EF4-FFF2-40B4-BE49-F238E27FC236}">
                <a16:creationId xmlns:a16="http://schemas.microsoft.com/office/drawing/2014/main" id="{224D9F96-9E6E-6BED-AEFA-91D282B8D123}"/>
              </a:ext>
            </a:extLst>
          </p:cNvPr>
          <p:cNvSpPr>
            <a:spLocks noGrp="1"/>
          </p:cNvSpPr>
          <p:nvPr>
            <p:ph idx="1"/>
          </p:nvPr>
        </p:nvSpPr>
        <p:spPr/>
        <p:txBody>
          <a:bodyPr/>
          <a:lstStyle/>
          <a:p>
            <a:r>
              <a:rPr lang="en-US" dirty="0">
                <a:effectLst/>
                <a:latin typeface="Times New Roman" panose="02020603050405020304" pitchFamily="18" charset="0"/>
                <a:cs typeface="Times New Roman" panose="02020603050405020304" pitchFamily="18" charset="0"/>
              </a:rPr>
              <a:t>Any type of gadget is susceptible to deterioration and harm. The regularity of their upkeep determines whether or not they will live longer. </a:t>
            </a:r>
          </a:p>
          <a:p>
            <a:r>
              <a:rPr lang="en-US" dirty="0">
                <a:effectLst/>
                <a:latin typeface="Times New Roman" panose="02020603050405020304" pitchFamily="18" charset="0"/>
                <a:cs typeface="Times New Roman" panose="02020603050405020304" pitchFamily="18" charset="0"/>
              </a:rPr>
              <a:t>Similarly, any machine eventually fail, but the effects might be very different. </a:t>
            </a:r>
            <a:endParaRPr lang="en-US" dirty="0">
              <a:latin typeface="Times New Roman" panose="02020603050405020304" pitchFamily="18" charset="0"/>
              <a:cs typeface="Times New Roman" panose="02020603050405020304" pitchFamily="18" charset="0"/>
            </a:endParaRPr>
          </a:p>
          <a:p>
            <a:r>
              <a:rPr lang="en-US" dirty="0">
                <a:effectLst/>
                <a:latin typeface="Times New Roman" panose="02020603050405020304" pitchFamily="18" charset="0"/>
                <a:cs typeface="Times New Roman" panose="02020603050405020304" pitchFamily="18" charset="0"/>
              </a:rPr>
              <a:t>A single missing bolt results in significant wear and tear, shortened equipment life, and unexpected downtime. </a:t>
            </a:r>
            <a:endParaRPr lang="en-US" dirty="0">
              <a:latin typeface="Times New Roman" panose="02020603050405020304" pitchFamily="18" charset="0"/>
              <a:cs typeface="Times New Roman" panose="02020603050405020304" pitchFamily="18" charset="0"/>
            </a:endParaRPr>
          </a:p>
          <a:p>
            <a:r>
              <a:rPr lang="en-US" dirty="0">
                <a:effectLst/>
                <a:latin typeface="Times New Roman" panose="02020603050405020304" pitchFamily="18" charset="0"/>
                <a:cs typeface="Times New Roman" panose="02020603050405020304" pitchFamily="18" charset="0"/>
              </a:rPr>
              <a:t>As a result of this we are left with increased recovery costs, decreased production value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this case Predictive maintenance is very helpful in giving the right time to perform the maintenance.</a:t>
            </a:r>
          </a:p>
          <a:p>
            <a:endParaRPr lang="en-US" dirty="0"/>
          </a:p>
        </p:txBody>
      </p:sp>
    </p:spTree>
    <p:extLst>
      <p:ext uri="{BB962C8B-B14F-4D97-AF65-F5344CB8AC3E}">
        <p14:creationId xmlns:p14="http://schemas.microsoft.com/office/powerpoint/2010/main" val="2979537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0E52A-E2B2-4B12-A97C-D49A416B76E6}"/>
              </a:ext>
            </a:extLst>
          </p:cNvPr>
          <p:cNvSpPr>
            <a:spLocks noGrp="1"/>
          </p:cNvSpPr>
          <p:nvPr>
            <p:ph type="title"/>
          </p:nvPr>
        </p:nvSpPr>
        <p:spPr/>
        <p:txBody>
          <a:bodyPr/>
          <a:lstStyle/>
          <a:p>
            <a:r>
              <a:rPr lang="en-US" sz="3200" dirty="0">
                <a:effectLst/>
                <a:latin typeface="Times New Roman" panose="02020603050405020304" pitchFamily="18" charset="0"/>
                <a:cs typeface="Times New Roman" panose="02020603050405020304" pitchFamily="18" charset="0"/>
              </a:rPr>
              <a:t>Objectives </a:t>
            </a:r>
            <a:br>
              <a:rPr lang="en-US" sz="2000" dirty="0">
                <a:effectLst/>
                <a:latin typeface="TimesNewRomanPSMT"/>
              </a:rPr>
            </a:br>
            <a:endParaRPr lang="en-US" sz="2000" dirty="0"/>
          </a:p>
        </p:txBody>
      </p:sp>
      <p:sp>
        <p:nvSpPr>
          <p:cNvPr id="3" name="Content Placeholder 2">
            <a:extLst>
              <a:ext uri="{FF2B5EF4-FFF2-40B4-BE49-F238E27FC236}">
                <a16:creationId xmlns:a16="http://schemas.microsoft.com/office/drawing/2014/main" id="{596DBE6F-099D-3C94-6639-65803AC49448}"/>
              </a:ext>
            </a:extLst>
          </p:cNvPr>
          <p:cNvSpPr>
            <a:spLocks noGrp="1"/>
          </p:cNvSpPr>
          <p:nvPr>
            <p:ph idx="1"/>
          </p:nvPr>
        </p:nvSpPr>
        <p:spPr/>
        <p:txBody>
          <a:bodyPr/>
          <a:lstStyle/>
          <a:p>
            <a:r>
              <a:rPr lang="en-US" dirty="0">
                <a:effectLst/>
                <a:latin typeface="Times New Roman" panose="02020603050405020304" pitchFamily="18" charset="0"/>
                <a:cs typeface="Times New Roman" panose="02020603050405020304" pitchFamily="18" charset="0"/>
              </a:rPr>
              <a:t>We are mainly focused on evaluating different Machine Learning algorithms in predicting when the failure occurs and what type of failure occurs. This paper has two main objectives: </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Predicting when a failure will occur using independent variables. </a:t>
            </a:r>
          </a:p>
          <a:p>
            <a:pPr>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Predicting type of failure will occur using predicting variables. </a:t>
            </a:r>
          </a:p>
          <a:p>
            <a:endParaRPr lang="en-US" dirty="0"/>
          </a:p>
        </p:txBody>
      </p:sp>
    </p:spTree>
    <p:extLst>
      <p:ext uri="{BB962C8B-B14F-4D97-AF65-F5344CB8AC3E}">
        <p14:creationId xmlns:p14="http://schemas.microsoft.com/office/powerpoint/2010/main" val="4006079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59630-11BF-4660-E5F7-0B0E314BBDD9}"/>
              </a:ext>
            </a:extLst>
          </p:cNvPr>
          <p:cNvSpPr>
            <a:spLocks noGrp="1"/>
          </p:cNvSpPr>
          <p:nvPr>
            <p:ph type="title"/>
          </p:nvPr>
        </p:nvSpPr>
        <p:spPr/>
        <p:txBody>
          <a:bodyPr/>
          <a:lstStyle/>
          <a:p>
            <a:r>
              <a:rPr lang="en-US" sz="3200" dirty="0">
                <a:effectLst/>
                <a:latin typeface="Times New Roman" panose="02020603050405020304" pitchFamily="18" charset="0"/>
                <a:cs typeface="Times New Roman" panose="02020603050405020304" pitchFamily="18" charset="0"/>
              </a:rPr>
              <a:t>Related work </a:t>
            </a:r>
            <a:br>
              <a:rPr lang="en-US" sz="3200" dirty="0">
                <a:effectLst/>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394E505-DB76-09C4-DEF7-57B19B9DAF67}"/>
              </a:ext>
            </a:extLst>
          </p:cNvPr>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Before proposing a structure for the broad subject of machine learning and providing an introduction to its fundamental language, they explored the constraints of efficient production systems, the constraints of machine learning, and its benefits from a mechanical point of view. The structure is classifying the available methods and applications into three categories: standard supervised learning, RL, and unsupervised machine learning. The traditional supervised learning algorithm SVMs was successfully applied in manufacturing, as demonstrated by the authors in their example. They claimed that the capability of Machine learning algorithms to handle large multidimensional challenges and datasets is one of their advantages.</a:t>
            </a:r>
          </a:p>
        </p:txBody>
      </p:sp>
    </p:spTree>
    <p:extLst>
      <p:ext uri="{BB962C8B-B14F-4D97-AF65-F5344CB8AC3E}">
        <p14:creationId xmlns:p14="http://schemas.microsoft.com/office/powerpoint/2010/main" val="2939206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4CCF4-3EA0-66F8-6D8F-0D21D9C24BC7}"/>
              </a:ext>
            </a:extLst>
          </p:cNvPr>
          <p:cNvSpPr>
            <a:spLocks noGrp="1"/>
          </p:cNvSpPr>
          <p:nvPr>
            <p:ph type="title"/>
          </p:nvPr>
        </p:nvSpPr>
        <p:spPr/>
        <p:txBody>
          <a:bodyPr/>
          <a:lstStyle/>
          <a:p>
            <a:r>
              <a:rPr lang="en-US" sz="3200" dirty="0">
                <a:effectLst/>
                <a:latin typeface="Times New Roman" panose="02020603050405020304" pitchFamily="18" charset="0"/>
                <a:cs typeface="Times New Roman" panose="02020603050405020304" pitchFamily="18" charset="0"/>
              </a:rPr>
              <a:t>Problem Statement </a:t>
            </a:r>
            <a:br>
              <a:rPr lang="en-US" sz="1800" dirty="0">
                <a:effectLst/>
                <a:latin typeface="TimesNewRomanPSMT"/>
              </a:rPr>
            </a:br>
            <a:endParaRPr lang="en-US" dirty="0"/>
          </a:p>
        </p:txBody>
      </p:sp>
      <p:sp>
        <p:nvSpPr>
          <p:cNvPr id="3" name="Content Placeholder 2">
            <a:extLst>
              <a:ext uri="{FF2B5EF4-FFF2-40B4-BE49-F238E27FC236}">
                <a16:creationId xmlns:a16="http://schemas.microsoft.com/office/drawing/2014/main" id="{5B49C1A1-2A87-D219-B302-E56043D3CD2C}"/>
              </a:ext>
            </a:extLst>
          </p:cNvPr>
          <p:cNvSpPr>
            <a:spLocks noGrp="1"/>
          </p:cNvSpPr>
          <p:nvPr>
            <p:ph idx="1"/>
          </p:nvPr>
        </p:nvSpPr>
        <p:spPr>
          <a:xfrm>
            <a:off x="1103312" y="1565910"/>
            <a:ext cx="8946541" cy="4682489"/>
          </a:xfrm>
        </p:spPr>
        <p:txBody>
          <a:bodyPr/>
          <a:lstStyle/>
          <a:p>
            <a:r>
              <a:rPr lang="en-US" dirty="0">
                <a:latin typeface="Times New Roman" panose="02020603050405020304" pitchFamily="18" charset="0"/>
                <a:cs typeface="Times New Roman" panose="02020603050405020304" pitchFamily="18" charset="0"/>
              </a:rPr>
              <a:t>Problem Statement 1 : </a:t>
            </a:r>
          </a:p>
          <a:p>
            <a:pPr marL="0" indent="0">
              <a:buNone/>
            </a:pPr>
            <a:r>
              <a:rPr lang="en-US" dirty="0">
                <a:effectLst/>
                <a:latin typeface="Times New Roman" panose="02020603050405020304" pitchFamily="18" charset="0"/>
                <a:cs typeface="Times New Roman" panose="02020603050405020304" pitchFamily="18" charset="0"/>
              </a:rPr>
              <a:t>     Predicting when a failure will occur using independent variables. </a:t>
            </a:r>
            <a:endParaRPr lang="en-US" dirty="0">
              <a:latin typeface="Times New Roman" panose="02020603050405020304" pitchFamily="18" charset="0"/>
              <a:cs typeface="Times New Roman" panose="02020603050405020304" pitchFamily="18" charset="0"/>
            </a:endParaRPr>
          </a:p>
          <a:p>
            <a:pPr marL="0" indent="0">
              <a:buNone/>
            </a:pPr>
            <a:r>
              <a:rPr lang="en-US" dirty="0">
                <a:effectLst/>
                <a:latin typeface="Times New Roman" panose="02020603050405020304" pitchFamily="18" charset="0"/>
                <a:cs typeface="Times New Roman" panose="02020603050405020304" pitchFamily="18" charset="0"/>
              </a:rPr>
              <a:t>     Response Variables: Target</a:t>
            </a:r>
          </a:p>
          <a:p>
            <a:pPr marL="0" indent="0">
              <a:buNone/>
            </a:pPr>
            <a:endParaRPr lang="en-US" dirty="0">
              <a:effectLst/>
              <a:latin typeface="Times New Roman" panose="02020603050405020304" pitchFamily="18" charset="0"/>
              <a:cs typeface="Times New Roman" panose="02020603050405020304" pitchFamily="18" charset="0"/>
            </a:endParaRPr>
          </a:p>
          <a:p>
            <a:r>
              <a:rPr lang="en-US" dirty="0">
                <a:effectLst/>
                <a:latin typeface="Times New Roman" panose="02020603050405020304" pitchFamily="18" charset="0"/>
                <a:cs typeface="Times New Roman" panose="02020603050405020304" pitchFamily="18" charset="0"/>
              </a:rPr>
              <a:t>Problem Statement 2:</a:t>
            </a:r>
          </a:p>
          <a:p>
            <a:pPr marL="0" indent="0">
              <a:buNone/>
            </a:pPr>
            <a:r>
              <a:rPr lang="en-US" dirty="0">
                <a:effectLst/>
                <a:latin typeface="Times New Roman" panose="02020603050405020304" pitchFamily="18" charset="0"/>
                <a:cs typeface="Times New Roman" panose="02020603050405020304" pitchFamily="18" charset="0"/>
              </a:rPr>
              <a:t>     Predicting type of failure will occur using predicting variables. </a:t>
            </a:r>
            <a:endParaRPr lang="en-US" dirty="0">
              <a:latin typeface="Times New Roman" panose="02020603050405020304" pitchFamily="18" charset="0"/>
              <a:cs typeface="Times New Roman" panose="02020603050405020304" pitchFamily="18" charset="0"/>
            </a:endParaRPr>
          </a:p>
          <a:p>
            <a:pPr marL="0" indent="0">
              <a:buNone/>
            </a:pPr>
            <a:r>
              <a:rPr lang="en-US" dirty="0">
                <a:effectLst/>
                <a:latin typeface="Times New Roman" panose="02020603050405020304" pitchFamily="18" charset="0"/>
                <a:cs typeface="Times New Roman" panose="02020603050405020304" pitchFamily="18" charset="0"/>
              </a:rPr>
              <a:t>     Response Variables: Failure Type. </a:t>
            </a:r>
          </a:p>
          <a:p>
            <a:endParaRPr lang="en-US" dirty="0">
              <a:effectLst/>
              <a:latin typeface="Times New Roman" panose="02020603050405020304" pitchFamily="18" charset="0"/>
              <a:cs typeface="Times New Roman" panose="02020603050405020304" pitchFamily="18" charset="0"/>
            </a:endParaRPr>
          </a:p>
          <a:p>
            <a:pPr marL="0" indent="0">
              <a:buNone/>
            </a:pPr>
            <a:r>
              <a:rPr lang="en-US" dirty="0">
                <a:effectLst/>
                <a:latin typeface="Times New Roman" panose="02020603050405020304" pitchFamily="18" charset="0"/>
                <a:cs typeface="Times New Roman" panose="02020603050405020304" pitchFamily="18" charset="0"/>
              </a:rPr>
              <a:t>Variables: Air temperature [k], Type, Process temperature [k], Rotational Speed [rpm], Torque [Nm], Tool ware [min]. </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23501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B8E45-EC9C-60AB-66F4-C243772CFBF5}"/>
              </a:ext>
            </a:extLst>
          </p:cNvPr>
          <p:cNvSpPr>
            <a:spLocks noGrp="1"/>
          </p:cNvSpPr>
          <p:nvPr>
            <p:ph type="title"/>
          </p:nvPr>
        </p:nvSpPr>
        <p:spPr/>
        <p:txBody>
          <a:bodyPr/>
          <a:lstStyle/>
          <a:p>
            <a:r>
              <a:rPr lang="en-US" sz="3200" dirty="0">
                <a:effectLst/>
                <a:latin typeface="Times New Roman" panose="02020603050405020304" pitchFamily="18" charset="0"/>
                <a:cs typeface="Times New Roman" panose="02020603050405020304" pitchFamily="18" charset="0"/>
              </a:rPr>
              <a:t>Proposed Solution </a:t>
            </a:r>
            <a:br>
              <a:rPr lang="en-US" sz="1800" dirty="0">
                <a:effectLst/>
                <a:latin typeface="TimesNewRomanPSMT"/>
              </a:rPr>
            </a:br>
            <a:endParaRPr lang="en-US" dirty="0"/>
          </a:p>
        </p:txBody>
      </p:sp>
      <p:sp>
        <p:nvSpPr>
          <p:cNvPr id="3" name="Content Placeholder 2">
            <a:extLst>
              <a:ext uri="{FF2B5EF4-FFF2-40B4-BE49-F238E27FC236}">
                <a16:creationId xmlns:a16="http://schemas.microsoft.com/office/drawing/2014/main" id="{A7F3C58D-BB40-3AD3-3AF9-02E78083842B}"/>
              </a:ext>
            </a:extLst>
          </p:cNvPr>
          <p:cNvSpPr>
            <a:spLocks noGrp="1"/>
          </p:cNvSpPr>
          <p:nvPr>
            <p:ph idx="1"/>
          </p:nvPr>
        </p:nvSpPr>
        <p:spPr/>
        <p:txBody>
          <a:bodyPr>
            <a:normAutofit fontScale="92500" lnSpcReduction="20000"/>
          </a:bodyPr>
          <a:lstStyle/>
          <a:p>
            <a:r>
              <a:rPr lang="en-US" sz="2200" dirty="0">
                <a:latin typeface="Times New Roman" panose="02020603050405020304" pitchFamily="18" charset="0"/>
                <a:cs typeface="Times New Roman" panose="02020603050405020304" pitchFamily="18" charset="0"/>
              </a:rPr>
              <a:t>Considering proper Data Set.</a:t>
            </a:r>
          </a:p>
          <a:p>
            <a:r>
              <a:rPr lang="en-US" sz="2200" dirty="0">
                <a:latin typeface="Times New Roman" panose="02020603050405020304" pitchFamily="18" charset="0"/>
                <a:cs typeface="Times New Roman" panose="02020603050405020304" pitchFamily="18" charset="0"/>
              </a:rPr>
              <a:t>P</a:t>
            </a:r>
            <a:r>
              <a:rPr lang="en-US" sz="2200" dirty="0">
                <a:effectLst/>
                <a:latin typeface="Times New Roman" panose="02020603050405020304" pitchFamily="18" charset="0"/>
                <a:cs typeface="Times New Roman" panose="02020603050405020304" pitchFamily="18" charset="0"/>
              </a:rPr>
              <a:t>erform </a:t>
            </a:r>
            <a:r>
              <a:rPr lang="en-US" sz="2200" dirty="0">
                <a:latin typeface="Times New Roman" panose="02020603050405020304" pitchFamily="18" charset="0"/>
                <a:cs typeface="Times New Roman" panose="02020603050405020304" pitchFamily="18" charset="0"/>
              </a:rPr>
              <a:t>D</a:t>
            </a:r>
            <a:r>
              <a:rPr lang="en-US" sz="2200" dirty="0">
                <a:effectLst/>
                <a:latin typeface="Times New Roman" panose="02020603050405020304" pitchFamily="18" charset="0"/>
                <a:cs typeface="Times New Roman" panose="02020603050405020304" pitchFamily="18" charset="0"/>
              </a:rPr>
              <a:t>ata </a:t>
            </a:r>
            <a:r>
              <a:rPr lang="en-US" sz="2200" dirty="0">
                <a:latin typeface="Times New Roman" panose="02020603050405020304" pitchFamily="18" charset="0"/>
                <a:cs typeface="Times New Roman" panose="02020603050405020304" pitchFamily="18" charset="0"/>
              </a:rPr>
              <a:t>C</a:t>
            </a:r>
            <a:r>
              <a:rPr lang="en-US" sz="2200" dirty="0">
                <a:effectLst/>
                <a:latin typeface="Times New Roman" panose="02020603050405020304" pitchFamily="18" charset="0"/>
                <a:cs typeface="Times New Roman" panose="02020603050405020304" pitchFamily="18" charset="0"/>
              </a:rPr>
              <a:t>leaning like Dropping unwanted features</a:t>
            </a:r>
            <a:r>
              <a:rPr lang="en-US" sz="2200" dirty="0">
                <a:latin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cs typeface="Times New Roman" panose="02020603050405020304" pitchFamily="18" charset="0"/>
              </a:rPr>
              <a:t>Visualizing the data,</a:t>
            </a:r>
          </a:p>
          <a:p>
            <a:pPr marL="0" indent="0">
              <a:buNone/>
            </a:pPr>
            <a:r>
              <a:rPr lang="en-US" sz="2200" dirty="0">
                <a:latin typeface="Times New Roman" panose="02020603050405020304" pitchFamily="18" charset="0"/>
                <a:cs typeface="Times New Roman" panose="02020603050405020304" pitchFamily="18" charset="0"/>
              </a:rPr>
              <a:t>      Encoding, </a:t>
            </a:r>
            <a:r>
              <a:rPr lang="en-US" sz="2200" dirty="0">
                <a:effectLst/>
                <a:latin typeface="Times New Roman" panose="02020603050405020304" pitchFamily="18" charset="0"/>
                <a:cs typeface="Times New Roman" panose="02020603050405020304" pitchFamily="18" charset="0"/>
              </a:rPr>
              <a:t>Scaling etc.,</a:t>
            </a:r>
          </a:p>
          <a:p>
            <a:r>
              <a:rPr lang="en-US" sz="2200" dirty="0">
                <a:effectLst/>
                <a:latin typeface="Times New Roman" panose="02020603050405020304" pitchFamily="18" charset="0"/>
                <a:cs typeface="Times New Roman" panose="02020603050405020304" pitchFamily="18" charset="0"/>
              </a:rPr>
              <a:t>The obtained data will be split into train and test splits.</a:t>
            </a:r>
          </a:p>
          <a:p>
            <a:r>
              <a:rPr lang="en-US" sz="2200" dirty="0">
                <a:effectLst/>
                <a:latin typeface="Times New Roman" panose="02020603050405020304" pitchFamily="18" charset="0"/>
                <a:cs typeface="Times New Roman" panose="02020603050405020304" pitchFamily="18" charset="0"/>
              </a:rPr>
              <a:t>Then we fit the training dataset into classification models such as Logistic Regression, K-Nearest Neighbor (KNN), SVC, Random Forest. </a:t>
            </a:r>
            <a:endParaRPr lang="en-US" sz="2200" dirty="0">
              <a:latin typeface="Times New Roman" panose="02020603050405020304" pitchFamily="18" charset="0"/>
              <a:cs typeface="Times New Roman" panose="02020603050405020304" pitchFamily="18" charset="0"/>
            </a:endParaRPr>
          </a:p>
          <a:p>
            <a:r>
              <a:rPr lang="en-US" sz="2200" dirty="0">
                <a:effectLst/>
                <a:latin typeface="Times New Roman" panose="02020603050405020304" pitchFamily="18" charset="0"/>
                <a:cs typeface="Times New Roman" panose="02020603050405020304" pitchFamily="18" charset="0"/>
              </a:rPr>
              <a:t>From all the classification algorithms trained, the best model with better accuracy is selected. </a:t>
            </a:r>
            <a:endParaRPr lang="en-US" sz="2200" dirty="0">
              <a:latin typeface="Times New Roman" panose="02020603050405020304" pitchFamily="18" charset="0"/>
              <a:cs typeface="Times New Roman" panose="02020603050405020304" pitchFamily="18" charset="0"/>
            </a:endParaRPr>
          </a:p>
          <a:p>
            <a:pPr marL="0" indent="0">
              <a:buNone/>
            </a:pPr>
            <a:endParaRPr lang="en-US" sz="1600" dirty="0"/>
          </a:p>
          <a:p>
            <a:endParaRPr lang="en-US" sz="1800" dirty="0">
              <a:solidFill>
                <a:srgbClr val="333333"/>
              </a:solidFill>
              <a:effectLst/>
              <a:latin typeface="Times New Roman" panose="02020603050405020304" pitchFamily="18" charset="0"/>
            </a:endParaRPr>
          </a:p>
          <a:p>
            <a:endParaRPr lang="en-US" sz="1800" dirty="0">
              <a:solidFill>
                <a:srgbClr val="333333"/>
              </a:solidFill>
              <a:effectLst/>
              <a:latin typeface="Times New Roman" panose="02020603050405020304" pitchFamily="18" charset="0"/>
            </a:endParaRPr>
          </a:p>
          <a:p>
            <a:pPr marL="0" indent="0">
              <a:buNone/>
            </a:pPr>
            <a:r>
              <a:rPr lang="en-US" sz="1800" dirty="0">
                <a:solidFill>
                  <a:srgbClr val="333333"/>
                </a:solidFill>
                <a:latin typeface="Times New Roman" panose="02020603050405020304" pitchFamily="18" charset="0"/>
              </a:rPr>
              <a:t>      </a:t>
            </a:r>
            <a:endParaRPr lang="en-US" sz="1800" dirty="0">
              <a:solidFill>
                <a:srgbClr val="333333"/>
              </a:solidFill>
              <a:effectLst/>
              <a:latin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125396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06227-FAFC-016F-04F3-E2A0925F623D}"/>
              </a:ext>
            </a:extLst>
          </p:cNvPr>
          <p:cNvSpPr>
            <a:spLocks noGrp="1"/>
          </p:cNvSpPr>
          <p:nvPr>
            <p:ph type="title"/>
          </p:nvPr>
        </p:nvSpPr>
        <p:spPr>
          <a:xfrm>
            <a:off x="646111" y="452718"/>
            <a:ext cx="9404723" cy="541692"/>
          </a:xfrm>
        </p:spPr>
        <p:txBody>
          <a:bodyPr/>
          <a:lstStyle/>
          <a:p>
            <a:r>
              <a:rPr lang="en-US" sz="2000">
                <a:latin typeface="Times New Roman" panose="02020603050405020304" pitchFamily="18" charset="0"/>
                <a:cs typeface="Times New Roman" panose="02020603050405020304" pitchFamily="18" charset="0"/>
              </a:rPr>
              <a:t>Data Set</a:t>
            </a:r>
            <a:endParaRPr lang="en-US" sz="2000" dirty="0">
              <a:latin typeface="Times New Roman" panose="02020603050405020304" pitchFamily="18" charset="0"/>
              <a:cs typeface="Times New Roman" panose="02020603050405020304" pitchFamily="18" charset="0"/>
            </a:endParaRPr>
          </a:p>
        </p:txBody>
      </p:sp>
      <p:pic>
        <p:nvPicPr>
          <p:cNvPr id="5" name="Content Placeholder 4" descr="Table&#10;&#10;Description automatically generated">
            <a:extLst>
              <a:ext uri="{FF2B5EF4-FFF2-40B4-BE49-F238E27FC236}">
                <a16:creationId xmlns:a16="http://schemas.microsoft.com/office/drawing/2014/main" id="{D8325F30-91C5-E29C-5682-191FAFE98026}"/>
              </a:ext>
            </a:extLst>
          </p:cNvPr>
          <p:cNvPicPr>
            <a:picLocks noGrp="1" noChangeAspect="1"/>
          </p:cNvPicPr>
          <p:nvPr>
            <p:ph idx="1"/>
          </p:nvPr>
        </p:nvPicPr>
        <p:blipFill>
          <a:blip r:embed="rId2"/>
          <a:stretch>
            <a:fillRect/>
          </a:stretch>
        </p:blipFill>
        <p:spPr>
          <a:xfrm>
            <a:off x="314544" y="1214437"/>
            <a:ext cx="10801131" cy="5357813"/>
          </a:xfrm>
        </p:spPr>
      </p:pic>
    </p:spTree>
    <p:extLst>
      <p:ext uri="{BB962C8B-B14F-4D97-AF65-F5344CB8AC3E}">
        <p14:creationId xmlns:p14="http://schemas.microsoft.com/office/powerpoint/2010/main" val="31675594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225</TotalTime>
  <Words>856</Words>
  <Application>Microsoft Macintosh PowerPoint</Application>
  <PresentationFormat>Widescreen</PresentationFormat>
  <Paragraphs>65</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Century Gothic</vt:lpstr>
      <vt:lpstr>NimbusRomNo9L</vt:lpstr>
      <vt:lpstr>Times New Roman</vt:lpstr>
      <vt:lpstr>TimesNewRomanPSMT</vt:lpstr>
      <vt:lpstr>Wingdings 3</vt:lpstr>
      <vt:lpstr>Ion</vt:lpstr>
      <vt:lpstr>PREDICTIVE MAINTENANCE FOR MACHINE TOOL FAILURES</vt:lpstr>
      <vt:lpstr>PowerPoint Presentation</vt:lpstr>
      <vt:lpstr>Role / Responsibilities and Contribution in project  </vt:lpstr>
      <vt:lpstr>Motivation</vt:lpstr>
      <vt:lpstr>Objectives  </vt:lpstr>
      <vt:lpstr>Related work  </vt:lpstr>
      <vt:lpstr>Problem Statement  </vt:lpstr>
      <vt:lpstr>Proposed Solution  </vt:lpstr>
      <vt:lpstr>Data Set</vt:lpstr>
      <vt:lpstr>Results/Simulations  </vt:lpstr>
      <vt:lpstr>Logistic Regression for Statement 2</vt:lpstr>
      <vt:lpstr>K-Nearest Neighbor (KNN) for statement 1</vt:lpstr>
      <vt:lpstr>K-Nearest Neighbor (KNN) for statement 2</vt:lpstr>
      <vt:lpstr>SVC Algorithm for Statement 1</vt:lpstr>
      <vt:lpstr>SVC Algorithm for Statement 2</vt:lpstr>
      <vt:lpstr>Random Forest for Statement 1</vt:lpstr>
      <vt:lpstr>Random Forest for Statement 2</vt:lpstr>
      <vt:lpstr>Conclusion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MAINTENANCE FOR MACHINE TOOL FAILURES</dc:title>
  <dc:creator>Veera Venkata Satyanarayana Boppana</dc:creator>
  <cp:lastModifiedBy>Veera Venkata Satyanarayana Boppana</cp:lastModifiedBy>
  <cp:revision>10</cp:revision>
  <dcterms:created xsi:type="dcterms:W3CDTF">2022-12-06T00:48:30Z</dcterms:created>
  <dcterms:modified xsi:type="dcterms:W3CDTF">2022-12-06T05:20:49Z</dcterms:modified>
</cp:coreProperties>
</file>