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4"/>
  </p:normalViewPr>
  <p:slideViewPr>
    <p:cSldViewPr snapToGrid="0">
      <p:cViewPr varScale="1">
        <p:scale>
          <a:sx n="90" d="100"/>
          <a:sy n="90"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A1999-0099-B643-AC1A-DA7AD386AA6E}"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6C828-F0F5-4D47-851A-FB1497AFCCAD}" type="slidenum">
              <a:rPr lang="en-US" smtClean="0"/>
              <a:t>‹#›</a:t>
            </a:fld>
            <a:endParaRPr lang="en-US"/>
          </a:p>
        </p:txBody>
      </p:sp>
    </p:spTree>
    <p:extLst>
      <p:ext uri="{BB962C8B-B14F-4D97-AF65-F5344CB8AC3E}">
        <p14:creationId xmlns:p14="http://schemas.microsoft.com/office/powerpoint/2010/main" val="290016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5609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6881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5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2848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2042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5736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1490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2637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292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6104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12/7/22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978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12/7/22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399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crowdflower/twitter-airline-senti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 control panel of an aeroplane flying at night">
            <a:extLst>
              <a:ext uri="{FF2B5EF4-FFF2-40B4-BE49-F238E27FC236}">
                <a16:creationId xmlns:a16="http://schemas.microsoft.com/office/drawing/2014/main" id="{C3510C22-460D-13A0-B068-F73C8C866FF5}"/>
              </a:ext>
            </a:extLst>
          </p:cNvPr>
          <p:cNvPicPr>
            <a:picLocks noChangeAspect="1"/>
          </p:cNvPicPr>
          <p:nvPr/>
        </p:nvPicPr>
        <p:blipFill rotWithShape="1">
          <a:blip r:embed="rId2">
            <a:alphaModFix amt="60000"/>
          </a:blip>
          <a:srcRect t="10615" b="511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780385-52BE-89CD-7A2A-8C5165FC53F0}"/>
              </a:ext>
            </a:extLst>
          </p:cNvPr>
          <p:cNvSpPr>
            <a:spLocks noGrp="1"/>
          </p:cNvSpPr>
          <p:nvPr>
            <p:ph type="ctrTitle"/>
          </p:nvPr>
        </p:nvSpPr>
        <p:spPr>
          <a:xfrm>
            <a:off x="1052146" y="1077626"/>
            <a:ext cx="9958754" cy="3317443"/>
          </a:xfrm>
        </p:spPr>
        <p:txBody>
          <a:bodyPr anchor="t">
            <a:normAutofit/>
          </a:bodyPr>
          <a:lstStyle/>
          <a:p>
            <a:r>
              <a:rPr lang="en-US" sz="8000">
                <a:solidFill>
                  <a:srgbClr val="FFFFFF"/>
                </a:solidFill>
              </a:rPr>
              <a:t>US Airline Analysis</a:t>
            </a:r>
          </a:p>
        </p:txBody>
      </p:sp>
      <p:sp>
        <p:nvSpPr>
          <p:cNvPr id="3" name="Subtitle 2">
            <a:extLst>
              <a:ext uri="{FF2B5EF4-FFF2-40B4-BE49-F238E27FC236}">
                <a16:creationId xmlns:a16="http://schemas.microsoft.com/office/drawing/2014/main" id="{EF3A1F78-38A9-25D6-6F35-FE3B65667D76}"/>
              </a:ext>
            </a:extLst>
          </p:cNvPr>
          <p:cNvSpPr>
            <a:spLocks noGrp="1"/>
          </p:cNvSpPr>
          <p:nvPr>
            <p:ph type="subTitle" idx="1"/>
          </p:nvPr>
        </p:nvSpPr>
        <p:spPr>
          <a:xfrm>
            <a:off x="1097280" y="4572000"/>
            <a:ext cx="9257512" cy="1263047"/>
          </a:xfrm>
        </p:spPr>
        <p:txBody>
          <a:bodyPr anchor="b">
            <a:normAutofit/>
          </a:bodyPr>
          <a:lstStyle/>
          <a:p>
            <a:pPr>
              <a:lnSpc>
                <a:spcPct val="110000"/>
              </a:lnSpc>
            </a:pPr>
            <a:r>
              <a:rPr lang="en-US" sz="1700" dirty="0">
                <a:solidFill>
                  <a:srgbClr val="FFFFFF"/>
                </a:solidFill>
              </a:rPr>
              <a:t>Presenters: Rakesh Reddy </a:t>
            </a:r>
            <a:r>
              <a:rPr lang="en-US" sz="1700" dirty="0" err="1">
                <a:solidFill>
                  <a:srgbClr val="FFFFFF"/>
                </a:solidFill>
              </a:rPr>
              <a:t>Poddutoori</a:t>
            </a:r>
            <a:endParaRPr lang="en-US" sz="1700" dirty="0">
              <a:solidFill>
                <a:srgbClr val="FFFFFF"/>
              </a:solidFill>
            </a:endParaRPr>
          </a:p>
          <a:p>
            <a:pPr>
              <a:lnSpc>
                <a:spcPct val="110000"/>
              </a:lnSpc>
            </a:pPr>
            <a:r>
              <a:rPr lang="en-US" sz="1700" dirty="0">
                <a:solidFill>
                  <a:srgbClr val="FFFFFF"/>
                </a:solidFill>
              </a:rPr>
              <a:t>Durga Prasad</a:t>
            </a:r>
          </a:p>
          <a:p>
            <a:pPr>
              <a:lnSpc>
                <a:spcPct val="110000"/>
              </a:lnSpc>
            </a:pPr>
            <a:r>
              <a:rPr lang="en-US" sz="1700" dirty="0" err="1">
                <a:solidFill>
                  <a:srgbClr val="FFFFFF"/>
                </a:solidFill>
              </a:rPr>
              <a:t>Hiranmai</a:t>
            </a:r>
            <a:endParaRPr lang="en-US" sz="1700" dirty="0">
              <a:solidFill>
                <a:srgbClr val="FFFFFF"/>
              </a:solidFill>
            </a:endParaRPr>
          </a:p>
          <a:p>
            <a:pPr>
              <a:lnSpc>
                <a:spcPct val="110000"/>
              </a:lnSpc>
            </a:pPr>
            <a:endParaRPr lang="en-US" sz="1700" dirty="0">
              <a:solidFill>
                <a:srgbClr val="FFFFFF"/>
              </a:solidFill>
            </a:endParaRP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7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3837-D0C0-C393-6EFE-F66AAF905D5E}"/>
              </a:ext>
            </a:extLst>
          </p:cNvPr>
          <p:cNvSpPr>
            <a:spLocks noGrp="1"/>
          </p:cNvSpPr>
          <p:nvPr>
            <p:ph type="title"/>
          </p:nvPr>
        </p:nvSpPr>
        <p:spPr>
          <a:xfrm>
            <a:off x="1088136" y="371475"/>
            <a:ext cx="9922764" cy="1000125"/>
          </a:xfrm>
        </p:spPr>
        <p:txBody>
          <a:bodyPr/>
          <a:lstStyle/>
          <a:p>
            <a:r>
              <a:rPr lang="en-US" dirty="0"/>
              <a:t>                 Introduction</a:t>
            </a:r>
          </a:p>
        </p:txBody>
      </p:sp>
      <p:sp>
        <p:nvSpPr>
          <p:cNvPr id="3" name="Content Placeholder 2">
            <a:extLst>
              <a:ext uri="{FF2B5EF4-FFF2-40B4-BE49-F238E27FC236}">
                <a16:creationId xmlns:a16="http://schemas.microsoft.com/office/drawing/2014/main" id="{D544FD50-40E1-2A4E-3BFC-C97AD2A7C617}"/>
              </a:ext>
            </a:extLst>
          </p:cNvPr>
          <p:cNvSpPr>
            <a:spLocks noGrp="1"/>
          </p:cNvSpPr>
          <p:nvPr>
            <p:ph idx="1"/>
          </p:nvPr>
        </p:nvSpPr>
        <p:spPr>
          <a:xfrm>
            <a:off x="1088136" y="1371601"/>
            <a:ext cx="9922764" cy="5372100"/>
          </a:xfrm>
        </p:spPr>
        <p:txBody>
          <a:bodyPr>
            <a:noAutofit/>
          </a:bodyPr>
          <a:lstStyle/>
          <a:p>
            <a:pPr>
              <a:lnSpc>
                <a:spcPct val="100000"/>
              </a:lnSpc>
            </a:pPr>
            <a:r>
              <a:rPr lang="en-US" sz="2200" dirty="0">
                <a:latin typeface="Times New Roman" panose="02020603050405020304" pitchFamily="18" charset="0"/>
                <a:cs typeface="Times New Roman" panose="02020603050405020304" pitchFamily="18" charset="0"/>
              </a:rPr>
              <a:t>Performing analysis on customer feedback, such as opinions in survey responses and social media conversations, allows brands to listen attentively to their customers, and tailor products and services to meet their needs. However, all the opinionated data from Twitter is in the form of text which is unstructured. </a:t>
            </a:r>
          </a:p>
          <a:p>
            <a:pPr>
              <a:lnSpc>
                <a:spcPct val="100000"/>
              </a:lnSpc>
            </a:pPr>
            <a:r>
              <a:rPr lang="en-US" sz="2200" dirty="0">
                <a:latin typeface="Times New Roman" panose="02020603050405020304" pitchFamily="18" charset="0"/>
                <a:cs typeface="Times New Roman" panose="02020603050405020304" pitchFamily="18" charset="0"/>
              </a:rPr>
              <a:t>This unstructured data is hard to analyze, understand, sort through, and also time-consuming and expensive. Sentiment analysis, however, helps businesses make sense of all this unstructured text by automatically understanding, processing, and tagging it.</a:t>
            </a:r>
          </a:p>
          <a:p>
            <a:pPr>
              <a:lnSpc>
                <a:spcPct val="100000"/>
              </a:lnSpc>
            </a:pPr>
            <a:r>
              <a:rPr lang="en-US" sz="2200" dirty="0">
                <a:latin typeface="Times New Roman" panose="02020603050405020304" pitchFamily="18" charset="0"/>
                <a:cs typeface="Times New Roman" panose="02020603050405020304" pitchFamily="18" charset="0"/>
              </a:rPr>
              <a:t>Sentiment analysis is a text analysis technique that detects polarity.</a:t>
            </a:r>
          </a:p>
          <a:p>
            <a:pPr>
              <a:lnSpc>
                <a:spcPct val="100000"/>
              </a:lnSpc>
            </a:pPr>
            <a:r>
              <a:rPr lang="en-US" sz="2200" dirty="0">
                <a:latin typeface="Times New Roman" panose="02020603050405020304" pitchFamily="18" charset="0"/>
                <a:cs typeface="Times New Roman" panose="02020603050405020304" pitchFamily="18" charset="0"/>
              </a:rPr>
              <a:t>Objective of this project is to perform sentiment analysis on the tweets of six US airlines. The scrapped tweets contain positive, negative, or neutral sentiments about the airline from their respective customers. </a:t>
            </a:r>
          </a:p>
          <a:p>
            <a:pPr>
              <a:lnSpc>
                <a:spcPct val="100000"/>
              </a:lnSpc>
            </a:pPr>
            <a:r>
              <a:rPr lang="en-US" sz="2200" dirty="0">
                <a:latin typeface="Times New Roman" panose="02020603050405020304" pitchFamily="18" charset="0"/>
                <a:cs typeface="Times New Roman" panose="02020603050405020304" pitchFamily="18" charset="0"/>
              </a:rPr>
              <a:t>Few of the algorithms used for sentiment analysis are Naïve Bayes, SVM, Logistic Regression, Bert, Distilled Bert and LSTM</a:t>
            </a:r>
          </a:p>
        </p:txBody>
      </p:sp>
    </p:spTree>
    <p:extLst>
      <p:ext uri="{BB962C8B-B14F-4D97-AF65-F5344CB8AC3E}">
        <p14:creationId xmlns:p14="http://schemas.microsoft.com/office/powerpoint/2010/main" val="96527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14CE-1400-A862-A99B-88B931188DFA}"/>
              </a:ext>
            </a:extLst>
          </p:cNvPr>
          <p:cNvSpPr>
            <a:spLocks noGrp="1"/>
          </p:cNvSpPr>
          <p:nvPr>
            <p:ph type="title"/>
          </p:nvPr>
        </p:nvSpPr>
        <p:spPr/>
        <p:txBody>
          <a:bodyPr/>
          <a:lstStyle/>
          <a:p>
            <a:r>
              <a:rPr lang="en-US" dirty="0"/>
              <a:t>               DATASET Details</a:t>
            </a:r>
          </a:p>
        </p:txBody>
      </p:sp>
      <p:sp>
        <p:nvSpPr>
          <p:cNvPr id="3" name="Content Placeholder 2">
            <a:extLst>
              <a:ext uri="{FF2B5EF4-FFF2-40B4-BE49-F238E27FC236}">
                <a16:creationId xmlns:a16="http://schemas.microsoft.com/office/drawing/2014/main" id="{7202334E-7A9E-243D-0A1F-665C9476FB9E}"/>
              </a:ext>
            </a:extLst>
          </p:cNvPr>
          <p:cNvSpPr>
            <a:spLocks noGrp="1"/>
          </p:cNvSpPr>
          <p:nvPr>
            <p:ph idx="1"/>
          </p:nvPr>
        </p:nvSpPr>
        <p:spPr/>
        <p:txBody>
          <a:bodyPr/>
          <a:lstStyle/>
          <a:p>
            <a:r>
              <a:rPr lang="en-US" dirty="0"/>
              <a:t>The dataset is borrowed from Kaggle, </a:t>
            </a:r>
            <a:r>
              <a:rPr lang="en-US" dirty="0">
                <a:hlinkClick r:id="rId2"/>
              </a:rPr>
              <a:t>Twitter </a:t>
            </a:r>
            <a:r>
              <a:rPr lang="en-US" sz="1800" dirty="0">
                <a:effectLst/>
                <a:latin typeface="Tahoma" panose="020B0604030504040204" pitchFamily="34" charset="0"/>
                <a:hlinkClick r:id="rId2"/>
              </a:rPr>
              <a:t>US Airline Sentiment</a:t>
            </a:r>
            <a:r>
              <a:rPr lang="en-US" sz="1800" dirty="0">
                <a:effectLst/>
                <a:latin typeface="Tahoma" panose="020B0604030504040204" pitchFamily="34" charset="0"/>
              </a:rPr>
              <a:t>. This data originally came from </a:t>
            </a:r>
            <a:r>
              <a:rPr lang="en-US" sz="1800" dirty="0" err="1">
                <a:effectLst/>
                <a:latin typeface="Tahoma" panose="020B0604030504040204" pitchFamily="34" charset="0"/>
              </a:rPr>
              <a:t>Crowdflower’s</a:t>
            </a:r>
            <a:r>
              <a:rPr lang="en-US" sz="1800" dirty="0">
                <a:effectLst/>
                <a:latin typeface="Tahoma" panose="020B0604030504040204" pitchFamily="34" charset="0"/>
              </a:rPr>
              <a:t> Data for everyone library. Number of instances: 14640</a:t>
            </a:r>
          </a:p>
          <a:p>
            <a:r>
              <a:rPr lang="en-US" dirty="0">
                <a:latin typeface="Tahoma" panose="020B0604030504040204" pitchFamily="34" charset="0"/>
              </a:rPr>
              <a:t>Number of class: 3 (positive, negative, neutral) Number of attributes: 15</a:t>
            </a:r>
          </a:p>
          <a:p>
            <a:pPr>
              <a:lnSpc>
                <a:spcPct val="100000"/>
              </a:lnSpc>
              <a:buFont typeface="Wingdings" pitchFamily="2" charset="2"/>
              <a:buChar char="§"/>
            </a:pPr>
            <a:r>
              <a:rPr lang="en-US" dirty="0" err="1">
                <a:latin typeface="Tahoma" panose="020B0604030504040204" pitchFamily="34" charset="0"/>
              </a:rPr>
              <a:t>tweet_id</a:t>
            </a:r>
            <a:r>
              <a:rPr lang="en-US" dirty="0">
                <a:latin typeface="Tahoma" panose="020B0604030504040204" pitchFamily="34" charset="0"/>
              </a:rPr>
              <a:t>                            </a:t>
            </a:r>
          </a:p>
          <a:p>
            <a:pPr>
              <a:lnSpc>
                <a:spcPct val="100000"/>
              </a:lnSpc>
              <a:buFont typeface="Wingdings" pitchFamily="2" charset="2"/>
              <a:buChar char="§"/>
            </a:pPr>
            <a:r>
              <a:rPr lang="en-US" dirty="0" err="1">
                <a:latin typeface="Tahoma" panose="020B0604030504040204" pitchFamily="34" charset="0"/>
              </a:rPr>
              <a:t>Airline_sentiment</a:t>
            </a:r>
            <a:endParaRPr lang="en-US" dirty="0">
              <a:latin typeface="Tahoma" panose="020B0604030504040204" pitchFamily="34" charset="0"/>
            </a:endParaRPr>
          </a:p>
          <a:p>
            <a:pPr>
              <a:lnSpc>
                <a:spcPct val="100000"/>
              </a:lnSpc>
              <a:buFont typeface="Wingdings" pitchFamily="2" charset="2"/>
              <a:buChar char="§"/>
            </a:pPr>
            <a:r>
              <a:rPr lang="en-US" dirty="0" err="1">
                <a:latin typeface="Tahoma" panose="020B0604030504040204" pitchFamily="34" charset="0"/>
              </a:rPr>
              <a:t>Airline_sentiment_confidence</a:t>
            </a:r>
            <a:endParaRPr lang="en-US" dirty="0">
              <a:latin typeface="Tahoma" panose="020B0604030504040204" pitchFamily="34" charset="0"/>
            </a:endParaRPr>
          </a:p>
          <a:p>
            <a:pPr>
              <a:lnSpc>
                <a:spcPct val="100000"/>
              </a:lnSpc>
              <a:buFont typeface="Wingdings" pitchFamily="2" charset="2"/>
              <a:buChar char="§"/>
            </a:pPr>
            <a:r>
              <a:rPr lang="en-US" dirty="0" err="1">
                <a:latin typeface="Tahoma" panose="020B0604030504040204" pitchFamily="34" charset="0"/>
              </a:rPr>
              <a:t>Negativereason</a:t>
            </a:r>
            <a:endParaRPr lang="en-US" dirty="0">
              <a:latin typeface="Tahoma" panose="020B0604030504040204" pitchFamily="34" charset="0"/>
            </a:endParaRPr>
          </a:p>
          <a:p>
            <a:pPr>
              <a:lnSpc>
                <a:spcPct val="100000"/>
              </a:lnSpc>
              <a:buFont typeface="Wingdings" pitchFamily="2" charset="2"/>
              <a:buChar char="§"/>
            </a:pPr>
            <a:r>
              <a:rPr lang="en-US" dirty="0" err="1">
                <a:latin typeface="Tahoma" panose="020B0604030504040204" pitchFamily="34" charset="0"/>
              </a:rPr>
              <a:t>Negativereason_confidence</a:t>
            </a:r>
            <a:endParaRPr lang="en-US" dirty="0">
              <a:latin typeface="Tahoma" panose="020B0604030504040204" pitchFamily="34" charset="0"/>
            </a:endParaRPr>
          </a:p>
          <a:p>
            <a:pPr>
              <a:lnSpc>
                <a:spcPct val="100000"/>
              </a:lnSpc>
              <a:buFont typeface="Wingdings" pitchFamily="2" charset="2"/>
              <a:buChar char="§"/>
            </a:pPr>
            <a:r>
              <a:rPr lang="en-US" dirty="0">
                <a:latin typeface="Tahoma" panose="020B0604030504040204" pitchFamily="34" charset="0"/>
              </a:rPr>
              <a:t>Airline</a:t>
            </a:r>
          </a:p>
          <a:p>
            <a:pPr marL="0" indent="0">
              <a:lnSpc>
                <a:spcPct val="100000"/>
              </a:lnSpc>
              <a:buNone/>
            </a:pPr>
            <a:endParaRPr lang="en-US" dirty="0">
              <a:latin typeface="Tahoma" panose="020B0604030504040204" pitchFamily="34" charset="0"/>
            </a:endParaRPr>
          </a:p>
          <a:p>
            <a:pPr>
              <a:buFont typeface="Wingdings" pitchFamily="2" charset="2"/>
              <a:buChar char="§"/>
            </a:pPr>
            <a:endParaRPr lang="en-US" dirty="0"/>
          </a:p>
          <a:p>
            <a:endParaRPr lang="en-US" dirty="0"/>
          </a:p>
        </p:txBody>
      </p:sp>
    </p:spTree>
    <p:extLst>
      <p:ext uri="{BB962C8B-B14F-4D97-AF65-F5344CB8AC3E}">
        <p14:creationId xmlns:p14="http://schemas.microsoft.com/office/powerpoint/2010/main" val="97737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D06F5-C82F-D78A-868D-5110A5B0019F}"/>
              </a:ext>
            </a:extLst>
          </p:cNvPr>
          <p:cNvSpPr>
            <a:spLocks noGrp="1"/>
          </p:cNvSpPr>
          <p:nvPr>
            <p:ph idx="1"/>
          </p:nvPr>
        </p:nvSpPr>
        <p:spPr>
          <a:xfrm>
            <a:off x="1088136" y="1805652"/>
            <a:ext cx="9922764" cy="4480848"/>
          </a:xfrm>
        </p:spPr>
        <p:txBody>
          <a:bodyPr/>
          <a:lstStyle/>
          <a:p>
            <a:pPr>
              <a:lnSpc>
                <a:spcPct val="100000"/>
              </a:lnSpc>
              <a:buFont typeface="Wingdings" pitchFamily="2" charset="2"/>
              <a:buChar char="§"/>
            </a:pPr>
            <a:r>
              <a:rPr lang="en-US" dirty="0" err="1"/>
              <a:t>Airline_sentiment_gold</a:t>
            </a:r>
            <a:endParaRPr lang="en-US" dirty="0"/>
          </a:p>
          <a:p>
            <a:pPr>
              <a:lnSpc>
                <a:spcPct val="100000"/>
              </a:lnSpc>
              <a:buFont typeface="Wingdings" pitchFamily="2" charset="2"/>
              <a:buChar char="§"/>
            </a:pPr>
            <a:r>
              <a:rPr lang="en-US" dirty="0"/>
              <a:t>Name</a:t>
            </a:r>
          </a:p>
          <a:p>
            <a:pPr>
              <a:lnSpc>
                <a:spcPct val="100000"/>
              </a:lnSpc>
              <a:buFont typeface="Wingdings" pitchFamily="2" charset="2"/>
              <a:buChar char="§"/>
            </a:pPr>
            <a:r>
              <a:rPr lang="en-US" dirty="0" err="1"/>
              <a:t>Negativereason_gold</a:t>
            </a:r>
            <a:endParaRPr lang="en-US" dirty="0"/>
          </a:p>
          <a:p>
            <a:pPr>
              <a:lnSpc>
                <a:spcPct val="100000"/>
              </a:lnSpc>
              <a:buFont typeface="Wingdings" pitchFamily="2" charset="2"/>
              <a:buChar char="§"/>
            </a:pPr>
            <a:r>
              <a:rPr lang="en-US" dirty="0" err="1"/>
              <a:t>Retweet_count</a:t>
            </a:r>
            <a:endParaRPr lang="en-US" dirty="0"/>
          </a:p>
          <a:p>
            <a:pPr>
              <a:lnSpc>
                <a:spcPct val="100000"/>
              </a:lnSpc>
              <a:buFont typeface="Wingdings" pitchFamily="2" charset="2"/>
              <a:buChar char="§"/>
            </a:pPr>
            <a:r>
              <a:rPr lang="en-US" dirty="0"/>
              <a:t>Text</a:t>
            </a:r>
          </a:p>
          <a:p>
            <a:pPr>
              <a:lnSpc>
                <a:spcPct val="100000"/>
              </a:lnSpc>
              <a:buFont typeface="Wingdings" pitchFamily="2" charset="2"/>
              <a:buChar char="§"/>
            </a:pPr>
            <a:r>
              <a:rPr lang="en-US" dirty="0" err="1"/>
              <a:t>Tweet_coord</a:t>
            </a:r>
            <a:endParaRPr lang="en-US" dirty="0"/>
          </a:p>
          <a:p>
            <a:pPr>
              <a:lnSpc>
                <a:spcPct val="100000"/>
              </a:lnSpc>
              <a:buFont typeface="Wingdings" pitchFamily="2" charset="2"/>
              <a:buChar char="§"/>
            </a:pPr>
            <a:r>
              <a:rPr lang="en-US" dirty="0" err="1"/>
              <a:t>Tweet_created</a:t>
            </a:r>
            <a:endParaRPr lang="en-US" dirty="0"/>
          </a:p>
          <a:p>
            <a:pPr>
              <a:lnSpc>
                <a:spcPct val="100000"/>
              </a:lnSpc>
              <a:buFont typeface="Wingdings" pitchFamily="2" charset="2"/>
              <a:buChar char="§"/>
            </a:pPr>
            <a:r>
              <a:rPr lang="en-US" dirty="0" err="1"/>
              <a:t>Tweet_location</a:t>
            </a:r>
            <a:endParaRPr lang="en-US" dirty="0"/>
          </a:p>
          <a:p>
            <a:pPr>
              <a:lnSpc>
                <a:spcPct val="100000"/>
              </a:lnSpc>
              <a:buFont typeface="Wingdings" pitchFamily="2" charset="2"/>
              <a:buChar char="§"/>
            </a:pPr>
            <a:r>
              <a:rPr lang="en-US" dirty="0" err="1"/>
              <a:t>User_timezone</a:t>
            </a:r>
            <a:endParaRPr lang="en-US" dirty="0"/>
          </a:p>
          <a:p>
            <a:endParaRPr lang="en-US" dirty="0"/>
          </a:p>
        </p:txBody>
      </p:sp>
    </p:spTree>
    <p:extLst>
      <p:ext uri="{BB962C8B-B14F-4D97-AF65-F5344CB8AC3E}">
        <p14:creationId xmlns:p14="http://schemas.microsoft.com/office/powerpoint/2010/main" val="147772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893B-1229-632D-8763-DBBD71EE5928}"/>
              </a:ext>
            </a:extLst>
          </p:cNvPr>
          <p:cNvSpPr>
            <a:spLocks noGrp="1"/>
          </p:cNvSpPr>
          <p:nvPr>
            <p:ph type="title"/>
          </p:nvPr>
        </p:nvSpPr>
        <p:spPr/>
        <p:txBody>
          <a:bodyPr/>
          <a:lstStyle/>
          <a:p>
            <a:r>
              <a:rPr lang="en-US" dirty="0"/>
              <a:t>                      Approach</a:t>
            </a:r>
          </a:p>
        </p:txBody>
      </p:sp>
      <p:pic>
        <p:nvPicPr>
          <p:cNvPr id="1025" name="Picture 1" descr="page5image20120176">
            <a:extLst>
              <a:ext uri="{FF2B5EF4-FFF2-40B4-BE49-F238E27FC236}">
                <a16:creationId xmlns:a16="http://schemas.microsoft.com/office/drawing/2014/main" id="{115F5371-A263-5A68-D784-BE256BE3D5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69" y="2468562"/>
            <a:ext cx="6807200" cy="379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0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DC72-971A-D662-9B89-993789165DCD}"/>
              </a:ext>
            </a:extLst>
          </p:cNvPr>
          <p:cNvSpPr>
            <a:spLocks noGrp="1"/>
          </p:cNvSpPr>
          <p:nvPr>
            <p:ph type="title"/>
          </p:nvPr>
        </p:nvSpPr>
        <p:spPr/>
        <p:txBody>
          <a:bodyPr>
            <a:normAutofit fontScale="90000"/>
          </a:bodyPr>
          <a:lstStyle/>
          <a:p>
            <a:r>
              <a:rPr lang="en-US" sz="2000" b="0" dirty="0">
                <a:effectLst/>
                <a:latin typeface="+mn-lt"/>
              </a:rPr>
              <a:t>In this project, the following steps are implemented to build a </a:t>
            </a:r>
            <a:r>
              <a:rPr lang="en-US" sz="2000" b="0" dirty="0" err="1">
                <a:effectLst/>
                <a:latin typeface="+mn-lt"/>
              </a:rPr>
              <a:t>Naïve</a:t>
            </a:r>
            <a:r>
              <a:rPr lang="en-US" sz="2000" b="0" dirty="0">
                <a:effectLst/>
                <a:latin typeface="+mn-lt"/>
              </a:rPr>
              <a:t> Bayes Tweet Classifier model to predict </a:t>
            </a:r>
            <a:br>
              <a:rPr lang="en-US" sz="2000" b="0" dirty="0">
                <a:effectLst/>
                <a:latin typeface="+mn-lt"/>
              </a:rPr>
            </a:br>
            <a:br>
              <a:rPr lang="en-US" sz="2000" b="0" dirty="0">
                <a:effectLst/>
                <a:latin typeface="+mn-lt"/>
              </a:rPr>
            </a:br>
            <a:r>
              <a:rPr lang="en-US" sz="2000" b="0" dirty="0">
                <a:effectLst/>
                <a:latin typeface="+mn-lt"/>
              </a:rPr>
              <a:t>the sentiment of the tweets:</a:t>
            </a:r>
            <a:br>
              <a:rPr lang="en-US" sz="2000" b="0" dirty="0">
                <a:latin typeface="+mn-lt"/>
              </a:rPr>
            </a:br>
            <a:endParaRPr lang="en-US" sz="2000" b="0" dirty="0">
              <a:latin typeface="+mn-lt"/>
            </a:endParaRPr>
          </a:p>
        </p:txBody>
      </p:sp>
      <p:sp>
        <p:nvSpPr>
          <p:cNvPr id="3" name="Content Placeholder 2">
            <a:extLst>
              <a:ext uri="{FF2B5EF4-FFF2-40B4-BE49-F238E27FC236}">
                <a16:creationId xmlns:a16="http://schemas.microsoft.com/office/drawing/2014/main" id="{75D305B8-3094-783E-924C-87B3F00EB566}"/>
              </a:ext>
            </a:extLst>
          </p:cNvPr>
          <p:cNvSpPr>
            <a:spLocks noGrp="1"/>
          </p:cNvSpPr>
          <p:nvPr>
            <p:ph idx="1"/>
          </p:nvPr>
        </p:nvSpPr>
        <p:spPr/>
        <p:txBody>
          <a:bodyPr/>
          <a:lstStyle/>
          <a:p>
            <a:r>
              <a:rPr lang="en-US" sz="1800" dirty="0" err="1">
                <a:effectLst/>
                <a:latin typeface="Tahoma" panose="020B0604030504040204" pitchFamily="34" charset="0"/>
              </a:rPr>
              <a:t>ImportingLibraries&amp;LoadingData</a:t>
            </a:r>
            <a:r>
              <a:rPr lang="en-US" sz="1800" dirty="0">
                <a:effectLst/>
                <a:latin typeface="Tahoma" panose="020B0604030504040204" pitchFamily="34" charset="0"/>
              </a:rPr>
              <a:t> </a:t>
            </a:r>
          </a:p>
          <a:p>
            <a:r>
              <a:rPr lang="en-US" sz="1800" dirty="0" err="1">
                <a:effectLst/>
                <a:latin typeface="Tahoma" panose="020B0604030504040204" pitchFamily="34" charset="0"/>
              </a:rPr>
              <a:t>DataPreprocessing</a:t>
            </a:r>
            <a:endParaRPr lang="en-US" dirty="0">
              <a:latin typeface="Tahoma" panose="020B0604030504040204" pitchFamily="34" charset="0"/>
            </a:endParaRPr>
          </a:p>
          <a:p>
            <a:r>
              <a:rPr lang="en-US" sz="1800" dirty="0" err="1">
                <a:effectLst/>
                <a:latin typeface="Tahoma" panose="020B0604030504040204" pitchFamily="34" charset="0"/>
              </a:rPr>
              <a:t>SplittingtheDataforClassification</a:t>
            </a:r>
            <a:r>
              <a:rPr lang="en-US" sz="1800" dirty="0">
                <a:effectLst/>
                <a:latin typeface="Tahoma" panose="020B0604030504040204" pitchFamily="34" charset="0"/>
              </a:rPr>
              <a:t> </a:t>
            </a:r>
          </a:p>
          <a:p>
            <a:r>
              <a:rPr lang="en-US" sz="1800" dirty="0" err="1">
                <a:effectLst/>
                <a:latin typeface="Tahoma" panose="020B0604030504040204" pitchFamily="34" charset="0"/>
              </a:rPr>
              <a:t>TextPreprocessing</a:t>
            </a:r>
            <a:r>
              <a:rPr lang="en-US" sz="1800" dirty="0">
                <a:effectLst/>
                <a:latin typeface="Tahoma" panose="020B0604030504040204" pitchFamily="34" charset="0"/>
              </a:rPr>
              <a:t> </a:t>
            </a:r>
            <a:endParaRPr lang="en-US" dirty="0"/>
          </a:p>
          <a:p>
            <a:r>
              <a:rPr lang="en-US" sz="1800" dirty="0" err="1">
                <a:effectLst/>
                <a:latin typeface="Tahoma" panose="020B0604030504040204" pitchFamily="34" charset="0"/>
              </a:rPr>
              <a:t>BuildingDictionary</a:t>
            </a:r>
            <a:r>
              <a:rPr lang="en-US" sz="1800" dirty="0">
                <a:effectLst/>
                <a:latin typeface="Tahoma" panose="020B0604030504040204" pitchFamily="34" charset="0"/>
              </a:rPr>
              <a:t>/Vocabulary</a:t>
            </a:r>
            <a:endParaRPr lang="en-US" dirty="0">
              <a:latin typeface="Tahoma" panose="020B0604030504040204" pitchFamily="34" charset="0"/>
            </a:endParaRPr>
          </a:p>
          <a:p>
            <a:r>
              <a:rPr lang="en-US" sz="1800" dirty="0" err="1">
                <a:effectLst/>
                <a:latin typeface="Tahoma" panose="020B0604030504040204" pitchFamily="34" charset="0"/>
              </a:rPr>
              <a:t>BuildingtheNaïveBayesTweetClassifierModel</a:t>
            </a:r>
            <a:r>
              <a:rPr lang="en-US" sz="1800" dirty="0">
                <a:effectLst/>
                <a:latin typeface="Tahoma" panose="020B0604030504040204" pitchFamily="34" charset="0"/>
              </a:rPr>
              <a:t> </a:t>
            </a:r>
          </a:p>
          <a:p>
            <a:r>
              <a:rPr lang="en-US" sz="1800" dirty="0" err="1">
                <a:effectLst/>
                <a:latin typeface="Tahoma" panose="020B0604030504040204" pitchFamily="34" charset="0"/>
              </a:rPr>
              <a:t>ModelTraining&amp;Evaluation</a:t>
            </a:r>
            <a:endParaRPr lang="en-US" dirty="0">
              <a:latin typeface="Tahoma" panose="020B0604030504040204" pitchFamily="34" charset="0"/>
            </a:endParaRPr>
          </a:p>
          <a:p>
            <a:r>
              <a:rPr lang="en-US" sz="1800" dirty="0" err="1">
                <a:effectLst/>
                <a:latin typeface="Tahoma" panose="020B0604030504040204" pitchFamily="34" charset="0"/>
              </a:rPr>
              <a:t>TryingtoImprovetheModelPerformance</a:t>
            </a:r>
            <a:r>
              <a:rPr lang="en-US" sz="1800" dirty="0">
                <a:effectLst/>
                <a:latin typeface="Tahoma" panose="020B0604030504040204" pitchFamily="34" charset="0"/>
              </a:rPr>
              <a:t> </a:t>
            </a:r>
            <a:endParaRPr lang="en-US" dirty="0"/>
          </a:p>
          <a:p>
            <a:endParaRPr lang="en-US" dirty="0"/>
          </a:p>
        </p:txBody>
      </p:sp>
    </p:spTree>
    <p:extLst>
      <p:ext uri="{BB962C8B-B14F-4D97-AF65-F5344CB8AC3E}">
        <p14:creationId xmlns:p14="http://schemas.microsoft.com/office/powerpoint/2010/main" val="301369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8B2D-A8C8-AA99-80F0-22E4E6EEAD65}"/>
              </a:ext>
            </a:extLst>
          </p:cNvPr>
          <p:cNvSpPr>
            <a:spLocks noGrp="1"/>
          </p:cNvSpPr>
          <p:nvPr>
            <p:ph type="title"/>
          </p:nvPr>
        </p:nvSpPr>
        <p:spPr/>
        <p:txBody>
          <a:bodyPr>
            <a:normAutofit/>
          </a:bodyPr>
          <a:lstStyle/>
          <a:p>
            <a:r>
              <a:rPr lang="en-US" dirty="0"/>
              <a:t>Output:</a:t>
            </a:r>
            <a:br>
              <a:rPr lang="en-US" dirty="0"/>
            </a:br>
            <a:r>
              <a:rPr lang="en-US" dirty="0"/>
              <a:t>                 </a:t>
            </a:r>
            <a:r>
              <a:rPr lang="en-US" sz="2200" b="0" dirty="0"/>
              <a:t>correct predictions, Model Accuracy</a:t>
            </a:r>
          </a:p>
        </p:txBody>
      </p:sp>
      <p:pic>
        <p:nvPicPr>
          <p:cNvPr id="2049" name="Picture 1" descr="page21image20348928">
            <a:extLst>
              <a:ext uri="{FF2B5EF4-FFF2-40B4-BE49-F238E27FC236}">
                <a16:creationId xmlns:a16="http://schemas.microsoft.com/office/drawing/2014/main" id="{10F37566-6942-9C00-B14C-5667EA0DDF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8769" y="2462212"/>
            <a:ext cx="6400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2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2106-D7C8-47FA-EED5-B0F89D3FD98C}"/>
              </a:ext>
            </a:extLst>
          </p:cNvPr>
          <p:cNvSpPr>
            <a:spLocks noGrp="1"/>
          </p:cNvSpPr>
          <p:nvPr>
            <p:ph type="title"/>
          </p:nvPr>
        </p:nvSpPr>
        <p:spPr/>
        <p:txBody>
          <a:bodyPr/>
          <a:lstStyle/>
          <a:p>
            <a:r>
              <a:rPr lang="en-US" dirty="0"/>
              <a:t>Output:</a:t>
            </a:r>
            <a:br>
              <a:rPr lang="en-US" dirty="0"/>
            </a:br>
            <a:r>
              <a:rPr lang="en-US" dirty="0"/>
              <a:t>              </a:t>
            </a:r>
            <a:r>
              <a:rPr lang="en-US" sz="2000" b="0" dirty="0"/>
              <a:t>precision, recall, f1-score, support</a:t>
            </a:r>
          </a:p>
        </p:txBody>
      </p:sp>
      <p:pic>
        <p:nvPicPr>
          <p:cNvPr id="3075" name="Picture 3" descr="page24image20139680">
            <a:extLst>
              <a:ext uri="{FF2B5EF4-FFF2-40B4-BE49-F238E27FC236}">
                <a16:creationId xmlns:a16="http://schemas.microsoft.com/office/drawing/2014/main" id="{AF68A147-BB2B-9708-497A-39310B871A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950" y="2384473"/>
            <a:ext cx="8401050" cy="41306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24image20139680">
            <a:extLst>
              <a:ext uri="{FF2B5EF4-FFF2-40B4-BE49-F238E27FC236}">
                <a16:creationId xmlns:a16="http://schemas.microsoft.com/office/drawing/2014/main" id="{F092A2BB-2E0C-C7B2-325F-DB89D8973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2" y="2578100"/>
            <a:ext cx="2884488"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71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B480-12D1-A5FB-5D51-4C367035AE50}"/>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EB402739-0BD2-D010-E0DE-B2C87A4EC558}"/>
              </a:ext>
            </a:extLst>
          </p:cNvPr>
          <p:cNvSpPr>
            <a:spLocks noGrp="1"/>
          </p:cNvSpPr>
          <p:nvPr>
            <p:ph idx="1"/>
          </p:nvPr>
        </p:nvSpPr>
        <p:spPr/>
        <p:txBody>
          <a:bodyPr/>
          <a:lstStyle/>
          <a:p>
            <a:r>
              <a:rPr lang="en-US" sz="2400" dirty="0">
                <a:effectLst/>
                <a:latin typeface="Tahoma" panose="020B0604030504040204" pitchFamily="34" charset="0"/>
              </a:rPr>
              <a:t>The final take away from this project is to understand the computations in the </a:t>
            </a:r>
            <a:r>
              <a:rPr lang="en-US" sz="2400" dirty="0" err="1">
                <a:effectLst/>
                <a:latin typeface="Tahoma" panose="020B0604030504040204" pitchFamily="34" charset="0"/>
              </a:rPr>
              <a:t>Naïve</a:t>
            </a:r>
            <a:r>
              <a:rPr lang="en-US" sz="2400" dirty="0">
                <a:effectLst/>
                <a:latin typeface="Tahoma" panose="020B0604030504040204" pitchFamily="34" charset="0"/>
              </a:rPr>
              <a:t> Bayes Classifier. Code the text processing methods and the model in Python without using any libraries. Analyze the effect of text processing methods on the model performance. Understand the effect of reduced vocabulary size on the model performance. </a:t>
            </a:r>
            <a:endParaRPr lang="en-US" sz="2400" dirty="0">
              <a:effectLst/>
            </a:endParaRPr>
          </a:p>
          <a:p>
            <a:endParaRPr lang="en-US" dirty="0"/>
          </a:p>
        </p:txBody>
      </p:sp>
    </p:spTree>
    <p:extLst>
      <p:ext uri="{BB962C8B-B14F-4D97-AF65-F5344CB8AC3E}">
        <p14:creationId xmlns:p14="http://schemas.microsoft.com/office/powerpoint/2010/main" val="4289081070"/>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1B1D2F"/>
      </a:dk2>
      <a:lt2>
        <a:srgbClr val="F0F3F2"/>
      </a:lt2>
      <a:accent1>
        <a:srgbClr val="C34D84"/>
      </a:accent1>
      <a:accent2>
        <a:srgbClr val="B13BA4"/>
      </a:accent2>
      <a:accent3>
        <a:srgbClr val="9F4DC3"/>
      </a:accent3>
      <a:accent4>
        <a:srgbClr val="5C3BB1"/>
      </a:accent4>
      <a:accent5>
        <a:srgbClr val="4D5DC3"/>
      </a:accent5>
      <a:accent6>
        <a:srgbClr val="3B7CB1"/>
      </a:accent6>
      <a:hlink>
        <a:srgbClr val="605DC9"/>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398</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Neue Haas Grotesk Text Pro</vt:lpstr>
      <vt:lpstr>Tahoma</vt:lpstr>
      <vt:lpstr>Times New Roman</vt:lpstr>
      <vt:lpstr>Wingdings</vt:lpstr>
      <vt:lpstr>BjornVTI</vt:lpstr>
      <vt:lpstr>US Airline Analysis</vt:lpstr>
      <vt:lpstr>                 Introduction</vt:lpstr>
      <vt:lpstr>               DATASET Details</vt:lpstr>
      <vt:lpstr>PowerPoint Presentation</vt:lpstr>
      <vt:lpstr>                      Approach</vt:lpstr>
      <vt:lpstr>In this project, the following steps are implemented to build a Naïve Bayes Tweet Classifier model to predict   the sentiment of the tweets: </vt:lpstr>
      <vt:lpstr>Output:                  correct predictions, Model Accuracy</vt:lpstr>
      <vt:lpstr>Output:               precision, recall, f1-score, support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Airline Analysis</dc:title>
  <dc:creator>Poddutoori, Rakesh Reddy</dc:creator>
  <cp:lastModifiedBy>Poddutoori, Rakesh Reddy</cp:lastModifiedBy>
  <cp:revision>3</cp:revision>
  <dcterms:created xsi:type="dcterms:W3CDTF">2022-12-05T04:03:19Z</dcterms:created>
  <dcterms:modified xsi:type="dcterms:W3CDTF">2022-12-08T03:17:05Z</dcterms:modified>
</cp:coreProperties>
</file>