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81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58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5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670B-ACF4-4465-9438-AF8C0AADE9A6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C12023-9D22-4E8B-9E64-23FE5BA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Identifying musk and non musk  </a:t>
            </a:r>
            <a:endParaRPr lang="en-US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cleaning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of the data are clean there is no missing value in any variable so In this </a:t>
            </a:r>
            <a:r>
              <a:rPr lang="en-US" dirty="0"/>
              <a:t>I remove three </a:t>
            </a:r>
            <a:r>
              <a:rPr lang="en-US" dirty="0" smtClean="0"/>
              <a:t>variable </a:t>
            </a:r>
            <a:r>
              <a:rPr lang="en-US" dirty="0"/>
              <a:t>ID, </a:t>
            </a:r>
            <a:r>
              <a:rPr lang="en-US" dirty="0" smtClean="0"/>
              <a:t>molecule name</a:t>
            </a:r>
            <a:r>
              <a:rPr lang="en-US" smtClean="0"/>
              <a:t>, conformation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I used Logistic regression, Decision tree, Random forest, SVM model. </a:t>
            </a:r>
          </a:p>
          <a:p>
            <a:r>
              <a:rPr lang="en-US" dirty="0" smtClean="0"/>
              <a:t>This model use because our dependent variable is binary.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Logistic Regression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46987"/>
              </p:ext>
            </p:extLst>
          </p:nvPr>
        </p:nvGraphicFramePr>
        <p:xfrm>
          <a:off x="809899" y="3094710"/>
          <a:ext cx="3396340" cy="1757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1412">
                  <a:extLst>
                    <a:ext uri="{9D8B030D-6E8A-4147-A177-3AD203B41FA5}">
                      <a16:colId xmlns:a16="http://schemas.microsoft.com/office/drawing/2014/main" val="3113241488"/>
                    </a:ext>
                  </a:extLst>
                </a:gridCol>
                <a:gridCol w="1132464">
                  <a:extLst>
                    <a:ext uri="{9D8B030D-6E8A-4147-A177-3AD203B41FA5}">
                      <a16:colId xmlns:a16="http://schemas.microsoft.com/office/drawing/2014/main" val="3366993466"/>
                    </a:ext>
                  </a:extLst>
                </a:gridCol>
                <a:gridCol w="1132464">
                  <a:extLst>
                    <a:ext uri="{9D8B030D-6E8A-4147-A177-3AD203B41FA5}">
                      <a16:colId xmlns:a16="http://schemas.microsoft.com/office/drawing/2014/main" val="2109739673"/>
                    </a:ext>
                  </a:extLst>
                </a:gridCol>
              </a:tblGrid>
              <a:tr h="5857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A/P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748351"/>
                  </a:ext>
                </a:extLst>
              </a:tr>
              <a:tr h="5857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1087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</a:rPr>
                        <a:t>28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665518"/>
                  </a:ext>
                </a:extLst>
              </a:tr>
              <a:tr h="5857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34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171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39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1554480"/>
            <a:ext cx="9145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model only used for binary classification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9674" y="2177839"/>
            <a:ext cx="709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Logistic Regression with cross-validation: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6724" y="3550194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Non-Musk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–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usk  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A/P = </a:t>
            </a:r>
            <a:r>
              <a:rPr lang="en-US" dirty="0"/>
              <a:t>Actual vs Predicted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58551"/>
              </p:ext>
            </p:extLst>
          </p:nvPr>
        </p:nvGraphicFramePr>
        <p:xfrm>
          <a:off x="677334" y="5314982"/>
          <a:ext cx="7106197" cy="1175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098">
                  <a:extLst>
                    <a:ext uri="{9D8B030D-6E8A-4147-A177-3AD203B41FA5}">
                      <a16:colId xmlns:a16="http://schemas.microsoft.com/office/drawing/2014/main" val="3739090885"/>
                    </a:ext>
                  </a:extLst>
                </a:gridCol>
                <a:gridCol w="1124812">
                  <a:extLst>
                    <a:ext uri="{9D8B030D-6E8A-4147-A177-3AD203B41FA5}">
                      <a16:colId xmlns:a16="http://schemas.microsoft.com/office/drawing/2014/main" val="1817485819"/>
                    </a:ext>
                  </a:extLst>
                </a:gridCol>
                <a:gridCol w="1374843">
                  <a:extLst>
                    <a:ext uri="{9D8B030D-6E8A-4147-A177-3AD203B41FA5}">
                      <a16:colId xmlns:a16="http://schemas.microsoft.com/office/drawing/2014/main" val="554973136"/>
                    </a:ext>
                  </a:extLst>
                </a:gridCol>
                <a:gridCol w="1170670">
                  <a:extLst>
                    <a:ext uri="{9D8B030D-6E8A-4147-A177-3AD203B41FA5}">
                      <a16:colId xmlns:a16="http://schemas.microsoft.com/office/drawing/2014/main" val="3761748581"/>
                    </a:ext>
                  </a:extLst>
                </a:gridCol>
                <a:gridCol w="1156763">
                  <a:extLst>
                    <a:ext uri="{9D8B030D-6E8A-4147-A177-3AD203B41FA5}">
                      <a16:colId xmlns:a16="http://schemas.microsoft.com/office/drawing/2014/main" val="1113312491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249310251"/>
                    </a:ext>
                  </a:extLst>
                </a:gridCol>
              </a:tblGrid>
              <a:tr h="604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 accuracy</a:t>
                      </a:r>
                      <a:endParaRPr lang="en-US" sz="1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 test</a:t>
                      </a:r>
                      <a:r>
                        <a:rPr lang="en-US" sz="12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Accuracy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Sensitivity/Recall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Specificity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Precision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F1 Score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160808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95.30%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95.30%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0.7822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0.9750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0.1266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0.1279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48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Decision Tree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4617511"/>
          </a:xfrm>
        </p:spPr>
        <p:txBody>
          <a:bodyPr/>
          <a:lstStyle/>
          <a:p>
            <a:r>
              <a:rPr lang="en-US" dirty="0" smtClean="0"/>
              <a:t>This model use for both regression and classification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09093"/>
              </p:ext>
            </p:extLst>
          </p:nvPr>
        </p:nvGraphicFramePr>
        <p:xfrm>
          <a:off x="1136468" y="2052320"/>
          <a:ext cx="3322706" cy="1755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6882">
                  <a:extLst>
                    <a:ext uri="{9D8B030D-6E8A-4147-A177-3AD203B41FA5}">
                      <a16:colId xmlns:a16="http://schemas.microsoft.com/office/drawing/2014/main" val="82882711"/>
                    </a:ext>
                  </a:extLst>
                </a:gridCol>
                <a:gridCol w="1107912">
                  <a:extLst>
                    <a:ext uri="{9D8B030D-6E8A-4147-A177-3AD203B41FA5}">
                      <a16:colId xmlns:a16="http://schemas.microsoft.com/office/drawing/2014/main" val="2106204693"/>
                    </a:ext>
                  </a:extLst>
                </a:gridCol>
                <a:gridCol w="1107912">
                  <a:extLst>
                    <a:ext uri="{9D8B030D-6E8A-4147-A177-3AD203B41FA5}">
                      <a16:colId xmlns:a16="http://schemas.microsoft.com/office/drawing/2014/main" val="950248360"/>
                    </a:ext>
                  </a:extLst>
                </a:gridCol>
              </a:tblGrid>
              <a:tr h="5852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A/P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040705"/>
                  </a:ext>
                </a:extLst>
              </a:tr>
              <a:tr h="5852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1091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947350"/>
                  </a:ext>
                </a:extLst>
              </a:tr>
              <a:tr h="5852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181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7130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09080"/>
              </p:ext>
            </p:extLst>
          </p:nvPr>
        </p:nvGraphicFramePr>
        <p:xfrm>
          <a:off x="1136468" y="4622324"/>
          <a:ext cx="6557555" cy="1175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211">
                  <a:extLst>
                    <a:ext uri="{9D8B030D-6E8A-4147-A177-3AD203B41FA5}">
                      <a16:colId xmlns:a16="http://schemas.microsoft.com/office/drawing/2014/main" val="1817485819"/>
                    </a:ext>
                  </a:extLst>
                </a:gridCol>
                <a:gridCol w="1544007">
                  <a:extLst>
                    <a:ext uri="{9D8B030D-6E8A-4147-A177-3AD203B41FA5}">
                      <a16:colId xmlns:a16="http://schemas.microsoft.com/office/drawing/2014/main" val="554973136"/>
                    </a:ext>
                  </a:extLst>
                </a:gridCol>
                <a:gridCol w="1314712">
                  <a:extLst>
                    <a:ext uri="{9D8B030D-6E8A-4147-A177-3AD203B41FA5}">
                      <a16:colId xmlns:a16="http://schemas.microsoft.com/office/drawing/2014/main" val="3761748581"/>
                    </a:ext>
                  </a:extLst>
                </a:gridCol>
                <a:gridCol w="1299094">
                  <a:extLst>
                    <a:ext uri="{9D8B030D-6E8A-4147-A177-3AD203B41FA5}">
                      <a16:colId xmlns:a16="http://schemas.microsoft.com/office/drawing/2014/main" val="1113312491"/>
                    </a:ext>
                  </a:extLst>
                </a:gridCol>
                <a:gridCol w="1136531">
                  <a:extLst>
                    <a:ext uri="{9D8B030D-6E8A-4147-A177-3AD203B41FA5}">
                      <a16:colId xmlns:a16="http://schemas.microsoft.com/office/drawing/2014/main" val="249310251"/>
                    </a:ext>
                  </a:extLst>
                </a:gridCol>
              </a:tblGrid>
              <a:tr h="604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 test</a:t>
                      </a:r>
                      <a:r>
                        <a:rPr lang="en-US" sz="12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Accuracy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Sensitivity/Recall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Specificity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Precision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F1 Score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160808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96.36%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0.44059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0.99553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0.0740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0.1267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48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en-US" u="sng" dirty="0" smtClean="0"/>
              <a:t>Random Forest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5475"/>
            <a:ext cx="8596668" cy="4695888"/>
          </a:xfrm>
        </p:spPr>
        <p:txBody>
          <a:bodyPr/>
          <a:lstStyle/>
          <a:p>
            <a:r>
              <a:rPr lang="en-US" dirty="0" smtClean="0"/>
              <a:t>This model use for </a:t>
            </a:r>
            <a:r>
              <a:rPr lang="en-US" dirty="0"/>
              <a:t>both regression </a:t>
            </a:r>
            <a:r>
              <a:rPr lang="en-US" dirty="0" smtClean="0"/>
              <a:t>and classification.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37683"/>
              </p:ext>
            </p:extLst>
          </p:nvPr>
        </p:nvGraphicFramePr>
        <p:xfrm>
          <a:off x="1045029" y="1920239"/>
          <a:ext cx="3304903" cy="1802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951">
                  <a:extLst>
                    <a:ext uri="{9D8B030D-6E8A-4147-A177-3AD203B41FA5}">
                      <a16:colId xmlns:a16="http://schemas.microsoft.com/office/drawing/2014/main" val="1831748797"/>
                    </a:ext>
                  </a:extLst>
                </a:gridCol>
                <a:gridCol w="1101976">
                  <a:extLst>
                    <a:ext uri="{9D8B030D-6E8A-4147-A177-3AD203B41FA5}">
                      <a16:colId xmlns:a16="http://schemas.microsoft.com/office/drawing/2014/main" val="2212736437"/>
                    </a:ext>
                  </a:extLst>
                </a:gridCol>
                <a:gridCol w="1101976">
                  <a:extLst>
                    <a:ext uri="{9D8B030D-6E8A-4147-A177-3AD203B41FA5}">
                      <a16:colId xmlns:a16="http://schemas.microsoft.com/office/drawing/2014/main" val="543367974"/>
                    </a:ext>
                  </a:extLst>
                </a:gridCol>
              </a:tblGrid>
              <a:tr h="60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A/P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717165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1107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943272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04424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28810"/>
              </p:ext>
            </p:extLst>
          </p:nvPr>
        </p:nvGraphicFramePr>
        <p:xfrm>
          <a:off x="1045029" y="4486671"/>
          <a:ext cx="6557555" cy="1175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211">
                  <a:extLst>
                    <a:ext uri="{9D8B030D-6E8A-4147-A177-3AD203B41FA5}">
                      <a16:colId xmlns:a16="http://schemas.microsoft.com/office/drawing/2014/main" val="1817485819"/>
                    </a:ext>
                  </a:extLst>
                </a:gridCol>
                <a:gridCol w="1544007">
                  <a:extLst>
                    <a:ext uri="{9D8B030D-6E8A-4147-A177-3AD203B41FA5}">
                      <a16:colId xmlns:a16="http://schemas.microsoft.com/office/drawing/2014/main" val="554973136"/>
                    </a:ext>
                  </a:extLst>
                </a:gridCol>
                <a:gridCol w="1314712">
                  <a:extLst>
                    <a:ext uri="{9D8B030D-6E8A-4147-A177-3AD203B41FA5}">
                      <a16:colId xmlns:a16="http://schemas.microsoft.com/office/drawing/2014/main" val="3761748581"/>
                    </a:ext>
                  </a:extLst>
                </a:gridCol>
                <a:gridCol w="1299094">
                  <a:extLst>
                    <a:ext uri="{9D8B030D-6E8A-4147-A177-3AD203B41FA5}">
                      <a16:colId xmlns:a16="http://schemas.microsoft.com/office/drawing/2014/main" val="1113312491"/>
                    </a:ext>
                  </a:extLst>
                </a:gridCol>
                <a:gridCol w="1136531">
                  <a:extLst>
                    <a:ext uri="{9D8B030D-6E8A-4147-A177-3AD203B41FA5}">
                      <a16:colId xmlns:a16="http://schemas.microsoft.com/office/drawing/2014/main" val="249310251"/>
                    </a:ext>
                  </a:extLst>
                </a:gridCol>
              </a:tblGrid>
              <a:tr h="604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 test</a:t>
                      </a:r>
                      <a:r>
                        <a:rPr lang="en-US" sz="12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Accuracy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Sensitivity/Recall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Specificity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Precision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F1 Score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160808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97.3%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0.8812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0.9982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0.13755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0.2379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48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en-US" dirty="0" smtClean="0"/>
              <a:t>SVM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5473"/>
            <a:ext cx="8596668" cy="4695889"/>
          </a:xfrm>
        </p:spPr>
        <p:txBody>
          <a:bodyPr/>
          <a:lstStyle/>
          <a:p>
            <a:r>
              <a:rPr lang="en-US" dirty="0" smtClean="0"/>
              <a:t>This support vector machine model use for classification.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47376"/>
              </p:ext>
            </p:extLst>
          </p:nvPr>
        </p:nvGraphicFramePr>
        <p:xfrm>
          <a:off x="1110342" y="2207624"/>
          <a:ext cx="3357154" cy="1639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358">
                  <a:extLst>
                    <a:ext uri="{9D8B030D-6E8A-4147-A177-3AD203B41FA5}">
                      <a16:colId xmlns:a16="http://schemas.microsoft.com/office/drawing/2014/main" val="1424218383"/>
                    </a:ext>
                  </a:extLst>
                </a:gridCol>
                <a:gridCol w="1119398">
                  <a:extLst>
                    <a:ext uri="{9D8B030D-6E8A-4147-A177-3AD203B41FA5}">
                      <a16:colId xmlns:a16="http://schemas.microsoft.com/office/drawing/2014/main" val="2968643770"/>
                    </a:ext>
                  </a:extLst>
                </a:gridCol>
                <a:gridCol w="1119398">
                  <a:extLst>
                    <a:ext uri="{9D8B030D-6E8A-4147-A177-3AD203B41FA5}">
                      <a16:colId xmlns:a16="http://schemas.microsoft.com/office/drawing/2014/main" val="1400126283"/>
                    </a:ext>
                  </a:extLst>
                </a:gridCol>
              </a:tblGrid>
              <a:tr h="5465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A/P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602148"/>
                  </a:ext>
                </a:extLst>
              </a:tr>
              <a:tr h="5465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1115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246909"/>
                  </a:ext>
                </a:extLst>
              </a:tr>
              <a:tr h="5465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127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133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80179"/>
              </p:ext>
            </p:extLst>
          </p:nvPr>
        </p:nvGraphicFramePr>
        <p:xfrm>
          <a:off x="1110342" y="4709412"/>
          <a:ext cx="7106197" cy="1175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098">
                  <a:extLst>
                    <a:ext uri="{9D8B030D-6E8A-4147-A177-3AD203B41FA5}">
                      <a16:colId xmlns:a16="http://schemas.microsoft.com/office/drawing/2014/main" val="3739090885"/>
                    </a:ext>
                  </a:extLst>
                </a:gridCol>
                <a:gridCol w="1124812">
                  <a:extLst>
                    <a:ext uri="{9D8B030D-6E8A-4147-A177-3AD203B41FA5}">
                      <a16:colId xmlns:a16="http://schemas.microsoft.com/office/drawing/2014/main" val="1817485819"/>
                    </a:ext>
                  </a:extLst>
                </a:gridCol>
                <a:gridCol w="1374843">
                  <a:extLst>
                    <a:ext uri="{9D8B030D-6E8A-4147-A177-3AD203B41FA5}">
                      <a16:colId xmlns:a16="http://schemas.microsoft.com/office/drawing/2014/main" val="554973136"/>
                    </a:ext>
                  </a:extLst>
                </a:gridCol>
                <a:gridCol w="1170670">
                  <a:extLst>
                    <a:ext uri="{9D8B030D-6E8A-4147-A177-3AD203B41FA5}">
                      <a16:colId xmlns:a16="http://schemas.microsoft.com/office/drawing/2014/main" val="3761748581"/>
                    </a:ext>
                  </a:extLst>
                </a:gridCol>
                <a:gridCol w="1156763">
                  <a:extLst>
                    <a:ext uri="{9D8B030D-6E8A-4147-A177-3AD203B41FA5}">
                      <a16:colId xmlns:a16="http://schemas.microsoft.com/office/drawing/2014/main" val="1113312491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249310251"/>
                    </a:ext>
                  </a:extLst>
                </a:gridCol>
              </a:tblGrid>
              <a:tr h="604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 accuracy</a:t>
                      </a:r>
                      <a:endParaRPr lang="en-US" sz="1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 test</a:t>
                      </a:r>
                      <a:r>
                        <a:rPr lang="en-US" sz="12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Accuracy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Sensitivity/Recall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Specificity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Precision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F1 Score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160808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90.41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97.12%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0.8564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1.000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0.1349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0.2330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48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5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loss and accuracy </a:t>
            </a:r>
            <a:r>
              <a:rPr lang="en-US" u="sng" dirty="0" smtClean="0"/>
              <a:t>curves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09" y="1776550"/>
            <a:ext cx="4379649" cy="322652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0819" y="1930400"/>
            <a:ext cx="4287788" cy="28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Conclusion: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 smtClean="0"/>
              <a:t>In this project </a:t>
            </a:r>
            <a:r>
              <a:rPr lang="en-US" dirty="0"/>
              <a:t>I</a:t>
            </a:r>
            <a:r>
              <a:rPr lang="en-US" dirty="0" smtClean="0"/>
              <a:t> used logistic regression, decision Tress, Random Forest, SVM model and on </a:t>
            </a:r>
            <a:r>
              <a:rPr lang="en-US" dirty="0"/>
              <a:t>the basis of facts, </a:t>
            </a:r>
            <a:r>
              <a:rPr lang="en-US" dirty="0" smtClean="0"/>
              <a:t>I </a:t>
            </a:r>
            <a:r>
              <a:rPr lang="en-US" dirty="0"/>
              <a:t>can say that Random forest is the  best model as </a:t>
            </a:r>
            <a:r>
              <a:rPr lang="en-US" dirty="0" smtClean="0"/>
              <a:t>this </a:t>
            </a:r>
            <a:r>
              <a:rPr lang="en-US" dirty="0"/>
              <a:t>model is giving good result in comparison to other model. </a:t>
            </a:r>
          </a:p>
        </p:txBody>
      </p:sp>
    </p:spTree>
    <p:extLst>
      <p:ext uri="{BB962C8B-B14F-4D97-AF65-F5344CB8AC3E}">
        <p14:creationId xmlns:p14="http://schemas.microsoft.com/office/powerpoint/2010/main" val="2817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280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Identifying musk and non musk  </vt:lpstr>
      <vt:lpstr>Data cleaning:</vt:lpstr>
      <vt:lpstr>Models: </vt:lpstr>
      <vt:lpstr>Logistic Regression</vt:lpstr>
      <vt:lpstr>Decision Tree:</vt:lpstr>
      <vt:lpstr>Random Forest:</vt:lpstr>
      <vt:lpstr>SVM Model:</vt:lpstr>
      <vt:lpstr>loss and accuracy curves: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musk and non musk</dc:title>
  <dc:creator>rakesh.pawar3232@gmail.com</dc:creator>
  <cp:lastModifiedBy>rakesh.pawar3232@gmail.com</cp:lastModifiedBy>
  <cp:revision>15</cp:revision>
  <dcterms:created xsi:type="dcterms:W3CDTF">2019-12-15T12:03:10Z</dcterms:created>
  <dcterms:modified xsi:type="dcterms:W3CDTF">2020-01-18T09:57:13Z</dcterms:modified>
</cp:coreProperties>
</file>