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74" r:id="rId5"/>
    <p:sldId id="275" r:id="rId6"/>
    <p:sldId id="290" r:id="rId7"/>
    <p:sldId id="270" r:id="rId8"/>
    <p:sldId id="265" r:id="rId9"/>
    <p:sldId id="273" r:id="rId10"/>
    <p:sldId id="271" r:id="rId11"/>
    <p:sldId id="260" r:id="rId12"/>
    <p:sldId id="261" r:id="rId13"/>
    <p:sldId id="291" r:id="rId14"/>
    <p:sldId id="262" r:id="rId15"/>
    <p:sldId id="276" r:id="rId16"/>
    <p:sldId id="278" r:id="rId17"/>
    <p:sldId id="281" r:id="rId18"/>
    <p:sldId id="282" r:id="rId19"/>
    <p:sldId id="283" r:id="rId20"/>
    <p:sldId id="306" r:id="rId21"/>
    <p:sldId id="284" r:id="rId22"/>
    <p:sldId id="286" r:id="rId23"/>
    <p:sldId id="287" r:id="rId24"/>
    <p:sldId id="292" r:id="rId25"/>
    <p:sldId id="293" r:id="rId26"/>
    <p:sldId id="294" r:id="rId27"/>
    <p:sldId id="295" r:id="rId28"/>
    <p:sldId id="296" r:id="rId29"/>
    <p:sldId id="297" r:id="rId30"/>
    <p:sldId id="300" r:id="rId31"/>
    <p:sldId id="298" r:id="rId32"/>
    <p:sldId id="299" r:id="rId33"/>
    <p:sldId id="302" r:id="rId34"/>
    <p:sldId id="303" r:id="rId35"/>
    <p:sldId id="304" r:id="rId36"/>
    <p:sldId id="305"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12" autoAdjust="0"/>
  </p:normalViewPr>
  <p:slideViewPr>
    <p:cSldViewPr snapToGrid="0">
      <p:cViewPr varScale="1">
        <p:scale>
          <a:sx n="81" d="100"/>
          <a:sy n="81" d="100"/>
        </p:scale>
        <p:origin x="590"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57" b="1" i="0" u="none" strike="noStrike" kern="1200" spc="0" baseline="0">
                <a:solidFill>
                  <a:srgbClr val="FF0000"/>
                </a:solidFill>
                <a:latin typeface="Times New Roman" panose="02020603050405020304" pitchFamily="18" charset="0"/>
                <a:ea typeface="+mn-ea"/>
                <a:cs typeface="Times New Roman" panose="02020603050405020304" pitchFamily="18" charset="0"/>
              </a:defRPr>
            </a:pPr>
            <a:r>
              <a:rPr lang="en-IN" sz="2157" b="1" dirty="0">
                <a:solidFill>
                  <a:srgbClr val="FFFF00"/>
                </a:solidFill>
                <a:latin typeface="Times New Roman" panose="02020603050405020304" pitchFamily="18" charset="0"/>
                <a:cs typeface="Times New Roman" panose="02020603050405020304" pitchFamily="18" charset="0"/>
              </a:rPr>
              <a:t>Overall</a:t>
            </a:r>
            <a:r>
              <a:rPr lang="en-IN" sz="2157" b="1" baseline="0" dirty="0">
                <a:solidFill>
                  <a:srgbClr val="FFFF00"/>
                </a:solidFill>
                <a:latin typeface="Times New Roman" panose="02020603050405020304" pitchFamily="18" charset="0"/>
                <a:cs typeface="Times New Roman" panose="02020603050405020304" pitchFamily="18" charset="0"/>
              </a:rPr>
              <a:t> Accuracy</a:t>
            </a:r>
            <a:endParaRPr lang="en-IN" sz="2000" b="1" dirty="0">
              <a:solidFill>
                <a:srgbClr val="FFFF00"/>
              </a:solidFill>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726"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GA</c:v>
                </c:pt>
                <c:pt idx="1">
                  <c:v>t-Test</c:v>
                </c:pt>
              </c:strCache>
            </c:strRef>
          </c:cat>
          <c:val>
            <c:numRef>
              <c:f>Sheet1!$B$2:$B$3</c:f>
              <c:numCache>
                <c:formatCode>General</c:formatCode>
                <c:ptCount val="2"/>
                <c:pt idx="0">
                  <c:v>92.07</c:v>
                </c:pt>
                <c:pt idx="1">
                  <c:v>88.81</c:v>
                </c:pt>
              </c:numCache>
            </c:numRef>
          </c:val>
          <c:extLst>
            <c:ext xmlns:c16="http://schemas.microsoft.com/office/drawing/2014/chart" uri="{C3380CC4-5D6E-409C-BE32-E72D297353CC}">
              <c16:uniqueId val="{00000000-BA63-4DB2-9126-145328006EE0}"/>
            </c:ext>
          </c:extLst>
        </c:ser>
        <c:ser>
          <c:idx val="1"/>
          <c:order val="1"/>
          <c:tx>
            <c:strRef>
              <c:f>Sheet1!$C$1</c:f>
              <c:strCache>
                <c:ptCount val="1"/>
                <c:pt idx="0">
                  <c:v>multiSVM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726"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GA</c:v>
                </c:pt>
                <c:pt idx="1">
                  <c:v>t-Test</c:v>
                </c:pt>
              </c:strCache>
            </c:strRef>
          </c:cat>
          <c:val>
            <c:numRef>
              <c:f>Sheet1!$C$2:$C$3</c:f>
              <c:numCache>
                <c:formatCode>General</c:formatCode>
                <c:ptCount val="2"/>
                <c:pt idx="0">
                  <c:v>90.68</c:v>
                </c:pt>
                <c:pt idx="1">
                  <c:v>87.64</c:v>
                </c:pt>
              </c:numCache>
            </c:numRef>
          </c:val>
          <c:extLst>
            <c:ext xmlns:c16="http://schemas.microsoft.com/office/drawing/2014/chart" uri="{C3380CC4-5D6E-409C-BE32-E72D297353CC}">
              <c16:uniqueId val="{00000001-BA63-4DB2-9126-145328006EE0}"/>
            </c:ext>
          </c:extLst>
        </c:ser>
        <c:ser>
          <c:idx val="2"/>
          <c:order val="2"/>
          <c:tx>
            <c:strRef>
              <c:f>Sheet1!$D$1</c:f>
              <c:strCache>
                <c:ptCount val="1"/>
                <c:pt idx="0">
                  <c:v>NB</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726"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GA</c:v>
                </c:pt>
                <c:pt idx="1">
                  <c:v>t-Test</c:v>
                </c:pt>
              </c:strCache>
            </c:strRef>
          </c:cat>
          <c:val>
            <c:numRef>
              <c:f>Sheet1!$D$2:$D$3</c:f>
              <c:numCache>
                <c:formatCode>General</c:formatCode>
                <c:ptCount val="2"/>
                <c:pt idx="0">
                  <c:v>86.95</c:v>
                </c:pt>
                <c:pt idx="1">
                  <c:v>84.38</c:v>
                </c:pt>
              </c:numCache>
            </c:numRef>
          </c:val>
          <c:extLst>
            <c:ext xmlns:c16="http://schemas.microsoft.com/office/drawing/2014/chart" uri="{C3380CC4-5D6E-409C-BE32-E72D297353CC}">
              <c16:uniqueId val="{00000002-BA63-4DB2-9126-145328006EE0}"/>
            </c:ext>
          </c:extLst>
        </c:ser>
        <c:dLbls>
          <c:showLegendKey val="0"/>
          <c:showVal val="0"/>
          <c:showCatName val="0"/>
          <c:showSerName val="0"/>
          <c:showPercent val="0"/>
          <c:showBubbleSize val="0"/>
        </c:dLbls>
        <c:gapWidth val="150"/>
        <c:axId val="1430856912"/>
        <c:axId val="1"/>
      </c:barChart>
      <c:catAx>
        <c:axId val="1430856912"/>
        <c:scaling>
          <c:orientation val="minMax"/>
        </c:scaling>
        <c:delete val="0"/>
        <c:axPos val="b"/>
        <c:numFmt formatCode="General" sourceLinked="1"/>
        <c:majorTickMark val="none"/>
        <c:minorTickMark val="none"/>
        <c:tickLblPos val="nextTo"/>
        <c:spPr>
          <a:noFill/>
          <a:ln w="10273" cap="flat" cmpd="sng" algn="ctr">
            <a:solidFill>
              <a:schemeClr val="tx1">
                <a:lumMod val="15000"/>
                <a:lumOff val="85000"/>
              </a:schemeClr>
            </a:solidFill>
            <a:round/>
          </a:ln>
          <a:effectLst/>
        </c:spPr>
        <c:txPr>
          <a:bodyPr rot="-60000000" spcFirstLastPara="1" vertOverflow="ellipsis" vert="horz" wrap="square" anchor="ctr" anchorCtr="1"/>
          <a:lstStyle/>
          <a:p>
            <a:pPr>
              <a:defRPr sz="1726"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10273" cap="flat" cmpd="sng" algn="ctr">
              <a:solidFill>
                <a:schemeClr val="tx1">
                  <a:lumMod val="15000"/>
                  <a:lumOff val="85000"/>
                </a:schemeClr>
              </a:solidFill>
              <a:round/>
            </a:ln>
            <a:effectLst/>
          </c:spPr>
        </c:majorGridlines>
        <c:title>
          <c:tx>
            <c:rich>
              <a:bodyPr/>
              <a:lstStyle/>
              <a:p>
                <a:pPr>
                  <a:defRPr sz="1726" b="0" i="0" u="none" strike="noStrike" baseline="0">
                    <a:solidFill>
                      <a:schemeClr val="bg1"/>
                    </a:solidFill>
                    <a:latin typeface="Times New Roman"/>
                    <a:ea typeface="Times New Roman"/>
                    <a:cs typeface="Times New Roman"/>
                  </a:defRPr>
                </a:pPr>
                <a:r>
                  <a:rPr lang="en-IN">
                    <a:solidFill>
                      <a:schemeClr val="bg1"/>
                    </a:solidFill>
                  </a:rPr>
                  <a:t>Accuracy</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726" b="0" i="0" u="none" strike="noStrike" kern="1200" baseline="0">
                <a:solidFill>
                  <a:schemeClr val="bg1"/>
                </a:solidFill>
                <a:latin typeface="+mn-lt"/>
                <a:ea typeface="+mn-ea"/>
                <a:cs typeface="+mn-cs"/>
              </a:defRPr>
            </a:pPr>
            <a:endParaRPr lang="en-US"/>
          </a:p>
        </c:txPr>
        <c:crossAx val="1430856912"/>
        <c:crosses val="autoZero"/>
        <c:crossBetween val="between"/>
      </c:valAx>
      <c:spPr>
        <a:noFill/>
        <a:ln w="27394">
          <a:noFill/>
        </a:ln>
      </c:spPr>
    </c:plotArea>
    <c:legend>
      <c:legendPos val="b"/>
      <c:overlay val="0"/>
      <c:spPr>
        <a:noFill/>
        <a:ln>
          <a:noFill/>
        </a:ln>
        <a:effectLst/>
      </c:spPr>
      <c:txPr>
        <a:bodyPr rot="0" spcFirstLastPara="1" vertOverflow="ellipsis" vert="horz" wrap="square" anchor="ctr" anchorCtr="1"/>
        <a:lstStyle/>
        <a:p>
          <a:pPr>
            <a:defRPr sz="1726"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48717-96BB-4D00-B497-3B694D752EB9}" type="datetimeFigureOut">
              <a:rPr lang="en-IN" smtClean="0"/>
              <a:pPr/>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B143-C6D2-419D-A818-918313DA0BD6}" type="slidenum">
              <a:rPr lang="en-IN" smtClean="0"/>
              <a:pPr/>
              <a:t>‹#›</a:t>
            </a:fld>
            <a:endParaRPr lang="en-IN"/>
          </a:p>
        </p:txBody>
      </p:sp>
    </p:spTree>
    <p:extLst>
      <p:ext uri="{BB962C8B-B14F-4D97-AF65-F5344CB8AC3E}">
        <p14:creationId xmlns:p14="http://schemas.microsoft.com/office/powerpoint/2010/main" val="60188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56402-85E9-4030-8342-BDC69CCD6254}" type="slidenum">
              <a:rPr lang="en-IN" smtClean="0"/>
              <a:pPr/>
              <a:t>1</a:t>
            </a:fld>
            <a:endParaRPr lang="en-IN"/>
          </a:p>
        </p:txBody>
      </p:sp>
    </p:spTree>
    <p:extLst>
      <p:ext uri="{BB962C8B-B14F-4D97-AF65-F5344CB8AC3E}">
        <p14:creationId xmlns:p14="http://schemas.microsoft.com/office/powerpoint/2010/main" val="134473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381F690-978D-4EBB-B0F5-60299FE79560}" type="slidenum">
              <a:rPr lang="en-US" altLang="en-US" smtClean="0"/>
              <a:pPr/>
              <a:t>2</a:t>
            </a:fld>
            <a:endParaRPr lang="en-US" altLang="en-US"/>
          </a:p>
        </p:txBody>
      </p:sp>
    </p:spTree>
    <p:extLst>
      <p:ext uri="{BB962C8B-B14F-4D97-AF65-F5344CB8AC3E}">
        <p14:creationId xmlns:p14="http://schemas.microsoft.com/office/powerpoint/2010/main" val="167015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F1A1FF-A862-47B7-B2C2-D8F4C0A7E2EC}" type="slidenum">
              <a:rPr lang="en-US" altLang="en-US" smtClean="0"/>
              <a:pPr/>
              <a:t>34</a:t>
            </a:fld>
            <a:endParaRPr lang="en-US" altLang="en-US"/>
          </a:p>
        </p:txBody>
      </p:sp>
    </p:spTree>
    <p:extLst>
      <p:ext uri="{BB962C8B-B14F-4D97-AF65-F5344CB8AC3E}">
        <p14:creationId xmlns:p14="http://schemas.microsoft.com/office/powerpoint/2010/main" val="335490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E67B143-C6D2-419D-A818-918313DA0BD6}" type="slidenum">
              <a:rPr lang="en-IN" smtClean="0"/>
              <a:pPr/>
              <a:t>37</a:t>
            </a:fld>
            <a:endParaRPr lang="en-IN"/>
          </a:p>
        </p:txBody>
      </p:sp>
    </p:spTree>
    <p:extLst>
      <p:ext uri="{BB962C8B-B14F-4D97-AF65-F5344CB8AC3E}">
        <p14:creationId xmlns:p14="http://schemas.microsoft.com/office/powerpoint/2010/main" val="301248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B6D290-C91D-46BE-B613-74204824CE46}" type="datetime3">
              <a:rPr lang="en-US" smtClean="0"/>
              <a:pPr/>
              <a:t>28 April 2023</a:t>
            </a:fld>
            <a:endParaRPr lang="en-IN"/>
          </a:p>
        </p:txBody>
      </p:sp>
      <p:sp>
        <p:nvSpPr>
          <p:cNvPr id="5" name="Footer Placeholder 4"/>
          <p:cNvSpPr>
            <a:spLocks noGrp="1"/>
          </p:cNvSpPr>
          <p:nvPr>
            <p:ph type="ftr" sz="quarter" idx="11"/>
          </p:nvPr>
        </p:nvSpPr>
        <p:spPr/>
        <p:txBody>
          <a:bodyPr/>
          <a:lstStyle/>
          <a:p>
            <a:r>
              <a:rPr lang="en-IN"/>
              <a:t>Information Technology</a:t>
            </a:r>
          </a:p>
        </p:txBody>
      </p:sp>
      <p:sp>
        <p:nvSpPr>
          <p:cNvPr id="6" name="Slide Number Placeholder 5"/>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182888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C980E1-FEEC-4312-9CF8-8C7C3C551814}" type="datetime3">
              <a:rPr lang="en-US" smtClean="0"/>
              <a:pPr/>
              <a:t>28 April 2023</a:t>
            </a:fld>
            <a:endParaRPr lang="en-IN"/>
          </a:p>
        </p:txBody>
      </p:sp>
      <p:sp>
        <p:nvSpPr>
          <p:cNvPr id="5" name="Footer Placeholder 4"/>
          <p:cNvSpPr>
            <a:spLocks noGrp="1"/>
          </p:cNvSpPr>
          <p:nvPr>
            <p:ph type="ftr" sz="quarter" idx="11"/>
          </p:nvPr>
        </p:nvSpPr>
        <p:spPr/>
        <p:txBody>
          <a:bodyPr/>
          <a:lstStyle/>
          <a:p>
            <a:r>
              <a:rPr lang="en-IN"/>
              <a:t>Information Technology</a:t>
            </a:r>
          </a:p>
        </p:txBody>
      </p:sp>
      <p:sp>
        <p:nvSpPr>
          <p:cNvPr id="6" name="Slide Number Placeholder 5"/>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178763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502B59-732E-47A9-AD8C-C7DF52566187}" type="datetime3">
              <a:rPr lang="en-US" smtClean="0"/>
              <a:pPr/>
              <a:t>28 April 2023</a:t>
            </a:fld>
            <a:endParaRPr lang="en-IN"/>
          </a:p>
        </p:txBody>
      </p:sp>
      <p:sp>
        <p:nvSpPr>
          <p:cNvPr id="5" name="Footer Placeholder 4"/>
          <p:cNvSpPr>
            <a:spLocks noGrp="1"/>
          </p:cNvSpPr>
          <p:nvPr>
            <p:ph type="ftr" sz="quarter" idx="11"/>
          </p:nvPr>
        </p:nvSpPr>
        <p:spPr/>
        <p:txBody>
          <a:bodyPr/>
          <a:lstStyle/>
          <a:p>
            <a:r>
              <a:rPr lang="en-IN"/>
              <a:t>Information Technology</a:t>
            </a:r>
          </a:p>
        </p:txBody>
      </p:sp>
      <p:sp>
        <p:nvSpPr>
          <p:cNvPr id="6" name="Slide Number Placeholder 5"/>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262216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D31E10-9757-4849-8F55-92A5583779D6}" type="datetime3">
              <a:rPr lang="en-US" smtClean="0"/>
              <a:pPr/>
              <a:t>28 April 2023</a:t>
            </a:fld>
            <a:endParaRPr lang="en-IN"/>
          </a:p>
        </p:txBody>
      </p:sp>
      <p:sp>
        <p:nvSpPr>
          <p:cNvPr id="5" name="Footer Placeholder 4"/>
          <p:cNvSpPr>
            <a:spLocks noGrp="1"/>
          </p:cNvSpPr>
          <p:nvPr>
            <p:ph type="ftr" sz="quarter" idx="11"/>
          </p:nvPr>
        </p:nvSpPr>
        <p:spPr/>
        <p:txBody>
          <a:bodyPr/>
          <a:lstStyle/>
          <a:p>
            <a:r>
              <a:rPr lang="en-IN"/>
              <a:t>Information Technology</a:t>
            </a:r>
          </a:p>
        </p:txBody>
      </p:sp>
      <p:sp>
        <p:nvSpPr>
          <p:cNvPr id="6" name="Slide Number Placeholder 5"/>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74518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34C8F-531B-4E28-99AE-1932BDCFBF69}" type="datetime3">
              <a:rPr lang="en-US" smtClean="0"/>
              <a:pPr/>
              <a:t>28 April 2023</a:t>
            </a:fld>
            <a:endParaRPr lang="en-IN"/>
          </a:p>
        </p:txBody>
      </p:sp>
      <p:sp>
        <p:nvSpPr>
          <p:cNvPr id="5" name="Footer Placeholder 4"/>
          <p:cNvSpPr>
            <a:spLocks noGrp="1"/>
          </p:cNvSpPr>
          <p:nvPr>
            <p:ph type="ftr" sz="quarter" idx="11"/>
          </p:nvPr>
        </p:nvSpPr>
        <p:spPr/>
        <p:txBody>
          <a:bodyPr/>
          <a:lstStyle/>
          <a:p>
            <a:r>
              <a:rPr lang="en-IN"/>
              <a:t>Information Technology</a:t>
            </a:r>
          </a:p>
        </p:txBody>
      </p:sp>
      <p:sp>
        <p:nvSpPr>
          <p:cNvPr id="6" name="Slide Number Placeholder 5"/>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263162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E90F54-93C8-40B6-95A6-5D9F9ABB3B37}" type="datetime3">
              <a:rPr lang="en-US" smtClean="0"/>
              <a:pPr/>
              <a:t>28 April 2023</a:t>
            </a:fld>
            <a:endParaRPr lang="en-IN"/>
          </a:p>
        </p:txBody>
      </p:sp>
      <p:sp>
        <p:nvSpPr>
          <p:cNvPr id="6" name="Footer Placeholder 5"/>
          <p:cNvSpPr>
            <a:spLocks noGrp="1"/>
          </p:cNvSpPr>
          <p:nvPr>
            <p:ph type="ftr" sz="quarter" idx="11"/>
          </p:nvPr>
        </p:nvSpPr>
        <p:spPr/>
        <p:txBody>
          <a:bodyPr/>
          <a:lstStyle/>
          <a:p>
            <a:r>
              <a:rPr lang="en-IN"/>
              <a:t>Information Technology</a:t>
            </a:r>
          </a:p>
        </p:txBody>
      </p:sp>
      <p:sp>
        <p:nvSpPr>
          <p:cNvPr id="7" name="Slide Number Placeholder 6"/>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415081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150FE3-DDC5-42DF-99F9-6F375A336D28}" type="datetime3">
              <a:rPr lang="en-US" smtClean="0"/>
              <a:pPr/>
              <a:t>28 April 2023</a:t>
            </a:fld>
            <a:endParaRPr lang="en-IN"/>
          </a:p>
        </p:txBody>
      </p:sp>
      <p:sp>
        <p:nvSpPr>
          <p:cNvPr id="8" name="Footer Placeholder 7"/>
          <p:cNvSpPr>
            <a:spLocks noGrp="1"/>
          </p:cNvSpPr>
          <p:nvPr>
            <p:ph type="ftr" sz="quarter" idx="11"/>
          </p:nvPr>
        </p:nvSpPr>
        <p:spPr/>
        <p:txBody>
          <a:bodyPr/>
          <a:lstStyle/>
          <a:p>
            <a:r>
              <a:rPr lang="en-IN"/>
              <a:t>Information Technology</a:t>
            </a:r>
          </a:p>
        </p:txBody>
      </p:sp>
      <p:sp>
        <p:nvSpPr>
          <p:cNvPr id="9" name="Slide Number Placeholder 8"/>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240801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0BA9DD-6B07-40B8-8ADA-45291E98C47D}" type="datetime3">
              <a:rPr lang="en-US" smtClean="0"/>
              <a:pPr/>
              <a:t>28 April 2023</a:t>
            </a:fld>
            <a:endParaRPr lang="en-IN"/>
          </a:p>
        </p:txBody>
      </p:sp>
      <p:sp>
        <p:nvSpPr>
          <p:cNvPr id="4" name="Footer Placeholder 3"/>
          <p:cNvSpPr>
            <a:spLocks noGrp="1"/>
          </p:cNvSpPr>
          <p:nvPr>
            <p:ph type="ftr" sz="quarter" idx="11"/>
          </p:nvPr>
        </p:nvSpPr>
        <p:spPr/>
        <p:txBody>
          <a:bodyPr/>
          <a:lstStyle/>
          <a:p>
            <a:r>
              <a:rPr lang="en-IN"/>
              <a:t>Information Technology</a:t>
            </a:r>
          </a:p>
        </p:txBody>
      </p:sp>
      <p:sp>
        <p:nvSpPr>
          <p:cNvPr id="5" name="Slide Number Placeholder 4"/>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224527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C76F5-1992-4900-BD11-B6FF868456B9}" type="datetime3">
              <a:rPr lang="en-US" smtClean="0"/>
              <a:pPr/>
              <a:t>28 April 2023</a:t>
            </a:fld>
            <a:endParaRPr lang="en-IN"/>
          </a:p>
        </p:txBody>
      </p:sp>
      <p:sp>
        <p:nvSpPr>
          <p:cNvPr id="3" name="Footer Placeholder 2"/>
          <p:cNvSpPr>
            <a:spLocks noGrp="1"/>
          </p:cNvSpPr>
          <p:nvPr>
            <p:ph type="ftr" sz="quarter" idx="11"/>
          </p:nvPr>
        </p:nvSpPr>
        <p:spPr/>
        <p:txBody>
          <a:bodyPr/>
          <a:lstStyle/>
          <a:p>
            <a:r>
              <a:rPr lang="en-IN"/>
              <a:t>Information Technology</a:t>
            </a:r>
          </a:p>
        </p:txBody>
      </p:sp>
      <p:sp>
        <p:nvSpPr>
          <p:cNvPr id="4" name="Slide Number Placeholder 3"/>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136710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D08E3-DF26-4B92-B3C0-9A594073A877}" type="datetime3">
              <a:rPr lang="en-US" smtClean="0"/>
              <a:pPr/>
              <a:t>28 April 2023</a:t>
            </a:fld>
            <a:endParaRPr lang="en-IN"/>
          </a:p>
        </p:txBody>
      </p:sp>
      <p:sp>
        <p:nvSpPr>
          <p:cNvPr id="6" name="Footer Placeholder 5"/>
          <p:cNvSpPr>
            <a:spLocks noGrp="1"/>
          </p:cNvSpPr>
          <p:nvPr>
            <p:ph type="ftr" sz="quarter" idx="11"/>
          </p:nvPr>
        </p:nvSpPr>
        <p:spPr/>
        <p:txBody>
          <a:bodyPr/>
          <a:lstStyle/>
          <a:p>
            <a:r>
              <a:rPr lang="en-IN"/>
              <a:t>Information Technology</a:t>
            </a:r>
          </a:p>
        </p:txBody>
      </p:sp>
      <p:sp>
        <p:nvSpPr>
          <p:cNvPr id="7" name="Slide Number Placeholder 6"/>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20810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27911-B24D-4160-99C1-60C7835B3463}" type="datetime3">
              <a:rPr lang="en-US" smtClean="0"/>
              <a:pPr/>
              <a:t>28 April 2023</a:t>
            </a:fld>
            <a:endParaRPr lang="en-IN"/>
          </a:p>
        </p:txBody>
      </p:sp>
      <p:sp>
        <p:nvSpPr>
          <p:cNvPr id="6" name="Footer Placeholder 5"/>
          <p:cNvSpPr>
            <a:spLocks noGrp="1"/>
          </p:cNvSpPr>
          <p:nvPr>
            <p:ph type="ftr" sz="quarter" idx="11"/>
          </p:nvPr>
        </p:nvSpPr>
        <p:spPr/>
        <p:txBody>
          <a:bodyPr/>
          <a:lstStyle/>
          <a:p>
            <a:r>
              <a:rPr lang="en-IN"/>
              <a:t>Information Technology</a:t>
            </a:r>
          </a:p>
        </p:txBody>
      </p:sp>
      <p:sp>
        <p:nvSpPr>
          <p:cNvPr id="7" name="Slide Number Placeholder 6"/>
          <p:cNvSpPr>
            <a:spLocks noGrp="1"/>
          </p:cNvSpPr>
          <p:nvPr>
            <p:ph type="sldNum" sz="quarter" idx="12"/>
          </p:nvPr>
        </p:nvSpPr>
        <p:spPr/>
        <p:txBody>
          <a:bodyPr/>
          <a:lstStyle/>
          <a:p>
            <a:fld id="{6BB12A33-D697-470B-98B3-42F75489FA17}" type="slidenum">
              <a:rPr lang="en-IN" smtClean="0"/>
              <a:pPr/>
              <a:t>‹#›</a:t>
            </a:fld>
            <a:endParaRPr lang="en-IN"/>
          </a:p>
        </p:txBody>
      </p:sp>
    </p:spTree>
    <p:extLst>
      <p:ext uri="{BB962C8B-B14F-4D97-AF65-F5344CB8AC3E}">
        <p14:creationId xmlns:p14="http://schemas.microsoft.com/office/powerpoint/2010/main" val="157358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0A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794B6-2995-49C9-942C-F5D93AFB2F52}" type="datetime3">
              <a:rPr lang="en-US" smtClean="0"/>
              <a:pPr/>
              <a:t>28 April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Information Technology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12A33-D697-470B-98B3-42F75489FA17}" type="slidenum">
              <a:rPr lang="en-IN" smtClean="0"/>
              <a:pPr/>
              <a:t>‹#›</a:t>
            </a:fld>
            <a:endParaRPr lang="en-IN"/>
          </a:p>
        </p:txBody>
      </p:sp>
    </p:spTree>
    <p:extLst>
      <p:ext uri="{BB962C8B-B14F-4D97-AF65-F5344CB8AC3E}">
        <p14:creationId xmlns:p14="http://schemas.microsoft.com/office/powerpoint/2010/main" val="2370612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12"/>
          <p:cNvSpPr txBox="1">
            <a:spLocks noChangeArrowheads="1"/>
          </p:cNvSpPr>
          <p:nvPr/>
        </p:nvSpPr>
        <p:spPr bwMode="auto">
          <a:xfrm>
            <a:off x="2057400" y="1990726"/>
            <a:ext cx="8001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IN" altLang="en-US" sz="2600" b="1" dirty="0">
                <a:solidFill>
                  <a:srgbClr val="FFFF00"/>
                </a:solidFill>
                <a:latin typeface="Times New Roman" panose="02020603050405020304" pitchFamily="18" charset="0"/>
                <a:cs typeface="Times New Roman" panose="02020603050405020304" pitchFamily="18" charset="0"/>
              </a:rPr>
              <a:t>GENETIC ALGORITHM BASED FEATURE SELECTION FOR THE CLASSIFICATION OF 	BREAST MASSES IN MAMMOGRAMS </a:t>
            </a:r>
            <a:endParaRPr lang="en-US" altLang="en-US" sz="2600" b="1" dirty="0">
              <a:solidFill>
                <a:srgbClr val="FFFF00"/>
              </a:solidFill>
              <a:latin typeface="Times New Roman" panose="02020603050405020304" pitchFamily="18" charset="0"/>
              <a:cs typeface="Times New Roman" panose="02020603050405020304" pitchFamily="18" charset="0"/>
            </a:endParaRPr>
          </a:p>
        </p:txBody>
      </p:sp>
      <p:sp>
        <p:nvSpPr>
          <p:cNvPr id="3078" name="TextBox 13"/>
          <p:cNvSpPr txBox="1">
            <a:spLocks noChangeArrowheads="1"/>
          </p:cNvSpPr>
          <p:nvPr/>
        </p:nvSpPr>
        <p:spPr bwMode="auto">
          <a:xfrm>
            <a:off x="7535371" y="4546599"/>
            <a:ext cx="2885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solidFill>
                  <a:schemeClr val="bg1"/>
                </a:solidFill>
                <a:latin typeface="Times New Roman" panose="02020603050405020304" pitchFamily="18" charset="0"/>
                <a:cs typeface="Times New Roman" panose="02020603050405020304" pitchFamily="18" charset="0"/>
              </a:rPr>
              <a:t>Team Members:</a:t>
            </a:r>
          </a:p>
          <a:p>
            <a:pPr algn="ctr" eaLnBrk="1" hangingPunct="1">
              <a:spcBef>
                <a:spcPct val="0"/>
              </a:spcBef>
              <a:buFontTx/>
              <a:buNone/>
            </a:pPr>
            <a:r>
              <a:rPr lang="en-US" altLang="en-US" sz="2000" b="1" dirty="0">
                <a:solidFill>
                  <a:schemeClr val="bg1"/>
                </a:solidFill>
                <a:latin typeface="Times New Roman" panose="02020603050405020304" pitchFamily="18" charset="0"/>
                <a:cs typeface="Times New Roman" panose="02020603050405020304" pitchFamily="18" charset="0"/>
              </a:rPr>
              <a:t>Rakesh </a:t>
            </a:r>
            <a:r>
              <a:rPr lang="en-US" altLang="en-US" sz="2000" b="1">
                <a:solidFill>
                  <a:schemeClr val="bg1"/>
                </a:solidFill>
                <a:latin typeface="Times New Roman" panose="02020603050405020304" pitchFamily="18" charset="0"/>
                <a:cs typeface="Times New Roman" panose="02020603050405020304" pitchFamily="18" charset="0"/>
              </a:rPr>
              <a:t>Prasanna R</a:t>
            </a:r>
            <a:endParaRPr lang="en-US" altLang="en-US" sz="2000" b="1" dirty="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000" b="1" dirty="0" err="1">
                <a:solidFill>
                  <a:schemeClr val="bg1"/>
                </a:solidFill>
                <a:latin typeface="Times New Roman" panose="02020603050405020304" pitchFamily="18" charset="0"/>
                <a:cs typeface="Times New Roman" panose="02020603050405020304" pitchFamily="18" charset="0"/>
              </a:rPr>
              <a:t>Regn</a:t>
            </a:r>
            <a:r>
              <a:rPr lang="en-US" altLang="en-US" sz="2000" b="1" dirty="0">
                <a:solidFill>
                  <a:schemeClr val="bg1"/>
                </a:solidFill>
                <a:latin typeface="Times New Roman" panose="02020603050405020304" pitchFamily="18" charset="0"/>
                <a:cs typeface="Times New Roman" panose="02020603050405020304" pitchFamily="18" charset="0"/>
              </a:rPr>
              <a:t> No: 910619205042</a:t>
            </a:r>
          </a:p>
        </p:txBody>
      </p:sp>
      <p:sp>
        <p:nvSpPr>
          <p:cNvPr id="11" name="TextBox 14"/>
          <p:cNvSpPr txBox="1">
            <a:spLocks noChangeArrowheads="1"/>
          </p:cNvSpPr>
          <p:nvPr/>
        </p:nvSpPr>
        <p:spPr bwMode="auto">
          <a:xfrm>
            <a:off x="640264" y="4546599"/>
            <a:ext cx="41582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solidFill>
                  <a:schemeClr val="bg1"/>
                </a:solidFill>
                <a:latin typeface="Times New Roman" panose="02020603050405020304" pitchFamily="18" charset="0"/>
                <a:cs typeface="Times New Roman" panose="02020603050405020304" pitchFamily="18" charset="0"/>
              </a:rPr>
              <a:t>Team Guide</a:t>
            </a:r>
          </a:p>
          <a:p>
            <a:pPr algn="ctr" eaLnBrk="1" hangingPunct="1">
              <a:spcBef>
                <a:spcPct val="0"/>
              </a:spcBef>
              <a:buFontTx/>
              <a:buNone/>
            </a:pPr>
            <a:r>
              <a:rPr lang="en-US" altLang="en-US" sz="2000" b="1" dirty="0">
                <a:solidFill>
                  <a:schemeClr val="bg1"/>
                </a:solidFill>
                <a:latin typeface="Times New Roman" panose="02020603050405020304" pitchFamily="18" charset="0"/>
                <a:cs typeface="Times New Roman" panose="02020603050405020304" pitchFamily="18" charset="0"/>
              </a:rPr>
              <a:t>	Mr.	</a:t>
            </a:r>
            <a:r>
              <a:rPr lang="en-US" altLang="en-US" sz="2000" b="1" dirty="0" err="1">
                <a:solidFill>
                  <a:schemeClr val="bg1"/>
                </a:solidFill>
                <a:latin typeface="Times New Roman" panose="02020603050405020304" pitchFamily="18" charset="0"/>
                <a:cs typeface="Times New Roman" panose="02020603050405020304" pitchFamily="18" charset="0"/>
              </a:rPr>
              <a:t>V.Aravindarajan</a:t>
            </a:r>
            <a:r>
              <a:rPr lang="en-US" altLang="en-US" sz="2000" b="1" dirty="0">
                <a:solidFill>
                  <a:schemeClr val="bg1"/>
                </a:solidFill>
                <a:latin typeface="Times New Roman" panose="02020603050405020304" pitchFamily="18" charset="0"/>
                <a:cs typeface="Times New Roman" panose="02020603050405020304" pitchFamily="18" charset="0"/>
              </a:rPr>
              <a:t>, AP/IT</a:t>
            </a:r>
          </a:p>
        </p:txBody>
      </p:sp>
    </p:spTree>
    <p:extLst>
      <p:ext uri="{BB962C8B-B14F-4D97-AF65-F5344CB8AC3E}">
        <p14:creationId xmlns:p14="http://schemas.microsoft.com/office/powerpoint/2010/main" val="6462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2" y="349084"/>
            <a:ext cx="10515600" cy="757821"/>
          </a:xfrm>
        </p:spPr>
        <p:txBody>
          <a:bodyPr>
            <a:normAutofit/>
          </a:bodyPr>
          <a:lstStyle/>
          <a:p>
            <a:pPr algn="ctr"/>
            <a:r>
              <a:rPr lang="en-US" sz="2400" b="1" dirty="0">
                <a:solidFill>
                  <a:srgbClr val="FFFF00"/>
                </a:solidFill>
                <a:latin typeface="Times New Roman" pitchFamily="18" charset="0"/>
                <a:cs typeface="Times New Roman" pitchFamily="18" charset="0"/>
              </a:rPr>
              <a:t>EXISTING SYSTEM</a:t>
            </a:r>
          </a:p>
        </p:txBody>
      </p:sp>
      <p:sp>
        <p:nvSpPr>
          <p:cNvPr id="3" name="Content Placeholder 2"/>
          <p:cNvSpPr>
            <a:spLocks noGrp="1"/>
          </p:cNvSpPr>
          <p:nvPr>
            <p:ph idx="1"/>
          </p:nvPr>
        </p:nvSpPr>
        <p:spPr>
          <a:xfrm>
            <a:off x="741948" y="1551709"/>
            <a:ext cx="10515600" cy="4625254"/>
          </a:xfrm>
        </p:spPr>
        <p:txBody>
          <a:bodyPr>
            <a:normAutofit fontScale="25000" lnSpcReduction="20000"/>
          </a:bodyPr>
          <a:lstStyle/>
          <a:p>
            <a:pPr marL="0" indent="0" algn="just">
              <a:buNone/>
            </a:pPr>
            <a:r>
              <a:rPr lang="en-US" sz="9600" dirty="0">
                <a:solidFill>
                  <a:schemeClr val="bg1"/>
                </a:solidFill>
                <a:latin typeface="Times New Roman" pitchFamily="18" charset="0"/>
                <a:cs typeface="Times New Roman" pitchFamily="18" charset="0"/>
              </a:rPr>
              <a:t>A method for breast cancer diagnosis and prognosis using machine learning techniques was proposed in this paper</a:t>
            </a:r>
          </a:p>
          <a:p>
            <a:pPr marL="0" indent="0" algn="just">
              <a:buNone/>
            </a:pPr>
            <a:r>
              <a:rPr lang="en-US" sz="9600" dirty="0">
                <a:solidFill>
                  <a:schemeClr val="bg1"/>
                </a:solidFill>
                <a:latin typeface="Times New Roman" pitchFamily="18" charset="0"/>
                <a:cs typeface="Times New Roman" pitchFamily="18" charset="0"/>
              </a:rPr>
              <a:t>Benchmark datasets were used for the experiments </a:t>
            </a:r>
          </a:p>
          <a:p>
            <a:pPr marL="0" indent="0" algn="just">
              <a:buNone/>
            </a:pPr>
            <a:r>
              <a:rPr lang="en-US" sz="9600" dirty="0">
                <a:solidFill>
                  <a:schemeClr val="bg1"/>
                </a:solidFill>
                <a:latin typeface="Times New Roman" pitchFamily="18" charset="0"/>
                <a:cs typeface="Times New Roman" pitchFamily="18" charset="0"/>
              </a:rPr>
              <a:t>Several ensembles of different ML-based classifiers were also tested for the classification of BC </a:t>
            </a:r>
          </a:p>
          <a:p>
            <a:pPr marL="0" indent="0" algn="just">
              <a:buNone/>
            </a:pPr>
            <a:r>
              <a:rPr lang="en-US" sz="9600" dirty="0">
                <a:solidFill>
                  <a:schemeClr val="bg1"/>
                </a:solidFill>
                <a:latin typeface="Times New Roman" pitchFamily="18" charset="0"/>
                <a:cs typeface="Times New Roman" pitchFamily="18" charset="0"/>
              </a:rPr>
              <a:t>SVM outperforms both datasets compared to all ML classifiers </a:t>
            </a:r>
          </a:p>
          <a:p>
            <a:pPr marL="0" indent="0">
              <a:buNone/>
            </a:pPr>
            <a:r>
              <a:rPr lang="en-US" sz="9600" dirty="0">
                <a:solidFill>
                  <a:schemeClr val="bg1"/>
                </a:solidFill>
                <a:latin typeface="Times New Roman" pitchFamily="18" charset="0"/>
                <a:cs typeface="Times New Roman" pitchFamily="18" charset="0"/>
              </a:rPr>
              <a:t>ANN from DL classifiers when used individually </a:t>
            </a:r>
          </a:p>
          <a:p>
            <a:pPr marL="0" indent="0">
              <a:buNone/>
            </a:pPr>
            <a:r>
              <a:rPr lang="en-US" sz="9600" dirty="0">
                <a:solidFill>
                  <a:schemeClr val="bg1"/>
                </a:solidFill>
                <a:latin typeface="Times New Roman" pitchFamily="18" charset="0"/>
                <a:cs typeface="Times New Roman" pitchFamily="18" charset="0"/>
              </a:rPr>
              <a:t>For the </a:t>
            </a:r>
            <a:r>
              <a:rPr lang="en-US" sz="9600" dirty="0" err="1">
                <a:solidFill>
                  <a:schemeClr val="bg1"/>
                </a:solidFill>
                <a:latin typeface="Times New Roman" pitchFamily="18" charset="0"/>
                <a:cs typeface="Times New Roman" pitchFamily="18" charset="0"/>
              </a:rPr>
              <a:t>ensembling</a:t>
            </a:r>
            <a:r>
              <a:rPr lang="en-US" sz="9600" dirty="0">
                <a:solidFill>
                  <a:schemeClr val="bg1"/>
                </a:solidFill>
                <a:latin typeface="Times New Roman" pitchFamily="18" charset="0"/>
                <a:cs typeface="Times New Roman" pitchFamily="18" charset="0"/>
              </a:rPr>
              <a:t> method, (SVM + LR + NB + DT) performs well without and with </a:t>
            </a:r>
            <a:r>
              <a:rPr lang="en-US" sz="9600" dirty="0" err="1">
                <a:solidFill>
                  <a:schemeClr val="bg1"/>
                </a:solidFill>
                <a:latin typeface="Times New Roman" pitchFamily="18" charset="0"/>
                <a:cs typeface="Times New Roman" pitchFamily="18" charset="0"/>
              </a:rPr>
              <a:t>upsampling</a:t>
            </a:r>
            <a:r>
              <a:rPr lang="en-US" sz="9600" dirty="0">
                <a:solidFill>
                  <a:schemeClr val="bg1"/>
                </a:solidFill>
                <a:latin typeface="Times New Roman" pitchFamily="18" charset="0"/>
                <a:cs typeface="Times New Roman" pitchFamily="18" charset="0"/>
              </a:rPr>
              <a:t> on the diagnosis dataset </a:t>
            </a:r>
          </a:p>
          <a:p>
            <a:pPr marL="0" indent="0" algn="just">
              <a:buNone/>
            </a:pPr>
            <a:r>
              <a:rPr lang="en-US" sz="9600" dirty="0">
                <a:solidFill>
                  <a:schemeClr val="bg1"/>
                </a:solidFill>
                <a:latin typeface="Times New Roman" pitchFamily="18" charset="0"/>
                <a:cs typeface="Times New Roman" pitchFamily="18" charset="0"/>
              </a:rPr>
              <a:t>(SVMCLRCRFCNB) outperforms all other combinations on the prognosis dataset when ANN is used as a final layer </a:t>
            </a:r>
          </a:p>
          <a:p>
            <a:pPr marL="0" indent="0">
              <a:buNone/>
            </a:pPr>
            <a:r>
              <a:rPr lang="en-US" sz="9600" dirty="0">
                <a:solidFill>
                  <a:schemeClr val="bg1"/>
                </a:solidFill>
                <a:latin typeface="Times New Roman" pitchFamily="18" charset="0"/>
                <a:cs typeface="Times New Roman" pitchFamily="18" charset="0"/>
              </a:rPr>
              <a:t>The performance was also analyzed using a different number of K-fold for the best ensemble classifier </a:t>
            </a:r>
            <a:br>
              <a:rPr lang="en-US" sz="9600" dirty="0">
                <a:solidFill>
                  <a:schemeClr val="bg1"/>
                </a:solidFill>
                <a:latin typeface="Times New Roman" pitchFamily="18" charset="0"/>
                <a:cs typeface="Times New Roman" pitchFamily="18" charset="0"/>
              </a:rPr>
            </a:br>
            <a:r>
              <a:rPr lang="en-US" sz="9600" dirty="0">
                <a:solidFill>
                  <a:schemeClr val="bg1"/>
                </a:solidFill>
                <a:latin typeface="Times New Roman" pitchFamily="18" charset="0"/>
                <a:cs typeface="Times New Roman" pitchFamily="18" charset="0"/>
              </a:rPr>
              <a:t> </a:t>
            </a:r>
            <a:br>
              <a:rPr lang="en-US" sz="9600" dirty="0">
                <a:solidFill>
                  <a:schemeClr val="bg1"/>
                </a:solidFill>
                <a:latin typeface="Times New Roman" pitchFamily="18" charset="0"/>
                <a:cs typeface="Times New Roman" pitchFamily="18" charset="0"/>
              </a:rPr>
            </a:br>
            <a:r>
              <a:rPr lang="en-US" sz="9600" dirty="0">
                <a:solidFill>
                  <a:schemeClr val="bg1"/>
                </a:solidFill>
                <a:latin typeface="Times New Roman" pitchFamily="18" charset="0"/>
                <a:cs typeface="Times New Roman" pitchFamily="18" charset="0"/>
              </a:rPr>
              <a:t> </a:t>
            </a:r>
            <a:br>
              <a:rPr lang="en-US" sz="9600" dirty="0">
                <a:solidFill>
                  <a:schemeClr val="bg1"/>
                </a:solidFill>
                <a:latin typeface="Times New Roman" pitchFamily="18" charset="0"/>
                <a:cs typeface="Times New Roman" pitchFamily="18" charset="0"/>
              </a:rPr>
            </a:br>
            <a:r>
              <a:rPr lang="en-US" sz="9600" dirty="0">
                <a:solidFill>
                  <a:schemeClr val="bg1"/>
                </a:solidFill>
                <a:latin typeface="Times New Roman" pitchFamily="18" charset="0"/>
                <a:cs typeface="Times New Roman" pitchFamily="18" charset="0"/>
              </a:rPr>
              <a:t> </a:t>
            </a:r>
            <a:br>
              <a:rPr lang="en-US" sz="9600" dirty="0">
                <a:solidFill>
                  <a:schemeClr val="bg1"/>
                </a:solidFill>
                <a:latin typeface="Times New Roman" pitchFamily="18" charset="0"/>
                <a:cs typeface="Times New Roman" pitchFamily="18" charset="0"/>
              </a:rPr>
            </a:br>
            <a:r>
              <a:rPr lang="en-US" sz="9600" dirty="0">
                <a:solidFill>
                  <a:schemeClr val="bg1"/>
                </a:solidFill>
                <a:latin typeface="Times New Roman" pitchFamily="18" charset="0"/>
                <a:cs typeface="Times New Roman" pitchFamily="18" charset="0"/>
              </a:rPr>
              <a:t> </a:t>
            </a:r>
            <a:br>
              <a:rPr lang="en-US" sz="2400" dirty="0">
                <a:solidFill>
                  <a:schemeClr val="bg1"/>
                </a:solidFill>
                <a:latin typeface="Times New Roman" pitchFamily="18" charset="0"/>
                <a:cs typeface="Times New Roman" pitchFamily="18" charset="0"/>
              </a:rPr>
            </a:br>
            <a:r>
              <a:rPr lang="en-US" sz="2400" dirty="0">
                <a:solidFill>
                  <a:schemeClr val="bg1"/>
                </a:solidFill>
                <a:latin typeface="Times New Roman" pitchFamily="18" charset="0"/>
                <a:cs typeface="Times New Roman" pitchFamily="18" charset="0"/>
              </a:rPr>
              <a:t> </a:t>
            </a:r>
            <a:br>
              <a:rPr lang="en-US" sz="7000" dirty="0">
                <a:solidFill>
                  <a:schemeClr val="bg1"/>
                </a:solidFill>
                <a:latin typeface="Times New Roman" pitchFamily="18" charset="0"/>
                <a:cs typeface="Times New Roman" pitchFamily="18" charset="0"/>
              </a:rPr>
            </a:br>
            <a:r>
              <a:rPr lang="en-US" sz="7000" dirty="0">
                <a:solidFill>
                  <a:schemeClr val="bg1"/>
                </a:solidFill>
                <a:latin typeface="Times New Roman" pitchFamily="18" charset="0"/>
                <a:cs typeface="Times New Roman" pitchFamily="18" charset="0"/>
              </a:rPr>
              <a:t> </a:t>
            </a:r>
            <a:br>
              <a:rPr lang="en-US" sz="7000" dirty="0">
                <a:solidFill>
                  <a:schemeClr val="bg1"/>
                </a:solidFill>
                <a:latin typeface="Times New Roman" pitchFamily="18" charset="0"/>
                <a:cs typeface="Times New Roman" pitchFamily="18" charset="0"/>
              </a:rPr>
            </a:br>
            <a:endParaRPr lang="en-US" sz="7000" dirty="0">
              <a:solidFill>
                <a:schemeClr val="bg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457200"/>
            <a:ext cx="10972800" cy="533400"/>
          </a:xfrm>
        </p:spPr>
        <p:txBody>
          <a:bodyPr>
            <a:noAutofit/>
          </a:bodyPr>
          <a:lstStyle/>
          <a:p>
            <a:pPr marL="571500" indent="-571500" algn="ctr"/>
            <a:r>
              <a:rPr lang="en-US" altLang="en-US" sz="3200" b="1" u="sng" dirty="0">
                <a:solidFill>
                  <a:srgbClr val="FFFF00"/>
                </a:solidFill>
                <a:latin typeface="Times New Roman" pitchFamily="18" charset="0"/>
                <a:cs typeface="Times New Roman" pitchFamily="18" charset="0"/>
              </a:rPr>
              <a:t>PROPOSED SYSTEM</a:t>
            </a:r>
            <a:br>
              <a:rPr lang="en-US" altLang="en-US" sz="3200" b="1" u="sng" dirty="0">
                <a:solidFill>
                  <a:srgbClr val="FF0000"/>
                </a:solidFill>
                <a:latin typeface="Times New Roman" pitchFamily="18" charset="0"/>
                <a:cs typeface="Times New Roman" pitchFamily="18" charset="0"/>
              </a:rPr>
            </a:br>
            <a:endParaRPr lang="en-IN" altLang="en-US" sz="3200" b="1" u="sng" dirty="0">
              <a:solidFill>
                <a:srgbClr val="FF0000"/>
              </a:solidFill>
            </a:endParaRPr>
          </a:p>
        </p:txBody>
      </p:sp>
      <p:sp>
        <p:nvSpPr>
          <p:cNvPr id="29699" name="Content Placeholder 7"/>
          <p:cNvSpPr>
            <a:spLocks noGrp="1"/>
          </p:cNvSpPr>
          <p:nvPr>
            <p:ph idx="1"/>
          </p:nvPr>
        </p:nvSpPr>
        <p:spPr>
          <a:xfrm>
            <a:off x="834190" y="1295400"/>
            <a:ext cx="10796338" cy="5135563"/>
          </a:xfrm>
        </p:spPr>
        <p:txBody>
          <a:bodyPr/>
          <a:lstStyle/>
          <a:p>
            <a:pPr marL="0" indent="0" algn="just">
              <a:buNone/>
            </a:pPr>
            <a:r>
              <a:rPr lang="en-IN" sz="2600" dirty="0">
                <a:solidFill>
                  <a:schemeClr val="bg1"/>
                </a:solidFill>
                <a:latin typeface="Times New Roman" pitchFamily="18" charset="0"/>
                <a:cs typeface="Times New Roman" pitchFamily="18" charset="0"/>
              </a:rPr>
              <a:t>This work proposed a Genetic algorithm and t-test to select the optimal set of features among the extracted features from all collected images. </a:t>
            </a:r>
          </a:p>
          <a:p>
            <a:pPr marL="0" indent="0" algn="just">
              <a:buNone/>
            </a:pPr>
            <a:r>
              <a:rPr lang="en-US" sz="2600" dirty="0">
                <a:solidFill>
                  <a:schemeClr val="bg1"/>
                </a:solidFill>
                <a:latin typeface="Times New Roman" pitchFamily="18" charset="0"/>
                <a:cs typeface="Times New Roman" pitchFamily="18" charset="0"/>
              </a:rPr>
              <a:t>DDSM mammogram images set is used in this work</a:t>
            </a:r>
            <a:endParaRPr lang="en-IN" sz="2600" dirty="0">
              <a:solidFill>
                <a:schemeClr val="bg1"/>
              </a:solidFill>
              <a:latin typeface="Times New Roman" pitchFamily="18" charset="0"/>
              <a:cs typeface="Times New Roman" pitchFamily="18" charset="0"/>
            </a:endParaRPr>
          </a:p>
          <a:p>
            <a:pPr marL="0" indent="0" algn="just">
              <a:buNone/>
            </a:pPr>
            <a:r>
              <a:rPr lang="en-IN" sz="2600" dirty="0">
                <a:solidFill>
                  <a:schemeClr val="bg1"/>
                </a:solidFill>
                <a:latin typeface="Times New Roman" pitchFamily="18" charset="0"/>
                <a:cs typeface="Times New Roman" pitchFamily="18" charset="0"/>
              </a:rPr>
              <a:t>First the images in the collected dataset are pre-processed</a:t>
            </a:r>
          </a:p>
          <a:p>
            <a:pPr marL="0" indent="0" algn="just">
              <a:buNone/>
            </a:pPr>
            <a:r>
              <a:rPr lang="en-US" sz="2600" dirty="0">
                <a:solidFill>
                  <a:schemeClr val="bg1"/>
                </a:solidFill>
                <a:latin typeface="Times New Roman" pitchFamily="18" charset="0"/>
                <a:cs typeface="Times New Roman" pitchFamily="18" charset="0"/>
              </a:rPr>
              <a:t>Pre-processing step is achieved by using Adaptive Histogram Equalization (AHE)</a:t>
            </a:r>
          </a:p>
          <a:p>
            <a:pPr marL="0" indent="0" algn="just">
              <a:buNone/>
            </a:pPr>
            <a:r>
              <a:rPr lang="en-US" sz="2600" dirty="0">
                <a:solidFill>
                  <a:schemeClr val="bg1"/>
                </a:solidFill>
                <a:latin typeface="Times New Roman" pitchFamily="18" charset="0"/>
                <a:cs typeface="Times New Roman" pitchFamily="18" charset="0"/>
              </a:rPr>
              <a:t>Region Growing algorithm is used to segment the dense part from pre-processed image</a:t>
            </a:r>
          </a:p>
          <a:p>
            <a:pPr marL="0" indent="0" algn="just">
              <a:buNone/>
            </a:pPr>
            <a:r>
              <a:rPr lang="en-IN" sz="2600" dirty="0">
                <a:solidFill>
                  <a:schemeClr val="bg1"/>
                </a:solidFill>
                <a:latin typeface="Times New Roman" pitchFamily="18" charset="0"/>
                <a:cs typeface="Times New Roman" pitchFamily="18" charset="0"/>
              </a:rPr>
              <a:t>The unwanted portions of the image is extracted from the segmented image by cropping operation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147" y="685800"/>
            <a:ext cx="10459454" cy="5257800"/>
          </a:xfrm>
        </p:spPr>
        <p:txBody>
          <a:bodyPr/>
          <a:lstStyle/>
          <a:p>
            <a:pPr marL="0" indent="0" algn="just">
              <a:buNone/>
              <a:defRPr/>
            </a:pPr>
            <a:endParaRPr lang="en-US" sz="2600" dirty="0">
              <a:latin typeface="Times New Roman" panose="02020603050405020304" pitchFamily="18" charset="0"/>
              <a:cs typeface="Times New Roman" panose="02020603050405020304" pitchFamily="18" charset="0"/>
            </a:endParaRP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GLCM is used to extract the features from Region of Interest(ROI), which </a:t>
            </a:r>
            <a:r>
              <a:rPr lang="en-IN" sz="2600" dirty="0">
                <a:solidFill>
                  <a:schemeClr val="bg1"/>
                </a:solidFill>
                <a:latin typeface="Times New Roman" pitchFamily="18" charset="0"/>
                <a:cs typeface="Times New Roman" pitchFamily="18" charset="0"/>
              </a:rPr>
              <a:t>means  it contains the abnormalities, </a:t>
            </a:r>
            <a:endParaRPr lang="en-US" sz="2600" dirty="0">
              <a:solidFill>
                <a:schemeClr val="bg1"/>
              </a:solidFill>
              <a:latin typeface="Times New Roman" panose="02020603050405020304" pitchFamily="18" charset="0"/>
              <a:cs typeface="Times New Roman" panose="02020603050405020304" pitchFamily="18" charset="0"/>
            </a:endParaRPr>
          </a:p>
          <a:p>
            <a:pPr marL="800100" lvl="2" indent="0" algn="just">
              <a:buNone/>
              <a:defRPr/>
            </a:pPr>
            <a:r>
              <a:rPr lang="en-US" sz="2600" dirty="0">
                <a:solidFill>
                  <a:schemeClr val="bg1"/>
                </a:solidFill>
                <a:latin typeface="Times New Roman" panose="02020603050405020304" pitchFamily="18" charset="0"/>
                <a:cs typeface="Times New Roman" panose="02020603050405020304" pitchFamily="18" charset="0"/>
              </a:rPr>
              <a:t>Features are based on texture property</a:t>
            </a:r>
          </a:p>
          <a:p>
            <a:pPr marL="800100" lvl="2" indent="0" algn="just">
              <a:buNone/>
              <a:defRPr/>
            </a:pPr>
            <a:r>
              <a:rPr lang="en-US" sz="2600" dirty="0">
                <a:solidFill>
                  <a:schemeClr val="bg1"/>
                </a:solidFill>
                <a:latin typeface="Times New Roman" panose="02020603050405020304" pitchFamily="18" charset="0"/>
                <a:cs typeface="Times New Roman" panose="02020603050405020304" pitchFamily="18" charset="0"/>
              </a:rPr>
              <a:t>Totally, twenty one features are extracted in this work</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Feature selection plays a major role in classification</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Three classifiers </a:t>
            </a:r>
            <a:r>
              <a:rPr lang="en-US" sz="2600" dirty="0" err="1">
                <a:solidFill>
                  <a:schemeClr val="bg1"/>
                </a:solidFill>
                <a:latin typeface="Times New Roman" panose="02020603050405020304" pitchFamily="18" charset="0"/>
                <a:cs typeface="Times New Roman" panose="02020603050405020304" pitchFamily="18" charset="0"/>
              </a:rPr>
              <a:t>multiSVM</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kNN</a:t>
            </a:r>
            <a:r>
              <a:rPr lang="en-US" sz="2600" dirty="0">
                <a:solidFill>
                  <a:schemeClr val="bg1"/>
                </a:solidFill>
                <a:latin typeface="Times New Roman" panose="02020603050405020304" pitchFamily="18" charset="0"/>
                <a:cs typeface="Times New Roman" panose="02020603050405020304" pitchFamily="18" charset="0"/>
              </a:rPr>
              <a:t> and Naive Bayes are used to evaluate the performance of proposed method</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Six combinations of classifications are performed</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They are </a:t>
            </a:r>
            <a:r>
              <a:rPr lang="en-US" sz="2600" dirty="0" err="1">
                <a:solidFill>
                  <a:schemeClr val="bg1"/>
                </a:solidFill>
                <a:latin typeface="Times New Roman" panose="02020603050405020304" pitchFamily="18" charset="0"/>
                <a:cs typeface="Times New Roman" panose="02020603050405020304" pitchFamily="18" charset="0"/>
              </a:rPr>
              <a:t>GA+multiSVM</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GA+kNN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GA+Naive</a:t>
            </a:r>
            <a:r>
              <a:rPr lang="en-US" sz="2600" dirty="0">
                <a:solidFill>
                  <a:schemeClr val="bg1"/>
                </a:solidFill>
                <a:latin typeface="Times New Roman" panose="02020603050405020304" pitchFamily="18" charset="0"/>
                <a:cs typeface="Times New Roman" panose="02020603050405020304" pitchFamily="18" charset="0"/>
              </a:rPr>
              <a:t> Bayes,  t-</a:t>
            </a:r>
            <a:r>
              <a:rPr lang="en-US" sz="2600" dirty="0" err="1">
                <a:solidFill>
                  <a:schemeClr val="bg1"/>
                </a:solidFill>
                <a:latin typeface="Times New Roman" panose="02020603050405020304" pitchFamily="18" charset="0"/>
                <a:cs typeface="Times New Roman" panose="02020603050405020304" pitchFamily="18" charset="0"/>
              </a:rPr>
              <a:t>test+multiSVM</a:t>
            </a:r>
            <a:r>
              <a:rPr lang="en-US" sz="2600" dirty="0">
                <a:solidFill>
                  <a:schemeClr val="bg1"/>
                </a:solidFill>
                <a:latin typeface="Times New Roman" panose="02020603050405020304" pitchFamily="18" charset="0"/>
                <a:cs typeface="Times New Roman" panose="02020603050405020304" pitchFamily="18" charset="0"/>
              </a:rPr>
              <a:t>, t-</a:t>
            </a:r>
            <a:r>
              <a:rPr lang="en-US" sz="2600" dirty="0" err="1">
                <a:solidFill>
                  <a:schemeClr val="bg1"/>
                </a:solidFill>
                <a:latin typeface="Times New Roman" panose="02020603050405020304" pitchFamily="18" charset="0"/>
                <a:cs typeface="Times New Roman" panose="02020603050405020304" pitchFamily="18" charset="0"/>
              </a:rPr>
              <a:t>test+kNN</a:t>
            </a:r>
            <a:r>
              <a:rPr lang="en-US" sz="2600" dirty="0">
                <a:solidFill>
                  <a:schemeClr val="bg1"/>
                </a:solidFill>
                <a:latin typeface="Times New Roman" panose="02020603050405020304" pitchFamily="18" charset="0"/>
                <a:cs typeface="Times New Roman" panose="02020603050405020304" pitchFamily="18" charset="0"/>
              </a:rPr>
              <a:t> and t-</a:t>
            </a:r>
            <a:r>
              <a:rPr lang="en-US" sz="2600" dirty="0" err="1">
                <a:solidFill>
                  <a:schemeClr val="bg1"/>
                </a:solidFill>
                <a:latin typeface="Times New Roman" panose="02020603050405020304" pitchFamily="18" charset="0"/>
                <a:cs typeface="Times New Roman" panose="02020603050405020304" pitchFamily="18" charset="0"/>
              </a:rPr>
              <a:t>test+Naive</a:t>
            </a:r>
            <a:r>
              <a:rPr lang="en-US" sz="2600" dirty="0">
                <a:solidFill>
                  <a:schemeClr val="bg1"/>
                </a:solidFill>
                <a:latin typeface="Times New Roman" panose="02020603050405020304" pitchFamily="18" charset="0"/>
                <a:cs typeface="Times New Roman" panose="02020603050405020304" pitchFamily="18" charset="0"/>
              </a:rPr>
              <a:t> Bayes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E6E1-0FC2-03BF-19B0-6F0CBE61015B}"/>
              </a:ext>
            </a:extLst>
          </p:cNvPr>
          <p:cNvSpPr>
            <a:spLocks noGrp="1"/>
          </p:cNvSpPr>
          <p:nvPr>
            <p:ph type="title"/>
          </p:nvPr>
        </p:nvSpPr>
        <p:spPr>
          <a:xfrm>
            <a:off x="838200" y="365126"/>
            <a:ext cx="10515600" cy="315912"/>
          </a:xfrm>
        </p:spPr>
        <p:txBody>
          <a:bodyPr>
            <a:noAutofit/>
          </a:bodyPr>
          <a:lstStyle/>
          <a:p>
            <a:pPr algn="ctr"/>
            <a:r>
              <a:rPr lang="en-US" sz="2500" b="1" u="sng" dirty="0">
                <a:solidFill>
                  <a:srgbClr val="FFFF00"/>
                </a:solidFill>
                <a:latin typeface="Times New Roman" panose="02020603050405020304" pitchFamily="18" charset="0"/>
                <a:cs typeface="Times New Roman" panose="02020603050405020304" pitchFamily="18" charset="0"/>
              </a:rPr>
              <a:t>DATA FLOW DIAGRAM</a:t>
            </a:r>
            <a:endParaRPr lang="en-IN" sz="2500" b="1" u="sng"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1">
            <a:extLst>
              <a:ext uri="{FF2B5EF4-FFF2-40B4-BE49-F238E27FC236}">
                <a16:creationId xmlns:a16="http://schemas.microsoft.com/office/drawing/2014/main" id="{8D401055-5FE0-631C-EFCB-E20D8A22E7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14" y="782866"/>
            <a:ext cx="10515600" cy="529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BECE16E-DCA4-503D-5407-1810D016C867}"/>
              </a:ext>
            </a:extLst>
          </p:cNvPr>
          <p:cNvSpPr txBox="1"/>
          <p:nvPr/>
        </p:nvSpPr>
        <p:spPr>
          <a:xfrm>
            <a:off x="4668624" y="6316479"/>
            <a:ext cx="2665429" cy="352789"/>
          </a:xfrm>
          <a:prstGeom prst="rect">
            <a:avLst/>
          </a:prstGeom>
          <a:noFill/>
        </p:spPr>
        <p:txBody>
          <a:bodyPr wrap="square">
            <a:spAutoFit/>
          </a:bodyPr>
          <a:lstStyle/>
          <a:p>
            <a:pPr algn="ctr">
              <a:lnSpc>
                <a:spcPct val="115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15" dirty="0">
                <a:solidFill>
                  <a:schemeClr val="bg1"/>
                </a:solidFill>
                <a:latin typeface="Times New Roman" panose="02020603050405020304" pitchFamily="18" charset="0"/>
                <a:ea typeface="Times New Roman" panose="02020603050405020304" pitchFamily="18" charset="0"/>
              </a:rPr>
              <a:t>: BLOCK DIAGRAM</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122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8"/>
          <p:cNvSpPr>
            <a:spLocks noGrp="1"/>
          </p:cNvSpPr>
          <p:nvPr>
            <p:ph type="title"/>
          </p:nvPr>
        </p:nvSpPr>
        <p:spPr/>
        <p:txBody>
          <a:bodyPr/>
          <a:lstStyle/>
          <a:p>
            <a:pPr algn="ctr" eaLnBrk="1" hangingPunct="1"/>
            <a:r>
              <a:rPr lang="en-US" sz="2800" b="1" u="sng" dirty="0">
                <a:solidFill>
                  <a:srgbClr val="FFFF00"/>
                </a:solidFill>
                <a:latin typeface="Times New Roman" pitchFamily="18" charset="0"/>
                <a:cs typeface="Times New Roman" pitchFamily="18" charset="0"/>
              </a:rPr>
              <a:t>IMPLEMENTATION OF MODULES</a:t>
            </a:r>
          </a:p>
        </p:txBody>
      </p:sp>
      <p:sp>
        <p:nvSpPr>
          <p:cNvPr id="28675" name="Content Placeholder 8"/>
          <p:cNvSpPr>
            <a:spLocks noGrp="1"/>
          </p:cNvSpPr>
          <p:nvPr>
            <p:ph idx="1"/>
          </p:nvPr>
        </p:nvSpPr>
        <p:spPr>
          <a:xfrm>
            <a:off x="2895600" y="1690688"/>
            <a:ext cx="6400800" cy="4525963"/>
          </a:xfrm>
        </p:spPr>
        <p:txBody>
          <a:bodyPr/>
          <a:lstStyle/>
          <a:p>
            <a:pPr marL="0" indent="0" algn="ctr">
              <a:buFont typeface="Arial" panose="020B0604020202020204" pitchFamily="34" charset="0"/>
              <a:buNone/>
              <a:defRPr/>
            </a:pPr>
            <a:r>
              <a:rPr lang="en-US" b="1" u="sng" dirty="0">
                <a:solidFill>
                  <a:srgbClr val="FFFF00"/>
                </a:solidFill>
                <a:latin typeface="Times New Roman" panose="02020603050405020304" pitchFamily="18" charset="0"/>
                <a:cs typeface="Times New Roman" panose="02020603050405020304" pitchFamily="18" charset="0"/>
              </a:rPr>
              <a:t>List of modules</a:t>
            </a:r>
          </a:p>
          <a:p>
            <a:pPr marL="0" indent="0">
              <a:buFont typeface="Arial" panose="020B0604020202020204" pitchFamily="34" charset="0"/>
              <a:buNone/>
              <a:defRPr/>
            </a:pPr>
            <a:endParaRPr lang="en-US" dirty="0">
              <a:solidFill>
                <a:srgbClr val="FF0000"/>
              </a:solidFill>
              <a:latin typeface="Times New Roman" panose="02020603050405020304" pitchFamily="18" charset="0"/>
              <a:cs typeface="Times New Roman" panose="02020603050405020304" pitchFamily="18" charset="0"/>
            </a:endParaRPr>
          </a:p>
          <a:p>
            <a:pPr marL="2343150" lvl="4" indent="-514350" algn="just">
              <a:buFont typeface="Arial" panose="020B0604020202020204" pitchFamily="34" charset="0"/>
              <a:buAutoNum type="arabicParenR"/>
              <a:defRPr/>
            </a:pPr>
            <a:r>
              <a:rPr lang="en-US" sz="2800" dirty="0">
                <a:solidFill>
                  <a:schemeClr val="bg1"/>
                </a:solidFill>
                <a:latin typeface="Times New Roman" panose="02020603050405020304" pitchFamily="18" charset="0"/>
                <a:cs typeface="Times New Roman" panose="02020603050405020304" pitchFamily="18" charset="0"/>
              </a:rPr>
              <a:t>Pre-processing</a:t>
            </a:r>
          </a:p>
          <a:p>
            <a:pPr marL="2343150" lvl="4" indent="-514350" algn="just">
              <a:buFont typeface="Arial" panose="020B0604020202020204" pitchFamily="34" charset="0"/>
              <a:buAutoNum type="arabicParenR"/>
              <a:defRPr/>
            </a:pPr>
            <a:r>
              <a:rPr lang="en-US" sz="2800" dirty="0">
                <a:solidFill>
                  <a:schemeClr val="bg1"/>
                </a:solidFill>
                <a:latin typeface="Times New Roman" panose="02020603050405020304" pitchFamily="18" charset="0"/>
                <a:cs typeface="Times New Roman" panose="02020603050405020304" pitchFamily="18" charset="0"/>
              </a:rPr>
              <a:t>Segmentation</a:t>
            </a:r>
          </a:p>
          <a:p>
            <a:pPr marL="2343150" lvl="4" indent="-514350" algn="just">
              <a:buFont typeface="Arial" panose="020B0604020202020204" pitchFamily="34" charset="0"/>
              <a:buAutoNum type="arabicParenR"/>
              <a:defRPr/>
            </a:pPr>
            <a:r>
              <a:rPr lang="en-US" sz="2800" dirty="0">
                <a:solidFill>
                  <a:schemeClr val="bg1"/>
                </a:solidFill>
                <a:latin typeface="Times New Roman" panose="02020603050405020304" pitchFamily="18" charset="0"/>
                <a:cs typeface="Times New Roman" panose="02020603050405020304" pitchFamily="18" charset="0"/>
              </a:rPr>
              <a:t>Feature extraction</a:t>
            </a:r>
          </a:p>
          <a:p>
            <a:pPr marL="2343150" lvl="4" indent="-514350" algn="just">
              <a:buFont typeface="Arial" panose="020B0604020202020204" pitchFamily="34" charset="0"/>
              <a:buAutoNum type="arabicParenR"/>
              <a:defRPr/>
            </a:pPr>
            <a:r>
              <a:rPr lang="en-US" sz="2800" dirty="0">
                <a:solidFill>
                  <a:schemeClr val="bg1"/>
                </a:solidFill>
                <a:latin typeface="Times New Roman" panose="02020603050405020304" pitchFamily="18" charset="0"/>
                <a:cs typeface="Times New Roman" panose="02020603050405020304" pitchFamily="18" charset="0"/>
              </a:rPr>
              <a:t>Feature selection</a:t>
            </a:r>
          </a:p>
          <a:p>
            <a:pPr marL="2343150" lvl="4" indent="-514350" algn="just">
              <a:buFont typeface="Arial" panose="020B0604020202020204" pitchFamily="34" charset="0"/>
              <a:buAutoNum type="arabicParenR"/>
              <a:defRPr/>
            </a:pPr>
            <a:r>
              <a:rPr lang="en-US" sz="2800" dirty="0">
                <a:solidFill>
                  <a:schemeClr val="bg1"/>
                </a:solidFill>
                <a:latin typeface="Times New Roman" panose="02020603050405020304" pitchFamily="18" charset="0"/>
                <a:cs typeface="Times New Roman" panose="02020603050405020304" pitchFamily="18" charset="0"/>
              </a:rPr>
              <a:t>Classification </a:t>
            </a:r>
          </a:p>
          <a:p>
            <a:pPr marL="514350" indent="-514350" algn="just">
              <a:buFont typeface="Arial" panose="020B0604020202020204" pitchFamily="34" charset="0"/>
              <a:buAutoNum type="arabicParenR"/>
              <a:defRPr/>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2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81200" y="359653"/>
            <a:ext cx="8229600" cy="504825"/>
          </a:xfrm>
        </p:spPr>
        <p:txBody>
          <a:bodyPr/>
          <a:lstStyle/>
          <a:p>
            <a:pPr algn="ctr"/>
            <a:r>
              <a:rPr lang="en-US" sz="2800" b="1" u="sng" dirty="0">
                <a:solidFill>
                  <a:srgbClr val="FFFF00"/>
                </a:solidFill>
                <a:latin typeface="Times New Roman" panose="02020603050405020304" pitchFamily="18" charset="0"/>
                <a:cs typeface="Times New Roman" panose="02020603050405020304" pitchFamily="18" charset="0"/>
              </a:rPr>
              <a:t>PREPROCESSING</a:t>
            </a:r>
            <a:endParaRPr lang="en-IN" sz="2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024" y="1241425"/>
            <a:ext cx="10508776" cy="5480050"/>
          </a:xfrm>
        </p:spPr>
        <p:txBody>
          <a:bodyPr/>
          <a:lstStyle/>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Totally 979 mammogram images are collected out of which 296 benign images, 334 malignant images, 349 normal images.</a:t>
            </a:r>
          </a:p>
          <a:p>
            <a:pPr marL="0" indent="0" algn="just">
              <a:buNone/>
              <a:defRPr/>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Preprocessing step is applied to the collected images.</a:t>
            </a:r>
          </a:p>
          <a:p>
            <a:pPr marL="457200" lvl="1" indent="0" algn="just">
              <a:buNone/>
              <a:defRPr/>
            </a:pPr>
            <a:r>
              <a:rPr lang="en-US" sz="2600" dirty="0">
                <a:solidFill>
                  <a:schemeClr val="bg1"/>
                </a:solidFill>
                <a:latin typeface="Times New Roman" panose="02020603050405020304" pitchFamily="18" charset="0"/>
                <a:cs typeface="Times New Roman" panose="02020603050405020304" pitchFamily="18" charset="0"/>
              </a:rPr>
              <a:t>Illumination conditions are not same while capturing an image.</a:t>
            </a:r>
          </a:p>
          <a:p>
            <a:pPr marL="457200" lvl="1" indent="0" algn="just">
              <a:buNone/>
              <a:defRPr/>
            </a:pPr>
            <a:r>
              <a:rPr lang="en-US" sz="2600" dirty="0">
                <a:solidFill>
                  <a:schemeClr val="bg1"/>
                </a:solidFill>
                <a:latin typeface="Times New Roman" panose="02020603050405020304" pitchFamily="18" charset="0"/>
                <a:cs typeface="Times New Roman" panose="02020603050405020304" pitchFamily="18" charset="0"/>
              </a:rPr>
              <a:t>Increasing the contrast level of the image.</a:t>
            </a:r>
          </a:p>
          <a:p>
            <a:pPr marL="457200" lvl="1" indent="0" algn="just">
              <a:buNone/>
              <a:defRPr/>
            </a:pPr>
            <a:r>
              <a:rPr lang="en-US" sz="2600" dirty="0">
                <a:solidFill>
                  <a:schemeClr val="bg1"/>
                </a:solidFill>
                <a:latin typeface="Times New Roman" panose="02020603050405020304" pitchFamily="18" charset="0"/>
                <a:cs typeface="Times New Roman" panose="02020603050405020304" pitchFamily="18" charset="0"/>
              </a:rPr>
              <a:t>It helps in image segmentation.</a:t>
            </a:r>
          </a:p>
          <a:p>
            <a:pPr marL="457200" lvl="1" indent="0" algn="just">
              <a:buNone/>
              <a:defRPr/>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Preprocessing step is achieved by using Adaptive Histogram Equalization(AHE).</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    It works on small region in an image called tiles.</a:t>
            </a:r>
            <a:endParaRPr lang="en-IN" sz="2600" dirty="0">
              <a:solidFill>
                <a:schemeClr val="bg1"/>
              </a:solidFill>
              <a:latin typeface="Times New Roman" panose="02020603050405020304" pitchFamily="18" charset="0"/>
              <a:cs typeface="Times New Roman" panose="02020603050405020304" pitchFamily="18" charset="0"/>
            </a:endParaRPr>
          </a:p>
          <a:p>
            <a:pPr marL="342900" lvl="1" indent="0" algn="just">
              <a:buNone/>
              <a:defRPr/>
            </a:pPr>
            <a:r>
              <a:rPr lang="en-IN" sz="2600" dirty="0">
                <a:solidFill>
                  <a:schemeClr val="bg1"/>
                </a:solidFill>
                <a:latin typeface="Times New Roman" panose="02020603050405020304" pitchFamily="18" charset="0"/>
                <a:cs typeface="Times New Roman" panose="02020603050405020304" pitchFamily="18" charset="0"/>
              </a:rPr>
              <a:t>The range of </a:t>
            </a:r>
            <a:r>
              <a:rPr lang="en-IN" sz="2600" dirty="0" err="1">
                <a:solidFill>
                  <a:schemeClr val="bg1"/>
                </a:solidFill>
                <a:latin typeface="Times New Roman" panose="02020603050405020304" pitchFamily="18" charset="0"/>
                <a:cs typeface="Times New Roman" panose="02020603050405020304" pitchFamily="18" charset="0"/>
              </a:rPr>
              <a:t>gray</a:t>
            </a:r>
            <a:r>
              <a:rPr lang="en-IN" sz="2600" dirty="0">
                <a:solidFill>
                  <a:schemeClr val="bg1"/>
                </a:solidFill>
                <a:latin typeface="Times New Roman" panose="02020603050405020304" pitchFamily="18" charset="0"/>
                <a:cs typeface="Times New Roman" panose="02020603050405020304" pitchFamily="18" charset="0"/>
              </a:rPr>
              <a:t>-level in a low-contrast image get increased.</a:t>
            </a:r>
          </a:p>
          <a:p>
            <a:pPr marL="0" indent="0" algn="just">
              <a:buNone/>
              <a:defRPr/>
            </a:pPr>
            <a:endParaRPr lang="en-US" sz="2600" dirty="0">
              <a:latin typeface="Times New Roman" panose="02020603050405020304" pitchFamily="18" charset="0"/>
              <a:cs typeface="Times New Roman" panose="02020603050405020304" pitchFamily="18" charset="0"/>
            </a:endParaRPr>
          </a:p>
          <a:p>
            <a:pPr marL="0" indent="0" algn="just">
              <a:buNone/>
              <a:defRPr/>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6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81200" y="152401"/>
            <a:ext cx="8229600" cy="777875"/>
          </a:xfrm>
        </p:spPr>
        <p:txBody>
          <a:bodyPr>
            <a:normAutofit fontScale="90000"/>
          </a:bodyPr>
          <a:lstStyle/>
          <a:p>
            <a:pPr algn="ctr"/>
            <a:br>
              <a:rPr lang="en-US" sz="2800" b="1" u="sng" dirty="0">
                <a:solidFill>
                  <a:schemeClr val="accent1"/>
                </a:solidFill>
                <a:latin typeface="Times New Roman" panose="02020603050405020304" pitchFamily="18" charset="0"/>
                <a:cs typeface="Times New Roman" panose="02020603050405020304" pitchFamily="18" charset="0"/>
              </a:rPr>
            </a:br>
            <a:r>
              <a:rPr lang="en-US" sz="2800" b="1" u="sng" dirty="0">
                <a:solidFill>
                  <a:srgbClr val="FFFF00"/>
                </a:solidFill>
                <a:latin typeface="Times New Roman" panose="02020603050405020304" pitchFamily="18" charset="0"/>
                <a:cs typeface="Times New Roman" panose="02020603050405020304" pitchFamily="18" charset="0"/>
              </a:rPr>
              <a:t>SEGMENTATION</a:t>
            </a:r>
            <a:br>
              <a:rPr lang="en-US" sz="2800" b="1" u="sng" dirty="0">
                <a:solidFill>
                  <a:schemeClr val="accent1"/>
                </a:solidFill>
                <a:latin typeface="Times New Roman" panose="02020603050405020304" pitchFamily="18" charset="0"/>
                <a:cs typeface="Times New Roman" panose="02020603050405020304" pitchFamily="18" charset="0"/>
              </a:rPr>
            </a:b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369"/>
            <a:ext cx="10515600" cy="5195888"/>
          </a:xfrm>
        </p:spPr>
        <p:txBody>
          <a:bodyPr>
            <a:normAutofit lnSpcReduction="10000"/>
          </a:bodyPr>
          <a:lstStyle/>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It  is the process of segmenting the needed portion from the pre-processed image</a:t>
            </a:r>
          </a:p>
          <a:p>
            <a:pPr marL="0" indent="0" algn="just">
              <a:buNone/>
              <a:defRPr/>
            </a:pPr>
            <a:r>
              <a:rPr lang="en-IN" sz="2600" u="sng" dirty="0">
                <a:solidFill>
                  <a:srgbClr val="FFFF00"/>
                </a:solidFill>
                <a:latin typeface="Times New Roman" panose="02020603050405020304" pitchFamily="18" charset="0"/>
                <a:cs typeface="Times New Roman" panose="02020603050405020304" pitchFamily="18" charset="0"/>
              </a:rPr>
              <a:t>Goal :</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a:solidFill>
                  <a:schemeClr val="bg1"/>
                </a:solidFill>
                <a:latin typeface="Times New Roman" panose="02020603050405020304" pitchFamily="18" charset="0"/>
                <a:cs typeface="Times New Roman" panose="02020603050405020304" pitchFamily="18" charset="0"/>
              </a:rPr>
              <a:t>To simplify and/or change the representation of an image</a:t>
            </a:r>
          </a:p>
          <a:p>
            <a:pPr lvl="2" algn="just">
              <a:buFont typeface="Wingdings" panose="05000000000000000000" pitchFamily="2" charset="2"/>
              <a:buChar char="Ø"/>
              <a:defRPr/>
            </a:pPr>
            <a:r>
              <a:rPr lang="en-IN" sz="2600" dirty="0">
                <a:solidFill>
                  <a:schemeClr val="bg1"/>
                </a:solidFill>
                <a:latin typeface="Times New Roman" panose="02020603050405020304" pitchFamily="18" charset="0"/>
                <a:cs typeface="Times New Roman" panose="02020603050405020304" pitchFamily="18" charset="0"/>
              </a:rPr>
              <a:t> More meaningful </a:t>
            </a:r>
          </a:p>
          <a:p>
            <a:pPr lvl="2" algn="just">
              <a:buFont typeface="Wingdings" panose="05000000000000000000" pitchFamily="2" charset="2"/>
              <a:buChar char="Ø"/>
              <a:defRPr/>
            </a:pPr>
            <a:r>
              <a:rPr lang="en-IN" sz="2600" dirty="0">
                <a:solidFill>
                  <a:schemeClr val="bg1"/>
                </a:solidFill>
                <a:latin typeface="Times New Roman" panose="02020603050405020304" pitchFamily="18" charset="0"/>
                <a:cs typeface="Times New Roman" panose="02020603050405020304" pitchFamily="18" charset="0"/>
              </a:rPr>
              <a:t> Easier to analyse</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From the segmented image , the features are get extracted for classifying the image</a:t>
            </a: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US" sz="2600" u="sng" dirty="0">
                <a:solidFill>
                  <a:srgbClr val="FFFF00"/>
                </a:solidFill>
                <a:latin typeface="Times New Roman" panose="02020603050405020304" pitchFamily="18" charset="0"/>
                <a:cs typeface="Times New Roman" panose="02020603050405020304" pitchFamily="18" charset="0"/>
              </a:rPr>
              <a:t>Technique :</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Region growing algorithm (RG)</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It </a:t>
            </a:r>
            <a:r>
              <a:rPr lang="en-IN" sz="2600" dirty="0">
                <a:solidFill>
                  <a:schemeClr val="bg1"/>
                </a:solidFill>
                <a:latin typeface="Times New Roman" panose="02020603050405020304" pitchFamily="18" charset="0"/>
                <a:cs typeface="Times New Roman" panose="02020603050405020304" pitchFamily="18" charset="0"/>
              </a:rPr>
              <a:t> is a simple region-based image segmentation method</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This  approach is  opposite of the split and merge approach</a:t>
            </a:r>
          </a:p>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It starts with a seed pixel, growing by appending the seed, by its neighbor pixel, if they have similar properties.</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75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90689" y="193676"/>
            <a:ext cx="8836025" cy="798513"/>
          </a:xfrm>
        </p:spPr>
        <p:txBody>
          <a:bodyPr/>
          <a:lstStyle/>
          <a:p>
            <a:pPr algn="ctr"/>
            <a:r>
              <a:rPr lang="en-US" sz="2800" b="1" u="sng" dirty="0">
                <a:solidFill>
                  <a:srgbClr val="FFFF00"/>
                </a:solidFill>
                <a:latin typeface="Times New Roman" panose="02020603050405020304" pitchFamily="18" charset="0"/>
                <a:cs typeface="Times New Roman" panose="02020603050405020304" pitchFamily="18" charset="0"/>
              </a:rPr>
              <a:t>FEATURE EXTRACTION</a:t>
            </a:r>
            <a:endParaRPr lang="en-IN" sz="2800" b="1" u="sng" dirty="0">
              <a:solidFill>
                <a:srgbClr val="FFFF00"/>
              </a:solidFill>
              <a:latin typeface="Times New Roman" panose="02020603050405020304" pitchFamily="18" charset="0"/>
              <a:cs typeface="Times New Roman" panose="02020603050405020304" pitchFamily="18" charset="0"/>
            </a:endParaRPr>
          </a:p>
        </p:txBody>
      </p:sp>
      <p:sp>
        <p:nvSpPr>
          <p:cNvPr id="41987" name="Content Placeholder 2"/>
          <p:cNvSpPr>
            <a:spLocks noGrp="1"/>
          </p:cNvSpPr>
          <p:nvPr>
            <p:ph idx="1"/>
          </p:nvPr>
        </p:nvSpPr>
        <p:spPr>
          <a:xfrm>
            <a:off x="838200" y="1120775"/>
            <a:ext cx="10515600" cy="5005388"/>
          </a:xfrm>
        </p:spPr>
        <p:txBody>
          <a:bodyPr>
            <a:normAutofit/>
          </a:bodyPr>
          <a:lstStyle/>
          <a:p>
            <a:pPr marL="0" indent="0" algn="just">
              <a:buNone/>
            </a:pPr>
            <a:r>
              <a:rPr lang="en-US" sz="2600" u="sng" dirty="0">
                <a:solidFill>
                  <a:srgbClr val="FFFF00"/>
                </a:solidFill>
                <a:latin typeface="Times New Roman" panose="02020603050405020304" pitchFamily="18" charset="0"/>
                <a:cs typeface="Times New Roman" panose="02020603050405020304" pitchFamily="18" charset="0"/>
              </a:rPr>
              <a:t>Goal :</a:t>
            </a:r>
            <a:r>
              <a:rPr lang="en-US" sz="2600" dirty="0">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To convert the segmented image into representation, that  describes its main features and attributes</a:t>
            </a:r>
          </a:p>
          <a:p>
            <a:pPr lvl="1"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 resulting representation is used as an input for classification technique.</a:t>
            </a:r>
          </a:p>
          <a:p>
            <a:pPr lvl="1"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Extracting the features based on texture properties :</a:t>
            </a:r>
          </a:p>
          <a:p>
            <a:pPr marL="0" indent="0" algn="just">
              <a:buNone/>
            </a:pPr>
            <a:r>
              <a:rPr lang="en-US" sz="2600" u="sng" dirty="0">
                <a:solidFill>
                  <a:srgbClr val="FFFF00"/>
                </a:solidFill>
                <a:latin typeface="Times New Roman" panose="02020603050405020304" pitchFamily="18" charset="0"/>
                <a:cs typeface="Times New Roman" panose="02020603050405020304" pitchFamily="18" charset="0"/>
              </a:rPr>
              <a:t>Texture properties :</a:t>
            </a:r>
          </a:p>
          <a:p>
            <a:pPr lvl="1"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Powerful descriptor of an image</a:t>
            </a:r>
          </a:p>
          <a:p>
            <a:pPr lvl="1"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It associates the notion of texture with image properties such as smoothness , coarseness and regularity</a:t>
            </a:r>
          </a:p>
          <a:p>
            <a:pPr lvl="1" algn="just">
              <a:buFont typeface="Wingdings" panose="05000000000000000000" pitchFamily="2" charset="2"/>
              <a:buChar char="Ø"/>
            </a:pPr>
            <a:r>
              <a:rPr lang="en-US" sz="2600" dirty="0">
                <a:solidFill>
                  <a:srgbClr val="FFFF00"/>
                </a:solidFill>
                <a:latin typeface="Times New Roman" panose="02020603050405020304" pitchFamily="18" charset="0"/>
                <a:cs typeface="Times New Roman" panose="02020603050405020304" pitchFamily="18" charset="0"/>
              </a:rPr>
              <a:t>Techniques :</a:t>
            </a:r>
            <a:r>
              <a:rPr lang="en-US" sz="2600" dirty="0">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Gray Level Co-occurrence Matrix(GLCM)</a:t>
            </a: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88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1146412" y="228600"/>
            <a:ext cx="9799092" cy="5943600"/>
          </a:xfrm>
        </p:spPr>
        <p:txBody>
          <a:bodyPr>
            <a:normAutofit fontScale="92500"/>
          </a:bodyPr>
          <a:lstStyle/>
          <a:p>
            <a:pPr marL="0" indent="0" algn="just">
              <a:buNone/>
            </a:pPr>
            <a:r>
              <a:rPr lang="en-IN" sz="2600" b="1" dirty="0">
                <a:solidFill>
                  <a:srgbClr val="FFFF00"/>
                </a:solidFill>
                <a:latin typeface="Times New Roman" panose="02020603050405020304" pitchFamily="18" charset="0"/>
                <a:cs typeface="Times New Roman" panose="02020603050405020304" pitchFamily="18" charset="0"/>
              </a:rPr>
              <a:t>Table 1. </a:t>
            </a:r>
            <a:r>
              <a:rPr lang="en-IN" sz="2600" dirty="0">
                <a:solidFill>
                  <a:srgbClr val="FFFF00"/>
                </a:solidFill>
                <a:latin typeface="Times New Roman" panose="02020603050405020304" pitchFamily="18" charset="0"/>
                <a:cs typeface="Times New Roman" panose="02020603050405020304" pitchFamily="18" charset="0"/>
              </a:rPr>
              <a:t>GLCM Features </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	</a:t>
            </a: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Table 1 shows that the features which are extracted from </a:t>
            </a:r>
            <a:r>
              <a:rPr lang="en-IN" sz="2600" dirty="0" err="1">
                <a:solidFill>
                  <a:schemeClr val="bg1"/>
                </a:solidFill>
                <a:latin typeface="Times New Roman" panose="02020603050405020304" pitchFamily="18" charset="0"/>
                <a:cs typeface="Times New Roman" panose="02020603050405020304" pitchFamily="18" charset="0"/>
              </a:rPr>
              <a:t>RoI</a:t>
            </a:r>
            <a:r>
              <a:rPr lang="en-IN" sz="2600" dirty="0">
                <a:solidFill>
                  <a:schemeClr val="bg1"/>
                </a:solidFill>
                <a:latin typeface="Times New Roman" panose="02020603050405020304" pitchFamily="18" charset="0"/>
                <a:cs typeface="Times New Roman" panose="02020603050405020304" pitchFamily="18" charset="0"/>
              </a:rPr>
              <a:t> by using GLCM</a:t>
            </a:r>
          </a:p>
          <a:p>
            <a:pPr marL="0" indent="0" algn="just">
              <a:buNone/>
            </a:pPr>
            <a:endParaRPr lang="en-IN" sz="2600"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2209800" y="914401"/>
          <a:ext cx="7315200" cy="4254499"/>
        </p:xfrm>
        <a:graphic>
          <a:graphicData uri="http://schemas.openxmlformats.org/drawingml/2006/table">
            <a:tbl>
              <a:tblPr/>
              <a:tblGrid>
                <a:gridCol w="4321175">
                  <a:extLst>
                    <a:ext uri="{9D8B030D-6E8A-4147-A177-3AD203B41FA5}">
                      <a16:colId xmlns:a16="http://schemas.microsoft.com/office/drawing/2014/main" val="20000"/>
                    </a:ext>
                  </a:extLst>
                </a:gridCol>
                <a:gridCol w="2994025">
                  <a:extLst>
                    <a:ext uri="{9D8B030D-6E8A-4147-A177-3AD203B41FA5}">
                      <a16:colId xmlns:a16="http://schemas.microsoft.com/office/drawing/2014/main" val="20001"/>
                    </a:ext>
                  </a:extLst>
                </a:gridCol>
              </a:tblGrid>
              <a:tr h="350546">
                <a:tc>
                  <a:txBody>
                    <a:bodyPr/>
                    <a:lstStyle>
                      <a:lvl1pPr marL="201613">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201613" marR="0" lvl="0" indent="0" algn="just" defTabSz="914400" rtl="0" eaLnBrk="1" fontAlgn="base" latinLnBrk="0" hangingPunct="1">
                        <a:lnSpc>
                          <a:spcPct val="115000"/>
                        </a:lnSpc>
                        <a:spcBef>
                          <a:spcPct val="0"/>
                        </a:spcBef>
                        <a:spcAft>
                          <a:spcPct val="0"/>
                        </a:spcAft>
                        <a:buClrTx/>
                        <a:buSzTx/>
                        <a:buFontTx/>
                        <a:buNone/>
                        <a:tabLst/>
                      </a:pPr>
                      <a:r>
                        <a:rPr kumimoji="0" lang="en-IN"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names</a:t>
                      </a:r>
                      <a:endParaRPr kumimoji="0" lang="en-IN"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Entropy</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 Shade</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Dissimilarity</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 Prominence</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Contrast,</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Autocorrelation</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Inverse difference</a:t>
                      </a:r>
                      <a:endParaRPr kumimoji="0" lang="en-IN"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 of Squares</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Difference variance</a:t>
                      </a:r>
                      <a:endParaRPr kumimoji="0" lang="en-IN"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 Average</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measures of correlation(1)</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 Variance</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Maximum probability </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 Entropy</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Inverse difference normalized</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Difference entropy</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39849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measures of correlation (2)</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Homogeneity</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Maximal correlation coefficient</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3505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Inverse difference moment normalized </a:t>
                      </a:r>
                      <a:endParaRPr kumimoji="0" lang="en-IN"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IN"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7978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81200" y="152400"/>
            <a:ext cx="8229600" cy="381000"/>
          </a:xfrm>
        </p:spPr>
        <p:txBody>
          <a:bodyPr>
            <a:normAutofit fontScale="90000"/>
          </a:bodyPr>
          <a:lstStyle/>
          <a:p>
            <a:pPr algn="ctr"/>
            <a:r>
              <a:rPr lang="en-IN" sz="2800" b="1" u="sng" dirty="0">
                <a:solidFill>
                  <a:srgbClr val="FFFF00"/>
                </a:solidFill>
                <a:latin typeface="Times New Roman" panose="02020603050405020304" pitchFamily="18" charset="0"/>
                <a:cs typeface="Times New Roman" panose="02020603050405020304" pitchFamily="18" charset="0"/>
              </a:rPr>
              <a:t>FEATURE SELECTION</a:t>
            </a:r>
          </a:p>
        </p:txBody>
      </p:sp>
      <p:sp>
        <p:nvSpPr>
          <p:cNvPr id="3" name="Content Placeholder 2"/>
          <p:cNvSpPr>
            <a:spLocks noGrp="1"/>
          </p:cNvSpPr>
          <p:nvPr>
            <p:ph idx="1"/>
          </p:nvPr>
        </p:nvSpPr>
        <p:spPr>
          <a:xfrm>
            <a:off x="712527" y="762000"/>
            <a:ext cx="10766946" cy="5594350"/>
          </a:xfrm>
        </p:spPr>
        <p:txBody>
          <a:bodyPr>
            <a:normAutofit lnSpcReduction="10000"/>
          </a:bodyPr>
          <a:lstStyle/>
          <a:p>
            <a:pPr marL="0" indent="0" algn="just">
              <a:buNone/>
              <a:defRPr/>
            </a:pPr>
            <a:r>
              <a:rPr lang="en-US" sz="2600" dirty="0">
                <a:solidFill>
                  <a:schemeClr val="bg1"/>
                </a:solidFill>
                <a:latin typeface="Times New Roman" panose="02020603050405020304" pitchFamily="18" charset="0"/>
                <a:cs typeface="Times New Roman" panose="02020603050405020304" pitchFamily="18" charset="0"/>
              </a:rPr>
              <a:t>Feature selection plays a major role in classification of mammogram images</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The large number of features, is very difficult to determine which feature or combination of features achieves better classification accuracy rate</a:t>
            </a:r>
          </a:p>
          <a:p>
            <a:pPr marL="0" indent="0" algn="just">
              <a:buNone/>
              <a:defRPr/>
            </a:pPr>
            <a:r>
              <a:rPr lang="en-US" sz="2600" u="sng" dirty="0">
                <a:solidFill>
                  <a:srgbClr val="FFFF00"/>
                </a:solidFill>
                <a:latin typeface="Times New Roman" panose="02020603050405020304" pitchFamily="18" charset="0"/>
                <a:cs typeface="Times New Roman" panose="02020603050405020304" pitchFamily="18" charset="0"/>
              </a:rPr>
              <a:t>Goal: </a:t>
            </a:r>
            <a:r>
              <a:rPr lang="en-US" sz="2600" dirty="0">
                <a:solidFill>
                  <a:schemeClr val="bg1"/>
                </a:solidFill>
                <a:latin typeface="Times New Roman" panose="02020603050405020304" pitchFamily="18" charset="0"/>
                <a:cs typeface="Times New Roman" panose="02020603050405020304" pitchFamily="18" charset="0"/>
              </a:rPr>
              <a:t>To select the set of optimal features which increase the accuracy rate and decrease the computational time </a:t>
            </a:r>
          </a:p>
          <a:p>
            <a:pPr marL="0" indent="0" algn="just">
              <a:buNone/>
              <a:defRPr/>
            </a:pPr>
            <a:r>
              <a:rPr lang="en-US" sz="2600" u="sng" dirty="0">
                <a:solidFill>
                  <a:srgbClr val="FFFF00"/>
                </a:solidFill>
                <a:latin typeface="Times New Roman" panose="02020603050405020304" pitchFamily="18" charset="0"/>
                <a:cs typeface="Times New Roman" panose="02020603050405020304" pitchFamily="18" charset="0"/>
              </a:rPr>
              <a:t>Technique : </a:t>
            </a:r>
            <a:r>
              <a:rPr lang="en-US" sz="2600" dirty="0">
                <a:solidFill>
                  <a:schemeClr val="bg1"/>
                </a:solidFill>
                <a:latin typeface="Times New Roman" panose="02020603050405020304" pitchFamily="18" charset="0"/>
                <a:cs typeface="Times New Roman" panose="02020603050405020304" pitchFamily="18" charset="0"/>
              </a:rPr>
              <a:t>Genetic Algorithm(GA)</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Fitness value is calculated to all the GLCM features</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The feature with the best fitness values are combined randomly to produce </a:t>
            </a:r>
            <a:r>
              <a:rPr lang="en-IN" sz="2600" dirty="0" err="1">
                <a:solidFill>
                  <a:schemeClr val="bg1"/>
                </a:solidFill>
                <a:latin typeface="Times New Roman" panose="02020603050405020304" pitchFamily="18" charset="0"/>
                <a:cs typeface="Times New Roman" panose="02020603050405020304" pitchFamily="18" charset="0"/>
              </a:rPr>
              <a:t>offsprings</a:t>
            </a: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Each feature are selected and undergo cross-over and also  subject to random mutations. </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This process is repeated again and again and many set of features are produced that should create better solutions. </a:t>
            </a:r>
          </a:p>
          <a:p>
            <a:pPr algn="just">
              <a:defRPr/>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89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8"/>
          <p:cNvSpPr>
            <a:spLocks noGrp="1"/>
          </p:cNvSpPr>
          <p:nvPr>
            <p:ph type="title"/>
          </p:nvPr>
        </p:nvSpPr>
        <p:spPr>
          <a:xfrm>
            <a:off x="1981200" y="312738"/>
            <a:ext cx="8229600" cy="715962"/>
          </a:xfrm>
        </p:spPr>
        <p:txBody>
          <a:bodyPr/>
          <a:lstStyle/>
          <a:p>
            <a:pPr algn="ctr" eaLnBrk="1" hangingPunct="1"/>
            <a:r>
              <a:rPr lang="en-US" altLang="en-US" sz="2800" b="1" u="sng" dirty="0">
                <a:solidFill>
                  <a:srgbClr val="FFFF00"/>
                </a:solidFill>
                <a:latin typeface="Times New Roman" panose="02020603050405020304" pitchFamily="18" charset="0"/>
                <a:cs typeface="Times New Roman" panose="02020603050405020304" pitchFamily="18" charset="0"/>
              </a:rPr>
              <a:t>ABSTRACT</a:t>
            </a:r>
          </a:p>
        </p:txBody>
      </p:sp>
      <p:sp>
        <p:nvSpPr>
          <p:cNvPr id="4099" name="Content Placeholder 19"/>
          <p:cNvSpPr>
            <a:spLocks noGrp="1"/>
          </p:cNvSpPr>
          <p:nvPr>
            <p:ph idx="1"/>
          </p:nvPr>
        </p:nvSpPr>
        <p:spPr>
          <a:xfrm>
            <a:off x="770022" y="1028700"/>
            <a:ext cx="10668000" cy="5137150"/>
          </a:xfrm>
        </p:spPr>
        <p:txBody>
          <a:bodyPr>
            <a:noAutofit/>
          </a:bodyPr>
          <a:lstStyle/>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Cancer is one of the most dangerous diseases to humans, and yet no permanent cure has been developed for it.</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Breast cancer is one of the most common cancer types.</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According to the National Breast Cancer foundation, in 2020 alone, more than 276,000 new cases of invasive breast cancer and more than 48,000 non-invasive cases were diagnosed in the US.</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It is very necessary to detect cancer at early stages.</a:t>
            </a:r>
          </a:p>
          <a:p>
            <a:pPr marL="0" indent="0" algn="just">
              <a:buNone/>
            </a:pPr>
            <a:r>
              <a:rPr lang="en-US" sz="2400" i="1" dirty="0">
                <a:solidFill>
                  <a:schemeClr val="bg1"/>
                </a:solidFill>
                <a:latin typeface="Times New Roman" panose="02020603050405020304" pitchFamily="18" charset="0"/>
                <a:cs typeface="Times New Roman" panose="02020603050405020304" pitchFamily="18" charset="0"/>
              </a:rPr>
              <a:t>Mammography</a:t>
            </a:r>
            <a:r>
              <a:rPr lang="en-US" sz="2400" dirty="0">
                <a:solidFill>
                  <a:schemeClr val="bg1"/>
                </a:solidFill>
                <a:latin typeface="Times New Roman" panose="02020603050405020304" pitchFamily="18" charset="0"/>
                <a:cs typeface="Times New Roman" panose="02020603050405020304" pitchFamily="18" charset="0"/>
              </a:rPr>
              <a:t> is the most effective tool for early detection of breast cancer. Images taken from mammography are called </a:t>
            </a:r>
            <a:r>
              <a:rPr lang="en-US" sz="2400" i="1" dirty="0">
                <a:solidFill>
                  <a:schemeClr val="bg1"/>
                </a:solidFill>
                <a:latin typeface="Times New Roman" panose="02020603050405020304" pitchFamily="18" charset="0"/>
                <a:cs typeface="Times New Roman" panose="02020603050405020304" pitchFamily="18" charset="0"/>
              </a:rPr>
              <a:t>mammograms</a:t>
            </a: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Mammogram images are collected from the publicly available dataset, Digital Database For Screening Mammography (DDSM)</a:t>
            </a: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IN" sz="2400" dirty="0">
                <a:solidFill>
                  <a:schemeClr val="bg1"/>
                </a:solidFill>
                <a:latin typeface="Times New Roman" panose="02020603050405020304" pitchFamily="18" charset="0"/>
                <a:cs typeface="Times New Roman" panose="02020603050405020304" pitchFamily="18" charset="0"/>
              </a:rPr>
              <a:t>This method employed Genetic Algorithm + KNN classifier combination for classification </a:t>
            </a:r>
            <a:r>
              <a:rPr lang="en-US" sz="2400" dirty="0">
                <a:solidFill>
                  <a:schemeClr val="bg1"/>
                </a:solidFill>
                <a:latin typeface="Times New Roman" panose="02020603050405020304" pitchFamily="18" charset="0"/>
                <a:cs typeface="Times New Roman" panose="02020603050405020304" pitchFamily="18" charset="0"/>
              </a:rPr>
              <a:t>and to evaluate the performance some other classifiers are used  and their results are compared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1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228601"/>
            <a:ext cx="10304060" cy="5897563"/>
          </a:xfrm>
        </p:spPr>
        <p:txBody>
          <a:bodyPr>
            <a:normAutofit fontScale="85000" lnSpcReduction="20000"/>
          </a:bodyPr>
          <a:lstStyle/>
          <a:p>
            <a:pPr marL="0" indent="0" algn="just">
              <a:buNone/>
              <a:defRPr/>
            </a:pPr>
            <a:r>
              <a:rPr lang="en-IN" sz="2600" b="1" u="sng" dirty="0">
                <a:solidFill>
                  <a:srgbClr val="FFFF00"/>
                </a:solidFill>
                <a:latin typeface="Times New Roman" panose="02020603050405020304" pitchFamily="18" charset="0"/>
                <a:cs typeface="Times New Roman" panose="02020603050405020304" pitchFamily="18" charset="0"/>
              </a:rPr>
              <a:t>ALGORITHM</a:t>
            </a:r>
            <a:endParaRPr lang="en-US" sz="2600" dirty="0">
              <a:solidFill>
                <a:srgbClr val="FFFF00"/>
              </a:solidFill>
              <a:latin typeface="Times New Roman" panose="02020603050405020304" pitchFamily="18" charset="0"/>
              <a:cs typeface="Times New Roman" panose="02020603050405020304" pitchFamily="18" charset="0"/>
            </a:endParaRP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1)	Input -&gt; extracted feature set</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2)	Calculate fitness function (features, labels)</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i</a:t>
            </a:r>
            <a:r>
              <a:rPr lang="en-IN" sz="2600" dirty="0">
                <a:solidFill>
                  <a:schemeClr val="bg1"/>
                </a:solidFill>
                <a:latin typeface="Times New Roman" panose="02020603050405020304" pitchFamily="18" charset="0"/>
                <a:cs typeface="Times New Roman" panose="02020603050405020304" pitchFamily="18" charset="0"/>
              </a:rPr>
              <a:t>. Parameter setting for k-value of KNN</a:t>
            </a:r>
          </a:p>
          <a:p>
            <a:pPr lvl="4" algn="just">
              <a:buFont typeface="Wingdings" panose="05000000000000000000" pitchFamily="2" charset="2"/>
              <a:buChar char="Ø"/>
              <a:defRPr/>
            </a:pPr>
            <a:r>
              <a:rPr lang="en-US" sz="2600" dirty="0">
                <a:solidFill>
                  <a:schemeClr val="bg1"/>
                </a:solidFill>
                <a:latin typeface="Times New Roman" panose="02020603050405020304" pitchFamily="18" charset="0"/>
                <a:cs typeface="Times New Roman" panose="02020603050405020304" pitchFamily="18" charset="0"/>
              </a:rPr>
              <a:t>K=5</a:t>
            </a: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	ii. Parameter setting for number of cross validation</a:t>
            </a:r>
          </a:p>
          <a:p>
            <a:pPr lvl="4" algn="just">
              <a:buFont typeface="Wingdings" panose="05000000000000000000" pitchFamily="2" charset="2"/>
              <a:buChar char="Ø"/>
              <a:defRPr/>
            </a:pPr>
            <a:r>
              <a:rPr lang="en-US" sz="2600" dirty="0" err="1">
                <a:solidFill>
                  <a:schemeClr val="bg1"/>
                </a:solidFill>
                <a:latin typeface="Times New Roman" panose="02020603050405020304" pitchFamily="18" charset="0"/>
                <a:cs typeface="Times New Roman" panose="02020603050405020304" pitchFamily="18" charset="0"/>
              </a:rPr>
              <a:t>Kfold</a:t>
            </a:r>
            <a:r>
              <a:rPr lang="en-US" sz="2600" dirty="0">
                <a:solidFill>
                  <a:schemeClr val="bg1"/>
                </a:solidFill>
                <a:latin typeface="Times New Roman" panose="02020603050405020304" pitchFamily="18" charset="0"/>
                <a:cs typeface="Times New Roman" panose="02020603050405020304" pitchFamily="18" charset="0"/>
              </a:rPr>
              <a:t>=2</a:t>
            </a: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	iii. Perform KNN with k-fold cross-validation</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	iv. Select pairs of the best ranking chromosomes as parents</a:t>
            </a:r>
          </a:p>
          <a:p>
            <a:pPr marL="0" indent="0">
              <a:buNone/>
            </a:pPr>
            <a:r>
              <a:rPr lang="en-IN" sz="2600" dirty="0">
                <a:solidFill>
                  <a:schemeClr val="bg1"/>
                </a:solidFill>
                <a:latin typeface="Times New Roman" panose="02020603050405020304" pitchFamily="18" charset="0"/>
                <a:cs typeface="Times New Roman" panose="02020603050405020304" pitchFamily="18" charset="0"/>
              </a:rPr>
              <a:t>3)	Apply crossover operator</a:t>
            </a:r>
          </a:p>
          <a:p>
            <a:pPr marL="1828800" lvl="3" indent="-571500">
              <a:buFont typeface="Calibri" panose="020F0502020204030204" pitchFamily="34" charset="0"/>
              <a:buAutoNum type="romanLcPeriod"/>
            </a:pPr>
            <a:r>
              <a:rPr lang="en-IN" sz="2600" dirty="0">
                <a:solidFill>
                  <a:schemeClr val="bg1"/>
                </a:solidFill>
                <a:latin typeface="Times New Roman" panose="02020603050405020304" pitchFamily="18" charset="0"/>
                <a:cs typeface="Times New Roman" panose="02020603050405020304" pitchFamily="18" charset="0"/>
              </a:rPr>
              <a:t>Select two parents </a:t>
            </a:r>
          </a:p>
          <a:p>
            <a:pPr marL="1828800" lvl="3" indent="-571500">
              <a:buFont typeface="Calibri" panose="020F0502020204030204" pitchFamily="34" charset="0"/>
              <a:buAutoNum type="romanLcPeriod"/>
            </a:pPr>
            <a:r>
              <a:rPr lang="en-IN" sz="2600" dirty="0">
                <a:solidFill>
                  <a:schemeClr val="bg1"/>
                </a:solidFill>
                <a:latin typeface="Times New Roman" panose="02020603050405020304" pitchFamily="18" charset="0"/>
                <a:cs typeface="Times New Roman" panose="02020603050405020304" pitchFamily="18" charset="0"/>
              </a:rPr>
              <a:t>Store parents</a:t>
            </a:r>
          </a:p>
          <a:p>
            <a:pPr marL="1828800" lvl="3" indent="-571500">
              <a:buFont typeface="Calibri" panose="020F0502020204030204" pitchFamily="34" charset="0"/>
              <a:buAutoNum type="romanLcPeriod"/>
            </a:pPr>
            <a:r>
              <a:rPr lang="en-IN" sz="2600" dirty="0">
                <a:solidFill>
                  <a:schemeClr val="bg1"/>
                </a:solidFill>
                <a:latin typeface="Times New Roman" panose="02020603050405020304" pitchFamily="18" charset="0"/>
                <a:cs typeface="Times New Roman" panose="02020603050405020304" pitchFamily="18" charset="0"/>
              </a:rPr>
              <a:t>Random select one crossover point</a:t>
            </a:r>
          </a:p>
          <a:p>
            <a:pPr marL="1828800" lvl="3" indent="-571500">
              <a:buFont typeface="Calibri" panose="020F0502020204030204" pitchFamily="34" charset="0"/>
              <a:buAutoNum type="romanLcPeriod"/>
            </a:pPr>
            <a:r>
              <a:rPr lang="en-IN" sz="2600" dirty="0">
                <a:solidFill>
                  <a:schemeClr val="bg1"/>
                </a:solidFill>
                <a:latin typeface="Times New Roman" panose="02020603050405020304" pitchFamily="18" charset="0"/>
                <a:cs typeface="Times New Roman" panose="02020603050405020304" pitchFamily="18" charset="0"/>
              </a:rPr>
              <a:t>Single point crossover between 2 parents</a:t>
            </a:r>
          </a:p>
          <a:p>
            <a:pPr marL="0" indent="0">
              <a:buNone/>
            </a:pPr>
            <a:r>
              <a:rPr lang="en-IN" sz="2600" dirty="0">
                <a:solidFill>
                  <a:schemeClr val="bg1"/>
                </a:solidFill>
                <a:latin typeface="Times New Roman" panose="02020603050405020304" pitchFamily="18" charset="0"/>
                <a:cs typeface="Times New Roman" panose="02020603050405020304" pitchFamily="18" charset="0"/>
              </a:rPr>
              <a:t>4)	Apply mutation operator</a:t>
            </a:r>
          </a:p>
          <a:p>
            <a:pPr marL="0" indent="0">
              <a:buNone/>
            </a:pPr>
            <a:r>
              <a:rPr lang="en-IN" sz="2600" dirty="0">
                <a:solidFill>
                  <a:schemeClr val="bg1"/>
                </a:solidFill>
                <a:latin typeface="Times New Roman" panose="02020603050405020304" pitchFamily="18" charset="0"/>
                <a:cs typeface="Times New Roman" panose="02020603050405020304" pitchFamily="18" charset="0"/>
              </a:rPr>
              <a:t>5)	Until terminating condition</a:t>
            </a:r>
          </a:p>
          <a:p>
            <a:pPr marL="0" indent="0">
              <a:buNone/>
            </a:pPr>
            <a:r>
              <a:rPr lang="en-IN" sz="2600" dirty="0">
                <a:solidFill>
                  <a:schemeClr val="bg1"/>
                </a:solidFill>
                <a:latin typeface="Times New Roman" panose="02020603050405020304" pitchFamily="18" charset="0"/>
                <a:cs typeface="Times New Roman" panose="02020603050405020304" pitchFamily="18" charset="0"/>
              </a:rPr>
              <a:t>6)	Output-&gt; optimal feature set</a:t>
            </a:r>
          </a:p>
          <a:p>
            <a:pPr marL="0" indent="0">
              <a:buNone/>
            </a:pPr>
            <a:endParaRPr lang="en-IN" dirty="0"/>
          </a:p>
          <a:p>
            <a:pPr marL="0" indent="0" algn="just">
              <a:buNone/>
              <a:defRPr/>
            </a:pPr>
            <a:endParaRPr lang="en-IN" sz="2600" dirty="0">
              <a:solidFill>
                <a:schemeClr val="bg1"/>
              </a:solidFill>
              <a:latin typeface="Times New Roman" panose="02020603050405020304" pitchFamily="18" charset="0"/>
              <a:cs typeface="Times New Roman" panose="02020603050405020304" pitchFamily="18" charset="0"/>
            </a:endParaRPr>
          </a:p>
          <a:p>
            <a:pPr marL="0" indent="0" algn="just">
              <a:buNone/>
              <a:defRPr/>
            </a:pPr>
            <a:endParaRPr lang="en-IN" sz="2600" dirty="0">
              <a:latin typeface="Times New Roman" panose="02020603050405020304" pitchFamily="18" charset="0"/>
              <a:cs typeface="Times New Roman" panose="02020603050405020304" pitchFamily="18" charset="0"/>
            </a:endParaRPr>
          </a:p>
          <a:p>
            <a:pPr marL="0" indent="0" algn="just">
              <a:buNone/>
              <a:defRPr/>
            </a:pPr>
            <a:endParaRPr lang="en-IN" sz="2600" dirty="0">
              <a:latin typeface="Times New Roman" panose="02020603050405020304" pitchFamily="18" charset="0"/>
              <a:cs typeface="Times New Roman" panose="02020603050405020304" pitchFamily="18" charset="0"/>
            </a:endParaRPr>
          </a:p>
          <a:p>
            <a:pPr marL="0" indent="0" algn="just">
              <a:buNone/>
              <a:defRPr/>
            </a:pPr>
            <a:endParaRPr lang="en-IN"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9C9227B8-3AA5-4D6C-AEEF-664637EFDA86}" type="datetime3">
              <a:rPr lang="en-US" smtClean="0"/>
              <a:t>28 April 2023</a:t>
            </a:fld>
            <a:endParaRPr lang="en-US"/>
          </a:p>
        </p:txBody>
      </p:sp>
      <p:sp>
        <p:nvSpPr>
          <p:cNvPr id="5" name="Footer Placeholder 4"/>
          <p:cNvSpPr>
            <a:spLocks noGrp="1"/>
          </p:cNvSpPr>
          <p:nvPr>
            <p:ph type="ftr" sz="quarter" idx="11"/>
          </p:nvPr>
        </p:nvSpPr>
        <p:spPr>
          <a:xfrm>
            <a:off x="4648200" y="6356351"/>
            <a:ext cx="3429000" cy="365125"/>
          </a:xfrm>
        </p:spPr>
        <p:txBody>
          <a:bodyPr/>
          <a:lstStyle/>
          <a:p>
            <a:pPr>
              <a:defRPr/>
            </a:pPr>
            <a:r>
              <a:rPr lang="en-US"/>
              <a:t>INFORMATION TECHNOLOGY</a:t>
            </a:r>
            <a:endParaRPr lang="en-US" dirty="0"/>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051A1C-6AA3-4EA1-B6E6-020902769F28}" type="slidenum">
              <a:rPr lang="en-US" altLang="en-US" sz="1200">
                <a:solidFill>
                  <a:srgbClr val="898989"/>
                </a:solidFill>
              </a:rPr>
              <a:pPr>
                <a:spcBef>
                  <a:spcPct val="0"/>
                </a:spcBef>
                <a:buFontTx/>
                <a:buNone/>
              </a:pPr>
              <a:t>20</a:t>
            </a:fld>
            <a:endParaRPr lang="en-US" altLang="en-US" sz="1200">
              <a:solidFill>
                <a:srgbClr val="898989"/>
              </a:solidFill>
            </a:endParaRPr>
          </a:p>
        </p:txBody>
      </p:sp>
    </p:spTree>
    <p:extLst>
      <p:ext uri="{BB962C8B-B14F-4D97-AF65-F5344CB8AC3E}">
        <p14:creationId xmlns:p14="http://schemas.microsoft.com/office/powerpoint/2010/main" val="319455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1105469" y="228601"/>
            <a:ext cx="9962865" cy="6144903"/>
          </a:xfrm>
        </p:spPr>
        <p:txBody>
          <a:bodyPr>
            <a:normAutofit fontScale="92500" lnSpcReduction="20000"/>
          </a:bodyPr>
          <a:lstStyle/>
          <a:p>
            <a:pPr marL="0" indent="0">
              <a:buNone/>
            </a:pPr>
            <a:endParaRPr lang="en-IN" sz="2600" b="1" dirty="0">
              <a:latin typeface="Times New Roman" panose="02020603050405020304" pitchFamily="18" charset="0"/>
              <a:cs typeface="Times New Roman" panose="02020603050405020304" pitchFamily="18" charset="0"/>
            </a:endParaRPr>
          </a:p>
          <a:p>
            <a:pPr marL="0" indent="0">
              <a:buNone/>
            </a:pPr>
            <a:r>
              <a:rPr lang="en-IN" sz="2600" b="1" dirty="0">
                <a:solidFill>
                  <a:srgbClr val="FFFF00"/>
                </a:solidFill>
                <a:latin typeface="Times New Roman" panose="02020603050405020304" pitchFamily="18" charset="0"/>
                <a:cs typeface="Times New Roman" panose="02020603050405020304" pitchFamily="18" charset="0"/>
              </a:rPr>
              <a:t>Table 2. </a:t>
            </a:r>
            <a:r>
              <a:rPr lang="en-IN" sz="2600" dirty="0">
                <a:solidFill>
                  <a:srgbClr val="FFFF00"/>
                </a:solidFill>
                <a:latin typeface="Times New Roman" panose="02020603050405020304" pitchFamily="18" charset="0"/>
                <a:cs typeface="Times New Roman" panose="02020603050405020304" pitchFamily="18" charset="0"/>
              </a:rPr>
              <a:t>GA Optimal Features</a:t>
            </a:r>
          </a:p>
          <a:p>
            <a:pPr marL="0" indent="0">
              <a:buNone/>
            </a:pPr>
            <a:endParaRPr lang="en-IN" sz="2600" dirty="0">
              <a:solidFill>
                <a:srgbClr val="FFFF00"/>
              </a:solidFill>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400" i="1" dirty="0">
                <a:solidFill>
                  <a:schemeClr val="bg1"/>
                </a:solidFill>
                <a:latin typeface="Times New Roman" panose="02020603050405020304" pitchFamily="18" charset="0"/>
                <a:cs typeface="Times New Roman" panose="02020603050405020304" pitchFamily="18" charset="0"/>
              </a:rPr>
              <a:t>Table 2 shows the selected features by using GA. Nine features are selected as optimal features from twenty one GLCM features</a:t>
            </a:r>
            <a:endParaRPr lang="en-IN" sz="2400" i="1"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69884159"/>
              </p:ext>
            </p:extLst>
          </p:nvPr>
        </p:nvGraphicFramePr>
        <p:xfrm>
          <a:off x="1981200" y="1143000"/>
          <a:ext cx="5105400" cy="4192586"/>
        </p:xfrm>
        <a:graphic>
          <a:graphicData uri="http://schemas.openxmlformats.org/drawingml/2006/table">
            <a:tbl>
              <a:tblPr firstRow="1" firstCol="1" bandRow="1">
                <a:tableStyleId>{5940675A-B579-460E-94D1-54222C63F5DA}</a:tableStyleId>
              </a:tblPr>
              <a:tblGrid>
                <a:gridCol w="1524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82718">
                <a:tc>
                  <a:txBody>
                    <a:bodyPr/>
                    <a:lstStyle/>
                    <a:p>
                      <a:pPr algn="just">
                        <a:lnSpc>
                          <a:spcPct val="115000"/>
                        </a:lnSpc>
                        <a:spcAft>
                          <a:spcPts val="0"/>
                        </a:spcAft>
                      </a:pPr>
                      <a:r>
                        <a:rPr lang="en-IN" sz="2000" b="1" i="1" dirty="0">
                          <a:solidFill>
                            <a:schemeClr val="bg1"/>
                          </a:solidFill>
                          <a:effectLst/>
                          <a:latin typeface="Times New Roman" panose="02020603050405020304" pitchFamily="18" charset="0"/>
                          <a:cs typeface="Times New Roman" panose="02020603050405020304" pitchFamily="18" charset="0"/>
                        </a:rPr>
                        <a:t>Feature No.</a:t>
                      </a:r>
                      <a:endParaRPr lang="en-IN" sz="20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b="1" i="1" dirty="0">
                          <a:solidFill>
                            <a:schemeClr val="bg1"/>
                          </a:solidFill>
                          <a:effectLst/>
                          <a:latin typeface="Times New Roman" panose="02020603050405020304" pitchFamily="18" charset="0"/>
                          <a:cs typeface="Times New Roman" panose="02020603050405020304" pitchFamily="18" charset="0"/>
                        </a:rPr>
                        <a:t>Features</a:t>
                      </a:r>
                      <a:endParaRPr lang="en-IN" sz="20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6229">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1</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Contrast</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2</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Correlation</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3</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Dissimilarity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4</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Maximum probability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6229">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5</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Sum Average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6</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Sum Entropy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7</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Difference variance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701102">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8</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Information</a:t>
                      </a:r>
                      <a:r>
                        <a:rPr lang="en-IN" sz="2000" baseline="0" dirty="0">
                          <a:solidFill>
                            <a:schemeClr val="bg1"/>
                          </a:solidFill>
                          <a:effectLst/>
                          <a:latin typeface="Times New Roman" panose="02020603050405020304" pitchFamily="18" charset="0"/>
                          <a:cs typeface="Times New Roman" panose="02020603050405020304" pitchFamily="18" charset="0"/>
                        </a:rPr>
                        <a:t> </a:t>
                      </a:r>
                      <a:r>
                        <a:rPr lang="en-IN" sz="2000" dirty="0">
                          <a:solidFill>
                            <a:schemeClr val="bg1"/>
                          </a:solidFill>
                          <a:effectLst/>
                          <a:latin typeface="Times New Roman" panose="02020603050405020304" pitchFamily="18" charset="0"/>
                          <a:cs typeface="Times New Roman" panose="02020603050405020304" pitchFamily="18" charset="0"/>
                        </a:rPr>
                        <a:t>measures of correlation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2718">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9</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Inverse difference normalized</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3665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1050878" y="304801"/>
            <a:ext cx="10017456" cy="5821363"/>
          </a:xfrm>
        </p:spPr>
        <p:txBody>
          <a:bodyPr/>
          <a:lstStyle/>
          <a:p>
            <a:pPr marL="0" indent="0">
              <a:buNone/>
            </a:pPr>
            <a:r>
              <a:rPr lang="en-IN" sz="2600" b="1" dirty="0">
                <a:solidFill>
                  <a:srgbClr val="FFFF00"/>
                </a:solidFill>
                <a:latin typeface="Times New Roman" panose="02020603050405020304" pitchFamily="18" charset="0"/>
                <a:cs typeface="Times New Roman" panose="02020603050405020304" pitchFamily="18" charset="0"/>
              </a:rPr>
              <a:t>Table 3. </a:t>
            </a:r>
            <a:r>
              <a:rPr lang="en-IN" sz="2600" b="1" i="1" dirty="0">
                <a:solidFill>
                  <a:srgbClr val="FFFF00"/>
                </a:solidFill>
                <a:latin typeface="Times New Roman" panose="02020603050405020304" pitchFamily="18" charset="0"/>
                <a:cs typeface="Times New Roman" panose="02020603050405020304" pitchFamily="18" charset="0"/>
              </a:rPr>
              <a:t>t-test</a:t>
            </a:r>
            <a:r>
              <a:rPr lang="en-IN" sz="2600" i="1" dirty="0">
                <a:solidFill>
                  <a:srgbClr val="FFFF00"/>
                </a:solidFill>
                <a:latin typeface="Times New Roman" panose="02020603050405020304" pitchFamily="18" charset="0"/>
                <a:cs typeface="Times New Roman" panose="02020603050405020304" pitchFamily="18" charset="0"/>
              </a:rPr>
              <a:t> Optimal Features</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It  shows the top 10 features with high t-score value</a:t>
            </a:r>
            <a:endParaRPr lang="en-IN" sz="2600"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73187765"/>
              </p:ext>
            </p:extLst>
          </p:nvPr>
        </p:nvGraphicFramePr>
        <p:xfrm>
          <a:off x="3581401" y="990600"/>
          <a:ext cx="4843463" cy="4032248"/>
        </p:xfrm>
        <a:graphic>
          <a:graphicData uri="http://schemas.openxmlformats.org/drawingml/2006/table">
            <a:tbl>
              <a:tblPr firstRow="1" firstCol="1" bandRow="1">
                <a:tableStyleId>{5940675A-B579-460E-94D1-54222C63F5DA}</a:tableStyleId>
              </a:tblPr>
              <a:tblGrid>
                <a:gridCol w="1891838">
                  <a:extLst>
                    <a:ext uri="{9D8B030D-6E8A-4147-A177-3AD203B41FA5}">
                      <a16:colId xmlns:a16="http://schemas.microsoft.com/office/drawing/2014/main" val="20000"/>
                    </a:ext>
                  </a:extLst>
                </a:gridCol>
                <a:gridCol w="2951625">
                  <a:extLst>
                    <a:ext uri="{9D8B030D-6E8A-4147-A177-3AD203B41FA5}">
                      <a16:colId xmlns:a16="http://schemas.microsoft.com/office/drawing/2014/main" val="20001"/>
                    </a:ext>
                  </a:extLst>
                </a:gridCol>
              </a:tblGrid>
              <a:tr h="361021">
                <a:tc>
                  <a:txBody>
                    <a:bodyPr/>
                    <a:lstStyle/>
                    <a:p>
                      <a:pPr algn="just" fontAlgn="base">
                        <a:lnSpc>
                          <a:spcPct val="115000"/>
                        </a:lnSpc>
                        <a:spcAft>
                          <a:spcPts val="0"/>
                        </a:spcAft>
                      </a:pPr>
                      <a:r>
                        <a:rPr lang="en-IN" sz="2000" b="1" i="1" dirty="0">
                          <a:solidFill>
                            <a:schemeClr val="bg1"/>
                          </a:solidFill>
                          <a:effectLst/>
                          <a:latin typeface="Times New Roman" panose="02020603050405020304" pitchFamily="18" charset="0"/>
                          <a:cs typeface="Times New Roman" panose="02020603050405020304" pitchFamily="18" charset="0"/>
                        </a:rPr>
                        <a:t>Feature no.</a:t>
                      </a:r>
                      <a:endParaRPr lang="en-IN" sz="20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b="1" i="1" dirty="0">
                          <a:solidFill>
                            <a:schemeClr val="bg1"/>
                          </a:solidFill>
                          <a:effectLst/>
                          <a:latin typeface="Times New Roman" panose="02020603050405020304" pitchFamily="18" charset="0"/>
                          <a:cs typeface="Times New Roman" panose="02020603050405020304" pitchFamily="18" charset="0"/>
                        </a:rPr>
                        <a:t>Features </a:t>
                      </a:r>
                      <a:endParaRPr lang="en-IN" sz="20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360">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1</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Contrast</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1021">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2</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Cluster Shade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1021">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3</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Cluster Prominence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1021">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4</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Dissimilarity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1360">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5</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Homogeneity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1021">
                <a:tc>
                  <a:txBody>
                    <a:bodyPr/>
                    <a:lstStyle/>
                    <a:p>
                      <a:pPr algn="just" fontAlgn="base">
                        <a:lnSpc>
                          <a:spcPct val="115000"/>
                        </a:lnSpc>
                        <a:spcAft>
                          <a:spcPts val="0"/>
                        </a:spcAft>
                      </a:pPr>
                      <a:r>
                        <a:rPr lang="en-IN" sz="2000">
                          <a:solidFill>
                            <a:schemeClr val="bg1"/>
                          </a:solidFill>
                          <a:effectLst/>
                          <a:latin typeface="Times New Roman" panose="02020603050405020304" pitchFamily="18" charset="0"/>
                          <a:cs typeface="Times New Roman" panose="02020603050405020304" pitchFamily="18" charset="0"/>
                        </a:rPr>
                        <a:t>6</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Maximum probability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1021">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7</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Difference variance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1021">
                <a:tc>
                  <a:txBody>
                    <a:bodyPr/>
                    <a:lstStyle/>
                    <a:p>
                      <a:pPr algn="just" fontAlgn="base">
                        <a:lnSpc>
                          <a:spcPct val="115000"/>
                        </a:lnSpc>
                        <a:spcAft>
                          <a:spcPts val="0"/>
                        </a:spcAft>
                      </a:pPr>
                      <a:r>
                        <a:rPr lang="en-IN" sz="2000">
                          <a:solidFill>
                            <a:schemeClr val="bg1"/>
                          </a:solidFill>
                          <a:effectLst/>
                          <a:latin typeface="Times New Roman" panose="02020603050405020304" pitchFamily="18" charset="0"/>
                          <a:cs typeface="Times New Roman" panose="02020603050405020304" pitchFamily="18" charset="0"/>
                        </a:rPr>
                        <a:t>8</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Difference entropy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1360">
                <a:tc>
                  <a:txBody>
                    <a:bodyPr/>
                    <a:lstStyle/>
                    <a:p>
                      <a:pPr algn="just" fontAlgn="base">
                        <a:lnSpc>
                          <a:spcPct val="115000"/>
                        </a:lnSpc>
                        <a:spcAft>
                          <a:spcPts val="0"/>
                        </a:spcAft>
                      </a:pPr>
                      <a:r>
                        <a:rPr lang="en-IN" sz="2000">
                          <a:solidFill>
                            <a:schemeClr val="bg1"/>
                          </a:solidFill>
                          <a:effectLst/>
                          <a:latin typeface="Times New Roman" panose="02020603050405020304" pitchFamily="18" charset="0"/>
                          <a:cs typeface="Times New Roman" panose="02020603050405020304" pitchFamily="18" charset="0"/>
                        </a:rPr>
                        <a:t>9</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Energy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1021">
                <a:tc>
                  <a:txBody>
                    <a:bodyPr/>
                    <a:lstStyle/>
                    <a:p>
                      <a:pPr algn="just" fontAlgn="base">
                        <a:lnSpc>
                          <a:spcPct val="115000"/>
                        </a:lnSpc>
                        <a:spcAft>
                          <a:spcPts val="0"/>
                        </a:spcAft>
                      </a:pPr>
                      <a:r>
                        <a:rPr lang="en-IN" sz="2000">
                          <a:solidFill>
                            <a:schemeClr val="bg1"/>
                          </a:solidFill>
                          <a:effectLst/>
                          <a:latin typeface="Times New Roman" panose="02020603050405020304" pitchFamily="18" charset="0"/>
                          <a:cs typeface="Times New Roman" panose="02020603050405020304" pitchFamily="18" charset="0"/>
                        </a:rPr>
                        <a:t>10</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fontAlgn="base">
                        <a:lnSpc>
                          <a:spcPct val="115000"/>
                        </a:lnSpc>
                        <a:spcAft>
                          <a:spcPts val="0"/>
                        </a:spcAft>
                      </a:pPr>
                      <a:r>
                        <a:rPr lang="en-IN" sz="2000" dirty="0">
                          <a:solidFill>
                            <a:schemeClr val="bg1"/>
                          </a:solidFill>
                          <a:effectLst/>
                          <a:latin typeface="Times New Roman" panose="02020603050405020304" pitchFamily="18" charset="0"/>
                          <a:cs typeface="Times New Roman" panose="02020603050405020304" pitchFamily="18" charset="0"/>
                        </a:rPr>
                        <a:t>Entropy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5" marR="6858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8274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Content Placeholder 2"/>
          <p:cNvSpPr>
            <a:spLocks noGrp="1"/>
          </p:cNvSpPr>
          <p:nvPr>
            <p:ph idx="1"/>
          </p:nvPr>
        </p:nvSpPr>
        <p:spPr>
          <a:xfrm>
            <a:off x="1064525" y="997031"/>
            <a:ext cx="10058400" cy="5331725"/>
          </a:xfrm>
        </p:spPr>
        <p:txBody>
          <a:bodyPr>
            <a:normAutofit lnSpcReduction="10000"/>
          </a:bodyPr>
          <a:lstStyle/>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Classification is the process to assign a class label to the testing data as normal, benign and malignant</a:t>
            </a: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Optimal features, which are selected using GA and t-test are given as input to the classifier </a:t>
            </a:r>
          </a:p>
          <a:p>
            <a:pPr marL="0" indent="0" algn="just">
              <a:buNone/>
            </a:pPr>
            <a:r>
              <a:rPr lang="en-IN" sz="2600" dirty="0" err="1">
                <a:solidFill>
                  <a:schemeClr val="bg1"/>
                </a:solidFill>
                <a:latin typeface="Times New Roman" panose="02020603050405020304" pitchFamily="18" charset="0"/>
                <a:cs typeface="Times New Roman" panose="02020603050405020304" pitchFamily="18" charset="0"/>
              </a:rPr>
              <a:t>multiSVM</a:t>
            </a:r>
            <a:r>
              <a:rPr lang="en-IN" sz="2600" dirty="0">
                <a:solidFill>
                  <a:schemeClr val="bg1"/>
                </a:solidFill>
                <a:latin typeface="Times New Roman" panose="02020603050405020304" pitchFamily="18" charset="0"/>
                <a:cs typeface="Times New Roman" panose="02020603050405020304" pitchFamily="18" charset="0"/>
              </a:rPr>
              <a:t>, KNN, Naive Bayes classifiers are used to classify the mammogram images</a:t>
            </a: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Totally six combinations of classification are performed. </a:t>
            </a: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They are </a:t>
            </a:r>
            <a:r>
              <a:rPr lang="en-IN" sz="2600" dirty="0" err="1">
                <a:solidFill>
                  <a:schemeClr val="bg1"/>
                </a:solidFill>
                <a:latin typeface="Times New Roman" panose="02020603050405020304" pitchFamily="18" charset="0"/>
                <a:cs typeface="Times New Roman" panose="02020603050405020304" pitchFamily="18" charset="0"/>
              </a:rPr>
              <a:t>GA+multiSVM</a:t>
            </a:r>
            <a:r>
              <a:rPr lang="en-IN" sz="2600" dirty="0">
                <a:solidFill>
                  <a:schemeClr val="bg1"/>
                </a:solidFill>
                <a:latin typeface="Times New Roman" panose="02020603050405020304" pitchFamily="18" charset="0"/>
                <a:cs typeface="Times New Roman" panose="02020603050405020304" pitchFamily="18" charset="0"/>
              </a:rPr>
              <a:t>, GA+KNN, </a:t>
            </a:r>
            <a:r>
              <a:rPr lang="en-IN" sz="2600" dirty="0" err="1">
                <a:solidFill>
                  <a:schemeClr val="bg1"/>
                </a:solidFill>
                <a:latin typeface="Times New Roman" panose="02020603050405020304" pitchFamily="18" charset="0"/>
                <a:cs typeface="Times New Roman" panose="02020603050405020304" pitchFamily="18" charset="0"/>
              </a:rPr>
              <a:t>GA+Naïve</a:t>
            </a:r>
            <a:r>
              <a:rPr lang="en-IN" sz="2600" dirty="0">
                <a:solidFill>
                  <a:schemeClr val="bg1"/>
                </a:solidFill>
                <a:latin typeface="Times New Roman" panose="02020603050405020304" pitchFamily="18" charset="0"/>
                <a:cs typeface="Times New Roman" panose="02020603050405020304" pitchFamily="18" charset="0"/>
              </a:rPr>
              <a:t> Bayes, </a:t>
            </a:r>
            <a:r>
              <a:rPr lang="en-IN" sz="2600" dirty="0" err="1">
                <a:solidFill>
                  <a:schemeClr val="bg1"/>
                </a:solidFill>
                <a:latin typeface="Times New Roman" panose="02020603050405020304" pitchFamily="18" charset="0"/>
                <a:cs typeface="Times New Roman" panose="02020603050405020304" pitchFamily="18" charset="0"/>
              </a:rPr>
              <a:t>t-test+multiSVM</a:t>
            </a: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t-test+KNN</a:t>
            </a:r>
            <a:r>
              <a:rPr lang="en-IN" sz="2600" dirty="0">
                <a:solidFill>
                  <a:schemeClr val="bg1"/>
                </a:solidFill>
                <a:latin typeface="Times New Roman" panose="02020603050405020304" pitchFamily="18" charset="0"/>
                <a:cs typeface="Times New Roman" panose="02020603050405020304" pitchFamily="18" charset="0"/>
              </a:rPr>
              <a:t>, and </a:t>
            </a:r>
            <a:r>
              <a:rPr lang="en-IN" sz="2600" dirty="0" err="1">
                <a:solidFill>
                  <a:schemeClr val="bg1"/>
                </a:solidFill>
                <a:latin typeface="Times New Roman" panose="02020603050405020304" pitchFamily="18" charset="0"/>
                <a:cs typeface="Times New Roman" panose="02020603050405020304" pitchFamily="18" charset="0"/>
              </a:rPr>
              <a:t>t-test+Naïve</a:t>
            </a:r>
            <a:r>
              <a:rPr lang="en-IN" sz="2600" dirty="0">
                <a:solidFill>
                  <a:schemeClr val="bg1"/>
                </a:solidFill>
                <a:latin typeface="Times New Roman" panose="02020603050405020304" pitchFamily="18" charset="0"/>
                <a:cs typeface="Times New Roman" panose="02020603050405020304" pitchFamily="18" charset="0"/>
              </a:rPr>
              <a:t> Bayes.</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First phase of classification problem is to train the model.  </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Second phase is to test the given data set. </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Out of 979 mammogram images 550 images are consider as training set and 429 images are consider as testing set. </a:t>
            </a:r>
          </a:p>
          <a:p>
            <a:pPr algn="just"/>
            <a:endParaRPr lang="en-IN" sz="2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C01CEF0-D062-70D2-83B4-89686CCF7B38}"/>
              </a:ext>
            </a:extLst>
          </p:cNvPr>
          <p:cNvSpPr>
            <a:spLocks noGrp="1"/>
          </p:cNvSpPr>
          <p:nvPr>
            <p:ph type="title"/>
          </p:nvPr>
        </p:nvSpPr>
        <p:spPr>
          <a:xfrm>
            <a:off x="1978925" y="304800"/>
            <a:ext cx="8229600" cy="457200"/>
          </a:xfrm>
        </p:spPr>
        <p:txBody>
          <a:bodyPr>
            <a:normAutofit fontScale="90000"/>
          </a:bodyPr>
          <a:lstStyle/>
          <a:p>
            <a:pPr algn="ctr"/>
            <a:r>
              <a:rPr lang="en-US" sz="2800" b="1" u="sng" dirty="0">
                <a:solidFill>
                  <a:srgbClr val="FFFF00"/>
                </a:solidFill>
                <a:latin typeface="Times New Roman" panose="02020603050405020304" pitchFamily="18" charset="0"/>
                <a:cs typeface="Times New Roman" panose="02020603050405020304" pitchFamily="18" charset="0"/>
              </a:rPr>
              <a:t>CLASSIFIER COMPARISON ANALYSIS</a:t>
            </a:r>
            <a:endParaRPr lang="en-IN" sz="2800" dirty="0">
              <a:solidFill>
                <a:srgbClr val="FFFF00"/>
              </a:solidFill>
            </a:endParaRPr>
          </a:p>
        </p:txBody>
      </p:sp>
    </p:spTree>
    <p:extLst>
      <p:ext uri="{BB962C8B-B14F-4D97-AF65-F5344CB8AC3E}">
        <p14:creationId xmlns:p14="http://schemas.microsoft.com/office/powerpoint/2010/main" val="415784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8F417-AF39-6585-265D-2B750931A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780" y="1479666"/>
            <a:ext cx="5824220" cy="3677284"/>
          </a:xfrm>
          <a:prstGeom prst="rect">
            <a:avLst/>
          </a:prstGeom>
          <a:noFill/>
          <a:ln>
            <a:noFill/>
          </a:ln>
        </p:spPr>
      </p:pic>
      <p:pic>
        <p:nvPicPr>
          <p:cNvPr id="6" name="Picture 5">
            <a:extLst>
              <a:ext uri="{FF2B5EF4-FFF2-40B4-BE49-F238E27FC236}">
                <a16:creationId xmlns:a16="http://schemas.microsoft.com/office/drawing/2014/main" id="{B11DEE77-82A0-7904-EEE7-215C32127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8720" y="1479665"/>
            <a:ext cx="5651500" cy="3677285"/>
          </a:xfrm>
          <a:prstGeom prst="rect">
            <a:avLst/>
          </a:prstGeom>
          <a:noFill/>
          <a:ln>
            <a:noFill/>
          </a:ln>
        </p:spPr>
      </p:pic>
      <p:sp>
        <p:nvSpPr>
          <p:cNvPr id="8" name="TextBox 7">
            <a:extLst>
              <a:ext uri="{FF2B5EF4-FFF2-40B4-BE49-F238E27FC236}">
                <a16:creationId xmlns:a16="http://schemas.microsoft.com/office/drawing/2014/main" id="{D9486645-CEEB-4397-4F9D-C8CCA75D9823}"/>
              </a:ext>
            </a:extLst>
          </p:cNvPr>
          <p:cNvSpPr txBox="1"/>
          <p:nvPr/>
        </p:nvSpPr>
        <p:spPr>
          <a:xfrm>
            <a:off x="1954870" y="5378334"/>
            <a:ext cx="2458039" cy="338554"/>
          </a:xfrm>
          <a:prstGeom prst="rect">
            <a:avLst/>
          </a:prstGeom>
          <a:noFill/>
        </p:spPr>
        <p:txBody>
          <a:bodyPr wrap="square">
            <a:spAutoFit/>
          </a:bodyPr>
          <a:lstStyle/>
          <a:p>
            <a:pPr algn="ct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GUI DESIGN</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061B8D4A-C6C0-CCA4-8CE8-7C9D4B559F70}"/>
              </a:ext>
            </a:extLst>
          </p:cNvPr>
          <p:cNvSpPr txBox="1"/>
          <p:nvPr/>
        </p:nvSpPr>
        <p:spPr>
          <a:xfrm>
            <a:off x="7865450" y="5378334"/>
            <a:ext cx="2458039" cy="338554"/>
          </a:xfrm>
          <a:prstGeom prst="rect">
            <a:avLst/>
          </a:prstGeom>
          <a:noFill/>
        </p:spPr>
        <p:txBody>
          <a:bodyPr wrap="square">
            <a:spAutoFit/>
          </a:bodyPr>
          <a:lstStyle/>
          <a:p>
            <a:pPr algn="ct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t>
            </a:r>
            <a:r>
              <a:rPr lang="en-US" sz="1600" spc="-1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INPUT IMAGE</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
        <p:nvSpPr>
          <p:cNvPr id="11" name="Title 1">
            <a:extLst>
              <a:ext uri="{FF2B5EF4-FFF2-40B4-BE49-F238E27FC236}">
                <a16:creationId xmlns:a16="http://schemas.microsoft.com/office/drawing/2014/main" id="{B6577E97-0AC9-7B6B-2505-DFFC0CF23A5D}"/>
              </a:ext>
            </a:extLst>
          </p:cNvPr>
          <p:cNvSpPr>
            <a:spLocks noGrp="1"/>
          </p:cNvSpPr>
          <p:nvPr>
            <p:ph type="title"/>
          </p:nvPr>
        </p:nvSpPr>
        <p:spPr>
          <a:xfrm>
            <a:off x="838200" y="365126"/>
            <a:ext cx="10515600" cy="315912"/>
          </a:xfrm>
        </p:spPr>
        <p:txBody>
          <a:bodyPr>
            <a:normAutofit fontScale="90000"/>
          </a:bodyPr>
          <a:lstStyle/>
          <a:p>
            <a:pPr algn="ctr"/>
            <a:r>
              <a:rPr lang="en-GB" sz="2500" b="1" u="sng" dirty="0">
                <a:solidFill>
                  <a:srgbClr val="FFFF00"/>
                </a:solidFill>
                <a:latin typeface="Times New Roman" panose="02020603050405020304" pitchFamily="18" charset="0"/>
                <a:cs typeface="Times New Roman" panose="02020603050405020304" pitchFamily="18" charset="0"/>
              </a:rPr>
              <a:t>OUTPUT</a:t>
            </a:r>
            <a:endParaRPr lang="en-IN" sz="2500" b="1" u="sng"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325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50ED5F-CE85-39F3-A8EF-5B158451BD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510" y="1701800"/>
            <a:ext cx="5420995" cy="3454400"/>
          </a:xfrm>
          <a:prstGeom prst="rect">
            <a:avLst/>
          </a:prstGeom>
          <a:noFill/>
          <a:ln>
            <a:noFill/>
          </a:ln>
        </p:spPr>
      </p:pic>
      <p:pic>
        <p:nvPicPr>
          <p:cNvPr id="5" name="Picture 4">
            <a:extLst>
              <a:ext uri="{FF2B5EF4-FFF2-40B4-BE49-F238E27FC236}">
                <a16:creationId xmlns:a16="http://schemas.microsoft.com/office/drawing/2014/main" id="{A13FEE8B-C762-54D8-2C11-D43D2B5C10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2675" y="1701800"/>
            <a:ext cx="5635815" cy="3454400"/>
          </a:xfrm>
          <a:prstGeom prst="rect">
            <a:avLst/>
          </a:prstGeom>
          <a:noFill/>
          <a:ln>
            <a:noFill/>
          </a:ln>
        </p:spPr>
      </p:pic>
      <p:sp>
        <p:nvSpPr>
          <p:cNvPr id="7" name="TextBox 6">
            <a:extLst>
              <a:ext uri="{FF2B5EF4-FFF2-40B4-BE49-F238E27FC236}">
                <a16:creationId xmlns:a16="http://schemas.microsoft.com/office/drawing/2014/main" id="{1F976D3D-5435-6335-D8D1-504599C16012}"/>
              </a:ext>
            </a:extLst>
          </p:cNvPr>
          <p:cNvSpPr txBox="1"/>
          <p:nvPr/>
        </p:nvSpPr>
        <p:spPr>
          <a:xfrm>
            <a:off x="615491" y="5356902"/>
            <a:ext cx="4777032" cy="338554"/>
          </a:xfrm>
          <a:prstGeom prst="rect">
            <a:avLst/>
          </a:prstGeom>
          <a:noFill/>
        </p:spPr>
        <p:txBody>
          <a:bodyPr wrap="square">
            <a:spAutoFit/>
          </a:bodyPr>
          <a:lstStyle/>
          <a:p>
            <a:pPr marL="368300" marR="824230" algn="ctr">
              <a:spcBef>
                <a:spcPts val="450"/>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Figure: PRE-PROCESSED IMAGE</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186A819-4429-351A-E6B9-A94EEB66A1A0}"/>
              </a:ext>
            </a:extLst>
          </p:cNvPr>
          <p:cNvSpPr txBox="1"/>
          <p:nvPr/>
        </p:nvSpPr>
        <p:spPr>
          <a:xfrm>
            <a:off x="6497744" y="5387680"/>
            <a:ext cx="5165675" cy="338554"/>
          </a:xfrm>
          <a:prstGeom prst="rect">
            <a:avLst/>
          </a:prstGeom>
          <a:noFill/>
        </p:spPr>
        <p:txBody>
          <a:bodyPr wrap="square">
            <a:spAutoFit/>
          </a:bodyPr>
          <a:lstStyle/>
          <a:p>
            <a:pPr marL="836295" marR="1292860" algn="ctr">
              <a:spcBef>
                <a:spcPts val="520"/>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SEGMENTED IMAGE</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947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A8F551-6D4A-94EB-7AF8-FCCC1E7B9B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0945" y="266306"/>
            <a:ext cx="9070110" cy="5638385"/>
          </a:xfrm>
          <a:prstGeom prst="rect">
            <a:avLst/>
          </a:prstGeom>
          <a:noFill/>
          <a:ln>
            <a:noFill/>
          </a:ln>
        </p:spPr>
      </p:pic>
      <p:sp>
        <p:nvSpPr>
          <p:cNvPr id="6" name="TextBox 5">
            <a:extLst>
              <a:ext uri="{FF2B5EF4-FFF2-40B4-BE49-F238E27FC236}">
                <a16:creationId xmlns:a16="http://schemas.microsoft.com/office/drawing/2014/main" id="{D31EBE48-D56D-3DEE-8AF4-47C23ECAE9AA}"/>
              </a:ext>
            </a:extLst>
          </p:cNvPr>
          <p:cNvSpPr txBox="1"/>
          <p:nvPr/>
        </p:nvSpPr>
        <p:spPr>
          <a:xfrm>
            <a:off x="4508762" y="6253140"/>
            <a:ext cx="3174475" cy="338554"/>
          </a:xfrm>
          <a:prstGeom prst="rect">
            <a:avLst/>
          </a:prstGeom>
          <a:noFill/>
        </p:spPr>
        <p:txBody>
          <a:bodyPr wrap="square">
            <a:spAutoFit/>
          </a:bodyPr>
          <a:lstStyle/>
          <a:p>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EXTRACTED FEATURES</a:t>
            </a:r>
            <a:endParaRPr lang="en-IN" sz="1600" dirty="0">
              <a:solidFill>
                <a:schemeClr val="bg1"/>
              </a:solidFill>
            </a:endParaRPr>
          </a:p>
        </p:txBody>
      </p:sp>
    </p:spTree>
    <p:extLst>
      <p:ext uri="{BB962C8B-B14F-4D97-AF65-F5344CB8AC3E}">
        <p14:creationId xmlns:p14="http://schemas.microsoft.com/office/powerpoint/2010/main" val="340464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6AB9E-B695-1193-4D39-7F5E340989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8355" y="430473"/>
            <a:ext cx="6535289" cy="5242910"/>
          </a:xfrm>
          <a:prstGeom prst="rect">
            <a:avLst/>
          </a:prstGeom>
          <a:noFill/>
          <a:ln>
            <a:noFill/>
          </a:ln>
        </p:spPr>
      </p:pic>
      <p:sp>
        <p:nvSpPr>
          <p:cNvPr id="8" name="TextBox 7">
            <a:extLst>
              <a:ext uri="{FF2B5EF4-FFF2-40B4-BE49-F238E27FC236}">
                <a16:creationId xmlns:a16="http://schemas.microsoft.com/office/drawing/2014/main" id="{D9DCCFB7-389F-0CAC-7B9C-5894DC246D20}"/>
              </a:ext>
            </a:extLst>
          </p:cNvPr>
          <p:cNvSpPr txBox="1"/>
          <p:nvPr/>
        </p:nvSpPr>
        <p:spPr>
          <a:xfrm>
            <a:off x="4046848" y="6088973"/>
            <a:ext cx="4098301" cy="338554"/>
          </a:xfrm>
          <a:prstGeom prst="rect">
            <a:avLst/>
          </a:prstGeom>
          <a:noFill/>
        </p:spPr>
        <p:txBody>
          <a:bodyPr wrap="square">
            <a:spAutoFit/>
          </a:bodyPr>
          <a:lstStyle/>
          <a:p>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15" dirty="0">
                <a:solidFill>
                  <a:schemeClr val="bg1"/>
                </a:solidFill>
                <a:latin typeface="Times New Roman" panose="02020603050405020304" pitchFamily="18" charset="0"/>
                <a:ea typeface="Times New Roman" panose="02020603050405020304" pitchFamily="18" charset="0"/>
              </a:rPr>
              <a:t>:</a:t>
            </a:r>
            <a:r>
              <a:rPr lang="en-US" sz="1600" dirty="0">
                <a:solidFill>
                  <a:schemeClr val="bg1"/>
                </a:solidFill>
                <a:effectLst/>
                <a:latin typeface="Times New Roman" panose="02020603050405020304" pitchFamily="18" charset="0"/>
                <a:ea typeface="Times New Roman" panose="02020603050405020304" pitchFamily="18" charset="0"/>
              </a:rPr>
              <a:t> ROC CURVE FOR KNN CLASSIFIER</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7124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066AA1-9234-0A69-9949-479C6A7C4F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5582" y="455587"/>
            <a:ext cx="6520835" cy="5211534"/>
          </a:xfrm>
          <a:prstGeom prst="rect">
            <a:avLst/>
          </a:prstGeom>
          <a:noFill/>
          <a:ln>
            <a:noFill/>
          </a:ln>
        </p:spPr>
      </p:pic>
      <p:sp>
        <p:nvSpPr>
          <p:cNvPr id="6" name="TextBox 5">
            <a:extLst>
              <a:ext uri="{FF2B5EF4-FFF2-40B4-BE49-F238E27FC236}">
                <a16:creationId xmlns:a16="http://schemas.microsoft.com/office/drawing/2014/main" id="{661E46CB-1325-9861-A63A-CA4B20C86EC0}"/>
              </a:ext>
            </a:extLst>
          </p:cNvPr>
          <p:cNvSpPr txBox="1"/>
          <p:nvPr/>
        </p:nvSpPr>
        <p:spPr>
          <a:xfrm>
            <a:off x="3510698" y="6033081"/>
            <a:ext cx="5322217" cy="338554"/>
          </a:xfrm>
          <a:prstGeom prst="rect">
            <a:avLst/>
          </a:prstGeom>
          <a:noFill/>
        </p:spPr>
        <p:txBody>
          <a:bodyPr wrap="square">
            <a:spAutoFit/>
          </a:bodyPr>
          <a:lstStyle/>
          <a:p>
            <a:pPr algn="ct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15" dirty="0">
                <a:solidFill>
                  <a:schemeClr val="bg1"/>
                </a:solidFill>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ROC CURVE FOR MULTISVM CLASSIFIER</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5400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A12409-6BA2-91C7-7EC1-8B5BC7518C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2850" y="435837"/>
            <a:ext cx="6406300" cy="5420716"/>
          </a:xfrm>
          <a:prstGeom prst="rect">
            <a:avLst/>
          </a:prstGeom>
          <a:noFill/>
          <a:ln>
            <a:noFill/>
          </a:ln>
        </p:spPr>
      </p:pic>
      <p:sp>
        <p:nvSpPr>
          <p:cNvPr id="6" name="TextBox 5">
            <a:extLst>
              <a:ext uri="{FF2B5EF4-FFF2-40B4-BE49-F238E27FC236}">
                <a16:creationId xmlns:a16="http://schemas.microsoft.com/office/drawing/2014/main" id="{894E0ADE-B88B-306D-442E-A1D1D5FA42CE}"/>
              </a:ext>
            </a:extLst>
          </p:cNvPr>
          <p:cNvSpPr txBox="1"/>
          <p:nvPr/>
        </p:nvSpPr>
        <p:spPr>
          <a:xfrm>
            <a:off x="3585721" y="6069374"/>
            <a:ext cx="5020558" cy="352789"/>
          </a:xfrm>
          <a:prstGeom prst="rect">
            <a:avLst/>
          </a:prstGeom>
          <a:noFill/>
        </p:spPr>
        <p:txBody>
          <a:bodyPr wrap="square">
            <a:spAutoFit/>
          </a:bodyPr>
          <a:lstStyle/>
          <a:p>
            <a:pPr algn="ctr">
              <a:lnSpc>
                <a:spcPct val="115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rPr>
              <a:t>Figure</a:t>
            </a:r>
            <a:r>
              <a:rPr lang="en-US" sz="1600" spc="-15" dirty="0">
                <a:solidFill>
                  <a:schemeClr val="bg1"/>
                </a:solidFill>
                <a:latin typeface="Times New Roman" panose="02020603050405020304" pitchFamily="18" charset="0"/>
                <a:ea typeface="Times New Roman" panose="02020603050405020304" pitchFamily="18" charset="0"/>
              </a:rPr>
              <a:t>:</a:t>
            </a:r>
            <a:r>
              <a:rPr lang="en-US" sz="1600" dirty="0">
                <a:solidFill>
                  <a:schemeClr val="bg1"/>
                </a:solidFill>
                <a:effectLst/>
                <a:latin typeface="Times New Roman" panose="02020603050405020304" pitchFamily="18" charset="0"/>
                <a:ea typeface="Times New Roman" panose="02020603050405020304" pitchFamily="18" charset="0"/>
              </a:rPr>
              <a:t> ROC CURVE FOR NAIVE BAYES CLASSIFIER</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972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a:xfrm>
            <a:off x="660400" y="654052"/>
            <a:ext cx="10972800" cy="1096962"/>
          </a:xfrm>
        </p:spPr>
        <p:txBody>
          <a:bodyPr/>
          <a:lstStyle/>
          <a:p>
            <a:pPr algn="ctr" eaLnBrk="1" hangingPunct="1"/>
            <a:r>
              <a:rPr lang="en-US" altLang="en-US" sz="2800" b="1" u="sng" dirty="0">
                <a:solidFill>
                  <a:srgbClr val="FFFF00"/>
                </a:solidFill>
                <a:latin typeface="Times New Roman" pitchFamily="18" charset="0"/>
                <a:cs typeface="Times New Roman" pitchFamily="18" charset="0"/>
              </a:rPr>
              <a:t>AIM</a:t>
            </a:r>
          </a:p>
        </p:txBody>
      </p:sp>
      <p:sp>
        <p:nvSpPr>
          <p:cNvPr id="8195" name="Content Placeholder 19"/>
          <p:cNvSpPr>
            <a:spLocks noGrp="1"/>
          </p:cNvSpPr>
          <p:nvPr>
            <p:ph idx="1"/>
          </p:nvPr>
        </p:nvSpPr>
        <p:spPr>
          <a:xfrm>
            <a:off x="1267325" y="1981201"/>
            <a:ext cx="9656313" cy="4144963"/>
          </a:xfrm>
        </p:spPr>
        <p:txBody>
          <a:bodyPr/>
          <a:lstStyle/>
          <a:p>
            <a:pPr algn="just" eaLnBrk="1" hangingPunct="1">
              <a:lnSpc>
                <a:spcPct val="150000"/>
              </a:lnSpc>
              <a:buNone/>
              <a:defRPr/>
            </a:pPr>
            <a:r>
              <a:rPr lang="en-US" sz="2600" dirty="0">
                <a:solidFill>
                  <a:schemeClr val="bg1"/>
                </a:solidFill>
                <a:latin typeface="Times New Roman" panose="02020603050405020304" pitchFamily="18" charset="0"/>
                <a:cs typeface="Times New Roman" panose="02020603050405020304" pitchFamily="18" charset="0"/>
              </a:rPr>
              <a:t>   To classify the mammogram images into benign, malignant and normal image using genetic algorithm based feature selection technique and classify them using ML based algorithm with highest accuracy.</a:t>
            </a:r>
          </a:p>
          <a:p>
            <a:pPr marL="0" indent="0" algn="just" eaLnBrk="1" hangingPunct="1">
              <a:lnSpc>
                <a:spcPct val="70000"/>
              </a:lnSpc>
              <a:buFont typeface="Arial" panose="020B0604020202020204" pitchFamily="34" charset="0"/>
              <a:buNone/>
              <a:defRPr/>
            </a:pPr>
            <a:r>
              <a:rPr lang="en-US" sz="2600" dirty="0">
                <a:latin typeface="Times New Roman" panose="02020603050405020304" pitchFamily="18" charset="0"/>
                <a:cs typeface="Times New Roman" panose="02020603050405020304" pitchFamily="18" charset="0"/>
              </a:rPr>
              <a:t> </a:t>
            </a:r>
          </a:p>
          <a:p>
            <a:pPr marL="0" indent="0" eaLnBrk="1" hangingPunct="1">
              <a:buFont typeface="Arial" panose="020B0604020202020204" pitchFamily="34" charset="0"/>
              <a:buNone/>
              <a:defRPr/>
            </a:pPr>
            <a:endParaRPr lang="en-US"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981200" y="228600"/>
            <a:ext cx="8229600" cy="395288"/>
          </a:xfrm>
        </p:spPr>
        <p:txBody>
          <a:bodyPr>
            <a:normAutofit fontScale="90000"/>
          </a:bodyPr>
          <a:lstStyle/>
          <a:p>
            <a:pPr algn="l"/>
            <a:r>
              <a:rPr lang="en-IN" sz="2600" b="1" dirty="0">
                <a:solidFill>
                  <a:srgbClr val="FFFF00"/>
                </a:solidFill>
                <a:latin typeface="Times New Roman" panose="02020603050405020304" pitchFamily="18" charset="0"/>
                <a:cs typeface="Times New Roman" panose="02020603050405020304" pitchFamily="18" charset="0"/>
              </a:rPr>
              <a:t>Table 5. Accuracy for each class</a:t>
            </a:r>
            <a:br>
              <a:rPr lang="en-IN" sz="2600" b="1" dirty="0">
                <a:solidFill>
                  <a:srgbClr val="FFFF00"/>
                </a:solidFill>
                <a:latin typeface="Times New Roman" panose="02020603050405020304" pitchFamily="18" charset="0"/>
                <a:cs typeface="Times New Roman" panose="02020603050405020304" pitchFamily="18" charset="0"/>
              </a:rPr>
            </a:br>
            <a:endParaRPr lang="en-IN" sz="2600" b="1" dirty="0">
              <a:solidFill>
                <a:srgbClr val="FFFF00"/>
              </a:solidFill>
              <a:latin typeface="Times New Roman" panose="02020603050405020304" pitchFamily="18" charset="0"/>
              <a:cs typeface="Times New Roman" panose="02020603050405020304" pitchFamily="18" charset="0"/>
            </a:endParaRPr>
          </a:p>
        </p:txBody>
      </p:sp>
      <p:sp>
        <p:nvSpPr>
          <p:cNvPr id="73731" name="Content Placeholder 2"/>
          <p:cNvSpPr>
            <a:spLocks noGrp="1"/>
          </p:cNvSpPr>
          <p:nvPr>
            <p:ph idx="1"/>
          </p:nvPr>
        </p:nvSpPr>
        <p:spPr>
          <a:xfrm>
            <a:off x="955343" y="808038"/>
            <a:ext cx="10290412" cy="5821362"/>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It  shows the accuracy for each classes.</a:t>
            </a:r>
            <a:r>
              <a:rPr lang="en-IN" sz="2400" dirty="0">
                <a:solidFill>
                  <a:schemeClr val="bg1"/>
                </a:solidFill>
                <a:latin typeface="Times New Roman" panose="02020603050405020304" pitchFamily="18" charset="0"/>
                <a:cs typeface="Times New Roman" panose="02020603050405020304" pitchFamily="18" charset="0"/>
              </a:rPr>
              <a:t> It is observed that </a:t>
            </a:r>
            <a:r>
              <a:rPr lang="en-IN" sz="2400" dirty="0" err="1">
                <a:solidFill>
                  <a:schemeClr val="bg1"/>
                </a:solidFill>
                <a:latin typeface="Times New Roman" panose="02020603050405020304" pitchFamily="18" charset="0"/>
                <a:cs typeface="Times New Roman" panose="02020603050405020304" pitchFamily="18" charset="0"/>
              </a:rPr>
              <a:t>kNN</a:t>
            </a:r>
            <a:r>
              <a:rPr lang="en-IN" sz="2400" dirty="0">
                <a:solidFill>
                  <a:schemeClr val="bg1"/>
                </a:solidFill>
                <a:latin typeface="Times New Roman" panose="02020603050405020304" pitchFamily="18" charset="0"/>
                <a:cs typeface="Times New Roman" panose="02020603050405020304" pitchFamily="18" charset="0"/>
              </a:rPr>
              <a:t> classifier shows the higher values compared to the other two classifiers</a:t>
            </a:r>
            <a:r>
              <a:rPr lang="en-US" sz="2400" dirty="0">
                <a:solidFill>
                  <a:schemeClr val="bg1"/>
                </a:solidFill>
                <a:latin typeface="Times New Roman" panose="02020603050405020304" pitchFamily="18" charset="0"/>
                <a:cs typeface="Times New Roman" panose="02020603050405020304" pitchFamily="18" charset="0"/>
              </a:rPr>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Date Placeholder 3"/>
          <p:cNvSpPr>
            <a:spLocks noGrp="1"/>
          </p:cNvSpPr>
          <p:nvPr>
            <p:ph type="dt" sz="quarter" idx="10"/>
          </p:nvPr>
        </p:nvSpPr>
        <p:spPr/>
        <p:txBody>
          <a:bodyPr/>
          <a:lstStyle/>
          <a:p>
            <a:pPr>
              <a:defRPr/>
            </a:pPr>
            <a:fld id="{6DC29500-0EEB-48B6-80AF-687B197EC68B}" type="datetime3">
              <a:rPr lang="en-US" smtClean="0"/>
              <a:t>28 April 2023</a:t>
            </a:fld>
            <a:endParaRPr lang="en-US"/>
          </a:p>
        </p:txBody>
      </p:sp>
      <p:sp>
        <p:nvSpPr>
          <p:cNvPr id="5" name="Footer Placeholder 4"/>
          <p:cNvSpPr>
            <a:spLocks noGrp="1"/>
          </p:cNvSpPr>
          <p:nvPr>
            <p:ph type="ftr" sz="quarter" idx="11"/>
          </p:nvPr>
        </p:nvSpPr>
        <p:spPr/>
        <p:txBody>
          <a:bodyPr/>
          <a:lstStyle/>
          <a:p>
            <a:pPr>
              <a:defRPr/>
            </a:pPr>
            <a:r>
              <a:rPr lang="en-US"/>
              <a:t>INFORMATION TECHNOLOGY</a:t>
            </a:r>
          </a:p>
        </p:txBody>
      </p:sp>
      <p:sp>
        <p:nvSpPr>
          <p:cNvPr id="737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012D8B-168F-4B30-AB63-D43CCDAA527F}" type="slidenum">
              <a:rPr lang="en-US" altLang="en-US" sz="1200">
                <a:solidFill>
                  <a:srgbClr val="898989"/>
                </a:solidFill>
              </a:rPr>
              <a:pPr>
                <a:spcBef>
                  <a:spcPct val="0"/>
                </a:spcBef>
                <a:buFontTx/>
                <a:buNone/>
              </a:pPr>
              <a:t>30</a:t>
            </a:fld>
            <a:endParaRPr lang="en-US" altLang="en-US" sz="1200">
              <a:solidFill>
                <a:srgbClr val="89898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03906558"/>
              </p:ext>
            </p:extLst>
          </p:nvPr>
        </p:nvGraphicFramePr>
        <p:xfrm>
          <a:off x="2209800" y="685801"/>
          <a:ext cx="8001002" cy="4627565"/>
        </p:xfrm>
        <a:graphic>
          <a:graphicData uri="http://schemas.openxmlformats.org/drawingml/2006/table">
            <a:tbl>
              <a:tblPr firstRow="1" firstCol="1" bandRow="1"/>
              <a:tblGrid>
                <a:gridCol w="1741713">
                  <a:extLst>
                    <a:ext uri="{9D8B030D-6E8A-4147-A177-3AD203B41FA5}">
                      <a16:colId xmlns:a16="http://schemas.microsoft.com/office/drawing/2014/main" val="20000"/>
                    </a:ext>
                  </a:extLst>
                </a:gridCol>
                <a:gridCol w="1741713">
                  <a:extLst>
                    <a:ext uri="{9D8B030D-6E8A-4147-A177-3AD203B41FA5}">
                      <a16:colId xmlns:a16="http://schemas.microsoft.com/office/drawing/2014/main" val="20001"/>
                    </a:ext>
                  </a:extLst>
                </a:gridCol>
                <a:gridCol w="1564279">
                  <a:extLst>
                    <a:ext uri="{9D8B030D-6E8A-4147-A177-3AD203B41FA5}">
                      <a16:colId xmlns:a16="http://schemas.microsoft.com/office/drawing/2014/main" val="20002"/>
                    </a:ext>
                  </a:extLst>
                </a:gridCol>
                <a:gridCol w="1564279">
                  <a:extLst>
                    <a:ext uri="{9D8B030D-6E8A-4147-A177-3AD203B41FA5}">
                      <a16:colId xmlns:a16="http://schemas.microsoft.com/office/drawing/2014/main" val="20003"/>
                    </a:ext>
                  </a:extLst>
                </a:gridCol>
                <a:gridCol w="1389018">
                  <a:extLst>
                    <a:ext uri="{9D8B030D-6E8A-4147-A177-3AD203B41FA5}">
                      <a16:colId xmlns:a16="http://schemas.microsoft.com/office/drawing/2014/main" val="20004"/>
                    </a:ext>
                  </a:extLst>
                </a:gridCol>
              </a:tblGrid>
              <a:tr h="914531">
                <a:tc>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Feature Selector</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Classifier</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Benign</a:t>
                      </a:r>
                      <a:endPar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Malignant</a:t>
                      </a:r>
                      <a:endPar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66">
                <a:tc rowSpan="3">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Genetic Algorithm</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tabLst>
                          <a:tab pos="628650" algn="l"/>
                          <a:tab pos="685800" algn="l"/>
                        </a:tabLst>
                      </a:pP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95.64</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94.27</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93.82</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66">
                <a:tc vMerge="1">
                  <a:txBody>
                    <a:bodyPr/>
                    <a:lstStyle/>
                    <a:p>
                      <a:endParaRPr lang="en-IN"/>
                    </a:p>
                  </a:txBody>
                  <a:tcPr/>
                </a:tc>
                <a:tc>
                  <a:txBody>
                    <a:bodyPr/>
                    <a:lstStyle/>
                    <a:p>
                      <a:pPr>
                        <a:lnSpc>
                          <a:spcPct val="150000"/>
                        </a:lnSpc>
                        <a:spcAft>
                          <a:spcPts val="1000"/>
                        </a:spcAft>
                        <a:tabLst>
                          <a:tab pos="628650" algn="l"/>
                          <a:tab pos="685800" algn="l"/>
                        </a:tabLst>
                      </a:pPr>
                      <a:r>
                        <a:rPr lang="en-US" sz="2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multiSVM</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95.58</a:t>
                      </a:r>
                      <a:endParaRPr lang="en-IN" sz="2000" dirty="0">
                        <a:solidFill>
                          <a:schemeClr val="bg1"/>
                        </a:solidFill>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93.06</a:t>
                      </a:r>
                      <a:endParaRPr lang="en-IN" sz="2000" dirty="0">
                        <a:solidFill>
                          <a:schemeClr val="bg1"/>
                        </a:solidFill>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92.18</a:t>
                      </a:r>
                      <a:endParaRPr lang="en-IN" sz="2000" dirty="0">
                        <a:solidFill>
                          <a:schemeClr val="bg1"/>
                        </a:solidFill>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3352">
                <a:tc vMerge="1">
                  <a:txBody>
                    <a:bodyPr/>
                    <a:lstStyle/>
                    <a:p>
                      <a:endParaRPr lang="en-IN"/>
                    </a:p>
                  </a:txBody>
                  <a:tcPr/>
                </a:tc>
                <a:tc>
                  <a:txBody>
                    <a:bodyPr/>
                    <a:lstStyle/>
                    <a:p>
                      <a:pPr>
                        <a:lnSpc>
                          <a:spcPct val="150000"/>
                        </a:lnSpc>
                        <a:spcAft>
                          <a:spcPts val="1000"/>
                        </a:spcAft>
                        <a:tabLst>
                          <a:tab pos="628650" algn="l"/>
                          <a:tab pos="685800" algn="l"/>
                        </a:tabLs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88.59</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92.56</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91.65</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66">
                <a:tc gridSpan="5">
                  <a:txBody>
                    <a:bodyPr/>
                    <a:lstStyle/>
                    <a:p>
                      <a:pPr algn="ctr">
                        <a:lnSpc>
                          <a:spcPct val="150000"/>
                        </a:lnSpc>
                        <a:spcAft>
                          <a:spcPts val="1000"/>
                        </a:spcAft>
                        <a:tabLst>
                          <a:tab pos="628650" algn="l"/>
                          <a:tab pos="685800" algn="l"/>
                        </a:tabLst>
                      </a:pPr>
                      <a:r>
                        <a:rPr lang="en-US"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4"/>
                  </a:ext>
                </a:extLst>
              </a:tr>
              <a:tr h="457266">
                <a:tc rowSpan="3">
                  <a:txBody>
                    <a:bodyPr/>
                    <a:lstStyle/>
                    <a:p>
                      <a:pPr algn="ctr">
                        <a:lnSpc>
                          <a:spcPct val="150000"/>
                        </a:lnSpc>
                        <a:spcAft>
                          <a:spcPts val="1000"/>
                        </a:spcAft>
                        <a:tabLst>
                          <a:tab pos="628650" algn="l"/>
                          <a:tab pos="685800" algn="l"/>
                        </a:tabLst>
                      </a:pP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t-Test</a:t>
                      </a:r>
                      <a:endPar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tabLst>
                          <a:tab pos="628650" algn="l"/>
                          <a:tab pos="685800" algn="l"/>
                        </a:tabLst>
                      </a:pP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91.81</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92.70</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92.25</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7266">
                <a:tc vMerge="1">
                  <a:txBody>
                    <a:bodyPr/>
                    <a:lstStyle/>
                    <a:p>
                      <a:endParaRPr lang="en-IN"/>
                    </a:p>
                  </a:txBody>
                  <a:tcPr/>
                </a:tc>
                <a:tc>
                  <a:txBody>
                    <a:bodyPr/>
                    <a:lstStyle/>
                    <a:p>
                      <a:pPr>
                        <a:lnSpc>
                          <a:spcPct val="150000"/>
                        </a:lnSpc>
                        <a:spcAft>
                          <a:spcPts val="1000"/>
                        </a:spcAft>
                        <a:tabLst>
                          <a:tab pos="628650" algn="l"/>
                          <a:tab pos="685800" algn="l"/>
                        </a:tabLst>
                      </a:pPr>
                      <a:r>
                        <a:rPr lang="en-US" sz="2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multiSVM</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92</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90.76</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90.60</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13352">
                <a:tc vMerge="1">
                  <a:txBody>
                    <a:bodyPr/>
                    <a:lstStyle/>
                    <a:p>
                      <a:endParaRPr lang="en-IN"/>
                    </a:p>
                  </a:txBody>
                  <a:tcPr/>
                </a:tc>
                <a:tc>
                  <a:txBody>
                    <a:bodyPr/>
                    <a:lstStyle/>
                    <a:p>
                      <a:pPr>
                        <a:lnSpc>
                          <a:spcPct val="150000"/>
                        </a:lnSpc>
                        <a:spcAft>
                          <a:spcPts val="1000"/>
                        </a:spcAft>
                        <a:tabLst>
                          <a:tab pos="628650" algn="l"/>
                          <a:tab pos="685800" algn="l"/>
                        </a:tabLs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89.82</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90.27</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tabLst>
                          <a:tab pos="628650" algn="l"/>
                          <a:tab pos="685800"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87.70</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041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1752600" y="304801"/>
            <a:ext cx="8610600" cy="5821363"/>
          </a:xfrm>
        </p:spPr>
        <p:txBody>
          <a:bodyPr>
            <a:normAutofit fontScale="92500"/>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Table 4. </a:t>
            </a:r>
            <a:r>
              <a:rPr lang="en-US" sz="2600" dirty="0">
                <a:solidFill>
                  <a:srgbClr val="FFFF00"/>
                </a:solidFill>
                <a:latin typeface="Times New Roman" panose="02020603050405020304" pitchFamily="18" charset="0"/>
                <a:cs typeface="Times New Roman" panose="02020603050405020304" pitchFamily="18" charset="0"/>
              </a:rPr>
              <a:t>Overall accuracy</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IN" dirty="0">
                <a:solidFill>
                  <a:schemeClr val="bg1"/>
                </a:solidFill>
                <a:latin typeface="Times New Roman" panose="02020603050405020304" pitchFamily="18" charset="0"/>
                <a:cs typeface="Times New Roman" panose="02020603050405020304" pitchFamily="18" charset="0"/>
              </a:rPr>
              <a:t>From the table 4, it is concluded that, the Genetic Algorithm with the </a:t>
            </a:r>
            <a:r>
              <a:rPr lang="en-IN" dirty="0" err="1">
                <a:solidFill>
                  <a:schemeClr val="bg1"/>
                </a:solidFill>
                <a:latin typeface="Times New Roman" panose="02020603050405020304" pitchFamily="18" charset="0"/>
                <a:cs typeface="Times New Roman" panose="02020603050405020304" pitchFamily="18" charset="0"/>
              </a:rPr>
              <a:t>kNN</a:t>
            </a:r>
            <a:r>
              <a:rPr lang="en-IN" dirty="0">
                <a:solidFill>
                  <a:schemeClr val="bg1"/>
                </a:solidFill>
                <a:latin typeface="Times New Roman" panose="02020603050405020304" pitchFamily="18" charset="0"/>
                <a:cs typeface="Times New Roman" panose="02020603050405020304" pitchFamily="18" charset="0"/>
              </a:rPr>
              <a:t> classifier produced better results compared to the other classifiers and t-test selection algorithm.                            </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9BD92285-23A6-4E21-AF7B-DE085C67FD98}" type="datetime3">
              <a:rPr lang="en-US" smtClean="0"/>
              <a:t>28 April 2023</a:t>
            </a:fld>
            <a:endParaRPr lang="en-US"/>
          </a:p>
        </p:txBody>
      </p:sp>
      <p:sp>
        <p:nvSpPr>
          <p:cNvPr id="5" name="Footer Placeholder 4"/>
          <p:cNvSpPr>
            <a:spLocks noGrp="1"/>
          </p:cNvSpPr>
          <p:nvPr>
            <p:ph type="ftr" sz="quarter" idx="11"/>
          </p:nvPr>
        </p:nvSpPr>
        <p:spPr/>
        <p:txBody>
          <a:bodyPr/>
          <a:lstStyle/>
          <a:p>
            <a:pPr>
              <a:defRPr/>
            </a:pPr>
            <a:r>
              <a:rPr lang="en-US"/>
              <a:t>INFORMATION TECHNOLOGY</a:t>
            </a:r>
          </a:p>
        </p:txBody>
      </p:sp>
      <p:sp>
        <p:nvSpPr>
          <p:cNvPr id="716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221086-0AAF-44FE-B3A8-0318E418034C}" type="slidenum">
              <a:rPr lang="en-US" altLang="en-US" sz="1200">
                <a:solidFill>
                  <a:srgbClr val="898989"/>
                </a:solidFill>
              </a:rPr>
              <a:pPr>
                <a:spcBef>
                  <a:spcPct val="0"/>
                </a:spcBef>
                <a:buFontTx/>
                <a:buNone/>
              </a:pPr>
              <a:t>31</a:t>
            </a:fld>
            <a:endParaRPr lang="en-US" altLang="en-US" sz="1200">
              <a:solidFill>
                <a:srgbClr val="898989"/>
              </a:solidFill>
            </a:endParaRPr>
          </a:p>
        </p:txBody>
      </p:sp>
      <p:graphicFrame>
        <p:nvGraphicFramePr>
          <p:cNvPr id="7" name="Table 6"/>
          <p:cNvGraphicFramePr>
            <a:graphicFrameLocks noGrp="1"/>
          </p:cNvGraphicFramePr>
          <p:nvPr/>
        </p:nvGraphicFramePr>
        <p:xfrm>
          <a:off x="2667001" y="1447801"/>
          <a:ext cx="5638801" cy="2743201"/>
        </p:xfrm>
        <a:graphic>
          <a:graphicData uri="http://schemas.openxmlformats.org/drawingml/2006/table">
            <a:tbl>
              <a:tblPr firstRow="1" firstCol="1" bandRow="1">
                <a:tableStyleId>{5940675A-B579-460E-94D1-54222C63F5DA}</a:tableStyleId>
              </a:tblPr>
              <a:tblGrid>
                <a:gridCol w="1409857">
                  <a:extLst>
                    <a:ext uri="{9D8B030D-6E8A-4147-A177-3AD203B41FA5}">
                      <a16:colId xmlns:a16="http://schemas.microsoft.com/office/drawing/2014/main" val="20000"/>
                    </a:ext>
                  </a:extLst>
                </a:gridCol>
                <a:gridCol w="1409857">
                  <a:extLst>
                    <a:ext uri="{9D8B030D-6E8A-4147-A177-3AD203B41FA5}">
                      <a16:colId xmlns:a16="http://schemas.microsoft.com/office/drawing/2014/main" val="20001"/>
                    </a:ext>
                  </a:extLst>
                </a:gridCol>
                <a:gridCol w="1523685">
                  <a:extLst>
                    <a:ext uri="{9D8B030D-6E8A-4147-A177-3AD203B41FA5}">
                      <a16:colId xmlns:a16="http://schemas.microsoft.com/office/drawing/2014/main" val="20002"/>
                    </a:ext>
                  </a:extLst>
                </a:gridCol>
                <a:gridCol w="1295402">
                  <a:extLst>
                    <a:ext uri="{9D8B030D-6E8A-4147-A177-3AD203B41FA5}">
                      <a16:colId xmlns:a16="http://schemas.microsoft.com/office/drawing/2014/main" val="20003"/>
                    </a:ext>
                  </a:extLst>
                </a:gridCol>
              </a:tblGrid>
              <a:tr h="541879">
                <a:tc>
                  <a:txBody>
                    <a:bodyPr/>
                    <a:lstStyle/>
                    <a:p>
                      <a:pPr>
                        <a:lnSpc>
                          <a:spcPct val="115000"/>
                        </a:lnSpc>
                        <a:spcAft>
                          <a:spcPts val="1000"/>
                        </a:spcAft>
                      </a:pPr>
                      <a:r>
                        <a:rPr lang="en-IN" sz="2000" b="1" dirty="0">
                          <a:effectLst/>
                          <a:latin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Classifier</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1117564">
                <a:tc>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Feature selector</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KNN</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b="1" dirty="0" err="1">
                          <a:solidFill>
                            <a:srgbClr val="FF0000"/>
                          </a:solidFill>
                          <a:effectLst/>
                          <a:latin typeface="Times New Roman" panose="02020603050405020304" pitchFamily="18" charset="0"/>
                          <a:cs typeface="Times New Roman" panose="02020603050405020304" pitchFamily="18" charset="0"/>
                        </a:rPr>
                        <a:t>multiSVM</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NB</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41879">
                <a:tc>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GA</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92.07</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90.68</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86.95</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41879">
                <a:tc>
                  <a:txBody>
                    <a:bodyPr/>
                    <a:lstStyle/>
                    <a:p>
                      <a:pPr algn="ctr">
                        <a:lnSpc>
                          <a:spcPct val="115000"/>
                        </a:lnSpc>
                        <a:spcAft>
                          <a:spcPts val="1000"/>
                        </a:spcAft>
                      </a:pPr>
                      <a:r>
                        <a:rPr lang="en-IN" sz="2000" b="1" dirty="0">
                          <a:solidFill>
                            <a:srgbClr val="FF0000"/>
                          </a:solidFill>
                          <a:effectLst/>
                          <a:latin typeface="Times New Roman" panose="02020603050405020304" pitchFamily="18" charset="0"/>
                          <a:cs typeface="Times New Roman" panose="02020603050405020304" pitchFamily="18" charset="0"/>
                        </a:rPr>
                        <a:t>t-Test</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88.81</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87.64</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solidFill>
                            <a:schemeClr val="bg1"/>
                          </a:solidFill>
                          <a:effectLst/>
                          <a:latin typeface="Times New Roman" panose="02020603050405020304" pitchFamily="18" charset="0"/>
                          <a:cs typeface="Times New Roman" panose="02020603050405020304" pitchFamily="18" charset="0"/>
                        </a:rPr>
                        <a:t>84.38</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607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21040BE-4EBF-4015-81DE-FDCEA3DB9884}" type="datetime3">
              <a:rPr lang="en-US" smtClean="0"/>
              <a:t>28 April 2023</a:t>
            </a:fld>
            <a:endParaRPr lang="en-US"/>
          </a:p>
        </p:txBody>
      </p:sp>
      <p:sp>
        <p:nvSpPr>
          <p:cNvPr id="5" name="Footer Placeholder 4"/>
          <p:cNvSpPr>
            <a:spLocks noGrp="1"/>
          </p:cNvSpPr>
          <p:nvPr>
            <p:ph type="ftr" sz="quarter" idx="11"/>
          </p:nvPr>
        </p:nvSpPr>
        <p:spPr/>
        <p:txBody>
          <a:bodyPr/>
          <a:lstStyle/>
          <a:p>
            <a:pPr>
              <a:defRPr/>
            </a:pPr>
            <a:r>
              <a:rPr lang="en-US"/>
              <a:t>INFORMATION TECHNOLOGY</a:t>
            </a:r>
          </a:p>
        </p:txBody>
      </p:sp>
      <p:sp>
        <p:nvSpPr>
          <p:cNvPr id="727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C04B17-C0E8-4740-A473-76A18AE566B8}" type="slidenum">
              <a:rPr lang="en-US" altLang="en-US" sz="1200">
                <a:solidFill>
                  <a:srgbClr val="898989"/>
                </a:solidFill>
              </a:rPr>
              <a:pPr>
                <a:spcBef>
                  <a:spcPct val="0"/>
                </a:spcBef>
                <a:buFontTx/>
                <a:buNone/>
              </a:pPr>
              <a:t>32</a:t>
            </a:fld>
            <a:endParaRPr lang="en-US" altLang="en-US" sz="1200">
              <a:solidFill>
                <a:srgbClr val="898989"/>
              </a:solidFill>
            </a:endParaRPr>
          </a:p>
        </p:txBody>
      </p:sp>
      <p:sp>
        <p:nvSpPr>
          <p:cNvPr id="72709" name="Content Placeholder 9"/>
          <p:cNvSpPr>
            <a:spLocks noGrp="1"/>
          </p:cNvSpPr>
          <p:nvPr>
            <p:ph idx="1"/>
          </p:nvPr>
        </p:nvSpPr>
        <p:spPr>
          <a:xfrm>
            <a:off x="1752600" y="304801"/>
            <a:ext cx="8458200" cy="5821363"/>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Figure : Graphical Representation of overall accuracy</a:t>
            </a:r>
            <a:endParaRPr lang="en-IN" sz="2400" dirty="0">
              <a:solidFill>
                <a:srgbClr val="FFFF00"/>
              </a:solidFill>
              <a:latin typeface="Times New Roman" panose="02020603050405020304" pitchFamily="18" charset="0"/>
              <a:cs typeface="Times New Roman" panose="02020603050405020304" pitchFamily="18" charset="0"/>
            </a:endParaRPr>
          </a:p>
        </p:txBody>
      </p:sp>
      <p:graphicFrame>
        <p:nvGraphicFramePr>
          <p:cNvPr id="2" name="Chart 8"/>
          <p:cNvGraphicFramePr>
            <a:graphicFrameLocks/>
          </p:cNvGraphicFramePr>
          <p:nvPr>
            <p:extLst>
              <p:ext uri="{D42A27DB-BD31-4B8C-83A1-F6EECF244321}">
                <p14:modId xmlns:p14="http://schemas.microsoft.com/office/powerpoint/2010/main" val="534468095"/>
              </p:ext>
            </p:extLst>
          </p:nvPr>
        </p:nvGraphicFramePr>
        <p:xfrm>
          <a:off x="2590800" y="533400"/>
          <a:ext cx="7293970" cy="4533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9956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81199" y="382586"/>
            <a:ext cx="8229600" cy="609600"/>
          </a:xfrm>
        </p:spPr>
        <p:txBody>
          <a:bodyPr/>
          <a:lstStyle/>
          <a:p>
            <a:r>
              <a:rPr 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28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3971" name="Content Placeholder 2"/>
          <p:cNvSpPr>
            <a:spLocks noGrp="1"/>
          </p:cNvSpPr>
          <p:nvPr>
            <p:ph idx="1"/>
          </p:nvPr>
        </p:nvSpPr>
        <p:spPr>
          <a:xfrm>
            <a:off x="1053152" y="1174749"/>
            <a:ext cx="10085695" cy="5364163"/>
          </a:xfrm>
        </p:spPr>
        <p:txBody>
          <a:bodyPr/>
          <a:lstStyle/>
          <a:p>
            <a:pPr algn="just"/>
            <a:r>
              <a:rPr lang="en-IN" sz="2600" dirty="0">
                <a:solidFill>
                  <a:schemeClr val="bg1"/>
                </a:solidFill>
                <a:latin typeface="Times New Roman" panose="02020603050405020304" pitchFamily="18" charset="0"/>
                <a:cs typeface="Times New Roman" panose="02020603050405020304" pitchFamily="18" charset="0"/>
              </a:rPr>
              <a:t>In this work, a 3-class classification system was proposed to classify breast masses in mammogram images into benign, malignant, and normal</a:t>
            </a:r>
          </a:p>
          <a:p>
            <a:pPr algn="just"/>
            <a:r>
              <a:rPr lang="en-IN" sz="2600" dirty="0">
                <a:solidFill>
                  <a:schemeClr val="bg1"/>
                </a:solidFill>
                <a:latin typeface="Times New Roman" panose="02020603050405020304" pitchFamily="18" charset="0"/>
                <a:cs typeface="Times New Roman" panose="02020603050405020304" pitchFamily="18" charset="0"/>
              </a:rPr>
              <a:t>Adaptive Histogram Equalization technique was used for pre-processing the collected images </a:t>
            </a:r>
          </a:p>
          <a:p>
            <a:pPr algn="just"/>
            <a:r>
              <a:rPr lang="en-IN" sz="2600" dirty="0">
                <a:solidFill>
                  <a:schemeClr val="bg1"/>
                </a:solidFill>
                <a:latin typeface="Times New Roman" panose="02020603050405020304" pitchFamily="18" charset="0"/>
                <a:cs typeface="Times New Roman" panose="02020603050405020304" pitchFamily="18" charset="0"/>
              </a:rPr>
              <a:t>The Region of Interest was segmented from the pre-processed image by using region growing algorithm </a:t>
            </a:r>
          </a:p>
          <a:p>
            <a:pPr algn="just"/>
            <a:r>
              <a:rPr lang="en-IN" sz="2600" dirty="0">
                <a:solidFill>
                  <a:schemeClr val="bg1"/>
                </a:solidFill>
                <a:latin typeface="Times New Roman" panose="02020603050405020304" pitchFamily="18" charset="0"/>
                <a:cs typeface="Times New Roman" panose="02020603050405020304" pitchFamily="18" charset="0"/>
              </a:rPr>
              <a:t>From the segmented image, the GLCM features were extracted for classifying the images</a:t>
            </a:r>
          </a:p>
          <a:p>
            <a:pPr algn="just"/>
            <a:r>
              <a:rPr lang="en-IN" sz="2600" dirty="0">
                <a:solidFill>
                  <a:schemeClr val="bg1"/>
                </a:solidFill>
                <a:latin typeface="Times New Roman" panose="02020603050405020304" pitchFamily="18" charset="0"/>
                <a:cs typeface="Times New Roman" panose="02020603050405020304" pitchFamily="18" charset="0"/>
              </a:rPr>
              <a:t>The optimal features were selected by using genetic algorithm and t-test. To evaluate the performance, three classifiers were used and the results were compared</a:t>
            </a:r>
          </a:p>
        </p:txBody>
      </p:sp>
      <p:sp>
        <p:nvSpPr>
          <p:cNvPr id="4" name="Date Placeholder 3"/>
          <p:cNvSpPr>
            <a:spLocks noGrp="1"/>
          </p:cNvSpPr>
          <p:nvPr>
            <p:ph type="dt" sz="quarter" idx="10"/>
          </p:nvPr>
        </p:nvSpPr>
        <p:spPr/>
        <p:txBody>
          <a:bodyPr/>
          <a:lstStyle/>
          <a:p>
            <a:pPr>
              <a:defRPr/>
            </a:pPr>
            <a:fld id="{BCFD6BA8-C505-45F4-8F67-130244FF25A7}" type="datetime3">
              <a:rPr lang="en-US" smtClean="0"/>
              <a:t>28 April 2023</a:t>
            </a:fld>
            <a:endParaRPr lang="en-US"/>
          </a:p>
        </p:txBody>
      </p:sp>
      <p:sp>
        <p:nvSpPr>
          <p:cNvPr id="5" name="Footer Placeholder 4"/>
          <p:cNvSpPr>
            <a:spLocks noGrp="1"/>
          </p:cNvSpPr>
          <p:nvPr>
            <p:ph type="ftr" sz="quarter" idx="11"/>
          </p:nvPr>
        </p:nvSpPr>
        <p:spPr/>
        <p:txBody>
          <a:bodyPr/>
          <a:lstStyle/>
          <a:p>
            <a:pPr>
              <a:defRPr/>
            </a:pPr>
            <a:r>
              <a:rPr lang="en-US"/>
              <a:t>INFORMATION TECHNOLOGY</a:t>
            </a:r>
          </a:p>
        </p:txBody>
      </p:sp>
      <p:sp>
        <p:nvSpPr>
          <p:cNvPr id="839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472BE7-DE1E-4C4F-B63B-50FD24C49709}" type="slidenum">
              <a:rPr lang="en-US" altLang="en-US" sz="1200">
                <a:solidFill>
                  <a:srgbClr val="898989"/>
                </a:solidFill>
              </a:rPr>
              <a:pPr>
                <a:spcBef>
                  <a:spcPct val="0"/>
                </a:spcBef>
                <a:buFontTx/>
                <a:buNone/>
              </a:pPr>
              <a:t>33</a:t>
            </a:fld>
            <a:endParaRPr lang="en-US" altLang="en-US" sz="1200">
              <a:solidFill>
                <a:srgbClr val="898989"/>
              </a:solidFill>
            </a:endParaRPr>
          </a:p>
        </p:txBody>
      </p:sp>
    </p:spTree>
    <p:extLst>
      <p:ext uri="{BB962C8B-B14F-4D97-AF65-F5344CB8AC3E}">
        <p14:creationId xmlns:p14="http://schemas.microsoft.com/office/powerpoint/2010/main" val="2643457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299" y="614149"/>
            <a:ext cx="9676262" cy="5512015"/>
          </a:xfrm>
        </p:spPr>
        <p:txBody>
          <a:bodyPr>
            <a:normAutofit/>
          </a:bodyPr>
          <a:lstStyle/>
          <a:p>
            <a:pPr algn="just">
              <a:defRPr/>
            </a:pPr>
            <a:r>
              <a:rPr lang="en-IN" sz="2600" dirty="0">
                <a:solidFill>
                  <a:schemeClr val="bg1"/>
                </a:solidFill>
                <a:latin typeface="Times New Roman" panose="02020603050405020304" pitchFamily="18" charset="0"/>
                <a:cs typeface="Times New Roman" panose="02020603050405020304" pitchFamily="18" charset="0"/>
              </a:rPr>
              <a:t>These are, </a:t>
            </a:r>
            <a:r>
              <a:rPr lang="en-IN" sz="2600" dirty="0" err="1">
                <a:solidFill>
                  <a:schemeClr val="bg1"/>
                </a:solidFill>
                <a:latin typeface="Times New Roman" panose="02020603050405020304" pitchFamily="18" charset="0"/>
                <a:cs typeface="Times New Roman" panose="02020603050405020304" pitchFamily="18" charset="0"/>
              </a:rPr>
              <a:t>multiSVM</a:t>
            </a: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kNN</a:t>
            </a:r>
            <a:r>
              <a:rPr lang="en-IN" sz="2600" dirty="0">
                <a:solidFill>
                  <a:schemeClr val="bg1"/>
                </a:solidFill>
                <a:latin typeface="Times New Roman" panose="02020603050405020304" pitchFamily="18" charset="0"/>
                <a:cs typeface="Times New Roman" panose="02020603050405020304" pitchFamily="18" charset="0"/>
              </a:rPr>
              <a:t>, and Naïve Bayes classifiers. Totally, six combinations were evaluated</a:t>
            </a:r>
          </a:p>
          <a:p>
            <a:pPr algn="just">
              <a:defRPr/>
            </a:pPr>
            <a:r>
              <a:rPr lang="en-IN" sz="2600" dirty="0" err="1">
                <a:solidFill>
                  <a:schemeClr val="bg1"/>
                </a:solidFill>
                <a:latin typeface="Times New Roman" panose="02020603050405020304" pitchFamily="18" charset="0"/>
                <a:cs typeface="Times New Roman" panose="02020603050405020304" pitchFamily="18" charset="0"/>
              </a:rPr>
              <a:t>GA+multiSVM</a:t>
            </a: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GA+kNN</a:t>
            </a: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GA+Naïve</a:t>
            </a:r>
            <a:r>
              <a:rPr lang="en-IN" sz="2600" dirty="0">
                <a:solidFill>
                  <a:schemeClr val="bg1"/>
                </a:solidFill>
                <a:latin typeface="Times New Roman" panose="02020603050405020304" pitchFamily="18" charset="0"/>
                <a:cs typeface="Times New Roman" panose="02020603050405020304" pitchFamily="18" charset="0"/>
              </a:rPr>
              <a:t> Bayes, </a:t>
            </a:r>
            <a:r>
              <a:rPr lang="en-IN" sz="2600" dirty="0" err="1">
                <a:solidFill>
                  <a:schemeClr val="bg1"/>
                </a:solidFill>
                <a:latin typeface="Times New Roman" panose="02020603050405020304" pitchFamily="18" charset="0"/>
                <a:cs typeface="Times New Roman" panose="02020603050405020304" pitchFamily="18" charset="0"/>
              </a:rPr>
              <a:t>t-test+multiSVM</a:t>
            </a:r>
            <a:r>
              <a:rPr lang="en-IN" sz="2600" dirty="0">
                <a:solidFill>
                  <a:schemeClr val="bg1"/>
                </a:solidFill>
                <a:latin typeface="Times New Roman" panose="02020603050405020304" pitchFamily="18" charset="0"/>
                <a:cs typeface="Times New Roman" panose="02020603050405020304" pitchFamily="18" charset="0"/>
              </a:rPr>
              <a:t>,</a:t>
            </a:r>
          </a:p>
          <a:p>
            <a:pPr marL="0" indent="0" algn="just">
              <a:buNone/>
              <a:defRPr/>
            </a:pPr>
            <a:r>
              <a:rPr lang="en-IN" sz="2600" dirty="0">
                <a:solidFill>
                  <a:schemeClr val="bg1"/>
                </a:solidFill>
                <a:latin typeface="Times New Roman" panose="02020603050405020304" pitchFamily="18" charset="0"/>
                <a:cs typeface="Times New Roman" panose="02020603050405020304" pitchFamily="18" charset="0"/>
              </a:rPr>
              <a:t>   </a:t>
            </a:r>
            <a:r>
              <a:rPr lang="en-IN" sz="2600" dirty="0" err="1">
                <a:solidFill>
                  <a:schemeClr val="bg1"/>
                </a:solidFill>
                <a:latin typeface="Times New Roman" panose="02020603050405020304" pitchFamily="18" charset="0"/>
                <a:cs typeface="Times New Roman" panose="02020603050405020304" pitchFamily="18" charset="0"/>
              </a:rPr>
              <a:t>t-test+kNN</a:t>
            </a:r>
            <a:r>
              <a:rPr lang="en-IN" sz="2600" dirty="0">
                <a:solidFill>
                  <a:schemeClr val="bg1"/>
                </a:solidFill>
                <a:latin typeface="Times New Roman" panose="02020603050405020304" pitchFamily="18" charset="0"/>
                <a:cs typeface="Times New Roman" panose="02020603050405020304" pitchFamily="18" charset="0"/>
              </a:rPr>
              <a:t>, and </a:t>
            </a:r>
            <a:r>
              <a:rPr lang="en-IN" sz="2600" dirty="0" err="1">
                <a:solidFill>
                  <a:schemeClr val="bg1"/>
                </a:solidFill>
                <a:latin typeface="Times New Roman" panose="02020603050405020304" pitchFamily="18" charset="0"/>
                <a:cs typeface="Times New Roman" panose="02020603050405020304" pitchFamily="18" charset="0"/>
              </a:rPr>
              <a:t>t-test+Naïve</a:t>
            </a:r>
            <a:r>
              <a:rPr lang="en-IN" sz="2600" dirty="0">
                <a:solidFill>
                  <a:schemeClr val="bg1"/>
                </a:solidFill>
                <a:latin typeface="Times New Roman" panose="02020603050405020304" pitchFamily="18" charset="0"/>
                <a:cs typeface="Times New Roman" panose="02020603050405020304" pitchFamily="18" charset="0"/>
              </a:rPr>
              <a:t> Bayes</a:t>
            </a:r>
          </a:p>
          <a:p>
            <a:pPr algn="just">
              <a:defRPr/>
            </a:pPr>
            <a:r>
              <a:rPr lang="en-IN" sz="2600" dirty="0">
                <a:solidFill>
                  <a:schemeClr val="bg1"/>
                </a:solidFill>
                <a:latin typeface="Times New Roman" panose="02020603050405020304" pitchFamily="18" charset="0"/>
                <a:cs typeface="Times New Roman" panose="02020603050405020304" pitchFamily="18" charset="0"/>
              </a:rPr>
              <a:t>From the experimentation it was concluded that the </a:t>
            </a:r>
            <a:r>
              <a:rPr lang="en-IN" sz="2600" dirty="0" err="1">
                <a:solidFill>
                  <a:schemeClr val="bg1"/>
                </a:solidFill>
                <a:latin typeface="Times New Roman" panose="02020603050405020304" pitchFamily="18" charset="0"/>
                <a:cs typeface="Times New Roman" panose="02020603050405020304" pitchFamily="18" charset="0"/>
              </a:rPr>
              <a:t>the</a:t>
            </a:r>
            <a:r>
              <a:rPr lang="en-IN" sz="2600" dirty="0">
                <a:solidFill>
                  <a:schemeClr val="bg1"/>
                </a:solidFill>
                <a:latin typeface="Times New Roman" panose="02020603050405020304" pitchFamily="18" charset="0"/>
                <a:cs typeface="Times New Roman" panose="02020603050405020304" pitchFamily="18" charset="0"/>
              </a:rPr>
              <a:t> combination of GA and </a:t>
            </a:r>
            <a:r>
              <a:rPr lang="en-IN" sz="2600" dirty="0" err="1">
                <a:solidFill>
                  <a:schemeClr val="bg1"/>
                </a:solidFill>
                <a:latin typeface="Times New Roman" panose="02020603050405020304" pitchFamily="18" charset="0"/>
                <a:cs typeface="Times New Roman" panose="02020603050405020304" pitchFamily="18" charset="0"/>
              </a:rPr>
              <a:t>kNN</a:t>
            </a:r>
            <a:r>
              <a:rPr lang="en-IN" sz="2600" dirty="0">
                <a:solidFill>
                  <a:schemeClr val="bg1"/>
                </a:solidFill>
                <a:latin typeface="Times New Roman" panose="02020603050405020304" pitchFamily="18" charset="0"/>
                <a:cs typeface="Times New Roman" panose="02020603050405020304" pitchFamily="18" charset="0"/>
              </a:rPr>
              <a:t> algorithm produced promising results</a:t>
            </a:r>
          </a:p>
          <a:p>
            <a:pPr marL="0" indent="0" algn="just">
              <a:buNone/>
              <a:defRPr/>
            </a:pPr>
            <a:r>
              <a:rPr lang="en-US" sz="2600" b="1" dirty="0">
                <a:solidFill>
                  <a:srgbClr val="FFFF00"/>
                </a:solidFill>
                <a:latin typeface="Times New Roman" panose="02020603050405020304" pitchFamily="18" charset="0"/>
                <a:cs typeface="Times New Roman" panose="02020603050405020304" pitchFamily="18" charset="0"/>
              </a:rPr>
              <a:t>FUTURE ENHANCEMENTS</a:t>
            </a:r>
          </a:p>
          <a:p>
            <a:pPr algn="just">
              <a:defRPr/>
            </a:pPr>
            <a:r>
              <a:rPr lang="en-IN" sz="2600" dirty="0">
                <a:solidFill>
                  <a:schemeClr val="bg1"/>
                </a:solidFill>
                <a:latin typeface="Times New Roman" panose="02020603050405020304" pitchFamily="18" charset="0"/>
                <a:cs typeface="Times New Roman" panose="02020603050405020304" pitchFamily="18" charset="0"/>
              </a:rPr>
              <a:t>In future, the algorithm can be extended to work with more than 5000 images</a:t>
            </a:r>
          </a:p>
          <a:p>
            <a:pPr algn="just">
              <a:defRPr/>
            </a:pPr>
            <a:r>
              <a:rPr lang="en-IN" sz="2600" dirty="0">
                <a:solidFill>
                  <a:schemeClr val="bg1"/>
                </a:solidFill>
                <a:latin typeface="Times New Roman" panose="02020603050405020304" pitchFamily="18" charset="0"/>
                <a:cs typeface="Times New Roman" panose="02020603050405020304" pitchFamily="18" charset="0"/>
              </a:rPr>
              <a:t> An Automatic segmentation algorithm can also be developed </a:t>
            </a:r>
          </a:p>
        </p:txBody>
      </p:sp>
      <p:sp>
        <p:nvSpPr>
          <p:cNvPr id="4" name="Date Placeholder 3"/>
          <p:cNvSpPr>
            <a:spLocks noGrp="1"/>
          </p:cNvSpPr>
          <p:nvPr>
            <p:ph type="dt" sz="quarter" idx="10"/>
          </p:nvPr>
        </p:nvSpPr>
        <p:spPr>
          <a:xfrm>
            <a:off x="1849438" y="6489701"/>
            <a:ext cx="2133600" cy="365125"/>
          </a:xfrm>
        </p:spPr>
        <p:txBody>
          <a:bodyPr/>
          <a:lstStyle/>
          <a:p>
            <a:pPr>
              <a:defRPr/>
            </a:pPr>
            <a:fld id="{3F7D7AE1-7057-4F34-BFA4-396B05D1BDBA}" type="datetime3">
              <a:rPr lang="en-US" smtClean="0"/>
              <a:t>28 April 2023</a:t>
            </a:fld>
            <a:endParaRPr lang="en-US" dirty="0"/>
          </a:p>
        </p:txBody>
      </p:sp>
      <p:sp>
        <p:nvSpPr>
          <p:cNvPr id="5" name="Footer Placeholder 4"/>
          <p:cNvSpPr>
            <a:spLocks noGrp="1"/>
          </p:cNvSpPr>
          <p:nvPr>
            <p:ph type="ftr" sz="quarter" idx="11"/>
          </p:nvPr>
        </p:nvSpPr>
        <p:spPr>
          <a:xfrm>
            <a:off x="4654550" y="6492876"/>
            <a:ext cx="2895600" cy="365125"/>
          </a:xfrm>
        </p:spPr>
        <p:txBody>
          <a:bodyPr/>
          <a:lstStyle/>
          <a:p>
            <a:pPr>
              <a:defRPr/>
            </a:pPr>
            <a:r>
              <a:rPr lang="en-US"/>
              <a:t>INFORMATION TECHNOLOGY</a:t>
            </a:r>
            <a:endParaRPr lang="en-US" dirty="0"/>
          </a:p>
        </p:txBody>
      </p:sp>
      <p:sp>
        <p:nvSpPr>
          <p:cNvPr id="84997" name="Slide Number Placeholder 5"/>
          <p:cNvSpPr>
            <a:spLocks noGrp="1"/>
          </p:cNvSpPr>
          <p:nvPr>
            <p:ph type="sldNum" sz="quarter" idx="12"/>
          </p:nvPr>
        </p:nvSpPr>
        <p:spPr bwMode="auto">
          <a:xfrm>
            <a:off x="8191500" y="64897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C7F097-780D-4543-9998-2E884916A833}" type="slidenum">
              <a:rPr lang="en-US" altLang="en-US" sz="1200">
                <a:solidFill>
                  <a:srgbClr val="898989"/>
                </a:solidFill>
              </a:rPr>
              <a:pPr>
                <a:spcBef>
                  <a:spcPct val="0"/>
                </a:spcBef>
                <a:buFontTx/>
                <a:buNone/>
              </a:pPr>
              <a:t>34</a:t>
            </a:fld>
            <a:endParaRPr lang="en-US" altLang="en-US" sz="1200">
              <a:solidFill>
                <a:srgbClr val="898989"/>
              </a:solidFill>
            </a:endParaRPr>
          </a:p>
        </p:txBody>
      </p:sp>
    </p:spTree>
    <p:extLst>
      <p:ext uri="{BB962C8B-B14F-4D97-AF65-F5344CB8AC3E}">
        <p14:creationId xmlns:p14="http://schemas.microsoft.com/office/powerpoint/2010/main" val="642881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711E8-21C7-3A43-FFAC-96241C01239E}"/>
              </a:ext>
            </a:extLst>
          </p:cNvPr>
          <p:cNvSpPr>
            <a:spLocks noGrp="1"/>
          </p:cNvSpPr>
          <p:nvPr>
            <p:ph idx="1"/>
          </p:nvPr>
        </p:nvSpPr>
        <p:spPr>
          <a:xfrm>
            <a:off x="838200" y="1134407"/>
            <a:ext cx="10515600" cy="5220393"/>
          </a:xfrm>
        </p:spPr>
        <p:txBody>
          <a:bodyPr>
            <a:normAutofit fontScale="85000" lnSpcReduction="20000"/>
          </a:bodyPr>
          <a:lstStyle/>
          <a:p>
            <a:pPr marL="342900" marR="287020" lvl="0" indent="-342900" algn="just">
              <a:lnSpc>
                <a:spcPct val="115000"/>
              </a:lnSpc>
              <a:spcAft>
                <a:spcPts val="0"/>
              </a:spcAft>
              <a:buFont typeface="+mj-lt"/>
              <a:buAutoNum type="arabicPeriod"/>
            </a:pPr>
            <a:r>
              <a:rPr lang="en-IN" sz="2000" dirty="0">
                <a:solidFill>
                  <a:schemeClr val="bg1"/>
                </a:solidFill>
                <a:effectLst/>
                <a:latin typeface="Times New Roman" panose="02020603050405020304" pitchFamily="18" charset="0"/>
                <a:ea typeface="Times New Roman" panose="02020603050405020304" pitchFamily="18" charset="0"/>
              </a:rPr>
              <a:t>ZEXIAN HUANG ,DAQI CHEN, “A Breast Cancer Diagnosis Method Based on VIM Feature Selection and Hierarchical Clustering Random Forest Algorithm”, IEEE Access VOLUME 10, 2022</a:t>
            </a:r>
          </a:p>
          <a:p>
            <a:pPr marL="342900" marR="287020" lvl="0" indent="-342900" algn="just">
              <a:lnSpc>
                <a:spcPct val="115000"/>
              </a:lnSpc>
              <a:spcAft>
                <a:spcPts val="0"/>
              </a:spcAft>
              <a:buFont typeface="+mj-lt"/>
              <a:buAutoNum type="arabicPeriod"/>
            </a:pPr>
            <a:r>
              <a:rPr lang="en-IN" sz="2000" dirty="0">
                <a:solidFill>
                  <a:schemeClr val="bg1"/>
                </a:solidFill>
                <a:effectLst/>
                <a:latin typeface="Times New Roman" panose="02020603050405020304" pitchFamily="18" charset="0"/>
                <a:ea typeface="Times New Roman" panose="02020603050405020304" pitchFamily="18" charset="0"/>
              </a:rPr>
              <a:t>Sweta Bhise , Simran </a:t>
            </a:r>
            <a:r>
              <a:rPr lang="en-IN" sz="2000" dirty="0" err="1">
                <a:solidFill>
                  <a:schemeClr val="bg1"/>
                </a:solidFill>
                <a:effectLst/>
                <a:latin typeface="Times New Roman" panose="02020603050405020304" pitchFamily="18" charset="0"/>
                <a:ea typeface="Times New Roman" panose="02020603050405020304" pitchFamily="18" charset="0"/>
              </a:rPr>
              <a:t>Bepari</a:t>
            </a:r>
            <a:r>
              <a:rPr lang="en-IN" sz="2000" dirty="0">
                <a:solidFill>
                  <a:schemeClr val="bg1"/>
                </a:solidFill>
                <a:effectLst/>
                <a:latin typeface="Times New Roman" panose="02020603050405020304" pitchFamily="18" charset="0"/>
                <a:ea typeface="Times New Roman" panose="02020603050405020304" pitchFamily="18" charset="0"/>
              </a:rPr>
              <a:t> , </a:t>
            </a:r>
            <a:r>
              <a:rPr lang="en-IN" sz="2000" dirty="0" err="1">
                <a:solidFill>
                  <a:schemeClr val="bg1"/>
                </a:solidFill>
                <a:effectLst/>
                <a:latin typeface="Times New Roman" panose="02020603050405020304" pitchFamily="18" charset="0"/>
                <a:ea typeface="Times New Roman" panose="02020603050405020304" pitchFamily="18" charset="0"/>
              </a:rPr>
              <a:t>Shrutika</a:t>
            </a:r>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dirty="0" err="1">
                <a:solidFill>
                  <a:schemeClr val="bg1"/>
                </a:solidFill>
                <a:effectLst/>
                <a:latin typeface="Times New Roman" panose="02020603050405020304" pitchFamily="18" charset="0"/>
                <a:ea typeface="Times New Roman" panose="02020603050405020304" pitchFamily="18" charset="0"/>
              </a:rPr>
              <a:t>Gadekar</a:t>
            </a:r>
            <a:r>
              <a:rPr lang="en-IN" sz="2000" dirty="0">
                <a:solidFill>
                  <a:schemeClr val="bg1"/>
                </a:solidFill>
                <a:effectLst/>
                <a:latin typeface="Times New Roman" panose="02020603050405020304" pitchFamily="18" charset="0"/>
                <a:ea typeface="Times New Roman" panose="02020603050405020304" pitchFamily="18" charset="0"/>
              </a:rPr>
              <a:t>, “Breast Cancer Detection using Machine Learning Techniques”, International Journal of Engineering Research &amp; Technology (IJERT) ISSN: 2278-0181 Vol. 10 Issue 07, July-2021</a:t>
            </a:r>
          </a:p>
          <a:p>
            <a:pPr marL="342900" marR="287020" lvl="0" indent="-342900" algn="just">
              <a:lnSpc>
                <a:spcPct val="115000"/>
              </a:lnSpc>
              <a:spcAft>
                <a:spcPts val="0"/>
              </a:spcAft>
              <a:buFont typeface="+mj-lt"/>
              <a:buAutoNum type="arabicPeriod"/>
            </a:pPr>
            <a:r>
              <a:rPr lang="en-US" sz="2000" dirty="0">
                <a:solidFill>
                  <a:schemeClr val="bg1"/>
                </a:solidFill>
                <a:effectLst/>
                <a:latin typeface="Times New Roman" panose="02020603050405020304" pitchFamily="18" charset="0"/>
                <a:ea typeface="Times New Roman" panose="02020603050405020304" pitchFamily="18" charset="0"/>
              </a:rPr>
              <a:t>About Breast Cancer 2019. &lt;https://www.cancer.org/cancer/breast-cancer/about/what-is-breast-cancer.html&gt; [10 May 2019]</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287020" lvl="0" indent="-342900" algn="just">
              <a:lnSpc>
                <a:spcPct val="115000"/>
              </a:lnSpc>
              <a:spcAft>
                <a:spcPts val="0"/>
              </a:spcAft>
              <a:buFont typeface="+mj-lt"/>
              <a:buAutoNum type="arabicPeriod"/>
            </a:pPr>
            <a:r>
              <a:rPr lang="en-US" sz="2000" dirty="0">
                <a:solidFill>
                  <a:schemeClr val="bg1"/>
                </a:solidFill>
                <a:effectLst/>
                <a:latin typeface="Times New Roman" panose="02020603050405020304" pitchFamily="18" charset="0"/>
                <a:ea typeface="Times New Roman" panose="02020603050405020304" pitchFamily="18" charset="0"/>
              </a:rPr>
              <a:t>A discussion of conventional mammography 2019. Available from: &lt;https://breast-cancer.ca/mammopics&gt; [2 July 2019].</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287020" lvl="0" indent="-342900" algn="just">
              <a:lnSpc>
                <a:spcPct val="115000"/>
              </a:lnSpc>
              <a:spcAft>
                <a:spcPts val="0"/>
              </a:spcAft>
              <a:buFont typeface="+mj-lt"/>
              <a:buAutoNum type="arabicPeriod"/>
            </a:pPr>
            <a:r>
              <a:rPr lang="en-US" sz="2000" dirty="0">
                <a:solidFill>
                  <a:schemeClr val="bg1"/>
                </a:solidFill>
                <a:effectLst/>
                <a:latin typeface="Times New Roman" panose="02020603050405020304" pitchFamily="18" charset="0"/>
                <a:ea typeface="Times New Roman" panose="02020603050405020304" pitchFamily="18" charset="0"/>
              </a:rPr>
              <a:t>Aditya A. Shastri, Deepti </a:t>
            </a:r>
            <a:r>
              <a:rPr lang="en-US" sz="2000" dirty="0" err="1">
                <a:solidFill>
                  <a:schemeClr val="bg1"/>
                </a:solidFill>
                <a:effectLst/>
                <a:latin typeface="Times New Roman" panose="02020603050405020304" pitchFamily="18" charset="0"/>
                <a:ea typeface="Times New Roman" panose="02020603050405020304" pitchFamily="18" charset="0"/>
              </a:rPr>
              <a:t>Tamrakar</a:t>
            </a:r>
            <a:r>
              <a:rPr lang="en-US" sz="2000" dirty="0">
                <a:solidFill>
                  <a:schemeClr val="bg1"/>
                </a:solidFill>
                <a:effectLst/>
                <a:latin typeface="Times New Roman" panose="02020603050405020304" pitchFamily="18" charset="0"/>
                <a:ea typeface="Times New Roman" panose="02020603050405020304" pitchFamily="18" charset="0"/>
              </a:rPr>
              <a:t>, Kapil Ahuja. “Density-wise two stage mammogram classification using texture exploiting descriptors”. Expert systems with applications, Volume 99, pp.71–82, 2018.</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287020" lvl="0" indent="-342900" algn="just">
              <a:lnSpc>
                <a:spcPct val="115000"/>
              </a:lnSpc>
              <a:spcAft>
                <a:spcPts val="0"/>
              </a:spcAft>
              <a:buFont typeface="+mj-lt"/>
              <a:buAutoNum type="arabicPeriod"/>
            </a:pPr>
            <a:r>
              <a:rPr lang="en-US" sz="2000" dirty="0">
                <a:solidFill>
                  <a:schemeClr val="bg1"/>
                </a:solidFill>
                <a:effectLst/>
                <a:latin typeface="Times New Roman" panose="02020603050405020304" pitchFamily="18" charset="0"/>
                <a:ea typeface="Times New Roman" panose="02020603050405020304" pitchFamily="18" charset="0"/>
              </a:rPr>
              <a:t>Abdel-Nasser, M., </a:t>
            </a:r>
            <a:r>
              <a:rPr lang="en-US" sz="2000" dirty="0" err="1">
                <a:solidFill>
                  <a:schemeClr val="bg1"/>
                </a:solidFill>
                <a:effectLst/>
                <a:latin typeface="Times New Roman" panose="02020603050405020304" pitchFamily="18" charset="0"/>
                <a:ea typeface="Times New Roman" panose="02020603050405020304" pitchFamily="18" charset="0"/>
              </a:rPr>
              <a:t>Rashwan</a:t>
            </a:r>
            <a:r>
              <a:rPr lang="en-US" sz="2000" dirty="0">
                <a:solidFill>
                  <a:schemeClr val="bg1"/>
                </a:solidFill>
                <a:effectLst/>
                <a:latin typeface="Times New Roman" panose="02020603050405020304" pitchFamily="18" charset="0"/>
                <a:ea typeface="Times New Roman" panose="02020603050405020304" pitchFamily="18" charset="0"/>
              </a:rPr>
              <a:t>, H. A., Puig, D., &amp; Moreno, A. “Analysis of tissue abnormality and breast density in mammographic images using a uniform local directional pattern”. Expert Systems with Applications, Volume 42, Issue 24, pp.9499–9511, 2018.</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s-ES" sz="2000" dirty="0">
                <a:solidFill>
                  <a:schemeClr val="bg1"/>
                </a:solidFill>
                <a:effectLst/>
                <a:latin typeface="Times New Roman" panose="02020603050405020304" pitchFamily="18" charset="0"/>
                <a:ea typeface="Times New Roman" panose="02020603050405020304" pitchFamily="18" charset="0"/>
              </a:rPr>
              <a:t>Oliver, A., Tortajada, M., </a:t>
            </a:r>
            <a:r>
              <a:rPr lang="es-ES" sz="2000" dirty="0" err="1">
                <a:solidFill>
                  <a:schemeClr val="bg1"/>
                </a:solidFill>
                <a:effectLst/>
                <a:latin typeface="Times New Roman" panose="02020603050405020304" pitchFamily="18" charset="0"/>
                <a:ea typeface="Times New Roman" panose="02020603050405020304" pitchFamily="18" charset="0"/>
              </a:rPr>
              <a:t>Llado</a:t>
            </a:r>
            <a:r>
              <a:rPr lang="es-ES" sz="2000" dirty="0">
                <a:solidFill>
                  <a:schemeClr val="bg1"/>
                </a:solidFill>
                <a:effectLst/>
                <a:latin typeface="Times New Roman" panose="02020603050405020304" pitchFamily="18" charset="0"/>
                <a:ea typeface="Times New Roman" panose="02020603050405020304" pitchFamily="18" charset="0"/>
              </a:rPr>
              <a:t>, X., Freixenet, J., </a:t>
            </a:r>
            <a:r>
              <a:rPr lang="es-ES" sz="2000" dirty="0" err="1">
                <a:solidFill>
                  <a:schemeClr val="bg1"/>
                </a:solidFill>
                <a:effectLst/>
                <a:latin typeface="Times New Roman" panose="02020603050405020304" pitchFamily="18" charset="0"/>
                <a:ea typeface="Times New Roman" panose="02020603050405020304" pitchFamily="18" charset="0"/>
              </a:rPr>
              <a:t>Ganau</a:t>
            </a:r>
            <a:r>
              <a:rPr lang="es-ES" sz="2000" dirty="0">
                <a:solidFill>
                  <a:schemeClr val="bg1"/>
                </a:solidFill>
                <a:effectLst/>
                <a:latin typeface="Times New Roman" panose="02020603050405020304" pitchFamily="18" charset="0"/>
                <a:ea typeface="Times New Roman" panose="02020603050405020304" pitchFamily="18" charset="0"/>
              </a:rPr>
              <a:t>, S., Tortajada, L.,</a:t>
            </a:r>
            <a:r>
              <a:rPr lang="en-US" sz="2000" dirty="0" err="1">
                <a:solidFill>
                  <a:schemeClr val="bg1"/>
                </a:solidFill>
                <a:effectLst/>
                <a:latin typeface="Times New Roman" panose="02020603050405020304" pitchFamily="18" charset="0"/>
                <a:ea typeface="Times New Roman" panose="02020603050405020304" pitchFamily="18" charset="0"/>
              </a:rPr>
              <a:t>Vilagran</a:t>
            </a:r>
            <a:r>
              <a:rPr lang="en-US" sz="2000" dirty="0">
                <a:solidFill>
                  <a:schemeClr val="bg1"/>
                </a:solidFill>
                <a:effectLst/>
                <a:latin typeface="Times New Roman" panose="02020603050405020304" pitchFamily="18" charset="0"/>
                <a:ea typeface="Times New Roman" panose="02020603050405020304" pitchFamily="18" charset="0"/>
              </a:rPr>
              <a:t>, M., </a:t>
            </a:r>
            <a:r>
              <a:rPr lang="en-US" sz="2000" dirty="0" err="1">
                <a:solidFill>
                  <a:schemeClr val="bg1"/>
                </a:solidFill>
                <a:effectLst/>
                <a:latin typeface="Times New Roman" panose="02020603050405020304" pitchFamily="18" charset="0"/>
                <a:ea typeface="Times New Roman" panose="02020603050405020304" pitchFamily="18" charset="0"/>
              </a:rPr>
              <a:t>Sents</a:t>
            </a:r>
            <a:r>
              <a:rPr lang="en-US" sz="2000" dirty="0">
                <a:solidFill>
                  <a:schemeClr val="bg1"/>
                </a:solidFill>
                <a:effectLst/>
                <a:latin typeface="Times New Roman" panose="02020603050405020304" pitchFamily="18" charset="0"/>
                <a:ea typeface="Times New Roman" panose="02020603050405020304" pitchFamily="18" charset="0"/>
              </a:rPr>
              <a:t>, M., &amp; Mart, R. “Breast density analysis using an automatic density segmentation algorithm”. Journal of Digital Imaging, pp.1-9, 2018.</a:t>
            </a:r>
            <a:endParaRPr lang="en-IN" sz="20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0DCC57E7-DA1D-3440-9B85-A7A96C24E117}"/>
              </a:ext>
            </a:extLst>
          </p:cNvPr>
          <p:cNvSpPr>
            <a:spLocks noGrp="1"/>
          </p:cNvSpPr>
          <p:nvPr/>
        </p:nvSpPr>
        <p:spPr>
          <a:xfrm>
            <a:off x="4958499" y="503200"/>
            <a:ext cx="2275002" cy="631207"/>
          </a:xfrm>
          <a:prstGeom prst="rect">
            <a:avLst/>
          </a:prstGeom>
        </p:spPr>
        <p:txBody>
          <a:bodyPr vert="horz" lIns="91440" tIns="45720" rIns="91440" bIns="45720" rtlCol="0" anchor="ctr">
            <a:norm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r>
              <a:rPr lang="en-US" sz="2500" dirty="0">
                <a:solidFill>
                  <a:srgbClr val="FFFF00"/>
                </a:solidFill>
                <a:latin typeface="Times New Roman" panose="02020603050405020304" pitchFamily="18" charset="0"/>
                <a:cs typeface="Times New Roman" panose="02020603050405020304" pitchFamily="18" charset="0"/>
              </a:rPr>
              <a:t>REFERENCES</a:t>
            </a:r>
            <a:endParaRPr lang="en-IN" sz="25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502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F65A6-041A-8ABE-873D-B1C87974E87F}"/>
              </a:ext>
            </a:extLst>
          </p:cNvPr>
          <p:cNvSpPr>
            <a:spLocks noGrp="1"/>
          </p:cNvSpPr>
          <p:nvPr>
            <p:ph idx="1"/>
          </p:nvPr>
        </p:nvSpPr>
        <p:spPr>
          <a:xfrm>
            <a:off x="838200" y="480767"/>
            <a:ext cx="10515600" cy="5696196"/>
          </a:xfrm>
        </p:spPr>
        <p:txBody>
          <a:bodyPr>
            <a:noAutofit/>
          </a:bodyPr>
          <a:lstStyle/>
          <a:p>
            <a:pPr marL="342900" marR="197485" lvl="0" indent="-342900" algn="just">
              <a:lnSpc>
                <a:spcPct val="115000"/>
              </a:lnSpc>
              <a:spcAft>
                <a:spcPts val="0"/>
              </a:spcAft>
              <a:buFont typeface="+mj-lt"/>
              <a:buAutoNum type="arabicPeriod"/>
            </a:pPr>
            <a:r>
              <a:rPr lang="en-US" sz="1600" dirty="0" err="1">
                <a:solidFill>
                  <a:schemeClr val="bg1"/>
                </a:solidFill>
                <a:effectLst/>
                <a:latin typeface="Times New Roman" panose="02020603050405020304" pitchFamily="18" charset="0"/>
                <a:ea typeface="Times New Roman" panose="02020603050405020304" pitchFamily="18" charset="0"/>
              </a:rPr>
              <a:t>Rouhi</a:t>
            </a:r>
            <a:r>
              <a:rPr lang="en-US" sz="1600" dirty="0">
                <a:solidFill>
                  <a:schemeClr val="bg1"/>
                </a:solidFill>
                <a:effectLst/>
                <a:latin typeface="Times New Roman" panose="02020603050405020304" pitchFamily="18" charset="0"/>
                <a:ea typeface="Times New Roman" panose="02020603050405020304" pitchFamily="18" charset="0"/>
              </a:rPr>
              <a:t>, R., Jafari, M., </a:t>
            </a:r>
            <a:r>
              <a:rPr lang="en-US" sz="1600" dirty="0" err="1">
                <a:solidFill>
                  <a:schemeClr val="bg1"/>
                </a:solidFill>
                <a:effectLst/>
                <a:latin typeface="Times New Roman" panose="02020603050405020304" pitchFamily="18" charset="0"/>
                <a:ea typeface="Times New Roman" panose="02020603050405020304" pitchFamily="18" charset="0"/>
              </a:rPr>
              <a:t>Kasaei</a:t>
            </a:r>
            <a:r>
              <a:rPr lang="en-US" sz="1600" dirty="0">
                <a:solidFill>
                  <a:schemeClr val="bg1"/>
                </a:solidFill>
                <a:effectLst/>
                <a:latin typeface="Times New Roman" panose="02020603050405020304" pitchFamily="18" charset="0"/>
                <a:ea typeface="Times New Roman" panose="02020603050405020304" pitchFamily="18" charset="0"/>
              </a:rPr>
              <a:t>, S. and </a:t>
            </a:r>
            <a:r>
              <a:rPr lang="en-US" sz="1600" dirty="0" err="1">
                <a:solidFill>
                  <a:schemeClr val="bg1"/>
                </a:solidFill>
                <a:effectLst/>
                <a:latin typeface="Times New Roman" panose="02020603050405020304" pitchFamily="18" charset="0"/>
                <a:ea typeface="Times New Roman" panose="02020603050405020304" pitchFamily="18" charset="0"/>
              </a:rPr>
              <a:t>Keshavarzian</a:t>
            </a:r>
            <a:r>
              <a:rPr lang="en-US" sz="1600" dirty="0">
                <a:solidFill>
                  <a:schemeClr val="bg1"/>
                </a:solidFill>
                <a:effectLst/>
                <a:latin typeface="Times New Roman" panose="02020603050405020304" pitchFamily="18" charset="0"/>
                <a:ea typeface="Times New Roman" panose="02020603050405020304" pitchFamily="18" charset="0"/>
              </a:rPr>
              <a:t>, P. “Benign and malignant breast tumors classification based on region growing and CNN segmentation”. Expert Systems with Applications, Volume 42, Issue 3, pp.990–1002, 2017.</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err="1">
                <a:solidFill>
                  <a:schemeClr val="bg1"/>
                </a:solidFill>
                <a:effectLst/>
                <a:latin typeface="Times New Roman" panose="02020603050405020304" pitchFamily="18" charset="0"/>
                <a:ea typeface="Times New Roman" panose="02020603050405020304" pitchFamily="18" charset="0"/>
              </a:rPr>
              <a:t>Beura</a:t>
            </a:r>
            <a:r>
              <a:rPr lang="en-US" sz="1600" dirty="0">
                <a:solidFill>
                  <a:schemeClr val="bg1"/>
                </a:solidFill>
                <a:effectLst/>
                <a:latin typeface="Times New Roman" panose="02020603050405020304" pitchFamily="18" charset="0"/>
                <a:ea typeface="Times New Roman" panose="02020603050405020304" pitchFamily="18" charset="0"/>
              </a:rPr>
              <a:t>, S.  Majhi, B, &amp; Dash, R. “Mammogram classification using two dimensional discrete wavelet transform and gray-level co-occurrence matrix for detection of breast cancer”. Neurocomputing, Volume 154, pp. 1–14, 2018. </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u="none" strike="noStrike" dirty="0">
                <a:solidFill>
                  <a:schemeClr val="bg1"/>
                </a:solidFill>
                <a:effectLst/>
                <a:latin typeface="Times New Roman" panose="02020603050405020304" pitchFamily="18" charset="0"/>
                <a:ea typeface="Times New Roman" panose="02020603050405020304" pitchFamily="18" charset="0"/>
              </a:rPr>
              <a:t>Krishna Chaitanya </a:t>
            </a:r>
            <a:r>
              <a:rPr lang="en-US" sz="1600" u="none" strike="noStrike" dirty="0" err="1">
                <a:solidFill>
                  <a:schemeClr val="bg1"/>
                </a:solidFill>
                <a:effectLst/>
                <a:latin typeface="Times New Roman" panose="02020603050405020304" pitchFamily="18" charset="0"/>
                <a:ea typeface="Times New Roman" panose="02020603050405020304" pitchFamily="18" charset="0"/>
              </a:rPr>
              <a:t>Tatikonda</a:t>
            </a:r>
            <a:r>
              <a:rPr lang="en-US" sz="1600" u="none" strike="noStrike"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u="none" strike="noStrike" dirty="0">
                <a:solidFill>
                  <a:schemeClr val="bg1"/>
                </a:solidFill>
                <a:effectLst/>
                <a:latin typeface="Times New Roman" panose="02020603050405020304" pitchFamily="18" charset="0"/>
                <a:ea typeface="Times New Roman" panose="02020603050405020304" pitchFamily="18" charset="0"/>
              </a:rPr>
              <a:t>Chandra Mohan </a:t>
            </a:r>
            <a:r>
              <a:rPr lang="en-US" sz="1600" u="none" strike="noStrike" dirty="0" err="1">
                <a:solidFill>
                  <a:schemeClr val="bg1"/>
                </a:solidFill>
                <a:effectLst/>
                <a:latin typeface="Times New Roman" panose="02020603050405020304" pitchFamily="18" charset="0"/>
                <a:ea typeface="Times New Roman" panose="02020603050405020304" pitchFamily="18" charset="0"/>
              </a:rPr>
              <a:t>Bhuma</a:t>
            </a:r>
            <a:r>
              <a:rPr lang="en-US" sz="1600" u="none" strike="noStrike" dirty="0">
                <a:solidFill>
                  <a:schemeClr val="bg1"/>
                </a:solidFill>
                <a:effectLst/>
                <a:latin typeface="Times New Roman" panose="02020603050405020304" pitchFamily="18" charset="0"/>
                <a:ea typeface="Times New Roman" panose="02020603050405020304" pitchFamily="18" charset="0"/>
              </a:rPr>
              <a:t>, Srinivas Kumar </a:t>
            </a:r>
            <a:r>
              <a:rPr lang="en-US" sz="1600" u="none" strike="noStrike" dirty="0" err="1">
                <a:solidFill>
                  <a:schemeClr val="bg1"/>
                </a:solidFill>
                <a:effectLst/>
                <a:latin typeface="Times New Roman" panose="02020603050405020304" pitchFamily="18" charset="0"/>
                <a:ea typeface="Times New Roman" panose="02020603050405020304" pitchFamily="18" charset="0"/>
              </a:rPr>
              <a:t>Samayamantula</a:t>
            </a:r>
            <a:r>
              <a:rPr lang="en-US" sz="1600" dirty="0">
                <a:solidFill>
                  <a:schemeClr val="bg1"/>
                </a:solidFill>
                <a:effectLst/>
                <a:latin typeface="Times New Roman" panose="02020603050405020304" pitchFamily="18" charset="0"/>
                <a:ea typeface="Times New Roman" panose="02020603050405020304" pitchFamily="18" charset="0"/>
              </a:rPr>
              <a:t>. “The analysis of digital mammograms using HOG and GLCM features”. IEEE Trans. </a:t>
            </a:r>
            <a:r>
              <a:rPr lang="en-US" sz="1600" u="none" strike="noStrike" dirty="0">
                <a:solidFill>
                  <a:schemeClr val="bg1"/>
                </a:solidFill>
                <a:effectLst/>
                <a:latin typeface="Times New Roman" panose="02020603050405020304" pitchFamily="18" charset="0"/>
                <a:ea typeface="Times New Roman" panose="02020603050405020304" pitchFamily="18" charset="0"/>
              </a:rPr>
              <a:t>9th International Conference on Computing, Communication and Networking Technologies (ICCCNT)</a:t>
            </a:r>
            <a:r>
              <a:rPr lang="en-US" sz="1600" dirty="0">
                <a:solidFill>
                  <a:schemeClr val="bg1"/>
                </a:solidFill>
                <a:effectLst/>
                <a:latin typeface="Times New Roman" panose="02020603050405020304" pitchFamily="18" charset="0"/>
                <a:ea typeface="Times New Roman" panose="02020603050405020304" pitchFamily="18" charset="0"/>
              </a:rPr>
              <a:t>, 2018.</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a:solidFill>
                  <a:schemeClr val="bg1"/>
                </a:solidFill>
                <a:effectLst/>
                <a:latin typeface="Times New Roman" panose="02020603050405020304" pitchFamily="18" charset="0"/>
                <a:ea typeface="Times New Roman" panose="02020603050405020304" pitchFamily="18" charset="0"/>
              </a:rPr>
              <a:t>Yi-Chong Zeng. “Mammogram Density Classification using Double Support Vector Machines”. IEEE Trans. 7th Global Conference on Consumer Electronics (GCCE), 2018.</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err="1">
                <a:solidFill>
                  <a:schemeClr val="bg1"/>
                </a:solidFill>
                <a:effectLst/>
                <a:latin typeface="Times New Roman" panose="02020603050405020304" pitchFamily="18" charset="0"/>
                <a:ea typeface="Times New Roman" panose="02020603050405020304" pitchFamily="18" charset="0"/>
              </a:rPr>
              <a:t>Routray</a:t>
            </a:r>
            <a:r>
              <a:rPr lang="en-US" sz="1600" dirty="0">
                <a:solidFill>
                  <a:schemeClr val="bg1"/>
                </a:solidFill>
                <a:effectLst/>
                <a:latin typeface="Times New Roman" panose="02020603050405020304" pitchFamily="18" charset="0"/>
                <a:ea typeface="Times New Roman" panose="02020603050405020304" pitchFamily="18" charset="0"/>
              </a:rPr>
              <a:t> I, Rath N P. “Textural feature based classification of mammogram images using ANN”, Proceedings of 9th International Conference on Computing. Communication and Networking Technologies (ICCCNT). IEEE. 1–6, 2018.</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a:solidFill>
                  <a:schemeClr val="bg1"/>
                </a:solidFill>
                <a:effectLst/>
                <a:latin typeface="Times New Roman" panose="02020603050405020304" pitchFamily="18" charset="0"/>
                <a:ea typeface="Times New Roman" panose="02020603050405020304" pitchFamily="18" charset="0"/>
              </a:rPr>
              <a:t>Amara Nedra, Muhammad Shoaib. “Detection and Classification of the Breast Abnormalities in Digital Mammograms via Linear Support Vector Machine”. IEEE 4th Middle East Conference on Biomedical Engineering (MECBME), 2018.</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a:solidFill>
                  <a:schemeClr val="bg1"/>
                </a:solidFill>
                <a:effectLst/>
                <a:latin typeface="Times New Roman" panose="02020603050405020304" pitchFamily="18" charset="0"/>
                <a:ea typeface="Times New Roman" panose="02020603050405020304" pitchFamily="18" charset="0"/>
              </a:rPr>
              <a:t>Basma A. Mohamed and Nancy M. “Automatic Classification of Masses from Digital Mammograms”. IEEE Trans. 35th National Radio Science conference (NRSC), 2018.</a:t>
            </a:r>
            <a:endParaRPr lang="en-IN" sz="1600" dirty="0">
              <a:solidFill>
                <a:schemeClr val="bg1"/>
              </a:solidFill>
              <a:effectLst/>
              <a:latin typeface="Times New Roman" panose="02020603050405020304" pitchFamily="18" charset="0"/>
              <a:ea typeface="Times New Roman" panose="02020603050405020304" pitchFamily="18" charset="0"/>
            </a:endParaRPr>
          </a:p>
          <a:p>
            <a:pPr marL="342900" marR="197485" lvl="0" indent="-342900" algn="just">
              <a:lnSpc>
                <a:spcPct val="115000"/>
              </a:lnSpc>
              <a:spcAft>
                <a:spcPts val="0"/>
              </a:spcAft>
              <a:buFont typeface="+mj-lt"/>
              <a:buAutoNum type="arabicPeriod"/>
            </a:pPr>
            <a:r>
              <a:rPr lang="en-US" sz="1600" dirty="0">
                <a:solidFill>
                  <a:schemeClr val="bg1"/>
                </a:solidFill>
                <a:effectLst/>
                <a:latin typeface="Times New Roman" panose="02020603050405020304" pitchFamily="18" charset="0"/>
                <a:ea typeface="Times New Roman" panose="02020603050405020304" pitchFamily="18" charset="0"/>
              </a:rPr>
              <a:t>Al-</a:t>
            </a:r>
            <a:r>
              <a:rPr lang="en-US" sz="1600" dirty="0" err="1">
                <a:solidFill>
                  <a:schemeClr val="bg1"/>
                </a:solidFill>
                <a:effectLst/>
                <a:latin typeface="Times New Roman" panose="02020603050405020304" pitchFamily="18" charset="0"/>
                <a:ea typeface="Times New Roman" panose="02020603050405020304" pitchFamily="18" charset="0"/>
              </a:rPr>
              <a:t>Najdawi</a:t>
            </a:r>
            <a:r>
              <a:rPr lang="en-US" sz="1600" dirty="0">
                <a:solidFill>
                  <a:schemeClr val="bg1"/>
                </a:solidFill>
                <a:effectLst/>
                <a:latin typeface="Times New Roman" panose="02020603050405020304" pitchFamily="18" charset="0"/>
                <a:ea typeface="Times New Roman" panose="02020603050405020304" pitchFamily="18" charset="0"/>
              </a:rPr>
              <a:t>, N., </a:t>
            </a:r>
            <a:r>
              <a:rPr lang="en-US" sz="1600" dirty="0" err="1">
                <a:solidFill>
                  <a:schemeClr val="bg1"/>
                </a:solidFill>
                <a:effectLst/>
                <a:latin typeface="Times New Roman" panose="02020603050405020304" pitchFamily="18" charset="0"/>
                <a:ea typeface="Times New Roman" panose="02020603050405020304" pitchFamily="18" charset="0"/>
              </a:rPr>
              <a:t>Biltawi</a:t>
            </a:r>
            <a:r>
              <a:rPr lang="en-US" sz="1600" dirty="0">
                <a:solidFill>
                  <a:schemeClr val="bg1"/>
                </a:solidFill>
                <a:effectLst/>
                <a:latin typeface="Times New Roman" panose="02020603050405020304" pitchFamily="18" charset="0"/>
                <a:ea typeface="Times New Roman" panose="02020603050405020304" pitchFamily="18" charset="0"/>
              </a:rPr>
              <a:t>, M., and </a:t>
            </a:r>
            <a:r>
              <a:rPr lang="en-US" sz="1600" dirty="0" err="1">
                <a:solidFill>
                  <a:schemeClr val="bg1"/>
                </a:solidFill>
                <a:effectLst/>
                <a:latin typeface="Times New Roman" panose="02020603050405020304" pitchFamily="18" charset="0"/>
                <a:ea typeface="Times New Roman" panose="02020603050405020304" pitchFamily="18" charset="0"/>
              </a:rPr>
              <a:t>Tedmori</a:t>
            </a:r>
            <a:r>
              <a:rPr lang="en-US" sz="1600" dirty="0">
                <a:solidFill>
                  <a:schemeClr val="bg1"/>
                </a:solidFill>
                <a:effectLst/>
                <a:latin typeface="Times New Roman" panose="02020603050405020304" pitchFamily="18" charset="0"/>
                <a:ea typeface="Times New Roman" panose="02020603050405020304" pitchFamily="18" charset="0"/>
              </a:rPr>
              <a:t>, S., “Mammogram image visual enhancement, Mass Segmentation and Classification”, Applied Soft Computing, Volume 35, pp.175-185, 2015.</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1600" dirty="0">
              <a:solidFill>
                <a:schemeClr val="bg1"/>
              </a:solidFill>
            </a:endParaRPr>
          </a:p>
        </p:txBody>
      </p:sp>
    </p:spTree>
    <p:extLst>
      <p:ext uri="{BB962C8B-B14F-4D97-AF65-F5344CB8AC3E}">
        <p14:creationId xmlns:p14="http://schemas.microsoft.com/office/powerpoint/2010/main" val="231183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p:cNvSpPr>
            <a:spLocks noGrp="1"/>
          </p:cNvSpPr>
          <p:nvPr>
            <p:ph idx="1"/>
          </p:nvPr>
        </p:nvSpPr>
        <p:spPr>
          <a:xfrm>
            <a:off x="1981200" y="609601"/>
            <a:ext cx="8229600" cy="5516563"/>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b="1" dirty="0">
              <a:solidFill>
                <a:schemeClr val="accent1"/>
              </a:solidFill>
              <a:latin typeface="Times New Roman" panose="02020603050405020304" pitchFamily="18" charset="0"/>
              <a:cs typeface="Times New Roman" panose="02020603050405020304" pitchFamily="18" charset="0"/>
            </a:endParaRP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THANK YOU</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32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25"/>
            <a:ext cx="10515600" cy="1975750"/>
          </a:xfrm>
        </p:spPr>
        <p:txBody>
          <a:bodyPr>
            <a:normAutofit/>
          </a:bodyPr>
          <a:lstStyle/>
          <a:p>
            <a:pPr algn="ctr"/>
            <a:br>
              <a:rPr lang="en-US" sz="2800" b="1" dirty="0">
                <a:solidFill>
                  <a:srgbClr val="FFFF00"/>
                </a:solidFill>
                <a:latin typeface="Times New Roman" panose="02020603050405020304" pitchFamily="18" charset="0"/>
                <a:cs typeface="Times New Roman" panose="02020603050405020304" pitchFamily="18" charset="0"/>
              </a:rPr>
            </a:br>
            <a:br>
              <a:rPr lang="en-US" sz="2800" b="1" dirty="0">
                <a:solidFill>
                  <a:srgbClr val="FFFF00"/>
                </a:solidFill>
                <a:latin typeface="Times New Roman" panose="02020603050405020304" pitchFamily="18" charset="0"/>
                <a:cs typeface="Times New Roman" panose="02020603050405020304" pitchFamily="18" charset="0"/>
              </a:rPr>
            </a:br>
            <a:br>
              <a:rPr lang="en-US" sz="2800" b="1" dirty="0">
                <a:solidFill>
                  <a:srgbClr val="FFFF00"/>
                </a:solidFill>
                <a:latin typeface="Times New Roman" panose="02020603050405020304" pitchFamily="18" charset="0"/>
                <a:cs typeface="Times New Roman" panose="02020603050405020304" pitchFamily="18" charset="0"/>
              </a:rPr>
            </a:br>
            <a:r>
              <a:rPr lang="en-US" sz="2800" b="1" dirty="0">
                <a:solidFill>
                  <a:srgbClr val="FFFF00"/>
                </a:solidFill>
                <a:latin typeface="Times New Roman" panose="02020603050405020304" pitchFamily="18" charset="0"/>
                <a:cs typeface="Times New Roman" panose="02020603050405020304" pitchFamily="18" charset="0"/>
              </a:rPr>
              <a:t>PROBLEM STATEMENT</a:t>
            </a:r>
            <a:endParaRPr lang="en-IN" sz="28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4776" y="1825625"/>
            <a:ext cx="9253182" cy="4351338"/>
          </a:xfrm>
        </p:spPr>
        <p:txBody>
          <a:bodyPr/>
          <a:lstStyle/>
          <a:p>
            <a:pPr marL="0" indent="0" algn="just">
              <a:buNone/>
            </a:pPr>
            <a:endParaRPr lang="en-US" altLang="en-US"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alt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altLang="en-US" dirty="0">
                <a:solidFill>
                  <a:schemeClr val="bg1"/>
                </a:solidFill>
                <a:latin typeface="Times New Roman" panose="02020603050405020304" pitchFamily="18" charset="0"/>
                <a:cs typeface="Times New Roman" panose="02020603050405020304" pitchFamily="18" charset="0"/>
              </a:rPr>
              <a:t>The selection of optimal set of features for accurate classification of breast masses needs improvement</a:t>
            </a:r>
          </a:p>
          <a:p>
            <a:pPr marL="0" indent="0" algn="just">
              <a:buNone/>
            </a:pPr>
            <a:endParaRPr lang="en-IN" dirty="0">
              <a:solidFill>
                <a:schemeClr val="bg1"/>
              </a:solidFill>
            </a:endParaRPr>
          </a:p>
        </p:txBody>
      </p:sp>
    </p:spTree>
    <p:extLst>
      <p:ext uri="{BB962C8B-B14F-4D97-AF65-F5344CB8AC3E}">
        <p14:creationId xmlns:p14="http://schemas.microsoft.com/office/powerpoint/2010/main" val="99043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318"/>
            <a:ext cx="10515600" cy="1154920"/>
          </a:xfrm>
        </p:spPr>
        <p:txBody>
          <a:bodyPr>
            <a:noAutofit/>
          </a:bodyPr>
          <a:lstStyle/>
          <a:p>
            <a:pPr algn="ctr"/>
            <a:br>
              <a:rPr lang="en-IN" sz="2800" b="1" dirty="0">
                <a:solidFill>
                  <a:schemeClr val="accent1"/>
                </a:solidFill>
                <a:latin typeface="Times New Roman" panose="02020603050405020304" pitchFamily="18" charset="0"/>
                <a:cs typeface="Times New Roman" panose="02020603050405020304" pitchFamily="18" charset="0"/>
              </a:rPr>
            </a:br>
            <a:r>
              <a:rPr lang="en-IN" sz="2800" b="1" dirty="0">
                <a:solidFill>
                  <a:srgbClr val="FFFF00"/>
                </a:solidFill>
                <a:latin typeface="Times New Roman" panose="02020603050405020304" pitchFamily="18" charset="0"/>
                <a:cs typeface="Times New Roman" panose="02020603050405020304" pitchFamily="18" charset="0"/>
              </a:rPr>
              <a:t>SYSTEM REQUIREMENTS </a:t>
            </a:r>
            <a:br>
              <a:rPr lang="en-IN" sz="2800" b="1" dirty="0">
                <a:solidFill>
                  <a:schemeClr val="accent1"/>
                </a:solidFill>
                <a:latin typeface="Times New Roman" panose="02020603050405020304" pitchFamily="18" charset="0"/>
                <a:cs typeface="Times New Roman" panose="02020603050405020304" pitchFamily="18" charset="0"/>
              </a:rPr>
            </a:br>
            <a:r>
              <a:rPr lang="en-IN" sz="2800" dirty="0">
                <a:solidFill>
                  <a:schemeClr val="bg1"/>
                </a:solidFill>
                <a:latin typeface="Times New Roman" panose="02020603050405020304" pitchFamily="18" charset="0"/>
                <a:cs typeface="Times New Roman" panose="02020603050405020304" pitchFamily="18" charset="0"/>
              </a:rPr>
              <a:t>The hardware and software requirements for the proposed system are presented as follows:</a:t>
            </a:r>
            <a:br>
              <a:rPr lang="en-IN" sz="2800" dirty="0">
                <a:solidFill>
                  <a:schemeClr val="bg1"/>
                </a:solidFill>
              </a:rPr>
            </a:b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endParaRPr lang="en-IN"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64484375"/>
              </p:ext>
            </p:extLst>
          </p:nvPr>
        </p:nvGraphicFramePr>
        <p:xfrm>
          <a:off x="1854200" y="2499123"/>
          <a:ext cx="8128000" cy="1010920"/>
        </p:xfrm>
        <a:graphic>
          <a:graphicData uri="http://schemas.openxmlformats.org/drawingml/2006/table">
            <a:tbl>
              <a:tblPr firstRow="1" bandRow="1">
                <a:tableStyleId>{5C22544A-7EE6-4342-B048-85BDC9FD1C3A}</a:tableStyleId>
              </a:tblPr>
              <a:tblGrid>
                <a:gridCol w="3004024">
                  <a:extLst>
                    <a:ext uri="{9D8B030D-6E8A-4147-A177-3AD203B41FA5}">
                      <a16:colId xmlns:a16="http://schemas.microsoft.com/office/drawing/2014/main" val="20000"/>
                    </a:ext>
                  </a:extLst>
                </a:gridCol>
                <a:gridCol w="5123976">
                  <a:extLst>
                    <a:ext uri="{9D8B030D-6E8A-4147-A177-3AD203B41FA5}">
                      <a16:colId xmlns:a16="http://schemas.microsoft.com/office/drawing/2014/main" val="20001"/>
                    </a:ext>
                  </a:extLst>
                </a:gridCol>
              </a:tblGrid>
              <a:tr h="418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PROCESSOR                         :</a:t>
                      </a:r>
                    </a:p>
                    <a:p>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Pentium III &amp; above </a:t>
                      </a:r>
                    </a:p>
                    <a:p>
                      <a:r>
                        <a:rPr lang="en-IN" sz="1800" b="0" kern="1200" dirty="0">
                          <a:solidFill>
                            <a:schemeClr val="lt1"/>
                          </a:solidFill>
                          <a:effectLst/>
                          <a:latin typeface="Times New Roman" panose="02020603050405020304" pitchFamily="18" charset="0"/>
                          <a:ea typeface="+mn-ea"/>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 RAM                                      :</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latin typeface="Times New Roman" panose="02020603050405020304" pitchFamily="18" charset="0"/>
                          <a:cs typeface="Times New Roman" panose="02020603050405020304" pitchFamily="18" charset="0"/>
                        </a:rPr>
                        <a:t>2GB</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838200" y="4001294"/>
            <a:ext cx="3792898" cy="954107"/>
          </a:xfrm>
          <a:prstGeom prst="rect">
            <a:avLst/>
          </a:prstGeom>
        </p:spPr>
        <p:txBody>
          <a:bodyPr wrap="none">
            <a:spAutoFit/>
          </a:bodyPr>
          <a:lstStyle/>
          <a:p>
            <a:r>
              <a:rPr lang="en-IN" sz="2800" b="1" dirty="0">
                <a:latin typeface="Times New Roman" panose="02020603050405020304" pitchFamily="18" charset="0"/>
                <a:ea typeface="Calibri" panose="020F0502020204030204" pitchFamily="34" charset="0"/>
              </a:rPr>
              <a:t>Software Requirements</a:t>
            </a:r>
          </a:p>
          <a:p>
            <a:endParaRPr lang="en-IN" sz="2800" dirty="0"/>
          </a:p>
        </p:txBody>
      </p:sp>
      <p:graphicFrame>
        <p:nvGraphicFramePr>
          <p:cNvPr id="9" name="Table 8"/>
          <p:cNvGraphicFramePr>
            <a:graphicFrameLocks noGrp="1"/>
          </p:cNvGraphicFramePr>
          <p:nvPr>
            <p:extLst>
              <p:ext uri="{D42A27DB-BD31-4B8C-83A1-F6EECF244321}">
                <p14:modId xmlns:p14="http://schemas.microsoft.com/office/powerpoint/2010/main" val="870842228"/>
              </p:ext>
            </p:extLst>
          </p:nvPr>
        </p:nvGraphicFramePr>
        <p:xfrm>
          <a:off x="1854200" y="4763948"/>
          <a:ext cx="8128000" cy="741680"/>
        </p:xfrm>
        <a:graphic>
          <a:graphicData uri="http://schemas.openxmlformats.org/drawingml/2006/table">
            <a:tbl>
              <a:tblPr firstRow="1" bandRow="1">
                <a:tableStyleId>{5C22544A-7EE6-4342-B048-85BDC9FD1C3A}</a:tableStyleId>
              </a:tblPr>
              <a:tblGrid>
                <a:gridCol w="3577609">
                  <a:extLst>
                    <a:ext uri="{9D8B030D-6E8A-4147-A177-3AD203B41FA5}">
                      <a16:colId xmlns:a16="http://schemas.microsoft.com/office/drawing/2014/main" val="20000"/>
                    </a:ext>
                  </a:extLst>
                </a:gridCol>
                <a:gridCol w="4550391">
                  <a:extLst>
                    <a:ext uri="{9D8B030D-6E8A-4147-A177-3AD203B41FA5}">
                      <a16:colId xmlns:a16="http://schemas.microsoft.com/office/drawing/2014/main" val="20001"/>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OPERATING SYSTEM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Windows 8</a:t>
                      </a: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MATLAB VERSION                   </a:t>
                      </a:r>
                      <a:r>
                        <a:rPr lang="en-IN" sz="1800" b="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Matlab</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R2014a </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611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54289"/>
            <a:ext cx="10515600" cy="867930"/>
          </a:xfrm>
        </p:spPr>
        <p:txBody>
          <a:bodyPr>
            <a:normAutofit/>
          </a:bodyPr>
          <a:lstStyle/>
          <a:p>
            <a:pPr algn="ctr"/>
            <a:r>
              <a:rPr lang="en-US" altLang="en-US" sz="2400" b="1" u="sng" dirty="0">
                <a:solidFill>
                  <a:srgbClr val="FFFF00"/>
                </a:solidFill>
                <a:latin typeface="Times New Roman" pitchFamily="18" charset="0"/>
                <a:cs typeface="Times New Roman" pitchFamily="18" charset="0"/>
              </a:rPr>
              <a:t>LITERATURE SURVEY</a:t>
            </a:r>
            <a:endParaRPr lang="en-US" sz="2400" dirty="0"/>
          </a:p>
        </p:txBody>
      </p:sp>
      <p:sp>
        <p:nvSpPr>
          <p:cNvPr id="3" name="Content Placeholder 2"/>
          <p:cNvSpPr>
            <a:spLocks noGrp="1"/>
          </p:cNvSpPr>
          <p:nvPr>
            <p:ph idx="1"/>
          </p:nvPr>
        </p:nvSpPr>
        <p:spPr>
          <a:xfrm>
            <a:off x="568037" y="1233055"/>
            <a:ext cx="11152908" cy="4943908"/>
          </a:xfrm>
        </p:spPr>
        <p:txBody>
          <a:bodyPr>
            <a:normAutofit fontScale="40000" lnSpcReduction="20000"/>
          </a:bodyPr>
          <a:lstStyle/>
          <a:p>
            <a:pPr algn="just">
              <a:lnSpc>
                <a:spcPct val="120000"/>
              </a:lnSpc>
              <a:buNone/>
            </a:pPr>
            <a:r>
              <a:rPr lang="en-US" sz="5000" dirty="0">
                <a:solidFill>
                  <a:srgbClr val="FFFF00"/>
                </a:solidFill>
                <a:latin typeface="Times New Roman" pitchFamily="18" charset="0"/>
                <a:cs typeface="Times New Roman" pitchFamily="18" charset="0"/>
              </a:rPr>
              <a:t>    USMAN NASEEM1, JUNAID RASHID2, LIAQAT ALI3, JUNGEUN KIM 4, QAZI EMAD UL HAQ 5, MAZHAR JAVED AWAN 6, AND MUHAMMAD IMRAN </a:t>
            </a:r>
            <a:r>
              <a:rPr lang="en-US" sz="5000" b="1" dirty="0">
                <a:solidFill>
                  <a:srgbClr val="FFFF00"/>
                </a:solidFill>
                <a:latin typeface="Times New Roman" pitchFamily="18" charset="0"/>
                <a:cs typeface="Times New Roman" pitchFamily="18" charset="0"/>
              </a:rPr>
              <a:t>7 “An Automatic Detection of Breast Cancer Diagnosis and Prognosis Based on Machine Learning Using Ensemble of Classifiers “</a:t>
            </a:r>
            <a:r>
              <a:rPr lang="en-US" sz="5000" dirty="0">
                <a:solidFill>
                  <a:srgbClr val="FFFF00"/>
                </a:solidFill>
                <a:latin typeface="Times New Roman" pitchFamily="18" charset="0"/>
                <a:cs typeface="Times New Roman" pitchFamily="18" charset="0"/>
              </a:rPr>
              <a:t>VOLUME 10, 2022               </a:t>
            </a:r>
            <a:endParaRPr lang="en-US" sz="5000" dirty="0">
              <a:solidFill>
                <a:schemeClr val="bg1"/>
              </a:solidFill>
              <a:latin typeface="Times New Roman" pitchFamily="18" charset="0"/>
              <a:cs typeface="Times New Roman" pitchFamily="18" charset="0"/>
            </a:endParaRPr>
          </a:p>
          <a:p>
            <a:pPr algn="just">
              <a:lnSpc>
                <a:spcPct val="120000"/>
              </a:lnSpc>
              <a:buNone/>
            </a:pPr>
            <a:r>
              <a:rPr lang="en-US" sz="5000" dirty="0">
                <a:solidFill>
                  <a:schemeClr val="bg1"/>
                </a:solidFill>
                <a:latin typeface="Times New Roman" pitchFamily="18" charset="0"/>
                <a:cs typeface="Times New Roman" pitchFamily="18" charset="0"/>
              </a:rPr>
              <a:t>    Breast cancer (BC) is the second most prevalent type of cancer among women leading to death   This Paper presented an ensemble of machine learning-based methods for breast cancer diagnosis and prognosis using an ensemble of machine learning classifiers. A comprehensive comparison of the performance of various machine learning and ensemble machine learning-based classifiers were discussed. It evaluated different sampling methods to address the class imbalance issue in our </a:t>
            </a:r>
            <a:r>
              <a:rPr lang="en-US" sz="5000" dirty="0" err="1">
                <a:solidFill>
                  <a:schemeClr val="bg1"/>
                </a:solidFill>
                <a:latin typeface="Times New Roman" pitchFamily="18" charset="0"/>
                <a:cs typeface="Times New Roman" pitchFamily="18" charset="0"/>
              </a:rPr>
              <a:t>datasets.The</a:t>
            </a:r>
            <a:r>
              <a:rPr lang="en-US" sz="5000" dirty="0">
                <a:solidFill>
                  <a:schemeClr val="bg1"/>
                </a:solidFill>
                <a:latin typeface="Times New Roman" pitchFamily="18" charset="0"/>
                <a:cs typeface="Times New Roman" pitchFamily="18" charset="0"/>
              </a:rPr>
              <a:t> proposed method outperforms various state-of-the-art methods for the detection of breast cancer and achieved 98.83% accuracy. Analysis with and without sampling techniques was performed. </a:t>
            </a:r>
            <a:br>
              <a:rPr lang="en-US" sz="2600" dirty="0">
                <a:solidFill>
                  <a:schemeClr val="bg1"/>
                </a:solidFill>
              </a:rPr>
            </a:br>
            <a:br>
              <a:rPr lang="en-US" sz="2200" dirty="0">
                <a:solidFill>
                  <a:schemeClr val="bg1"/>
                </a:solidFill>
              </a:rPr>
            </a:br>
            <a:endParaRPr lang="en-US" sz="2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967" y="818147"/>
            <a:ext cx="11421979" cy="4764506"/>
          </a:xfrm>
        </p:spPr>
        <p:txBody>
          <a:bodyPr>
            <a:noAutofit/>
          </a:bodyPr>
          <a:lstStyle/>
          <a:p>
            <a:pPr>
              <a:buNone/>
            </a:pPr>
            <a:r>
              <a:rPr lang="en-US" sz="2200" dirty="0">
                <a:solidFill>
                  <a:srgbClr val="FFFF00"/>
                </a:solidFill>
                <a:latin typeface="Times New Roman" pitchFamily="18" charset="0"/>
                <a:cs typeface="Times New Roman" pitchFamily="18" charset="0"/>
              </a:rPr>
              <a:t>   ZEXIAN HUANG ,DAQI CHEN, “</a:t>
            </a:r>
            <a:r>
              <a:rPr lang="en-US" sz="2200" b="1" dirty="0">
                <a:solidFill>
                  <a:srgbClr val="FFFF00"/>
                </a:solidFill>
                <a:latin typeface="Times New Roman" pitchFamily="18" charset="0"/>
                <a:cs typeface="Times New Roman" pitchFamily="18" charset="0"/>
              </a:rPr>
              <a:t>A Breast Cancer Diagnosis Method Based on VIM Feature Selection and Hierarchical Clustering Random Forest Algorithm”, </a:t>
            </a:r>
            <a:r>
              <a:rPr lang="nl-NL" sz="2200" dirty="0">
                <a:solidFill>
                  <a:srgbClr val="FFFF00"/>
                </a:solidFill>
                <a:latin typeface="Times New Roman" pitchFamily="18" charset="0"/>
                <a:cs typeface="Times New Roman" pitchFamily="18" charset="0"/>
              </a:rPr>
              <a:t>IEEE Access </a:t>
            </a:r>
            <a:r>
              <a:rPr lang="en-US" sz="2200" dirty="0">
                <a:solidFill>
                  <a:srgbClr val="FFFF00"/>
                </a:solidFill>
                <a:latin typeface="Times New Roman" pitchFamily="18" charset="0"/>
                <a:cs typeface="Times New Roman" pitchFamily="18" charset="0"/>
              </a:rPr>
              <a:t>VOLUME 10, 2022 </a:t>
            </a:r>
          </a:p>
          <a:p>
            <a:pPr>
              <a:buNone/>
            </a:pPr>
            <a:endParaRPr lang="en-US" sz="2200" dirty="0">
              <a:solidFill>
                <a:srgbClr val="FFFF00"/>
              </a:solidFill>
              <a:latin typeface="Times New Roman" pitchFamily="18" charset="0"/>
              <a:cs typeface="Times New Roman" pitchFamily="18" charset="0"/>
            </a:endParaRPr>
          </a:p>
          <a:p>
            <a:pPr marL="0" indent="0" algn="just">
              <a:lnSpc>
                <a:spcPct val="100000"/>
              </a:lnSpc>
              <a:buNone/>
            </a:pPr>
            <a:r>
              <a:rPr lang="en-US" sz="2200" dirty="0">
                <a:solidFill>
                  <a:schemeClr val="bg1"/>
                </a:solidFill>
                <a:latin typeface="Times New Roman" pitchFamily="18" charset="0"/>
                <a:cs typeface="Times New Roman" pitchFamily="18" charset="0"/>
              </a:rPr>
              <a:t>Accurate detection and effective treatment are of vital significance to lower the death rate of breast cancer .In this paper, a Hierarchical Clustering Random Forest (HCRF) model was developed. By measuring the similarity among all the decision trees, the hierarchical clustering technique is used to carry out clustering analysis on decision trees. The representative trees are selected from divided clusters to construct the hierarchical clustering random forest with low similarity and high accuracy. Variable Importance Measure (VIM) method was used to optimize the selected feature number for the breast cancer prediction. HCRF algorithm with VIM as a feature selection method reaches the best accuracy of 97.05% and 97.76% compared to Decision Tree, </a:t>
            </a:r>
            <a:r>
              <a:rPr lang="en-US" sz="2200" dirty="0" err="1">
                <a:solidFill>
                  <a:schemeClr val="bg1"/>
                </a:solidFill>
                <a:latin typeface="Times New Roman" pitchFamily="18" charset="0"/>
                <a:cs typeface="Times New Roman" pitchFamily="18" charset="0"/>
              </a:rPr>
              <a:t>Adaboost</a:t>
            </a:r>
            <a:r>
              <a:rPr lang="en-US" sz="2200" dirty="0">
                <a:solidFill>
                  <a:schemeClr val="bg1"/>
                </a:solidFill>
                <a:latin typeface="Times New Roman" pitchFamily="18" charset="0"/>
                <a:cs typeface="Times New Roman" pitchFamily="18" charset="0"/>
              </a:rPr>
              <a:t> and Random Forest on both the WDBC and WBC datasets</a:t>
            </a:r>
          </a:p>
          <a:p>
            <a:pPr marL="0" indent="0" algn="just">
              <a:buNone/>
            </a:pPr>
            <a:r>
              <a:rPr lang="en-US" sz="2200" dirty="0">
                <a:solidFill>
                  <a:schemeClr val="bg1"/>
                </a:solidFill>
                <a:latin typeface="Times New Roman" pitchFamily="18" charset="0"/>
                <a:cs typeface="Times New Roman" pitchFamily="18" charset="0"/>
              </a:rPr>
              <a:t> </a:t>
            </a:r>
            <a:br>
              <a:rPr lang="en-US" sz="2200" dirty="0">
                <a:solidFill>
                  <a:schemeClr val="bg1"/>
                </a:solidFill>
                <a:latin typeface="Times New Roman" pitchFamily="18" charset="0"/>
                <a:cs typeface="Times New Roman" pitchFamily="18" charset="0"/>
              </a:rPr>
            </a:br>
            <a:br>
              <a:rPr lang="en-US" sz="2200" dirty="0">
                <a:latin typeface="Times New Roman" pitchFamily="18" charset="0"/>
                <a:cs typeface="Times New Roman" pitchFamily="18" charset="0"/>
              </a:rPr>
            </a:b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999" y="320843"/>
            <a:ext cx="11250863" cy="5967662"/>
          </a:xfrm>
        </p:spPr>
        <p:txBody>
          <a:bodyPr>
            <a:noAutofit/>
          </a:bodyPr>
          <a:lstStyle/>
          <a:p>
            <a:pPr algn="just">
              <a:buNone/>
            </a:pPr>
            <a:r>
              <a:rPr lang="en-US" sz="2200" dirty="0">
                <a:solidFill>
                  <a:srgbClr val="FFFF00"/>
                </a:solidFill>
                <a:latin typeface="Times New Roman" pitchFamily="18" charset="0"/>
                <a:cs typeface="Times New Roman" pitchFamily="18" charset="0"/>
              </a:rPr>
              <a:t>   Sweta Bhise , Simran </a:t>
            </a:r>
            <a:r>
              <a:rPr lang="en-US" sz="2200" dirty="0" err="1">
                <a:solidFill>
                  <a:srgbClr val="FFFF00"/>
                </a:solidFill>
                <a:latin typeface="Times New Roman" pitchFamily="18" charset="0"/>
                <a:cs typeface="Times New Roman" pitchFamily="18" charset="0"/>
              </a:rPr>
              <a:t>Bepari</a:t>
            </a:r>
            <a:r>
              <a:rPr lang="en-US" sz="2200" dirty="0">
                <a:solidFill>
                  <a:srgbClr val="FFFF00"/>
                </a:solidFill>
                <a:latin typeface="Times New Roman" pitchFamily="18" charset="0"/>
                <a:cs typeface="Times New Roman" pitchFamily="18" charset="0"/>
              </a:rPr>
              <a:t> , </a:t>
            </a:r>
            <a:r>
              <a:rPr lang="en-US" sz="2200" dirty="0" err="1">
                <a:solidFill>
                  <a:srgbClr val="FFFF00"/>
                </a:solidFill>
                <a:latin typeface="Times New Roman" pitchFamily="18" charset="0"/>
                <a:cs typeface="Times New Roman" pitchFamily="18" charset="0"/>
              </a:rPr>
              <a:t>Shrutika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Gadekar</a:t>
            </a:r>
            <a:r>
              <a:rPr lang="en-US" sz="2200" dirty="0">
                <a:solidFill>
                  <a:srgbClr val="FFFF00"/>
                </a:solidFill>
                <a:latin typeface="Times New Roman" pitchFamily="18" charset="0"/>
                <a:cs typeface="Times New Roman" pitchFamily="18" charset="0"/>
              </a:rPr>
              <a:t>, “Breast Cancer Detection using Machine Learning Techniques”, International Journal of Engineering Research &amp; Technology (IJERT) ISSN: 2278-0181 Vol. 10 Issue 07, July-2021</a:t>
            </a:r>
          </a:p>
          <a:p>
            <a:pPr algn="just">
              <a:buNone/>
            </a:pPr>
            <a:endParaRPr lang="en-US" altLang="en-US" sz="2200" b="1" u="sng" dirty="0">
              <a:solidFill>
                <a:srgbClr val="FFFF00"/>
              </a:solidFill>
              <a:latin typeface="Times New Roman" pitchFamily="18" charset="0"/>
              <a:cs typeface="Times New Roman" pitchFamily="18" charset="0"/>
            </a:endParaRPr>
          </a:p>
          <a:p>
            <a:pPr algn="just">
              <a:lnSpc>
                <a:spcPct val="100000"/>
              </a:lnSpc>
              <a:buNone/>
            </a:pPr>
            <a:r>
              <a:rPr lang="en-US" sz="2200" dirty="0">
                <a:solidFill>
                  <a:schemeClr val="bg1"/>
                </a:solidFill>
                <a:latin typeface="Times New Roman" pitchFamily="18" charset="0"/>
                <a:cs typeface="Times New Roman" pitchFamily="18" charset="0"/>
              </a:rPr>
              <a:t>   This paper presents a Machine Learning model to perform automated diagnosis for breast </a:t>
            </a:r>
            <a:r>
              <a:rPr lang="en-US" sz="2200" dirty="0" err="1">
                <a:solidFill>
                  <a:schemeClr val="bg1"/>
                </a:solidFill>
                <a:latin typeface="Times New Roman" pitchFamily="18" charset="0"/>
                <a:cs typeface="Times New Roman" pitchFamily="18" charset="0"/>
              </a:rPr>
              <a:t>cancer.The</a:t>
            </a:r>
            <a:r>
              <a:rPr lang="en-US" sz="2200" dirty="0">
                <a:solidFill>
                  <a:schemeClr val="bg1"/>
                </a:solidFill>
                <a:latin typeface="Times New Roman" pitchFamily="18" charset="0"/>
                <a:cs typeface="Times New Roman" pitchFamily="18" charset="0"/>
              </a:rPr>
              <a:t> system was experimented on </a:t>
            </a:r>
            <a:r>
              <a:rPr lang="en-US" sz="2200" dirty="0" err="1">
                <a:solidFill>
                  <a:schemeClr val="bg1"/>
                </a:solidFill>
                <a:latin typeface="Times New Roman" pitchFamily="18" charset="0"/>
                <a:cs typeface="Times New Roman" pitchFamily="18" charset="0"/>
              </a:rPr>
              <a:t>BreaKHis</a:t>
            </a:r>
            <a:r>
              <a:rPr lang="en-US" sz="2200" dirty="0">
                <a:solidFill>
                  <a:schemeClr val="bg1"/>
                </a:solidFill>
                <a:latin typeface="Times New Roman" pitchFamily="18" charset="0"/>
                <a:cs typeface="Times New Roman" pitchFamily="18" charset="0"/>
              </a:rPr>
              <a:t> 400X Dataset. Recursive Feature Elimination. (RFE)for feature selection. This method employed CNN as a classifier </a:t>
            </a:r>
            <a:r>
              <a:rPr lang="en-US" sz="2200" dirty="0" err="1">
                <a:solidFill>
                  <a:schemeClr val="bg1"/>
                </a:solidFill>
                <a:latin typeface="Times New Roman" pitchFamily="18" charset="0"/>
                <a:cs typeface="Times New Roman" pitchFamily="18" charset="0"/>
              </a:rPr>
              <a:t>model.Also</a:t>
            </a:r>
            <a:r>
              <a:rPr lang="en-US" sz="2200" dirty="0">
                <a:solidFill>
                  <a:schemeClr val="bg1"/>
                </a:solidFill>
                <a:latin typeface="Times New Roman" pitchFamily="18" charset="0"/>
                <a:cs typeface="Times New Roman" pitchFamily="18" charset="0"/>
              </a:rPr>
              <a:t>, five algorithms SVM, Random Forest, KNN, Logistic Regression, Naïve Bayes classifier have been compared . The performance of the system is measured on the basis of accuracy and </a:t>
            </a:r>
            <a:r>
              <a:rPr lang="en-US" sz="2200" dirty="0" err="1">
                <a:solidFill>
                  <a:schemeClr val="bg1"/>
                </a:solidFill>
                <a:latin typeface="Times New Roman" pitchFamily="18" charset="0"/>
                <a:cs typeface="Times New Roman" pitchFamily="18" charset="0"/>
              </a:rPr>
              <a:t>precision.It</a:t>
            </a:r>
            <a:r>
              <a:rPr lang="en-US" sz="2200" dirty="0">
                <a:solidFill>
                  <a:schemeClr val="bg1"/>
                </a:solidFill>
                <a:latin typeface="Times New Roman" pitchFamily="18" charset="0"/>
                <a:cs typeface="Times New Roman" pitchFamily="18" charset="0"/>
              </a:rPr>
              <a:t> was observed that CNN outperforms the existing methods when it comes to accuracy, precision and also size of the data set.</a:t>
            </a:r>
          </a:p>
          <a:p>
            <a:pPr algn="just">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1" y="254524"/>
            <a:ext cx="11586667" cy="1329179"/>
          </a:xfrm>
        </p:spPr>
        <p:txBody>
          <a:bodyPr>
            <a:noAutofit/>
          </a:bodyPr>
          <a:lstStyle/>
          <a:p>
            <a:br>
              <a:rPr lang="en-US" sz="2400" dirty="0">
                <a:solidFill>
                  <a:srgbClr val="FFFF00"/>
                </a:solidFill>
                <a:latin typeface="Times New Roman" panose="02020603050405020304" pitchFamily="18" charset="0"/>
                <a:cs typeface="Times New Roman" panose="02020603050405020304" pitchFamily="18" charset="0"/>
              </a:rPr>
            </a:br>
            <a:r>
              <a:rPr lang="en-US" sz="2400" dirty="0">
                <a:solidFill>
                  <a:srgbClr val="FFFF00"/>
                </a:solidFill>
                <a:latin typeface="Times New Roman" panose="02020603050405020304" pitchFamily="18" charset="0"/>
                <a:cs typeface="Times New Roman" panose="02020603050405020304" pitchFamily="18" charset="0"/>
              </a:rPr>
              <a:t>KOSMIA LOIZIDOU, GALATEIA SKOUROUMOUNI,CHRISTOS NIKOLAOU, “</a:t>
            </a:r>
            <a:r>
              <a:rPr lang="en-IN" sz="2400" dirty="0">
                <a:solidFill>
                  <a:srgbClr val="FFFF00"/>
                </a:solidFill>
                <a:latin typeface="Times New Roman" panose="02020603050405020304" pitchFamily="18" charset="0"/>
                <a:cs typeface="Times New Roman" panose="02020603050405020304" pitchFamily="18" charset="0"/>
              </a:rPr>
              <a:t>Automatic Breast Mass Segmentation and Classification Using Subtraction of Temporally”, </a:t>
            </a:r>
            <a:r>
              <a:rPr lang="en-GB" sz="2400" dirty="0">
                <a:solidFill>
                  <a:srgbClr val="FFFF00"/>
                </a:solidFill>
                <a:latin typeface="Times New Roman" panose="02020603050405020304" pitchFamily="18" charset="0"/>
                <a:cs typeface="Times New Roman" panose="02020603050405020304" pitchFamily="18" charset="0"/>
              </a:rPr>
              <a:t>IEEE J </a:t>
            </a:r>
            <a:r>
              <a:rPr lang="en-GB" sz="2400" dirty="0" err="1">
                <a:solidFill>
                  <a:srgbClr val="FFFF00"/>
                </a:solidFill>
                <a:latin typeface="Times New Roman" panose="02020603050405020304" pitchFamily="18" charset="0"/>
                <a:cs typeface="Times New Roman" panose="02020603050405020304" pitchFamily="18" charset="0"/>
              </a:rPr>
              <a:t>Transl</a:t>
            </a:r>
            <a:r>
              <a:rPr lang="en-GB" sz="2400" dirty="0">
                <a:solidFill>
                  <a:srgbClr val="FFFF00"/>
                </a:solidFill>
                <a:latin typeface="Times New Roman" panose="02020603050405020304" pitchFamily="18" charset="0"/>
                <a:cs typeface="Times New Roman" panose="02020603050405020304" pitchFamily="18" charset="0"/>
              </a:rPr>
              <a:t> Eng Health Med. 2022; 10: 1801111</a:t>
            </a:r>
            <a:r>
              <a:rPr lang="en-IN" sz="2400" dirty="0">
                <a:solidFill>
                  <a:srgbClr val="FFFF00"/>
                </a:solidFill>
                <a:latin typeface="Times New Roman" panose="02020603050405020304" pitchFamily="18" charset="0"/>
                <a:cs typeface="Times New Roman" panose="02020603050405020304" pitchFamily="18" charset="0"/>
              </a:rPr>
              <a:t> 4 November 2022; date current version 10 November 2022</a:t>
            </a:r>
            <a:br>
              <a:rPr lang="en-US" sz="2400" dirty="0">
                <a:solidFill>
                  <a:srgbClr val="FFFF00"/>
                </a:solidFill>
                <a:latin typeface="Times New Roman" panose="02020603050405020304" pitchFamily="18" charset="0"/>
                <a:cs typeface="Times New Roman" panose="02020603050405020304" pitchFamily="18" charset="0"/>
              </a:rPr>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388881"/>
            <a:ext cx="11696131" cy="4957763"/>
          </a:xfrm>
        </p:spPr>
        <p:txBody>
          <a:bodyPr>
            <a:normAutofit/>
          </a:bodyPr>
          <a:lstStyle/>
          <a:p>
            <a:pPr algn="just">
              <a:buNone/>
            </a:pPr>
            <a:endParaRPr lang="en-US" sz="2500" b="1" u="sng" dirty="0">
              <a:solidFill>
                <a:srgbClr val="FF0000"/>
              </a:solidFill>
              <a:latin typeface="Times New Roman" pitchFamily="18" charset="0"/>
              <a:cs typeface="Times New Roman" pitchFamily="18" charset="0"/>
            </a:endParaRPr>
          </a:p>
          <a:p>
            <a:pPr marL="457200" lvl="1" indent="0" algn="just">
              <a:buNone/>
            </a:pPr>
            <a:r>
              <a:rPr lang="en-US" sz="2500" b="1" dirty="0">
                <a:solidFill>
                  <a:srgbClr val="FFFF00"/>
                </a:solidFill>
                <a:latin typeface="Times New Roman" pitchFamily="18" charset="0"/>
                <a:cs typeface="Times New Roman" pitchFamily="18" charset="0"/>
              </a:rPr>
              <a:t> </a:t>
            </a:r>
          </a:p>
          <a:p>
            <a:pPr marL="457200" lvl="1" indent="0" algn="just">
              <a:buNone/>
            </a:pPr>
            <a:r>
              <a:rPr lang="en-US" sz="2500" dirty="0">
                <a:solidFill>
                  <a:schemeClr val="bg1"/>
                </a:solidFill>
                <a:latin typeface="Times New Roman" pitchFamily="18" charset="0"/>
                <a:cs typeface="Times New Roman" pitchFamily="18" charset="0"/>
              </a:rPr>
              <a:t>In this study, subtraction of temporally sequential digital mammograms and machine learning are proposed for the automatic segmentation and classification of masses. The performance of the algorithm was evaluated on a dataset with 320 images from 80 patients with precisely annotated mass locations by two radiologists. Ninety-six features were extracted and ten classifiers were tested in a leave-one-patient-out and k-fold cross-validation process. Using Neural Networks, the detection of masses was 99.9% accurate</a:t>
            </a:r>
            <a:r>
              <a:rPr lang="en-US" sz="2600" dirty="0">
                <a:solidFill>
                  <a:schemeClr val="bg1"/>
                </a:solidFill>
                <a:latin typeface="Times New Roman" pitchFamily="18" charset="0"/>
                <a:cs typeface="Times New Roman" pitchFamily="18" charset="0"/>
              </a:rPr>
              <a:t>.</a:t>
            </a:r>
          </a:p>
          <a:p>
            <a:pPr marL="457200" lvl="1" indent="0" algn="just">
              <a:buNone/>
            </a:pPr>
            <a:r>
              <a:rPr lang="en-US" sz="2600" dirty="0">
                <a:solidFill>
                  <a:schemeClr val="bg1"/>
                </a:solidFill>
                <a:latin typeface="Times New Roman" pitchFamily="18" charset="0"/>
                <a:cs typeface="Times New Roman" pitchFamily="18" charset="0"/>
              </a:rPr>
              <a:t> </a:t>
            </a:r>
            <a:br>
              <a:rPr lang="en-US" sz="2000" dirty="0">
                <a:solidFill>
                  <a:schemeClr val="bg1"/>
                </a:solidFill>
                <a:latin typeface="Times New Roman" pitchFamily="18" charset="0"/>
                <a:cs typeface="Times New Roman" pitchFamily="18" charset="0"/>
              </a:rPr>
            </a:br>
            <a:endParaRPr lang="en-US" sz="2000" dirty="0">
              <a:solidFill>
                <a:schemeClr val="bg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2964</Words>
  <Application>Microsoft Office PowerPoint</Application>
  <PresentationFormat>Widescreen</PresentationFormat>
  <Paragraphs>407</Paragraphs>
  <Slides>37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PowerPoint Presentation</vt:lpstr>
      <vt:lpstr>ABSTRACT</vt:lpstr>
      <vt:lpstr>AIM</vt:lpstr>
      <vt:lpstr>   PROBLEM STATEMENT</vt:lpstr>
      <vt:lpstr> SYSTEM REQUIREMENTS  The hardware and software requirements for the proposed system are presented as follows: </vt:lpstr>
      <vt:lpstr>LITERATURE SURVEY</vt:lpstr>
      <vt:lpstr>PowerPoint Presentation</vt:lpstr>
      <vt:lpstr>PowerPoint Presentation</vt:lpstr>
      <vt:lpstr> KOSMIA LOIZIDOU, GALATEIA SKOUROUMOUNI,CHRISTOS NIKOLAOU, “Automatic Breast Mass Segmentation and Classification Using Subtraction of Temporally”, IEEE J Transl Eng Health Med. 2022; 10: 1801111 4 November 2022; date current version 10 November 2022 </vt:lpstr>
      <vt:lpstr>EXISTING SYSTEM</vt:lpstr>
      <vt:lpstr>PROPOSED SYSTEM </vt:lpstr>
      <vt:lpstr>PowerPoint Presentation</vt:lpstr>
      <vt:lpstr>DATA FLOW DIAGRAM</vt:lpstr>
      <vt:lpstr>IMPLEMENTATION OF MODULES</vt:lpstr>
      <vt:lpstr>PREPROCESSING</vt:lpstr>
      <vt:lpstr> SEGMENTATION </vt:lpstr>
      <vt:lpstr>FEATURE EXTRACTION</vt:lpstr>
      <vt:lpstr>PowerPoint Presentation</vt:lpstr>
      <vt:lpstr>FEATURE SELECTION</vt:lpstr>
      <vt:lpstr>PowerPoint Presentation</vt:lpstr>
      <vt:lpstr>PowerPoint Presentation</vt:lpstr>
      <vt:lpstr>PowerPoint Presentation</vt:lpstr>
      <vt:lpstr>CLASSIFIER COMPARISON ANALYSIS</vt:lpstr>
      <vt:lpstr>OUTPUT</vt:lpstr>
      <vt:lpstr>PowerPoint Presentation</vt:lpstr>
      <vt:lpstr>PowerPoint Presentation</vt:lpstr>
      <vt:lpstr>PowerPoint Presentation</vt:lpstr>
      <vt:lpstr>PowerPoint Presentation</vt:lpstr>
      <vt:lpstr>PowerPoint Presentation</vt:lpstr>
      <vt:lpstr>Table 5. Accuracy for each class </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RAKESH PRASANNA R</cp:lastModifiedBy>
  <cp:revision>80</cp:revision>
  <dcterms:created xsi:type="dcterms:W3CDTF">2023-02-14T14:50:45Z</dcterms:created>
  <dcterms:modified xsi:type="dcterms:W3CDTF">2023-04-28T04:55:08Z</dcterms:modified>
</cp:coreProperties>
</file>