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74"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627CD6-EC2A-474E-95EA-B4A55857AC2C}" type="datetimeFigureOut">
              <a:rPr lang="en-US" smtClean="0"/>
              <a:pPr/>
              <a:t>6/28/2021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8C6584-85D9-4C3A-BB29-2F23106AF28B}"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62A1C-3158-4CF5-80A3-D7B8F58EE8AA}" type="datetimeFigureOut">
              <a:rPr lang="en-US" smtClean="0"/>
              <a:pPr/>
              <a:t>6/28/2021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44EB04-A4E8-438B-947F-95BAB1BF3D82}"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DC3856-2194-4DDC-B53C-251B5B8D1C64}" type="datetime1">
              <a:rPr lang="en-US" smtClean="0"/>
              <a:pPr/>
              <a:t>6/28/2021</a:t>
            </a:fld>
            <a:endParaRPr lang="en-US"/>
          </a:p>
        </p:txBody>
      </p:sp>
      <p:sp>
        <p:nvSpPr>
          <p:cNvPr id="19" name="Footer Placeholder 18"/>
          <p:cNvSpPr>
            <a:spLocks noGrp="1"/>
          </p:cNvSpPr>
          <p:nvPr>
            <p:ph type="ftr" sz="quarter" idx="11"/>
          </p:nvPr>
        </p:nvSpPr>
        <p:spPr/>
        <p:txBody>
          <a:bodyPr/>
          <a:lstStyle/>
          <a:p>
            <a:r>
              <a:rPr lang="en-US" smtClean="0"/>
              <a:t>HTML Tutorial(RK)</a:t>
            </a:r>
            <a:endParaRPr lang="en-US"/>
          </a:p>
        </p:txBody>
      </p:sp>
      <p:sp>
        <p:nvSpPr>
          <p:cNvPr id="27" name="Slide Number Placeholder 26"/>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DC2ABF-A47C-4F08-BC23-5F93F8CA5CE5}" type="datetime1">
              <a:rPr lang="en-US" smtClean="0"/>
              <a:pPr/>
              <a:t>6/28/2021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DFEDA8-C774-41B9-AAE4-E07793AF960B}" type="datetime1">
              <a:rPr lang="en-US" smtClean="0"/>
              <a:pPr/>
              <a:t>6/28/2021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0C3F03-67BC-4763-95DB-3F9D3CF37960}" type="datetime1">
              <a:rPr lang="en-US" smtClean="0"/>
              <a:pPr/>
              <a:t>6/28/2021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B333FC-B8EF-43AC-87C2-8511FC7EAD61}" type="datetime1">
              <a:rPr lang="en-US" smtClean="0"/>
              <a:pPr/>
              <a:t>6/28/2021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0A9791-C0D7-4976-A77F-B80E7832CD6A}" type="datetime1">
              <a:rPr lang="en-US" smtClean="0"/>
              <a:pPr/>
              <a:t>6/28/2021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C4D741-94E6-4E34-A25E-92D71FA5E540}" type="datetime1">
              <a:rPr lang="en-US" smtClean="0"/>
              <a:pPr/>
              <a:t>6/28/2021</a:t>
            </a:fld>
            <a:endParaRPr lang="en-US"/>
          </a:p>
        </p:txBody>
      </p:sp>
      <p:sp>
        <p:nvSpPr>
          <p:cNvPr id="8" name="Footer Placeholder 7"/>
          <p:cNvSpPr>
            <a:spLocks noGrp="1"/>
          </p:cNvSpPr>
          <p:nvPr>
            <p:ph type="ftr" sz="quarter" idx="11"/>
          </p:nvPr>
        </p:nvSpPr>
        <p:spPr/>
        <p:txBody>
          <a:bodyPr/>
          <a:lstStyle/>
          <a:p>
            <a:r>
              <a:rPr lang="en-US" smtClean="0"/>
              <a:t>HTML Tutorial(RK)</a:t>
            </a:r>
            <a:endParaRPr lang="en-US"/>
          </a:p>
        </p:txBody>
      </p:sp>
      <p:sp>
        <p:nvSpPr>
          <p:cNvPr id="9" name="Slide Number Placeholder 8"/>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D3C212-C7B8-453A-81B4-09008679334E}" type="datetime1">
              <a:rPr lang="en-US" smtClean="0"/>
              <a:pPr/>
              <a:t>6/28/2021</a:t>
            </a:fld>
            <a:endParaRPr lang="en-US"/>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E832B-B805-4B10-8072-2B9DC1240A78}" type="datetime1">
              <a:rPr lang="en-US" smtClean="0"/>
              <a:pPr/>
              <a:t>6/28/2021</a:t>
            </a:fld>
            <a:endParaRPr lang="en-US"/>
          </a:p>
        </p:txBody>
      </p:sp>
      <p:sp>
        <p:nvSpPr>
          <p:cNvPr id="3" name="Footer Placeholder 2"/>
          <p:cNvSpPr>
            <a:spLocks noGrp="1"/>
          </p:cNvSpPr>
          <p:nvPr>
            <p:ph type="ftr" sz="quarter" idx="11"/>
          </p:nvPr>
        </p:nvSpPr>
        <p:spPr/>
        <p:txBody>
          <a:bodyPr/>
          <a:lstStyle/>
          <a:p>
            <a:r>
              <a:rPr lang="en-US" smtClean="0"/>
              <a:t>HTML Tutorial(RK)</a:t>
            </a:r>
            <a:endParaRPr lang="en-US"/>
          </a:p>
        </p:txBody>
      </p:sp>
      <p:sp>
        <p:nvSpPr>
          <p:cNvPr id="4" name="Slide Number Placeholder 3"/>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F8F3403-7B1B-4476-B6C3-5CACF95E0B89}" type="datetime1">
              <a:rPr lang="en-US" smtClean="0"/>
              <a:pPr/>
              <a:t>6/28/2021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5CAD4D-F660-4466-9DF1-C29EF88288F2}" type="datetime1">
              <a:rPr lang="en-US" smtClean="0"/>
              <a:pPr/>
              <a:t>6/28/2021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a:xfrm>
            <a:off x="8077200" y="6356351"/>
            <a:ext cx="609600" cy="365125"/>
          </a:xfrm>
        </p:spPr>
        <p:txBody>
          <a:bodyPr/>
          <a:lstStyle/>
          <a:p>
            <a:fld id="{A764E606-9830-4F28-B8FF-27B179B08DB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F0E40F-773E-4E4E-A923-412D44C2F21F}" type="datetime1">
              <a:rPr lang="en-US" smtClean="0"/>
              <a:pPr/>
              <a:t>6/28/2021</a:t>
            </a:fld>
            <a:endParaRPr lang="en-US"/>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HTML Tutorial(RK)</a:t>
            </a:r>
            <a:endParaRPr lang="en-US"/>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764E606-9830-4F28-B8FF-27B179B08DB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smtClean="0"/>
              <a:t>Redux</a:t>
            </a:r>
            <a:endParaRPr lang="en-US"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smtClean="0"/>
              <a:t>Store</a:t>
            </a:r>
          </a:p>
        </p:txBody>
      </p:sp>
      <p:sp>
        <p:nvSpPr>
          <p:cNvPr id="3" name="Subtitle 2"/>
          <p:cNvSpPr>
            <a:spLocks noGrp="1"/>
          </p:cNvSpPr>
          <p:nvPr>
            <p:ph type="subTitle" idx="1"/>
          </p:nvPr>
        </p:nvSpPr>
        <p:spPr>
          <a:xfrm>
            <a:off x="571472" y="1500175"/>
            <a:ext cx="7816624" cy="4572032"/>
          </a:xfrm>
        </p:spPr>
        <p:txBody>
          <a:bodyPr>
            <a:normAutofit lnSpcReduction="10000"/>
          </a:bodyPr>
          <a:lstStyle/>
          <a:p>
            <a:pPr algn="l"/>
            <a:r>
              <a:rPr lang="en-US" sz="1600" dirty="0" smtClean="0"/>
              <a:t>A store is an immutable object tree in </a:t>
            </a:r>
            <a:r>
              <a:rPr lang="en-US" sz="1600" dirty="0" err="1" smtClean="0"/>
              <a:t>Redux</a:t>
            </a:r>
            <a:r>
              <a:rPr lang="en-US" sz="1600" dirty="0" smtClean="0"/>
              <a:t>. A store is a state container which holds the application’s state. </a:t>
            </a:r>
            <a:r>
              <a:rPr lang="en-US" sz="1600" dirty="0" err="1" smtClean="0"/>
              <a:t>Redux</a:t>
            </a:r>
            <a:r>
              <a:rPr lang="en-US" sz="1600" dirty="0" smtClean="0"/>
              <a:t> can have only a single store in your application. Whenever a store is created in </a:t>
            </a:r>
            <a:r>
              <a:rPr lang="en-US" sz="1600" dirty="0" err="1" smtClean="0"/>
              <a:t>Redux</a:t>
            </a:r>
            <a:r>
              <a:rPr lang="en-US" sz="1600" dirty="0" smtClean="0"/>
              <a:t>, you need to specify the reducer.</a:t>
            </a:r>
          </a:p>
          <a:p>
            <a:pPr algn="l"/>
            <a:r>
              <a:rPr lang="en-US" sz="1600" dirty="0" smtClean="0"/>
              <a:t>Let us see how we can create a store using the </a:t>
            </a:r>
            <a:r>
              <a:rPr lang="en-US" sz="1600" b="1" dirty="0" err="1" smtClean="0"/>
              <a:t>createStore</a:t>
            </a:r>
            <a:r>
              <a:rPr lang="en-US" sz="1600" dirty="0" smtClean="0"/>
              <a:t> method from </a:t>
            </a:r>
            <a:r>
              <a:rPr lang="en-US" sz="1600" dirty="0" err="1" smtClean="0"/>
              <a:t>Redux</a:t>
            </a:r>
            <a:r>
              <a:rPr lang="en-US" sz="1600" dirty="0" smtClean="0"/>
              <a:t>. One need to import the </a:t>
            </a:r>
            <a:r>
              <a:rPr lang="en-US" sz="1600" dirty="0" err="1" smtClean="0"/>
              <a:t>createStore</a:t>
            </a:r>
            <a:r>
              <a:rPr lang="en-US" sz="1600" dirty="0" smtClean="0"/>
              <a:t> package from the </a:t>
            </a:r>
            <a:r>
              <a:rPr lang="en-US" sz="1600" dirty="0" err="1" smtClean="0"/>
              <a:t>Redux</a:t>
            </a:r>
            <a:r>
              <a:rPr lang="en-US" sz="1600" dirty="0" smtClean="0"/>
              <a:t> library that supports the store creation process as shown below −</a:t>
            </a:r>
          </a:p>
          <a:p>
            <a:pPr algn="l"/>
            <a:endParaRPr lang="en-US" sz="1600" dirty="0" smtClean="0"/>
          </a:p>
          <a:p>
            <a:pPr algn="l"/>
            <a:r>
              <a:rPr lang="en-US" sz="1600" dirty="0" smtClean="0"/>
              <a:t>import { </a:t>
            </a:r>
            <a:r>
              <a:rPr lang="en-US" sz="1600" dirty="0" err="1" smtClean="0"/>
              <a:t>createStore</a:t>
            </a:r>
            <a:r>
              <a:rPr lang="en-US" sz="1600" dirty="0" smtClean="0"/>
              <a:t> } from '</a:t>
            </a:r>
            <a:r>
              <a:rPr lang="en-US" sz="1600" dirty="0" err="1" smtClean="0"/>
              <a:t>redux</a:t>
            </a:r>
            <a:r>
              <a:rPr lang="en-US" sz="1600" dirty="0" smtClean="0"/>
              <a:t>'; </a:t>
            </a:r>
          </a:p>
          <a:p>
            <a:pPr algn="l"/>
            <a:r>
              <a:rPr lang="en-US" sz="1600" dirty="0" smtClean="0"/>
              <a:t>import reducer from './reducers/reducer' </a:t>
            </a:r>
          </a:p>
          <a:p>
            <a:pPr algn="l"/>
            <a:r>
              <a:rPr lang="en-US" sz="1600" dirty="0" smtClean="0"/>
              <a:t>const store = </a:t>
            </a:r>
            <a:r>
              <a:rPr lang="en-US" sz="1600" dirty="0" err="1" smtClean="0"/>
              <a:t>createStore</a:t>
            </a:r>
            <a:r>
              <a:rPr lang="en-US" sz="1600" dirty="0" smtClean="0"/>
              <a:t>(reducer);</a:t>
            </a:r>
          </a:p>
          <a:p>
            <a:pPr algn="l"/>
            <a:endParaRPr lang="en-US" sz="1600" dirty="0" smtClean="0"/>
          </a:p>
          <a:p>
            <a:pPr algn="l"/>
            <a:r>
              <a:rPr lang="en-US" sz="1600" dirty="0" smtClean="0"/>
              <a:t>A </a:t>
            </a:r>
            <a:r>
              <a:rPr lang="en-US" sz="1600" dirty="0" err="1" smtClean="0"/>
              <a:t>createStore</a:t>
            </a:r>
            <a:r>
              <a:rPr lang="en-US" sz="1600" dirty="0" smtClean="0"/>
              <a:t> function can have three arguments. The following is the syntax −</a:t>
            </a:r>
          </a:p>
          <a:p>
            <a:pPr algn="l"/>
            <a:r>
              <a:rPr lang="en-US" sz="1600" dirty="0" err="1" smtClean="0"/>
              <a:t>createStore</a:t>
            </a:r>
            <a:r>
              <a:rPr lang="en-US" sz="1600" dirty="0" smtClean="0"/>
              <a:t>(reducer, [</a:t>
            </a:r>
            <a:r>
              <a:rPr lang="en-US" sz="1600" dirty="0" err="1" smtClean="0"/>
              <a:t>preloadedState</a:t>
            </a:r>
            <a:r>
              <a:rPr lang="en-US" sz="1600" dirty="0" smtClean="0"/>
              <a:t>], [enhancer]) A reducer is a function that returns the next state of app. A </a:t>
            </a:r>
            <a:r>
              <a:rPr lang="en-US" sz="1600" dirty="0" err="1" smtClean="0"/>
              <a:t>preloadedState</a:t>
            </a:r>
            <a:r>
              <a:rPr lang="en-US" sz="1600" dirty="0" smtClean="0"/>
              <a:t> is an optional argument and is the initial state of your app. An enhancer is also an optional argument. It will help you enhance store with third-party capabilities.</a:t>
            </a:r>
          </a:p>
          <a:p>
            <a:pPr algn="l"/>
            <a:r>
              <a:rPr lang="en-US" sz="1600" dirty="0" smtClean="0"/>
              <a:t>A store has three important methods as given below −</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10000"/>
          </a:bodyPr>
          <a:lstStyle/>
          <a:p>
            <a:pPr algn="l"/>
            <a:r>
              <a:rPr lang="en-US" sz="1600" dirty="0" err="1" smtClean="0"/>
              <a:t>getState</a:t>
            </a:r>
            <a:endParaRPr lang="en-US" sz="1600" dirty="0" smtClean="0"/>
          </a:p>
          <a:p>
            <a:pPr algn="l"/>
            <a:r>
              <a:rPr lang="en-US" sz="1600" dirty="0" smtClean="0"/>
              <a:t>It helps you retrieve the current state of your </a:t>
            </a:r>
            <a:r>
              <a:rPr lang="en-US" sz="1600" dirty="0" err="1" smtClean="0"/>
              <a:t>Redux</a:t>
            </a:r>
            <a:r>
              <a:rPr lang="en-US" sz="1600" dirty="0" smtClean="0"/>
              <a:t> store.</a:t>
            </a:r>
          </a:p>
          <a:p>
            <a:pPr algn="l"/>
            <a:r>
              <a:rPr lang="en-US" sz="1600" dirty="0" smtClean="0"/>
              <a:t>The syntax for </a:t>
            </a:r>
            <a:r>
              <a:rPr lang="en-US" sz="1600" dirty="0" err="1" smtClean="0"/>
              <a:t>getState</a:t>
            </a:r>
            <a:r>
              <a:rPr lang="en-US" sz="1600" dirty="0" smtClean="0"/>
              <a:t> is as follows −</a:t>
            </a:r>
          </a:p>
          <a:p>
            <a:pPr algn="l"/>
            <a:r>
              <a:rPr lang="en-US" sz="1600" dirty="0" err="1" smtClean="0"/>
              <a:t>store.getState</a:t>
            </a:r>
            <a:r>
              <a:rPr lang="en-US" sz="1600" dirty="0" smtClean="0"/>
              <a:t>() dispatch</a:t>
            </a:r>
          </a:p>
          <a:p>
            <a:pPr algn="l"/>
            <a:r>
              <a:rPr lang="en-US" sz="1600" dirty="0" smtClean="0"/>
              <a:t>It allows you to dispatch an action to change a state in your application.</a:t>
            </a:r>
          </a:p>
          <a:p>
            <a:pPr algn="l"/>
            <a:r>
              <a:rPr lang="en-US" sz="1600" dirty="0" smtClean="0"/>
              <a:t>The syntax for dispatch is as follows −</a:t>
            </a:r>
          </a:p>
          <a:p>
            <a:pPr algn="l"/>
            <a:r>
              <a:rPr lang="en-US" sz="1600" dirty="0" err="1" smtClean="0"/>
              <a:t>store.dispatch</a:t>
            </a:r>
            <a:r>
              <a:rPr lang="en-US" sz="1600" dirty="0" smtClean="0"/>
              <a:t>({</a:t>
            </a:r>
            <a:r>
              <a:rPr lang="en-US" sz="1600" dirty="0" err="1" smtClean="0"/>
              <a:t>type:'ITEMS_REQUEST</a:t>
            </a:r>
            <a:r>
              <a:rPr lang="en-US" sz="1600" dirty="0" smtClean="0"/>
              <a:t>'}) </a:t>
            </a:r>
          </a:p>
          <a:p>
            <a:pPr algn="l"/>
            <a:endParaRPr lang="en-US" sz="1600" dirty="0" smtClean="0"/>
          </a:p>
          <a:p>
            <a:pPr algn="l"/>
            <a:r>
              <a:rPr lang="en-US" sz="2200" dirty="0" smtClean="0"/>
              <a:t>subscribe</a:t>
            </a:r>
          </a:p>
          <a:p>
            <a:pPr algn="l"/>
            <a:r>
              <a:rPr lang="en-US" sz="1600" dirty="0" smtClean="0"/>
              <a:t>It helps you register a callback that </a:t>
            </a:r>
            <a:r>
              <a:rPr lang="en-US" sz="1600" dirty="0" err="1" smtClean="0"/>
              <a:t>Redux</a:t>
            </a:r>
            <a:r>
              <a:rPr lang="en-US" sz="1600" dirty="0" smtClean="0"/>
              <a:t> store will call when an action has been dispatched. As soon as the </a:t>
            </a:r>
            <a:r>
              <a:rPr lang="en-US" sz="1600" dirty="0" err="1" smtClean="0"/>
              <a:t>Redux</a:t>
            </a:r>
            <a:r>
              <a:rPr lang="en-US" sz="1600" dirty="0" smtClean="0"/>
              <a:t> state has been updated, the view will re-render automatically.</a:t>
            </a:r>
          </a:p>
          <a:p>
            <a:pPr algn="l"/>
            <a:r>
              <a:rPr lang="en-US" sz="1600" dirty="0" smtClean="0"/>
              <a:t>The syntax for dispatch is as follows −</a:t>
            </a:r>
          </a:p>
          <a:p>
            <a:pPr algn="l"/>
            <a:r>
              <a:rPr lang="en-US" sz="1600" dirty="0" err="1" smtClean="0"/>
              <a:t>store.subscribe</a:t>
            </a:r>
            <a:r>
              <a:rPr lang="en-US" sz="1600" dirty="0" smtClean="0"/>
              <a:t>(()=&gt;{ console.log(</a:t>
            </a:r>
            <a:r>
              <a:rPr lang="en-US" sz="1600" dirty="0" err="1" smtClean="0"/>
              <a:t>store.getState</a:t>
            </a:r>
            <a:r>
              <a:rPr lang="en-US" sz="1600" dirty="0" smtClean="0"/>
              <a:t>());}) </a:t>
            </a:r>
          </a:p>
          <a:p>
            <a:pPr algn="l"/>
            <a:r>
              <a:rPr lang="en-US" sz="1600" dirty="0" smtClean="0"/>
              <a:t>Note that subscribe function returns a function for unsubscribing the listener. To unsubscribe the listener, we can use the below code −</a:t>
            </a:r>
          </a:p>
          <a:p>
            <a:pPr algn="l"/>
            <a:r>
              <a:rPr lang="en-US" sz="1600" dirty="0" smtClean="0"/>
              <a:t>const unsubscribe = </a:t>
            </a:r>
            <a:r>
              <a:rPr lang="en-US" sz="1600" dirty="0" err="1" smtClean="0"/>
              <a:t>store.subscribe</a:t>
            </a:r>
            <a:r>
              <a:rPr lang="en-US" sz="1600" dirty="0" smtClean="0"/>
              <a:t>(()=&gt;{console.log(</a:t>
            </a:r>
            <a:r>
              <a:rPr lang="en-US" sz="1600" dirty="0" err="1" smtClean="0"/>
              <a:t>store.getState</a:t>
            </a:r>
            <a:r>
              <a:rPr lang="en-US" sz="1600" dirty="0" smtClean="0"/>
              <a:t>());}); unsubscribe(); </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smtClean="0"/>
              <a:t>Action</a:t>
            </a:r>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t>Actions are the only source of information for the store as per </a:t>
            </a:r>
            <a:r>
              <a:rPr lang="en-US" sz="1600" dirty="0" err="1" smtClean="0"/>
              <a:t>Redux</a:t>
            </a:r>
            <a:r>
              <a:rPr lang="en-US" sz="1600" dirty="0" smtClean="0"/>
              <a:t> official documentation. It carries a payload of information from your application to store.</a:t>
            </a:r>
          </a:p>
          <a:p>
            <a:pPr algn="l"/>
            <a:r>
              <a:rPr lang="en-US" sz="1600" dirty="0" smtClean="0"/>
              <a:t>As discussed earlier, actions are plain JavaScript object that must have a type attribute to indicate the type of action performed. It tells us what had happened. Types should be defined as string constants in your application as given below −</a:t>
            </a:r>
          </a:p>
          <a:p>
            <a:pPr algn="l"/>
            <a:r>
              <a:rPr lang="en-US" sz="1600" dirty="0" smtClean="0"/>
              <a:t>const ITEMS_REQUEST = 'ITEMS_REQUEST'; Apart from this type attribute, the structure of an action object is totally up to the developer. It is recommended to keep your action object as light as possible and pass only the necessary information.</a:t>
            </a:r>
          </a:p>
          <a:p>
            <a:pPr algn="l"/>
            <a:r>
              <a:rPr lang="en-US" sz="1600" dirty="0" smtClean="0"/>
              <a:t>To cause any change in the store, you need to dispatch an action first by using </a:t>
            </a:r>
            <a:r>
              <a:rPr lang="en-US" sz="1600" dirty="0" err="1" smtClean="0"/>
              <a:t>store.dispatch</a:t>
            </a:r>
            <a:r>
              <a:rPr lang="en-US" sz="1600" dirty="0" smtClean="0"/>
              <a:t>() function. The action object is as follows −</a:t>
            </a:r>
          </a:p>
          <a:p>
            <a:pPr algn="l"/>
            <a:r>
              <a:rPr lang="en-US" sz="1600" dirty="0" smtClean="0"/>
              <a:t>{ type: GET_ORDER_STATUS , payload: {</a:t>
            </a:r>
            <a:r>
              <a:rPr lang="en-US" sz="1600" dirty="0" err="1" smtClean="0"/>
              <a:t>orderId,userId</a:t>
            </a:r>
            <a:r>
              <a:rPr lang="en-US" sz="1600" dirty="0" smtClean="0"/>
              <a:t> } } { type: GET_WISHLIST_ITEMS, payload: </a:t>
            </a:r>
            <a:r>
              <a:rPr lang="en-US" sz="1600" dirty="0" err="1" smtClean="0"/>
              <a:t>userId</a:t>
            </a:r>
            <a:r>
              <a:rPr lang="en-US" sz="1600" dirty="0" smtClean="0"/>
              <a:t> } Actions Creators</a:t>
            </a:r>
          </a:p>
          <a:p>
            <a:pPr algn="l"/>
            <a:r>
              <a:rPr lang="en-US" sz="1600" dirty="0" smtClean="0"/>
              <a:t>Action creators are the functions that encapsulate the process of creation of an action object. These functions simply return a plain Js object which is an action. It promotes writing clean code and helps to achieve reusability.</a:t>
            </a:r>
          </a:p>
          <a:p>
            <a:pPr algn="l"/>
            <a:r>
              <a:rPr lang="en-US" sz="1600" dirty="0" smtClean="0"/>
              <a:t>Let us learn about action creator which lets you dispatch an action, </a:t>
            </a:r>
            <a:r>
              <a:rPr lang="en-US" sz="1600" b="1" dirty="0" smtClean="0"/>
              <a:t>‘ITEMS_REQUEST’</a:t>
            </a:r>
            <a:r>
              <a:rPr lang="en-US" sz="1600" dirty="0" smtClean="0"/>
              <a:t> that requests for the product items list data from the server. Meanwhile, the </a:t>
            </a:r>
            <a:r>
              <a:rPr lang="en-US" sz="1600" b="1" dirty="0" err="1" smtClean="0"/>
              <a:t>isLoading</a:t>
            </a:r>
            <a:r>
              <a:rPr lang="en-US" sz="1600" dirty="0" smtClean="0"/>
              <a:t> state is made true in the reducer in ‘ITEMS_REQUEST’ action type to indicate that items are loading, and data is still not received from the server.</a:t>
            </a:r>
          </a:p>
          <a:p>
            <a:pPr algn="l"/>
            <a:r>
              <a:rPr lang="en-US" sz="1600" dirty="0" smtClean="0"/>
              <a:t>Initially, the </a:t>
            </a:r>
            <a:r>
              <a:rPr lang="en-US" sz="1600" dirty="0" err="1" smtClean="0"/>
              <a:t>isLoading</a:t>
            </a:r>
            <a:r>
              <a:rPr lang="en-US" sz="1600" dirty="0" smtClean="0"/>
              <a:t> state was false in the </a:t>
            </a:r>
            <a:r>
              <a:rPr lang="en-US" sz="1600" b="1" dirty="0" err="1" smtClean="0"/>
              <a:t>initialState</a:t>
            </a:r>
            <a:r>
              <a:rPr lang="en-US" sz="1600" dirty="0" smtClean="0"/>
              <a:t> object assuming nothing is loading. When data is received at browser, </a:t>
            </a:r>
            <a:r>
              <a:rPr lang="en-US" sz="1600" dirty="0" err="1" smtClean="0"/>
              <a:t>isLoading</a:t>
            </a:r>
            <a:r>
              <a:rPr lang="en-US" sz="1600" dirty="0" smtClean="0"/>
              <a:t> state will be returned as false in ‘ITEMS_REQUEST_SUCCESS’ action type in the corresponding reducer. This state can be used as a prop in react components to display loader/message on your page while the request for data is on. The action creator is as follows −</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smtClean="0"/>
              <a:t>Action</a:t>
            </a:r>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const ITEMS_REQUEST = ‘ITEMS_REQUEST’ ;</a:t>
            </a:r>
          </a:p>
          <a:p>
            <a:pPr algn="l"/>
            <a:r>
              <a:rPr lang="en-US" sz="1600" dirty="0" smtClean="0"/>
              <a:t>const ITEMS_REQUEST_SUCCESS = ‘ITEMS_REQUEST_SUCCESS’ ;</a:t>
            </a:r>
          </a:p>
          <a:p>
            <a:pPr algn="l"/>
            <a:r>
              <a:rPr lang="en-US" sz="1600" dirty="0" smtClean="0"/>
              <a:t>export function </a:t>
            </a:r>
            <a:r>
              <a:rPr lang="en-US" sz="1600" dirty="0" err="1" smtClean="0"/>
              <a:t>itemsRequest</a:t>
            </a:r>
            <a:r>
              <a:rPr lang="en-US" sz="1600" dirty="0" smtClean="0"/>
              <a:t>(</a:t>
            </a:r>
            <a:r>
              <a:rPr lang="en-US" sz="1600" dirty="0" err="1" smtClean="0"/>
              <a:t>bool,startIndex,endIndex</a:t>
            </a:r>
            <a:r>
              <a:rPr lang="en-US" sz="1600" dirty="0" smtClean="0"/>
              <a:t>) {</a:t>
            </a:r>
          </a:p>
          <a:p>
            <a:pPr algn="l"/>
            <a:r>
              <a:rPr lang="en-US" sz="1600" dirty="0" smtClean="0"/>
              <a:t>   let payload = {</a:t>
            </a:r>
          </a:p>
          <a:p>
            <a:pPr algn="l"/>
            <a:r>
              <a:rPr lang="en-US" sz="1600" dirty="0" smtClean="0"/>
              <a:t>      </a:t>
            </a:r>
            <a:r>
              <a:rPr lang="en-US" sz="1600" dirty="0" err="1" smtClean="0"/>
              <a:t>isLoading</a:t>
            </a:r>
            <a:r>
              <a:rPr lang="en-US" sz="1600" dirty="0" smtClean="0"/>
              <a:t>: </a:t>
            </a:r>
            <a:r>
              <a:rPr lang="en-US" sz="1600" dirty="0" err="1" smtClean="0"/>
              <a:t>bool</a:t>
            </a:r>
            <a:r>
              <a:rPr lang="en-US" sz="1600" dirty="0" smtClean="0"/>
              <a:t>,</a:t>
            </a:r>
          </a:p>
          <a:p>
            <a:pPr algn="l"/>
            <a:r>
              <a:rPr lang="en-US" sz="1600" dirty="0" smtClean="0"/>
              <a:t>      </a:t>
            </a:r>
            <a:r>
              <a:rPr lang="en-US" sz="1600" dirty="0" err="1" smtClean="0"/>
              <a:t>startIndex</a:t>
            </a:r>
            <a:r>
              <a:rPr lang="en-US" sz="1600" dirty="0" smtClean="0"/>
              <a:t>,</a:t>
            </a:r>
          </a:p>
          <a:p>
            <a:pPr algn="l"/>
            <a:r>
              <a:rPr lang="en-US" sz="1600" dirty="0" smtClean="0"/>
              <a:t>      </a:t>
            </a:r>
            <a:r>
              <a:rPr lang="en-US" sz="1600" dirty="0" err="1" smtClean="0"/>
              <a:t>endIndex</a:t>
            </a:r>
            <a:endParaRPr lang="en-US" sz="1600" dirty="0" smtClean="0"/>
          </a:p>
          <a:p>
            <a:pPr algn="l"/>
            <a:r>
              <a:rPr lang="en-US" sz="1600" dirty="0" smtClean="0"/>
              <a:t>   }</a:t>
            </a:r>
          </a:p>
          <a:p>
            <a:pPr algn="l"/>
            <a:r>
              <a:rPr lang="en-US" sz="1600" dirty="0" smtClean="0"/>
              <a:t>   return {</a:t>
            </a:r>
          </a:p>
          <a:p>
            <a:pPr algn="l"/>
            <a:r>
              <a:rPr lang="en-US" sz="1600" dirty="0" smtClean="0"/>
              <a:t>      type: ITEMS_REQUEST,</a:t>
            </a:r>
          </a:p>
          <a:p>
            <a:pPr algn="l"/>
            <a:r>
              <a:rPr lang="en-US" sz="1600" dirty="0" smtClean="0"/>
              <a:t>      payload</a:t>
            </a:r>
          </a:p>
          <a:p>
            <a:pPr algn="l"/>
            <a:r>
              <a:rPr lang="en-US" sz="1600" dirty="0" smtClean="0"/>
              <a:t>   }</a:t>
            </a:r>
          </a:p>
          <a:p>
            <a:pPr algn="l"/>
            <a:r>
              <a:rPr lang="en-US" sz="1600" dirty="0" smtClean="0"/>
              <a:t>}</a:t>
            </a:r>
          </a:p>
          <a:p>
            <a:pPr algn="l"/>
            <a:r>
              <a:rPr lang="en-US" sz="1600" dirty="0" smtClean="0"/>
              <a:t>export function </a:t>
            </a:r>
            <a:r>
              <a:rPr lang="en-US" sz="1600" dirty="0" err="1" smtClean="0"/>
              <a:t>itemsRequestSuccess</a:t>
            </a:r>
            <a:r>
              <a:rPr lang="en-US" sz="1600" dirty="0" smtClean="0"/>
              <a:t>(</a:t>
            </a:r>
            <a:r>
              <a:rPr lang="en-US" sz="1600" dirty="0" err="1" smtClean="0"/>
              <a:t>bool</a:t>
            </a:r>
            <a:r>
              <a:rPr lang="en-US" sz="1600" dirty="0" smtClean="0"/>
              <a:t>) {</a:t>
            </a:r>
          </a:p>
          <a:p>
            <a:pPr algn="l"/>
            <a:r>
              <a:rPr lang="en-US" sz="1600" dirty="0" smtClean="0"/>
              <a:t>   return {</a:t>
            </a:r>
          </a:p>
          <a:p>
            <a:pPr algn="l"/>
            <a:r>
              <a:rPr lang="en-US" sz="1600" dirty="0" smtClean="0"/>
              <a:t>      type: ITEMS_REQUEST_SUCCESS,</a:t>
            </a:r>
          </a:p>
          <a:p>
            <a:pPr algn="l"/>
            <a:r>
              <a:rPr lang="en-US" sz="1600" dirty="0" smtClean="0"/>
              <a:t>      </a:t>
            </a:r>
            <a:r>
              <a:rPr lang="en-US" sz="1600" dirty="0" err="1" smtClean="0"/>
              <a:t>isLoading</a:t>
            </a:r>
            <a:r>
              <a:rPr lang="en-US" sz="1600" dirty="0" smtClean="0"/>
              <a:t>: </a:t>
            </a:r>
            <a:r>
              <a:rPr lang="en-US" sz="1600" dirty="0" err="1" smtClean="0"/>
              <a:t>bool</a:t>
            </a:r>
            <a:r>
              <a:rPr lang="en-US" sz="1600" dirty="0" smtClean="0"/>
              <a:t>,</a:t>
            </a:r>
          </a:p>
          <a:p>
            <a:pPr algn="l"/>
            <a:r>
              <a:rPr lang="en-US" sz="1600" dirty="0" smtClean="0"/>
              <a:t>   }</a:t>
            </a:r>
          </a:p>
          <a:p>
            <a:pPr algn="l"/>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smtClean="0"/>
              <a:t>Action</a:t>
            </a:r>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To invoke a dispatch function, you need to pass action as an argument to dispatch function.</a:t>
            </a:r>
          </a:p>
          <a:p>
            <a:pPr algn="l"/>
            <a:r>
              <a:rPr lang="en-US" sz="1600" dirty="0" smtClean="0"/>
              <a:t>dispatch(</a:t>
            </a:r>
            <a:r>
              <a:rPr lang="en-US" sz="1600" dirty="0" err="1" smtClean="0"/>
              <a:t>itemsRequest</a:t>
            </a:r>
            <a:r>
              <a:rPr lang="en-US" sz="1600" dirty="0" smtClean="0"/>
              <a:t>(true,1, 20));</a:t>
            </a:r>
          </a:p>
          <a:p>
            <a:pPr algn="l"/>
            <a:r>
              <a:rPr lang="en-US" sz="1600" dirty="0" smtClean="0"/>
              <a:t> dispatch(</a:t>
            </a:r>
            <a:r>
              <a:rPr lang="en-US" sz="1600" dirty="0" err="1" smtClean="0"/>
              <a:t>itemsRequestSuccess</a:t>
            </a:r>
            <a:r>
              <a:rPr lang="en-US" sz="1600" dirty="0" smtClean="0"/>
              <a:t>(false)); </a:t>
            </a:r>
          </a:p>
          <a:p>
            <a:pPr algn="l"/>
            <a:endParaRPr lang="en-US" sz="1600" dirty="0" smtClean="0"/>
          </a:p>
          <a:p>
            <a:pPr algn="l"/>
            <a:r>
              <a:rPr lang="en-US" sz="1600" dirty="0" smtClean="0"/>
              <a:t>You can dispatch an action by directly using </a:t>
            </a:r>
            <a:r>
              <a:rPr lang="en-US" sz="1600" dirty="0" err="1" smtClean="0"/>
              <a:t>store.dispatch</a:t>
            </a:r>
            <a:r>
              <a:rPr lang="en-US" sz="1600" dirty="0" smtClean="0"/>
              <a:t>(). </a:t>
            </a:r>
          </a:p>
          <a:p>
            <a:pPr algn="l"/>
            <a:r>
              <a:rPr lang="en-US" sz="1600" dirty="0" smtClean="0"/>
              <a:t>However, it is more likely that you access it with react-</a:t>
            </a:r>
            <a:r>
              <a:rPr lang="en-US" sz="1600" dirty="0" err="1" smtClean="0"/>
              <a:t>Redux</a:t>
            </a:r>
            <a:r>
              <a:rPr lang="en-US" sz="1600" dirty="0" smtClean="0"/>
              <a:t> helper method called </a:t>
            </a:r>
            <a:r>
              <a:rPr lang="en-US" sz="1600" b="1" dirty="0" smtClean="0"/>
              <a:t>connect()</a:t>
            </a:r>
            <a:r>
              <a:rPr lang="en-US" sz="1600" dirty="0" smtClean="0"/>
              <a:t>. You can also use </a:t>
            </a:r>
            <a:r>
              <a:rPr lang="en-US" sz="1600" b="1" dirty="0" err="1" smtClean="0"/>
              <a:t>bindActionCreators</a:t>
            </a:r>
            <a:r>
              <a:rPr lang="en-US" sz="1600" b="1" dirty="0" smtClean="0"/>
              <a:t>()</a:t>
            </a:r>
            <a:r>
              <a:rPr lang="en-US" sz="1600" dirty="0" smtClean="0"/>
              <a:t> method to bind many action creators with dispatch function.</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smtClean="0"/>
              <a:t>Pure Function</a:t>
            </a:r>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A function is a process which takes inputs called arguments, and produces some output known as return value. A function is called pure if it abides by the following rules −</a:t>
            </a:r>
          </a:p>
          <a:p>
            <a:pPr algn="l"/>
            <a:r>
              <a:rPr lang="en-US" sz="1600" dirty="0" smtClean="0"/>
              <a:t>A function returns the same result for same arguments.</a:t>
            </a:r>
          </a:p>
          <a:p>
            <a:pPr algn="l"/>
            <a:r>
              <a:rPr lang="en-US" sz="1600" dirty="0" smtClean="0"/>
              <a:t>Its evaluation has no side effects, i.e., it does not alter input data.</a:t>
            </a:r>
          </a:p>
          <a:p>
            <a:pPr algn="l"/>
            <a:r>
              <a:rPr lang="en-US" sz="1600" dirty="0" smtClean="0"/>
              <a:t>No mutation of local &amp; global variables.</a:t>
            </a:r>
          </a:p>
          <a:p>
            <a:pPr algn="l"/>
            <a:r>
              <a:rPr lang="en-US" sz="1600" dirty="0" smtClean="0"/>
              <a:t>It does not depend on the external state like a global variable.</a:t>
            </a:r>
          </a:p>
          <a:p>
            <a:pPr algn="l"/>
            <a:r>
              <a:rPr lang="en-US" sz="1600" dirty="0" smtClean="0"/>
              <a:t>Let us take the example of a function which returns two times of the value passed as an input to the function. In general, it is written as, f(x) =&gt; x*2. If a function is called with an argument value 2, then the output would be 4, f(2) =&gt; 4.</a:t>
            </a:r>
          </a:p>
          <a:p>
            <a:pPr algn="l"/>
            <a:r>
              <a:rPr lang="en-US" sz="1600" dirty="0" smtClean="0"/>
              <a:t>Let us write the definition of the function in JavaScript as shown below −</a:t>
            </a:r>
          </a:p>
          <a:p>
            <a:pPr algn="l"/>
            <a:r>
              <a:rPr lang="en-US" sz="1600" dirty="0" smtClean="0"/>
              <a:t>const double = x =&gt; x*2; // es6 arrow function console.log(double(2)); // 4</a:t>
            </a:r>
          </a:p>
          <a:p>
            <a:pPr algn="l"/>
            <a:endParaRPr lang="en-US" sz="1600" dirty="0" smtClean="0"/>
          </a:p>
          <a:p>
            <a:pPr algn="l"/>
            <a:r>
              <a:rPr lang="en-US" sz="1600" b="1" dirty="0" smtClean="0"/>
              <a:t>Here, double is a pure function.</a:t>
            </a:r>
            <a:endParaRPr lang="en-US" sz="1600" dirty="0" smtClean="0"/>
          </a:p>
          <a:p>
            <a:pPr algn="l"/>
            <a:r>
              <a:rPr lang="en-US" sz="1600" dirty="0" smtClean="0"/>
              <a:t>As per the three principles in </a:t>
            </a:r>
            <a:r>
              <a:rPr lang="en-US" sz="1600" dirty="0" err="1" smtClean="0"/>
              <a:t>Redux</a:t>
            </a:r>
            <a:r>
              <a:rPr lang="en-US" sz="1600" dirty="0" smtClean="0"/>
              <a:t>, changes must be made by a pure function, i.e., reducer in </a:t>
            </a:r>
            <a:r>
              <a:rPr lang="en-US" sz="1600" dirty="0" err="1" smtClean="0"/>
              <a:t>Redux</a:t>
            </a:r>
            <a:r>
              <a:rPr lang="en-US" sz="1600" dirty="0" smtClean="0"/>
              <a:t>. Now, a question arises as to why a reducer must be a pure function.</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lnSpcReduction="10000"/>
          </a:bodyPr>
          <a:lstStyle/>
          <a:p>
            <a:pPr algn="l"/>
            <a:r>
              <a:rPr lang="en-US" sz="1600" dirty="0" smtClean="0"/>
              <a:t>Suppose, you want to dispatch an action whose type is </a:t>
            </a:r>
            <a:r>
              <a:rPr lang="en-US" sz="1600" b="1" dirty="0" smtClean="0"/>
              <a:t>'ADD_TO_CART_SUCCESS'</a:t>
            </a:r>
            <a:r>
              <a:rPr lang="en-US" sz="1600" dirty="0" smtClean="0"/>
              <a:t> to add an item to your shopping cart application by clicking add to cart button.</a:t>
            </a:r>
          </a:p>
          <a:p>
            <a:pPr algn="l"/>
            <a:r>
              <a:rPr lang="en-US" sz="1600" dirty="0" smtClean="0"/>
              <a:t>Let us assume the reducer is adding an item to your cart as given below −</a:t>
            </a:r>
          </a:p>
          <a:p>
            <a:pPr algn="l"/>
            <a:r>
              <a:rPr lang="en-US" sz="1600" dirty="0" smtClean="0"/>
              <a:t>const </a:t>
            </a:r>
            <a:r>
              <a:rPr lang="en-US" sz="1600" dirty="0" err="1" smtClean="0"/>
              <a:t>initialState</a:t>
            </a:r>
            <a:r>
              <a:rPr lang="en-US" sz="1600" dirty="0" smtClean="0"/>
              <a:t> = {</a:t>
            </a:r>
          </a:p>
          <a:p>
            <a:pPr algn="l"/>
            <a:r>
              <a:rPr lang="en-US" sz="1600" dirty="0" smtClean="0"/>
              <a:t>   </a:t>
            </a:r>
            <a:r>
              <a:rPr lang="en-US" sz="1600" dirty="0" err="1" smtClean="0"/>
              <a:t>isAddedToCart</a:t>
            </a:r>
            <a:r>
              <a:rPr lang="en-US" sz="1600" dirty="0" smtClean="0"/>
              <a:t>: false;</a:t>
            </a:r>
          </a:p>
          <a:p>
            <a:pPr algn="l"/>
            <a:r>
              <a:rPr lang="en-US" sz="1600" dirty="0" smtClean="0"/>
              <a:t>}</a:t>
            </a:r>
          </a:p>
          <a:p>
            <a:pPr algn="l"/>
            <a:r>
              <a:rPr lang="en-US" sz="1600" dirty="0" smtClean="0"/>
              <a:t>const </a:t>
            </a:r>
            <a:r>
              <a:rPr lang="en-US" sz="1600" dirty="0" err="1" smtClean="0"/>
              <a:t>addToCartReducer</a:t>
            </a:r>
            <a:r>
              <a:rPr lang="en-US" sz="1600" dirty="0" smtClean="0"/>
              <a:t> = (state = </a:t>
            </a:r>
            <a:r>
              <a:rPr lang="en-US" sz="1600" dirty="0" err="1" smtClean="0"/>
              <a:t>initialState</a:t>
            </a:r>
            <a:r>
              <a:rPr lang="en-US" sz="1600" dirty="0" smtClean="0"/>
              <a:t>, action) =&gt; { //es6 arrow function</a:t>
            </a:r>
          </a:p>
          <a:p>
            <a:pPr algn="l"/>
            <a:r>
              <a:rPr lang="en-US" sz="1600" dirty="0" smtClean="0"/>
              <a:t>   switch (</a:t>
            </a:r>
            <a:r>
              <a:rPr lang="en-US" sz="1600" dirty="0" err="1" smtClean="0"/>
              <a:t>action.type</a:t>
            </a:r>
            <a:r>
              <a:rPr lang="en-US" sz="1600" dirty="0" smtClean="0"/>
              <a:t>) {</a:t>
            </a:r>
          </a:p>
          <a:p>
            <a:pPr algn="l"/>
            <a:r>
              <a:rPr lang="en-US" sz="1600" dirty="0" smtClean="0"/>
              <a:t>      case 'ADD_TO_CART_SUCCESS' :</a:t>
            </a:r>
          </a:p>
          <a:p>
            <a:pPr algn="l"/>
            <a:r>
              <a:rPr lang="en-US" sz="1600" dirty="0" smtClean="0"/>
              <a:t>         </a:t>
            </a:r>
            <a:r>
              <a:rPr lang="en-US" sz="1600" dirty="0" err="1" smtClean="0"/>
              <a:t>state.isAddedToCart</a:t>
            </a:r>
            <a:r>
              <a:rPr lang="en-US" sz="1600" dirty="0" smtClean="0"/>
              <a:t> = !</a:t>
            </a:r>
            <a:r>
              <a:rPr lang="en-US" sz="1600" dirty="0" err="1" smtClean="0"/>
              <a:t>state.isAddedToCart</a:t>
            </a:r>
            <a:r>
              <a:rPr lang="en-US" sz="1600" dirty="0" smtClean="0"/>
              <a:t>; //original object altered</a:t>
            </a:r>
          </a:p>
          <a:p>
            <a:pPr algn="l"/>
            <a:r>
              <a:rPr lang="en-US" sz="1600" dirty="0" smtClean="0"/>
              <a:t>         return state;</a:t>
            </a:r>
          </a:p>
          <a:p>
            <a:pPr algn="l"/>
            <a:r>
              <a:rPr lang="en-US" sz="1600" dirty="0" smtClean="0"/>
              <a:t>      default:</a:t>
            </a:r>
          </a:p>
          <a:p>
            <a:pPr algn="l"/>
            <a:r>
              <a:rPr lang="en-US" sz="1600" dirty="0" smtClean="0"/>
              <a:t>         return state;</a:t>
            </a:r>
          </a:p>
          <a:p>
            <a:pPr algn="l"/>
            <a:r>
              <a:rPr lang="en-US" sz="1600" dirty="0" smtClean="0"/>
              <a:t>   }</a:t>
            </a:r>
          </a:p>
          <a:p>
            <a:pPr algn="l"/>
            <a:r>
              <a:rPr lang="en-US" sz="1600" dirty="0" smtClean="0"/>
              <a:t>}</a:t>
            </a:r>
          </a:p>
          <a:p>
            <a:pPr algn="l"/>
            <a:r>
              <a:rPr lang="en-US" sz="1600" dirty="0" smtClean="0"/>
              <a:t>export default </a:t>
            </a:r>
            <a:r>
              <a:rPr lang="en-US" sz="1600" dirty="0" err="1" smtClean="0"/>
              <a:t>addToCartReducer</a:t>
            </a:r>
            <a:r>
              <a:rPr lang="en-US" sz="1600" dirty="0" smtClean="0"/>
              <a:t> ;</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t>Let us suppose, </a:t>
            </a:r>
            <a:r>
              <a:rPr lang="en-US" sz="1600" b="1" dirty="0" err="1" smtClean="0"/>
              <a:t>isAddedToCart</a:t>
            </a:r>
            <a:r>
              <a:rPr lang="en-US" sz="1600" dirty="0" smtClean="0"/>
              <a:t> is a property on state object that allows you to decide when to disable ‘add to cart’ button for the item by returning a Boolean value </a:t>
            </a:r>
            <a:r>
              <a:rPr lang="en-US" sz="1600" b="1" dirty="0" smtClean="0"/>
              <a:t>‘true or false’</a:t>
            </a:r>
            <a:r>
              <a:rPr lang="en-US" sz="1600" dirty="0" smtClean="0"/>
              <a:t>. This prevents user to add same product multiple times. Now, instead of returning a new object, we are mutating </a:t>
            </a:r>
            <a:r>
              <a:rPr lang="en-US" sz="1600" dirty="0" err="1" smtClean="0"/>
              <a:t>isAddedToCart</a:t>
            </a:r>
            <a:r>
              <a:rPr lang="en-US" sz="1600" dirty="0" smtClean="0"/>
              <a:t> prop on the state like above. Now if we try to add an item to cart, nothing happens. Add to cart button will not get disabled.</a:t>
            </a:r>
          </a:p>
          <a:p>
            <a:pPr algn="l"/>
            <a:r>
              <a:rPr lang="en-US" sz="1600" dirty="0" smtClean="0"/>
              <a:t>The reason for this </a:t>
            </a:r>
            <a:r>
              <a:rPr lang="en-US" sz="1600" dirty="0" err="1" smtClean="0"/>
              <a:t>behaviour</a:t>
            </a:r>
            <a:r>
              <a:rPr lang="en-US" sz="1600" dirty="0" smtClean="0"/>
              <a:t> is as follows −</a:t>
            </a:r>
          </a:p>
          <a:p>
            <a:pPr algn="l"/>
            <a:r>
              <a:rPr lang="en-US" sz="1600" dirty="0" err="1" smtClean="0"/>
              <a:t>Redux</a:t>
            </a:r>
            <a:r>
              <a:rPr lang="en-US" sz="1600" dirty="0" smtClean="0"/>
              <a:t> compares old and new objects by the memory location of both the objects. It expects a new object from reducer if any change has happened. And it also expects to get the old object back if no change occurs. In this case, it is the same. Due to this reason, </a:t>
            </a:r>
            <a:r>
              <a:rPr lang="en-US" sz="1600" dirty="0" err="1" smtClean="0"/>
              <a:t>Redux</a:t>
            </a:r>
            <a:r>
              <a:rPr lang="en-US" sz="1600" dirty="0" smtClean="0"/>
              <a:t> assumes that nothing has happened.</a:t>
            </a:r>
          </a:p>
          <a:p>
            <a:pPr algn="l"/>
            <a:r>
              <a:rPr lang="en-US" sz="1600" dirty="0" smtClean="0"/>
              <a:t>So, it is necessary for a reducer to be a pure function in </a:t>
            </a:r>
            <a:r>
              <a:rPr lang="en-US" sz="1600" dirty="0" err="1" smtClean="0"/>
              <a:t>Redux</a:t>
            </a:r>
            <a:r>
              <a:rPr lang="en-US" sz="1600" dirty="0" smtClean="0"/>
              <a:t>. The following is a way to write it without mutation −</a:t>
            </a:r>
          </a:p>
          <a:p>
            <a:pPr algn="l"/>
            <a:endParaRPr lang="en-US" sz="1600" dirty="0" smtClean="0"/>
          </a:p>
          <a:p>
            <a:pPr algn="l"/>
            <a:r>
              <a:rPr lang="en-US" sz="1600" dirty="0" smtClean="0"/>
              <a:t>const </a:t>
            </a:r>
            <a:r>
              <a:rPr lang="en-US" sz="1600" dirty="0" err="1" smtClean="0"/>
              <a:t>initialState</a:t>
            </a:r>
            <a:r>
              <a:rPr lang="en-US" sz="1600" dirty="0" smtClean="0"/>
              <a:t> = {</a:t>
            </a:r>
          </a:p>
          <a:p>
            <a:pPr algn="l"/>
            <a:r>
              <a:rPr lang="en-US" sz="1600" dirty="0" smtClean="0"/>
              <a:t>   </a:t>
            </a:r>
            <a:r>
              <a:rPr lang="en-US" sz="1600" dirty="0" err="1" smtClean="0"/>
              <a:t>isAddedToCart</a:t>
            </a:r>
            <a:r>
              <a:rPr lang="en-US" sz="1600" dirty="0" smtClean="0"/>
              <a:t>: false;</a:t>
            </a:r>
          </a:p>
          <a:p>
            <a:pPr algn="l"/>
            <a:r>
              <a:rPr lang="en-US" sz="1600" dirty="0" smtClean="0"/>
              <a:t>}</a:t>
            </a:r>
          </a:p>
          <a:p>
            <a:pPr algn="l"/>
            <a:r>
              <a:rPr lang="en-US" sz="1600" dirty="0" smtClean="0"/>
              <a:t>const </a:t>
            </a:r>
            <a:r>
              <a:rPr lang="en-US" sz="1600" dirty="0" err="1" smtClean="0"/>
              <a:t>addToCartReducer</a:t>
            </a:r>
            <a:r>
              <a:rPr lang="en-US" sz="1600" dirty="0" smtClean="0"/>
              <a:t> = (state = </a:t>
            </a:r>
            <a:r>
              <a:rPr lang="en-US" sz="1600" dirty="0" err="1" smtClean="0"/>
              <a:t>initialState</a:t>
            </a:r>
            <a:r>
              <a:rPr lang="en-US" sz="1600" dirty="0" smtClean="0"/>
              <a:t>, action) =&gt; { //es6 arrow function</a:t>
            </a:r>
          </a:p>
          <a:p>
            <a:pPr algn="l"/>
            <a:r>
              <a:rPr lang="en-US" sz="1600" dirty="0" smtClean="0"/>
              <a:t>   switch (</a:t>
            </a:r>
            <a:r>
              <a:rPr lang="en-US" sz="1600" dirty="0" err="1" smtClean="0"/>
              <a:t>action.type</a:t>
            </a:r>
            <a:r>
              <a:rPr lang="en-US" sz="1600" dirty="0" smtClean="0"/>
              <a:t>) {</a:t>
            </a:r>
          </a:p>
          <a:p>
            <a:pPr algn="l"/>
            <a:r>
              <a:rPr lang="en-US" sz="1600" dirty="0" smtClean="0"/>
              <a:t>      case 'ADD_TO_CART_SUCCESS' :</a:t>
            </a:r>
          </a:p>
          <a:p>
            <a:pPr algn="l"/>
            <a:r>
              <a:rPr lang="en-US" sz="1600" dirty="0" smtClean="0"/>
              <a:t>         return {</a:t>
            </a:r>
          </a:p>
          <a:p>
            <a:pPr algn="l"/>
            <a:r>
              <a:rPr lang="en-US" sz="1600" dirty="0" smtClean="0"/>
              <a:t>            ...state,</a:t>
            </a:r>
          </a:p>
          <a:p>
            <a:pPr algn="l"/>
            <a:r>
              <a:rPr lang="en-US" sz="1600" dirty="0" smtClean="0"/>
              <a:t>            </a:t>
            </a:r>
            <a:r>
              <a:rPr lang="en-US" sz="1600" dirty="0" err="1" smtClean="0"/>
              <a:t>isAddedToCart</a:t>
            </a:r>
            <a:r>
              <a:rPr lang="en-US" sz="1600" dirty="0" smtClean="0"/>
              <a:t>: !</a:t>
            </a:r>
            <a:r>
              <a:rPr lang="en-US" sz="1600" dirty="0" err="1" smtClean="0"/>
              <a:t>state.isAddedToCart</a:t>
            </a:r>
            <a:endParaRPr lang="en-US" sz="1600" dirty="0" smtClean="0"/>
          </a:p>
          <a:p>
            <a:pPr algn="l"/>
            <a:r>
              <a:rPr lang="en-US" sz="1600" dirty="0" smtClean="0"/>
              <a:t>         }</a:t>
            </a:r>
          </a:p>
          <a:p>
            <a:pPr algn="l"/>
            <a:r>
              <a:rPr lang="en-US" sz="1600" dirty="0" smtClean="0"/>
              <a:t>      default:</a:t>
            </a:r>
          </a:p>
          <a:p>
            <a:pPr algn="l"/>
            <a:r>
              <a:rPr lang="en-US" sz="1600" dirty="0" smtClean="0"/>
              <a:t>         return state;</a:t>
            </a:r>
          </a:p>
          <a:p>
            <a:pPr algn="l"/>
            <a:r>
              <a:rPr lang="en-US" sz="1600" dirty="0" smtClean="0"/>
              <a:t>   }</a:t>
            </a:r>
          </a:p>
          <a:p>
            <a:pPr algn="l"/>
            <a:r>
              <a:rPr lang="en-US" sz="1600" dirty="0" smtClean="0"/>
              <a:t>}</a:t>
            </a:r>
          </a:p>
          <a:p>
            <a:pPr algn="l"/>
            <a:r>
              <a:rPr lang="en-US" sz="1600" dirty="0" smtClean="0"/>
              <a:t>export default </a:t>
            </a:r>
            <a:r>
              <a:rPr lang="en-US" sz="1600" dirty="0" err="1" smtClean="0"/>
              <a:t>addToCartReducer</a:t>
            </a:r>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smtClean="0"/>
              <a:t>Reducers</a:t>
            </a:r>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Reducers are a pure function in </a:t>
            </a:r>
            <a:r>
              <a:rPr lang="en-US" sz="1600" dirty="0" err="1" smtClean="0"/>
              <a:t>Redux</a:t>
            </a:r>
            <a:r>
              <a:rPr lang="en-US" sz="1600" dirty="0" smtClean="0"/>
              <a:t>. Pure functions are predictable. Reducers are the only way to change states in </a:t>
            </a:r>
            <a:r>
              <a:rPr lang="en-US" sz="1600" dirty="0" err="1" smtClean="0"/>
              <a:t>Redux</a:t>
            </a:r>
            <a:r>
              <a:rPr lang="en-US" sz="1600" dirty="0" smtClean="0"/>
              <a:t>. It is the only place where you can write logic and calculations. Reducer function will accept the previous state of app and action being dispatched, calculate the next state and returns the new object.</a:t>
            </a:r>
          </a:p>
          <a:p>
            <a:pPr algn="l"/>
            <a:r>
              <a:rPr lang="en-US" sz="1600" dirty="0" smtClean="0"/>
              <a:t>The following few things should never be performed inside the reducer −</a:t>
            </a:r>
          </a:p>
          <a:p>
            <a:pPr algn="l"/>
            <a:r>
              <a:rPr lang="en-US" sz="1600" dirty="0" smtClean="0"/>
              <a:t>Mutation of functions arguments</a:t>
            </a:r>
          </a:p>
          <a:p>
            <a:pPr algn="l"/>
            <a:r>
              <a:rPr lang="en-US" sz="1600" dirty="0" smtClean="0"/>
              <a:t>API calls &amp; routing logic</a:t>
            </a:r>
          </a:p>
          <a:p>
            <a:pPr algn="l"/>
            <a:r>
              <a:rPr lang="en-US" sz="1600" dirty="0" smtClean="0"/>
              <a:t>Calling non-pure function e.g. </a:t>
            </a:r>
            <a:r>
              <a:rPr lang="en-US" sz="1600" dirty="0" err="1" smtClean="0"/>
              <a:t>Math.random</a:t>
            </a:r>
            <a:r>
              <a:rPr lang="en-US" sz="1600" dirty="0" smtClean="0"/>
              <a:t>()</a:t>
            </a:r>
          </a:p>
          <a:p>
            <a:pPr algn="l"/>
            <a:r>
              <a:rPr lang="en-US" sz="1600" dirty="0" smtClean="0"/>
              <a:t>The following is the syntax of a reducer −</a:t>
            </a:r>
          </a:p>
          <a:p>
            <a:pPr algn="l"/>
            <a:r>
              <a:rPr lang="en-US" sz="1600" dirty="0" smtClean="0"/>
              <a:t>(</a:t>
            </a:r>
            <a:r>
              <a:rPr lang="en-US" sz="1600" dirty="0" err="1" smtClean="0"/>
              <a:t>state,action</a:t>
            </a:r>
            <a:r>
              <a:rPr lang="en-US" sz="1600" dirty="0" smtClean="0"/>
              <a:t>) =&gt; </a:t>
            </a:r>
            <a:r>
              <a:rPr lang="en-US" sz="1600" dirty="0" err="1" smtClean="0"/>
              <a:t>newState</a:t>
            </a:r>
            <a:r>
              <a:rPr lang="en-US" sz="1600" dirty="0" smtClean="0"/>
              <a:t> </a:t>
            </a:r>
          </a:p>
          <a:p>
            <a:pPr algn="l"/>
            <a:r>
              <a:rPr lang="en-US" sz="1600" dirty="0" smtClean="0"/>
              <a:t>Let us continue the example of showing the list of product items on a web page, discussed in the action creators module. Let us see below how to write its reducer.</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t>const </a:t>
            </a:r>
            <a:r>
              <a:rPr lang="en-US" sz="1600" dirty="0" err="1" smtClean="0"/>
              <a:t>initialState</a:t>
            </a:r>
            <a:r>
              <a:rPr lang="en-US" sz="1600" dirty="0" smtClean="0"/>
              <a:t> = {</a:t>
            </a:r>
          </a:p>
          <a:p>
            <a:pPr algn="l"/>
            <a:r>
              <a:rPr lang="en-US" sz="1600" dirty="0" smtClean="0"/>
              <a:t>   </a:t>
            </a:r>
            <a:r>
              <a:rPr lang="en-US" sz="1600" dirty="0" err="1" smtClean="0"/>
              <a:t>isLoading</a:t>
            </a:r>
            <a:r>
              <a:rPr lang="en-US" sz="1600" dirty="0" smtClean="0"/>
              <a:t>: false,</a:t>
            </a:r>
          </a:p>
          <a:p>
            <a:pPr algn="l"/>
            <a:r>
              <a:rPr lang="en-US" sz="1600" dirty="0" smtClean="0"/>
              <a:t>   items: []</a:t>
            </a:r>
          </a:p>
          <a:p>
            <a:pPr algn="l"/>
            <a:r>
              <a:rPr lang="en-US" sz="1600" dirty="0" smtClean="0"/>
              <a:t>};</a:t>
            </a:r>
          </a:p>
          <a:p>
            <a:pPr algn="l"/>
            <a:r>
              <a:rPr lang="en-US" sz="1600" dirty="0" smtClean="0"/>
              <a:t>const reducer = (state = </a:t>
            </a:r>
            <a:r>
              <a:rPr lang="en-US" sz="1600" dirty="0" err="1" smtClean="0"/>
              <a:t>initialState</a:t>
            </a:r>
            <a:r>
              <a:rPr lang="en-US" sz="1600" dirty="0" smtClean="0"/>
              <a:t>, action) =&gt; {</a:t>
            </a:r>
          </a:p>
          <a:p>
            <a:pPr algn="l"/>
            <a:r>
              <a:rPr lang="en-US" sz="1600" dirty="0" smtClean="0"/>
              <a:t>   switch (</a:t>
            </a:r>
            <a:r>
              <a:rPr lang="en-US" sz="1600" dirty="0" err="1" smtClean="0"/>
              <a:t>action.type</a:t>
            </a:r>
            <a:r>
              <a:rPr lang="en-US" sz="1600" dirty="0" smtClean="0"/>
              <a:t>) {</a:t>
            </a:r>
          </a:p>
          <a:p>
            <a:pPr algn="l"/>
            <a:r>
              <a:rPr lang="en-US" sz="1600" dirty="0" smtClean="0"/>
              <a:t>      case 'ITEMS_REQUEST':</a:t>
            </a:r>
          </a:p>
          <a:p>
            <a:pPr algn="l"/>
            <a:r>
              <a:rPr lang="en-US" sz="1600" dirty="0" smtClean="0"/>
              <a:t>         return </a:t>
            </a:r>
            <a:r>
              <a:rPr lang="en-US" sz="1600" dirty="0" err="1" smtClean="0"/>
              <a:t>Object.assign</a:t>
            </a:r>
            <a:r>
              <a:rPr lang="en-US" sz="1600" dirty="0" smtClean="0"/>
              <a:t>({}, state, {</a:t>
            </a:r>
          </a:p>
          <a:p>
            <a:pPr algn="l"/>
            <a:r>
              <a:rPr lang="en-US" sz="1600" dirty="0" smtClean="0"/>
              <a:t>            </a:t>
            </a:r>
            <a:r>
              <a:rPr lang="en-US" sz="1600" dirty="0" err="1" smtClean="0"/>
              <a:t>isLoading</a:t>
            </a:r>
            <a:r>
              <a:rPr lang="en-US" sz="1600" dirty="0" smtClean="0"/>
              <a:t>: </a:t>
            </a:r>
            <a:r>
              <a:rPr lang="en-US" sz="1600" dirty="0" err="1" smtClean="0"/>
              <a:t>action.payload.isLoading</a:t>
            </a:r>
            <a:endParaRPr lang="en-US" sz="1600" dirty="0" smtClean="0"/>
          </a:p>
          <a:p>
            <a:pPr algn="l"/>
            <a:r>
              <a:rPr lang="en-US" sz="1600" dirty="0" smtClean="0"/>
              <a:t>         })</a:t>
            </a:r>
          </a:p>
          <a:p>
            <a:pPr algn="l"/>
            <a:r>
              <a:rPr lang="en-US" sz="1600" dirty="0" smtClean="0"/>
              <a:t>      case ‘ITEMS_REQUEST_SUCCESS':</a:t>
            </a:r>
          </a:p>
          <a:p>
            <a:pPr algn="l"/>
            <a:r>
              <a:rPr lang="en-US" sz="1600" dirty="0" smtClean="0"/>
              <a:t>         return </a:t>
            </a:r>
            <a:r>
              <a:rPr lang="en-US" sz="1600" dirty="0" err="1" smtClean="0"/>
              <a:t>Object.assign</a:t>
            </a:r>
            <a:r>
              <a:rPr lang="en-US" sz="1600" dirty="0" smtClean="0"/>
              <a:t>({}, state, {</a:t>
            </a:r>
          </a:p>
          <a:p>
            <a:pPr algn="l"/>
            <a:r>
              <a:rPr lang="en-US" sz="1600" dirty="0" smtClean="0"/>
              <a:t>            items: </a:t>
            </a:r>
            <a:r>
              <a:rPr lang="en-US" sz="1600" dirty="0" err="1" smtClean="0"/>
              <a:t>state.items.concat</a:t>
            </a:r>
            <a:r>
              <a:rPr lang="en-US" sz="1600" dirty="0" smtClean="0"/>
              <a:t>(</a:t>
            </a:r>
            <a:r>
              <a:rPr lang="en-US" sz="1600" dirty="0" err="1" smtClean="0"/>
              <a:t>action.items</a:t>
            </a:r>
            <a:r>
              <a:rPr lang="en-US" sz="1600" dirty="0" smtClean="0"/>
              <a:t>),</a:t>
            </a:r>
          </a:p>
          <a:p>
            <a:pPr algn="l"/>
            <a:r>
              <a:rPr lang="en-US" sz="1600" dirty="0" smtClean="0"/>
              <a:t>            </a:t>
            </a:r>
            <a:r>
              <a:rPr lang="en-US" sz="1600" dirty="0" err="1" smtClean="0"/>
              <a:t>isLoading</a:t>
            </a:r>
            <a:r>
              <a:rPr lang="en-US" sz="1600" dirty="0" smtClean="0"/>
              <a:t>: </a:t>
            </a:r>
            <a:r>
              <a:rPr lang="en-US" sz="1600" dirty="0" err="1" smtClean="0"/>
              <a:t>action.isLoading</a:t>
            </a:r>
            <a:endParaRPr lang="en-US" sz="1600" dirty="0" smtClean="0"/>
          </a:p>
          <a:p>
            <a:pPr algn="l"/>
            <a:r>
              <a:rPr lang="en-US" sz="1600" dirty="0" smtClean="0"/>
              <a:t>         })</a:t>
            </a:r>
          </a:p>
          <a:p>
            <a:pPr algn="l"/>
            <a:r>
              <a:rPr lang="en-US" sz="1600" dirty="0" smtClean="0"/>
              <a:t>      default:</a:t>
            </a:r>
          </a:p>
          <a:p>
            <a:pPr algn="l"/>
            <a:r>
              <a:rPr lang="en-US" sz="1600" dirty="0" smtClean="0"/>
              <a:t>         return state;</a:t>
            </a:r>
          </a:p>
          <a:p>
            <a:pPr algn="l"/>
            <a:r>
              <a:rPr lang="en-US" sz="1600" dirty="0" smtClean="0"/>
              <a:t>   }</a:t>
            </a:r>
          </a:p>
          <a:p>
            <a:pPr algn="l"/>
            <a:r>
              <a:rPr lang="en-US" sz="1600" dirty="0" smtClean="0"/>
              <a:t>}</a:t>
            </a:r>
          </a:p>
          <a:p>
            <a:pPr algn="l"/>
            <a:r>
              <a:rPr lang="en-US" sz="1600" dirty="0" smtClean="0"/>
              <a:t>export default reducer;</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dirty="0" smtClean="0"/>
              <a:t>What is </a:t>
            </a:r>
            <a:r>
              <a:rPr lang="en-US" sz="3600" dirty="0" err="1" smtClean="0"/>
              <a:t>Redux</a:t>
            </a:r>
            <a:r>
              <a:rPr lang="en-US" sz="3600" dirty="0" smtClean="0"/>
              <a:t> ?</a:t>
            </a:r>
          </a:p>
        </p:txBody>
      </p:sp>
      <p:sp>
        <p:nvSpPr>
          <p:cNvPr id="3" name="Subtitle 2"/>
          <p:cNvSpPr>
            <a:spLocks noGrp="1"/>
          </p:cNvSpPr>
          <p:nvPr>
            <p:ph type="subTitle" idx="1"/>
          </p:nvPr>
        </p:nvSpPr>
        <p:spPr>
          <a:xfrm>
            <a:off x="1357290" y="3228536"/>
            <a:ext cx="7030807" cy="2629356"/>
          </a:xfrm>
        </p:spPr>
        <p:txBody>
          <a:bodyPr>
            <a:normAutofit/>
          </a:bodyPr>
          <a:lstStyle/>
          <a:p>
            <a:pPr algn="l"/>
            <a:r>
              <a:rPr lang="en-US" sz="1400" dirty="0" err="1" smtClean="0"/>
              <a:t>Redux</a:t>
            </a:r>
            <a:r>
              <a:rPr lang="en-US" sz="1400" dirty="0" smtClean="0"/>
              <a:t> is a predictable state container for JavaScript apps. As the application grows, it becomes difficult to keep it organized and maintain data flow. </a:t>
            </a:r>
            <a:r>
              <a:rPr lang="en-US" sz="1400" dirty="0" err="1" smtClean="0"/>
              <a:t>Redux</a:t>
            </a:r>
            <a:r>
              <a:rPr lang="en-US" sz="1400" dirty="0" smtClean="0"/>
              <a:t> solves this problem by managing application’s state with a single global object called Store. </a:t>
            </a:r>
            <a:r>
              <a:rPr lang="en-US" sz="1400" dirty="0" err="1" smtClean="0"/>
              <a:t>Redux</a:t>
            </a:r>
            <a:r>
              <a:rPr lang="en-US" sz="1400" dirty="0" smtClean="0"/>
              <a:t> fundamental principles help in maintaining consistency throughout your application, which makes debugging and testing easier.</a:t>
            </a:r>
          </a:p>
          <a:p>
            <a:pPr algn="l"/>
            <a:r>
              <a:rPr lang="en-US" sz="1400" dirty="0" smtClean="0"/>
              <a:t>More importantly, it gives you live code editing combined with a time-travelling debugger. It is flexible to go with any view layer such as React, Angular, </a:t>
            </a:r>
            <a:r>
              <a:rPr lang="en-US" sz="1400" dirty="0" err="1" smtClean="0"/>
              <a:t>Vue</a:t>
            </a:r>
            <a:r>
              <a:rPr lang="en-US" sz="1400" dirty="0" smtClean="0"/>
              <a:t>, etc.</a:t>
            </a:r>
          </a:p>
          <a:p>
            <a:pPr algn="l"/>
            <a:endParaRPr lang="en-US" sz="1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t>Firstly, if you do not set state to ‘</a:t>
            </a:r>
            <a:r>
              <a:rPr lang="en-US" sz="1600" dirty="0" err="1" smtClean="0"/>
              <a:t>initialState</a:t>
            </a:r>
            <a:r>
              <a:rPr lang="en-US" sz="1600" dirty="0" smtClean="0"/>
              <a:t>’, </a:t>
            </a:r>
            <a:r>
              <a:rPr lang="en-US" sz="1600" dirty="0" err="1" smtClean="0"/>
              <a:t>Redux</a:t>
            </a:r>
            <a:r>
              <a:rPr lang="en-US" sz="1600" dirty="0" smtClean="0"/>
              <a:t> calls reducer with the undefined state. In this code example, </a:t>
            </a:r>
            <a:r>
              <a:rPr lang="en-US" sz="1600" dirty="0" err="1" smtClean="0"/>
              <a:t>concat</a:t>
            </a:r>
            <a:r>
              <a:rPr lang="en-US" sz="1600" dirty="0" smtClean="0"/>
              <a:t>() function of JavaScript is used in ‘ITEMS_REQUEST_SUCCESS', which does not change the existing array; instead returns a new array.</a:t>
            </a:r>
          </a:p>
          <a:p>
            <a:pPr algn="l"/>
            <a:r>
              <a:rPr lang="en-US" sz="1600" dirty="0" smtClean="0"/>
              <a:t>In this way, you can avoid mutation of the state. Never write directly to the state. In 'ITEMS_REQUEST', we have to set the state value from the action received.</a:t>
            </a:r>
          </a:p>
          <a:p>
            <a:pPr algn="l"/>
            <a:r>
              <a:rPr lang="en-US" sz="1600" dirty="0" smtClean="0"/>
              <a:t>It is already discussed that we can write our logic in reducer and can split it on the logical data basis. Let us see how we can split reducers and combine them together as root reducer when dealing with a large application.</a:t>
            </a:r>
          </a:p>
          <a:p>
            <a:pPr algn="l"/>
            <a:r>
              <a:rPr lang="en-US" sz="1600" dirty="0" smtClean="0"/>
              <a:t>Suppose, we want to design a web page where a user can access product order status and see </a:t>
            </a:r>
            <a:r>
              <a:rPr lang="en-US" sz="1600" dirty="0" err="1" smtClean="0"/>
              <a:t>wishlist</a:t>
            </a:r>
            <a:r>
              <a:rPr lang="en-US" sz="1600" dirty="0" smtClean="0"/>
              <a:t> information. We can separate the logic in different reducers files, and make them work independently. Let us assume that GET_ORDER_STATUS action is dispatched to get the status of order corresponding to some order id and user id.</a:t>
            </a:r>
          </a:p>
          <a:p>
            <a:pPr algn="l"/>
            <a:endParaRPr lang="en-US" sz="1600" dirty="0" smtClean="0"/>
          </a:p>
          <a:p>
            <a:pPr algn="l"/>
            <a:r>
              <a:rPr lang="en-US" sz="1600" dirty="0" smtClean="0"/>
              <a:t>/reducer/orderStatusReducer.js</a:t>
            </a:r>
          </a:p>
          <a:p>
            <a:pPr algn="l"/>
            <a:r>
              <a:rPr lang="en-US" sz="1600" dirty="0" smtClean="0"/>
              <a:t>import { GET_ORDER_STATUS } from ‘../constants/</a:t>
            </a:r>
            <a:r>
              <a:rPr lang="en-US" sz="1600" dirty="0" err="1" smtClean="0"/>
              <a:t>appConstant</a:t>
            </a:r>
            <a:r>
              <a:rPr lang="en-US" sz="1600" dirty="0" smtClean="0"/>
              <a:t>’;</a:t>
            </a:r>
          </a:p>
          <a:p>
            <a:pPr algn="l"/>
            <a:r>
              <a:rPr lang="en-US" sz="1600" dirty="0" smtClean="0"/>
              <a:t>export default function (state = {} , action) {</a:t>
            </a:r>
          </a:p>
          <a:p>
            <a:pPr algn="l"/>
            <a:r>
              <a:rPr lang="en-US" sz="1600" dirty="0" smtClean="0"/>
              <a:t>   switch(</a:t>
            </a:r>
            <a:r>
              <a:rPr lang="en-US" sz="1600" dirty="0" err="1" smtClean="0"/>
              <a:t>action.type</a:t>
            </a:r>
            <a:r>
              <a:rPr lang="en-US" sz="1600" dirty="0" smtClean="0"/>
              <a:t>) {</a:t>
            </a:r>
          </a:p>
          <a:p>
            <a:pPr algn="l"/>
            <a:r>
              <a:rPr lang="en-US" sz="1600" dirty="0" smtClean="0"/>
              <a:t>      case GET_ORDER_STATUS:</a:t>
            </a:r>
          </a:p>
          <a:p>
            <a:pPr algn="l"/>
            <a:r>
              <a:rPr lang="en-US" sz="1600" dirty="0" smtClean="0"/>
              <a:t>         return { ...state, </a:t>
            </a:r>
            <a:r>
              <a:rPr lang="en-US" sz="1600" dirty="0" err="1" smtClean="0"/>
              <a:t>orderStatusData</a:t>
            </a:r>
            <a:r>
              <a:rPr lang="en-US" sz="1600" dirty="0" smtClean="0"/>
              <a:t>: </a:t>
            </a:r>
            <a:r>
              <a:rPr lang="en-US" sz="1600" dirty="0" err="1" smtClean="0"/>
              <a:t>action.payload.orderStatus</a:t>
            </a:r>
            <a:r>
              <a:rPr lang="en-US" sz="1600" dirty="0" smtClean="0"/>
              <a:t> };</a:t>
            </a:r>
          </a:p>
          <a:p>
            <a:pPr algn="l"/>
            <a:r>
              <a:rPr lang="en-US" sz="1600" dirty="0" smtClean="0"/>
              <a:t>      default:</a:t>
            </a:r>
          </a:p>
          <a:p>
            <a:pPr algn="l"/>
            <a:r>
              <a:rPr lang="en-US" sz="1600" dirty="0" smtClean="0"/>
              <a:t>         return state;</a:t>
            </a:r>
          </a:p>
          <a:p>
            <a:pPr algn="l"/>
            <a:r>
              <a:rPr lang="en-US" sz="1600" dirty="0" smtClean="0"/>
              <a:t>   }</a:t>
            </a:r>
          </a:p>
          <a:p>
            <a:pPr algn="l"/>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Similarly, assume GET_WISHLIST_ITEMS action is dispatched to get the user’s </a:t>
            </a:r>
            <a:r>
              <a:rPr lang="en-US" sz="1600" dirty="0" err="1" smtClean="0"/>
              <a:t>wishlist</a:t>
            </a:r>
            <a:r>
              <a:rPr lang="en-US" sz="1600" dirty="0" smtClean="0"/>
              <a:t> information respective of a user.</a:t>
            </a:r>
          </a:p>
          <a:p>
            <a:pPr algn="l"/>
            <a:endParaRPr lang="en-US" sz="1600" dirty="0" smtClean="0"/>
          </a:p>
          <a:p>
            <a:pPr algn="l"/>
            <a:r>
              <a:rPr lang="en-US" sz="1600" dirty="0" smtClean="0"/>
              <a:t>/reducer/getWishlistDataReducer.js</a:t>
            </a:r>
          </a:p>
          <a:p>
            <a:pPr algn="l"/>
            <a:r>
              <a:rPr lang="en-US" sz="1600" dirty="0" smtClean="0"/>
              <a:t>import { GET_WISHLIST_ITEMS } from ‘../constants/</a:t>
            </a:r>
            <a:r>
              <a:rPr lang="en-US" sz="1600" dirty="0" err="1" smtClean="0"/>
              <a:t>appConstant</a:t>
            </a:r>
            <a:r>
              <a:rPr lang="en-US" sz="1600" dirty="0" smtClean="0"/>
              <a:t>’;</a:t>
            </a:r>
          </a:p>
          <a:p>
            <a:pPr algn="l"/>
            <a:r>
              <a:rPr lang="en-US" sz="1600" dirty="0" smtClean="0"/>
              <a:t>export default function (state = {}, action) {</a:t>
            </a:r>
          </a:p>
          <a:p>
            <a:pPr algn="l"/>
            <a:r>
              <a:rPr lang="en-US" sz="1600" dirty="0" smtClean="0"/>
              <a:t>   switch(</a:t>
            </a:r>
            <a:r>
              <a:rPr lang="en-US" sz="1600" dirty="0" err="1" smtClean="0"/>
              <a:t>action.type</a:t>
            </a:r>
            <a:r>
              <a:rPr lang="en-US" sz="1600" dirty="0" smtClean="0"/>
              <a:t>) {</a:t>
            </a:r>
          </a:p>
          <a:p>
            <a:pPr algn="l"/>
            <a:r>
              <a:rPr lang="en-US" sz="1600" dirty="0" smtClean="0"/>
              <a:t>      case GET_WISHLIST_ITEMS:</a:t>
            </a:r>
          </a:p>
          <a:p>
            <a:pPr algn="l"/>
            <a:r>
              <a:rPr lang="en-US" sz="1600" dirty="0" smtClean="0"/>
              <a:t>         return { ...state, </a:t>
            </a:r>
            <a:r>
              <a:rPr lang="en-US" sz="1600" dirty="0" err="1" smtClean="0"/>
              <a:t>wishlistData</a:t>
            </a:r>
            <a:r>
              <a:rPr lang="en-US" sz="1600" dirty="0" smtClean="0"/>
              <a:t>: </a:t>
            </a:r>
            <a:r>
              <a:rPr lang="en-US" sz="1600" dirty="0" err="1" smtClean="0"/>
              <a:t>action.payload.wishlistData</a:t>
            </a:r>
            <a:r>
              <a:rPr lang="en-US" sz="1600" dirty="0" smtClean="0"/>
              <a:t> };</a:t>
            </a:r>
          </a:p>
          <a:p>
            <a:pPr algn="l"/>
            <a:r>
              <a:rPr lang="en-US" sz="1600" dirty="0" smtClean="0"/>
              <a:t>      default:</a:t>
            </a:r>
          </a:p>
          <a:p>
            <a:pPr algn="l"/>
            <a:r>
              <a:rPr lang="en-US" sz="1600" dirty="0" smtClean="0"/>
              <a:t>         return state;</a:t>
            </a:r>
          </a:p>
          <a:p>
            <a:pPr algn="l"/>
            <a:r>
              <a:rPr lang="en-US" sz="1600" dirty="0" smtClean="0"/>
              <a:t>   }</a:t>
            </a:r>
          </a:p>
          <a:p>
            <a:pPr algn="l"/>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lnSpcReduction="10000"/>
          </a:bodyPr>
          <a:lstStyle/>
          <a:p>
            <a:pPr algn="l"/>
            <a:r>
              <a:rPr lang="en-US" sz="1600" dirty="0" smtClean="0"/>
              <a:t>Now, we can combine both reducers by using </a:t>
            </a:r>
            <a:r>
              <a:rPr lang="en-US" sz="1600" dirty="0" err="1" smtClean="0"/>
              <a:t>Redux</a:t>
            </a:r>
            <a:r>
              <a:rPr lang="en-US" sz="1600" dirty="0" smtClean="0"/>
              <a:t> </a:t>
            </a:r>
            <a:r>
              <a:rPr lang="en-US" sz="1600" dirty="0" err="1" smtClean="0"/>
              <a:t>combineReducers</a:t>
            </a:r>
            <a:r>
              <a:rPr lang="en-US" sz="1600" dirty="0" smtClean="0"/>
              <a:t> utility. The </a:t>
            </a:r>
            <a:r>
              <a:rPr lang="en-US" sz="1600" dirty="0" err="1" smtClean="0"/>
              <a:t>combineReducers</a:t>
            </a:r>
            <a:r>
              <a:rPr lang="en-US" sz="1600" dirty="0" smtClean="0"/>
              <a:t> generate a function which returns an object whose values are different reducer functions. You can import all the reducers in index reducer file and combine them together as an object with their respective names.</a:t>
            </a:r>
          </a:p>
          <a:p>
            <a:pPr algn="l"/>
            <a:r>
              <a:rPr lang="en-US" sz="1600" dirty="0" smtClean="0"/>
              <a:t>/reducer/index.js</a:t>
            </a:r>
          </a:p>
          <a:p>
            <a:pPr algn="l"/>
            <a:r>
              <a:rPr lang="en-US" sz="1600" dirty="0" smtClean="0"/>
              <a:t>import { </a:t>
            </a:r>
            <a:r>
              <a:rPr lang="en-US" sz="1600" dirty="0" err="1" smtClean="0"/>
              <a:t>combineReducers</a:t>
            </a:r>
            <a:r>
              <a:rPr lang="en-US" sz="1600" dirty="0" smtClean="0"/>
              <a:t> } from ‘</a:t>
            </a:r>
            <a:r>
              <a:rPr lang="en-US" sz="1600" dirty="0" err="1" smtClean="0"/>
              <a:t>redux</a:t>
            </a:r>
            <a:r>
              <a:rPr lang="en-US" sz="1600" dirty="0" smtClean="0"/>
              <a:t>’;</a:t>
            </a:r>
          </a:p>
          <a:p>
            <a:pPr algn="l"/>
            <a:r>
              <a:rPr lang="en-US" sz="1600" dirty="0" smtClean="0"/>
              <a:t>import </a:t>
            </a:r>
            <a:r>
              <a:rPr lang="en-US" sz="1600" dirty="0" err="1" smtClean="0"/>
              <a:t>OrderStatusReducer</a:t>
            </a:r>
            <a:r>
              <a:rPr lang="en-US" sz="1600" dirty="0" smtClean="0"/>
              <a:t> from ‘./</a:t>
            </a:r>
            <a:r>
              <a:rPr lang="en-US" sz="1600" dirty="0" err="1" smtClean="0"/>
              <a:t>orderStatusReducer</a:t>
            </a:r>
            <a:r>
              <a:rPr lang="en-US" sz="1600" dirty="0" smtClean="0"/>
              <a:t>’;</a:t>
            </a:r>
          </a:p>
          <a:p>
            <a:pPr algn="l"/>
            <a:r>
              <a:rPr lang="en-US" sz="1600" dirty="0" smtClean="0"/>
              <a:t>import </a:t>
            </a:r>
            <a:r>
              <a:rPr lang="en-US" sz="1600" dirty="0" err="1" smtClean="0"/>
              <a:t>GetWishlistDataReducer</a:t>
            </a:r>
            <a:r>
              <a:rPr lang="en-US" sz="1600" dirty="0" smtClean="0"/>
              <a:t> from ‘./</a:t>
            </a:r>
            <a:r>
              <a:rPr lang="en-US" sz="1600" dirty="0" err="1" smtClean="0"/>
              <a:t>getWishlistDataReducer</a:t>
            </a:r>
            <a:r>
              <a:rPr lang="en-US" sz="1600" dirty="0" smtClean="0"/>
              <a:t>’;</a:t>
            </a:r>
          </a:p>
          <a:p>
            <a:pPr algn="l"/>
            <a:endParaRPr lang="en-US" sz="1600" dirty="0" smtClean="0"/>
          </a:p>
          <a:p>
            <a:pPr algn="l"/>
            <a:r>
              <a:rPr lang="en-US" sz="1600" dirty="0" smtClean="0"/>
              <a:t>const </a:t>
            </a:r>
            <a:r>
              <a:rPr lang="en-US" sz="1600" dirty="0" err="1" smtClean="0"/>
              <a:t>rootReducer</a:t>
            </a:r>
            <a:r>
              <a:rPr lang="en-US" sz="1600" dirty="0" smtClean="0"/>
              <a:t> = </a:t>
            </a:r>
            <a:r>
              <a:rPr lang="en-US" sz="1600" dirty="0" err="1" smtClean="0"/>
              <a:t>combineReducers</a:t>
            </a:r>
            <a:r>
              <a:rPr lang="en-US" sz="1600" dirty="0" smtClean="0"/>
              <a:t> ({</a:t>
            </a:r>
          </a:p>
          <a:p>
            <a:pPr algn="l"/>
            <a:r>
              <a:rPr lang="en-US" sz="1600" dirty="0" smtClean="0"/>
              <a:t>   </a:t>
            </a:r>
            <a:r>
              <a:rPr lang="en-US" sz="1600" dirty="0" err="1" smtClean="0"/>
              <a:t>orderStatusReducer</a:t>
            </a:r>
            <a:r>
              <a:rPr lang="en-US" sz="1600" dirty="0" smtClean="0"/>
              <a:t>: </a:t>
            </a:r>
            <a:r>
              <a:rPr lang="en-US" sz="1600" dirty="0" err="1" smtClean="0"/>
              <a:t>OrderStatusReducer</a:t>
            </a:r>
            <a:r>
              <a:rPr lang="en-US" sz="1600" dirty="0" smtClean="0"/>
              <a:t>,</a:t>
            </a:r>
          </a:p>
          <a:p>
            <a:pPr algn="l"/>
            <a:r>
              <a:rPr lang="en-US" sz="1600" dirty="0" smtClean="0"/>
              <a:t>   </a:t>
            </a:r>
            <a:r>
              <a:rPr lang="en-US" sz="1600" dirty="0" err="1" smtClean="0"/>
              <a:t>getWishlistDataReducer</a:t>
            </a:r>
            <a:r>
              <a:rPr lang="en-US" sz="1600" dirty="0" smtClean="0"/>
              <a:t>: </a:t>
            </a:r>
            <a:r>
              <a:rPr lang="en-US" sz="1600" dirty="0" err="1" smtClean="0"/>
              <a:t>GetWishlistDataReducer</a:t>
            </a:r>
            <a:endParaRPr lang="en-US" sz="1600" dirty="0" smtClean="0"/>
          </a:p>
          <a:p>
            <a:pPr algn="l"/>
            <a:r>
              <a:rPr lang="en-US" sz="1600" dirty="0" smtClean="0"/>
              <a:t>});</a:t>
            </a:r>
          </a:p>
          <a:p>
            <a:pPr algn="l"/>
            <a:r>
              <a:rPr lang="en-US" sz="1600" dirty="0" smtClean="0"/>
              <a:t>export default </a:t>
            </a:r>
            <a:r>
              <a:rPr lang="en-US" sz="1600" dirty="0" err="1" smtClean="0"/>
              <a:t>rootReducer</a:t>
            </a:r>
            <a:r>
              <a:rPr lang="en-US" sz="1600" dirty="0" smtClean="0"/>
              <a:t>;</a:t>
            </a:r>
          </a:p>
          <a:p>
            <a:pPr algn="l"/>
            <a:endParaRPr lang="en-US" sz="1600" dirty="0" smtClean="0"/>
          </a:p>
          <a:p>
            <a:pPr algn="l"/>
            <a:r>
              <a:rPr lang="en-US" sz="1600" dirty="0" smtClean="0"/>
              <a:t> Now, you can pass this </a:t>
            </a:r>
            <a:r>
              <a:rPr lang="en-US" sz="1600" dirty="0" err="1" smtClean="0"/>
              <a:t>rootReducer</a:t>
            </a:r>
            <a:r>
              <a:rPr lang="en-US" sz="1600" dirty="0" smtClean="0"/>
              <a:t> to the </a:t>
            </a:r>
            <a:r>
              <a:rPr lang="en-US" sz="1600" dirty="0" err="1" smtClean="0"/>
              <a:t>createStore</a:t>
            </a:r>
            <a:r>
              <a:rPr lang="en-US" sz="1600" dirty="0" smtClean="0"/>
              <a:t> method as follows −</a:t>
            </a:r>
          </a:p>
          <a:p>
            <a:pPr algn="l"/>
            <a:r>
              <a:rPr lang="en-US" sz="1600" dirty="0" smtClean="0"/>
              <a:t>const store = </a:t>
            </a:r>
            <a:r>
              <a:rPr lang="en-US" sz="1600" dirty="0" err="1" smtClean="0"/>
              <a:t>createStore</a:t>
            </a:r>
            <a:r>
              <a:rPr lang="en-US" sz="1600" dirty="0" smtClean="0"/>
              <a:t>(</a:t>
            </a:r>
            <a:r>
              <a:rPr lang="en-US" sz="1600" dirty="0" err="1" smtClean="0"/>
              <a:t>rootReducer</a:t>
            </a:r>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err="1" smtClean="0"/>
              <a:t>MiddleWare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err="1" smtClean="0"/>
              <a:t>Redux</a:t>
            </a:r>
            <a:r>
              <a:rPr lang="en-US" sz="1600" dirty="0" smtClean="0"/>
              <a:t> itself is synchronous, so how the </a:t>
            </a:r>
            <a:r>
              <a:rPr lang="en-US" sz="1600" b="1" dirty="0" err="1" smtClean="0"/>
              <a:t>async</a:t>
            </a:r>
            <a:r>
              <a:rPr lang="en-US" sz="1600" dirty="0" smtClean="0"/>
              <a:t> operations like </a:t>
            </a:r>
            <a:r>
              <a:rPr lang="en-US" sz="1600" b="1" dirty="0" smtClean="0"/>
              <a:t>network request</a:t>
            </a:r>
            <a:r>
              <a:rPr lang="en-US" sz="1600" dirty="0" smtClean="0"/>
              <a:t> work with </a:t>
            </a:r>
            <a:r>
              <a:rPr lang="en-US" sz="1600" dirty="0" err="1" smtClean="0"/>
              <a:t>Redux</a:t>
            </a:r>
            <a:r>
              <a:rPr lang="en-US" sz="1600" dirty="0" smtClean="0"/>
              <a:t>? Here </a:t>
            </a:r>
            <a:r>
              <a:rPr lang="en-US" sz="1600" dirty="0" err="1" smtClean="0"/>
              <a:t>middlewares</a:t>
            </a:r>
            <a:r>
              <a:rPr lang="en-US" sz="1600" dirty="0" smtClean="0"/>
              <a:t> come handy. As discussed earlier, reducers are the place where all the execution logic is written. Reducer has nothing to do with who performs it, how much time it is taking or logging the state of the app before and after the action is dispatched.</a:t>
            </a:r>
          </a:p>
          <a:p>
            <a:pPr algn="l"/>
            <a:r>
              <a:rPr lang="en-US" sz="1600" dirty="0" smtClean="0"/>
              <a:t>In this case, </a:t>
            </a:r>
            <a:r>
              <a:rPr lang="en-US" sz="1600" dirty="0" err="1" smtClean="0"/>
              <a:t>Redux</a:t>
            </a:r>
            <a:r>
              <a:rPr lang="en-US" sz="1600" dirty="0" smtClean="0"/>
              <a:t> middleware function provides a medium to interact with dispatched action before they reach the reducer. Customized middleware functions can be created by writing high order functions (a function that returns another function), which wraps around some logic. Multiple </a:t>
            </a:r>
            <a:r>
              <a:rPr lang="en-US" sz="1600" dirty="0" err="1" smtClean="0"/>
              <a:t>middlewares</a:t>
            </a:r>
            <a:r>
              <a:rPr lang="en-US" sz="1600" dirty="0" smtClean="0"/>
              <a:t> can be combined together to add new functionality, and each middleware requires no knowledge of what came before and after. You can imagine </a:t>
            </a:r>
            <a:r>
              <a:rPr lang="en-US" sz="1600" dirty="0" err="1" smtClean="0"/>
              <a:t>middlewares</a:t>
            </a:r>
            <a:r>
              <a:rPr lang="en-US" sz="1600" dirty="0" smtClean="0"/>
              <a:t> somewhere between action dispatched and reducer.</a:t>
            </a:r>
          </a:p>
          <a:p>
            <a:pPr algn="l"/>
            <a:r>
              <a:rPr lang="en-US" sz="1600" dirty="0" smtClean="0"/>
              <a:t>Commonly, </a:t>
            </a:r>
            <a:r>
              <a:rPr lang="en-US" sz="1600" dirty="0" err="1" smtClean="0"/>
              <a:t>middlewares</a:t>
            </a:r>
            <a:r>
              <a:rPr lang="en-US" sz="1600" dirty="0" smtClean="0"/>
              <a:t> are used to deal with asynchronous actions in your app. </a:t>
            </a:r>
            <a:r>
              <a:rPr lang="en-US" sz="1600" dirty="0" err="1" smtClean="0"/>
              <a:t>Redux</a:t>
            </a:r>
            <a:r>
              <a:rPr lang="en-US" sz="1600" dirty="0" smtClean="0"/>
              <a:t> provides with API called </a:t>
            </a:r>
            <a:r>
              <a:rPr lang="en-US" sz="1600" dirty="0" err="1" smtClean="0"/>
              <a:t>applyMiddleware</a:t>
            </a:r>
            <a:r>
              <a:rPr lang="en-US" sz="1600" dirty="0" smtClean="0"/>
              <a:t> which allows us to use custom middleware as well as </a:t>
            </a:r>
            <a:r>
              <a:rPr lang="en-US" sz="1600" dirty="0" err="1" smtClean="0"/>
              <a:t>Redux</a:t>
            </a:r>
            <a:r>
              <a:rPr lang="en-US" sz="1600" dirty="0" smtClean="0"/>
              <a:t> </a:t>
            </a:r>
            <a:r>
              <a:rPr lang="en-US" sz="1600" dirty="0" err="1" smtClean="0"/>
              <a:t>middlewares</a:t>
            </a:r>
            <a:r>
              <a:rPr lang="en-US" sz="1600" dirty="0" smtClean="0"/>
              <a:t> like </a:t>
            </a:r>
            <a:r>
              <a:rPr lang="en-US" sz="1600" dirty="0" err="1" smtClean="0"/>
              <a:t>redux-thunk</a:t>
            </a:r>
            <a:r>
              <a:rPr lang="en-US" sz="1600" dirty="0" smtClean="0"/>
              <a:t> and </a:t>
            </a:r>
            <a:r>
              <a:rPr lang="en-US" sz="1600" dirty="0" err="1" smtClean="0"/>
              <a:t>redux</a:t>
            </a:r>
            <a:r>
              <a:rPr lang="en-US" sz="1600" dirty="0" smtClean="0"/>
              <a:t>-promise. It applies </a:t>
            </a:r>
            <a:r>
              <a:rPr lang="en-US" sz="1600" dirty="0" err="1" smtClean="0"/>
              <a:t>middlewares</a:t>
            </a:r>
            <a:r>
              <a:rPr lang="en-US" sz="1600" dirty="0" smtClean="0"/>
              <a:t> to store. The syntax of using </a:t>
            </a:r>
            <a:r>
              <a:rPr lang="en-US" sz="1600" dirty="0" err="1" smtClean="0"/>
              <a:t>applyMiddleware</a:t>
            </a:r>
            <a:r>
              <a:rPr lang="en-US" sz="1600" dirty="0" smtClean="0"/>
              <a:t> API is −</a:t>
            </a:r>
          </a:p>
          <a:p>
            <a:pPr algn="l"/>
            <a:r>
              <a:rPr lang="en-US" sz="1600" dirty="0" err="1" smtClean="0"/>
              <a:t>applyMiddleware</a:t>
            </a:r>
            <a:r>
              <a:rPr lang="en-US" sz="1600" dirty="0" smtClean="0"/>
              <a:t>(...middleware)</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And this can be applied to store as follows −</a:t>
            </a:r>
          </a:p>
          <a:p>
            <a:pPr algn="l"/>
            <a:endParaRPr lang="en-US" sz="1600" dirty="0" smtClean="0"/>
          </a:p>
          <a:p>
            <a:pPr algn="l"/>
            <a:r>
              <a:rPr lang="en-US" sz="1600" dirty="0" smtClean="0"/>
              <a:t>import { </a:t>
            </a:r>
            <a:r>
              <a:rPr lang="en-US" sz="1600" dirty="0" err="1" smtClean="0"/>
              <a:t>createStore</a:t>
            </a:r>
            <a:r>
              <a:rPr lang="en-US" sz="1600" dirty="0" smtClean="0"/>
              <a:t>, </a:t>
            </a:r>
            <a:r>
              <a:rPr lang="en-US" sz="1600" dirty="0" err="1" smtClean="0"/>
              <a:t>applyMiddleware</a:t>
            </a:r>
            <a:r>
              <a:rPr lang="en-US" sz="1600" dirty="0" smtClean="0"/>
              <a:t> } from '</a:t>
            </a:r>
            <a:r>
              <a:rPr lang="en-US" sz="1600" dirty="0" err="1" smtClean="0"/>
              <a:t>redux</a:t>
            </a:r>
            <a:r>
              <a:rPr lang="en-US" sz="1600" dirty="0" smtClean="0"/>
              <a:t>'; </a:t>
            </a:r>
          </a:p>
          <a:p>
            <a:pPr algn="l"/>
            <a:r>
              <a:rPr lang="en-US" sz="1600" dirty="0" smtClean="0"/>
              <a:t>import </a:t>
            </a:r>
            <a:r>
              <a:rPr lang="en-US" sz="1600" dirty="0" err="1" smtClean="0"/>
              <a:t>thunk</a:t>
            </a:r>
            <a:r>
              <a:rPr lang="en-US" sz="1600" dirty="0" smtClean="0"/>
              <a:t> from '</a:t>
            </a:r>
            <a:r>
              <a:rPr lang="en-US" sz="1600" dirty="0" err="1" smtClean="0"/>
              <a:t>redux-thunk</a:t>
            </a:r>
            <a:r>
              <a:rPr lang="en-US" sz="1600" dirty="0" smtClean="0"/>
              <a:t>'; </a:t>
            </a:r>
          </a:p>
          <a:p>
            <a:pPr algn="l"/>
            <a:r>
              <a:rPr lang="en-US" sz="1600" dirty="0" smtClean="0"/>
              <a:t>import </a:t>
            </a:r>
            <a:r>
              <a:rPr lang="en-US" sz="1600" dirty="0" err="1" smtClean="0"/>
              <a:t>rootReducer</a:t>
            </a:r>
            <a:r>
              <a:rPr lang="en-US" sz="1600" dirty="0" smtClean="0"/>
              <a:t> from './reducers/index'; </a:t>
            </a:r>
          </a:p>
          <a:p>
            <a:pPr algn="l"/>
            <a:r>
              <a:rPr lang="en-US" sz="1600" dirty="0" smtClean="0"/>
              <a:t>const store = </a:t>
            </a:r>
            <a:r>
              <a:rPr lang="en-US" sz="1600" dirty="0" err="1" smtClean="0"/>
              <a:t>createStore</a:t>
            </a:r>
            <a:r>
              <a:rPr lang="en-US" sz="1600" dirty="0" smtClean="0"/>
              <a:t>(</a:t>
            </a:r>
            <a:r>
              <a:rPr lang="en-US" sz="1600" dirty="0" err="1" smtClean="0"/>
              <a:t>rootReducer</a:t>
            </a:r>
            <a:r>
              <a:rPr lang="en-US" sz="1600" dirty="0" smtClean="0"/>
              <a:t>, </a:t>
            </a:r>
            <a:r>
              <a:rPr lang="en-US" sz="1600" dirty="0" err="1" smtClean="0"/>
              <a:t>applyMiddleware</a:t>
            </a:r>
            <a:r>
              <a:rPr lang="en-US" sz="1600" dirty="0" smtClean="0"/>
              <a:t>(</a:t>
            </a:r>
            <a:r>
              <a:rPr lang="en-US" sz="1600" dirty="0" err="1" smtClean="0"/>
              <a:t>thunk</a:t>
            </a:r>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25</a:t>
            </a:fld>
            <a:endParaRPr lang="en-US"/>
          </a:p>
        </p:txBody>
      </p:sp>
      <p:pic>
        <p:nvPicPr>
          <p:cNvPr id="3074" name="Picture 2"/>
          <p:cNvPicPr>
            <a:picLocks noChangeAspect="1" noChangeArrowheads="1"/>
          </p:cNvPicPr>
          <p:nvPr/>
        </p:nvPicPr>
        <p:blipFill>
          <a:blip r:embed="rId2"/>
          <a:srcRect/>
          <a:stretch>
            <a:fillRect/>
          </a:stretch>
        </p:blipFill>
        <p:spPr bwMode="auto">
          <a:xfrm>
            <a:off x="1195388" y="1300163"/>
            <a:ext cx="6753225" cy="42576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lnSpcReduction="10000"/>
          </a:bodyPr>
          <a:lstStyle/>
          <a:p>
            <a:pPr algn="l"/>
            <a:r>
              <a:rPr lang="en-US" sz="1600" dirty="0" err="1" smtClean="0"/>
              <a:t>Middlewares</a:t>
            </a:r>
            <a:r>
              <a:rPr lang="en-US" sz="1600" dirty="0" smtClean="0"/>
              <a:t> will let you write an action dispatcher which returns a function instead of an action object. Example for the same is shown below −</a:t>
            </a:r>
          </a:p>
          <a:p>
            <a:pPr algn="l"/>
            <a:r>
              <a:rPr lang="en-US" sz="1600" dirty="0" smtClean="0"/>
              <a:t>function </a:t>
            </a:r>
            <a:r>
              <a:rPr lang="en-US" sz="1600" dirty="0" err="1" smtClean="0"/>
              <a:t>getUser</a:t>
            </a:r>
            <a:r>
              <a:rPr lang="en-US" sz="1600" dirty="0" smtClean="0"/>
              <a:t>() {</a:t>
            </a:r>
          </a:p>
          <a:p>
            <a:pPr algn="l"/>
            <a:r>
              <a:rPr lang="en-US" sz="1600" dirty="0" smtClean="0"/>
              <a:t>	 return function() { </a:t>
            </a:r>
          </a:p>
          <a:p>
            <a:pPr algn="l"/>
            <a:r>
              <a:rPr lang="en-US" sz="1600" dirty="0" smtClean="0"/>
              <a:t>	return </a:t>
            </a:r>
            <a:r>
              <a:rPr lang="en-US" sz="1600" dirty="0" err="1" smtClean="0"/>
              <a:t>axios.get</a:t>
            </a:r>
            <a:r>
              <a:rPr lang="en-US" sz="1600" dirty="0" smtClean="0"/>
              <a:t>('/</a:t>
            </a:r>
            <a:r>
              <a:rPr lang="en-US" sz="1600" dirty="0" err="1" smtClean="0"/>
              <a:t>get_user_details</a:t>
            </a:r>
            <a:r>
              <a:rPr lang="en-US" sz="1600" dirty="0" smtClean="0"/>
              <a:t>'); </a:t>
            </a:r>
          </a:p>
          <a:p>
            <a:pPr algn="l"/>
            <a:r>
              <a:rPr lang="en-US" sz="1600" dirty="0" smtClean="0"/>
              <a:t>	}; </a:t>
            </a:r>
          </a:p>
          <a:p>
            <a:pPr algn="l"/>
            <a:r>
              <a:rPr lang="en-US" sz="1600" dirty="0" smtClean="0"/>
              <a:t>} </a:t>
            </a:r>
          </a:p>
          <a:p>
            <a:pPr algn="l"/>
            <a:r>
              <a:rPr lang="en-US" sz="1600" dirty="0" smtClean="0"/>
              <a:t>Conditional dispatch can be written inside middleware. Each middleware receives store’s dispatch so that they can dispatch new action, and </a:t>
            </a:r>
            <a:r>
              <a:rPr lang="en-US" sz="1600" dirty="0" err="1" smtClean="0"/>
              <a:t>getState</a:t>
            </a:r>
            <a:r>
              <a:rPr lang="en-US" sz="1600" dirty="0" smtClean="0"/>
              <a:t> functions as arguments so that they can access the current state and return a function. Any return value from an inner function will be available as the value of dispatch function itself.</a:t>
            </a:r>
          </a:p>
          <a:p>
            <a:pPr algn="l"/>
            <a:r>
              <a:rPr lang="en-US" sz="1600" dirty="0" smtClean="0"/>
              <a:t>The following is the syntax of a middleware −</a:t>
            </a:r>
          </a:p>
          <a:p>
            <a:pPr algn="l"/>
            <a:r>
              <a:rPr lang="en-US" sz="1600" dirty="0" smtClean="0"/>
              <a:t>({ </a:t>
            </a:r>
            <a:r>
              <a:rPr lang="en-US" sz="1600" dirty="0" err="1" smtClean="0"/>
              <a:t>getState</a:t>
            </a:r>
            <a:r>
              <a:rPr lang="en-US" sz="1600" dirty="0" smtClean="0"/>
              <a:t>, dispatch }) =&gt; next =&gt; action </a:t>
            </a:r>
          </a:p>
          <a:p>
            <a:pPr algn="l"/>
            <a:r>
              <a:rPr lang="en-US" sz="1600" dirty="0" smtClean="0"/>
              <a:t>The </a:t>
            </a:r>
            <a:r>
              <a:rPr lang="en-US" sz="1600" dirty="0" err="1" smtClean="0"/>
              <a:t>getState</a:t>
            </a:r>
            <a:r>
              <a:rPr lang="en-US" sz="1600" dirty="0" smtClean="0"/>
              <a:t> function is useful to decide whether new data is to be fetched or cache result should get returned, depending upon the current state.</a:t>
            </a:r>
          </a:p>
          <a:p>
            <a:pPr algn="l"/>
            <a:r>
              <a:rPr lang="en-US" sz="1600" dirty="0" smtClean="0"/>
              <a:t>Let us see an example of a custom middleware logger function. It simply logs the action and new state.</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import { </a:t>
            </a:r>
            <a:r>
              <a:rPr lang="en-US" sz="1600" dirty="0" err="1" smtClean="0"/>
              <a:t>createStore</a:t>
            </a:r>
            <a:r>
              <a:rPr lang="en-US" sz="1600" dirty="0" smtClean="0"/>
              <a:t>, </a:t>
            </a:r>
            <a:r>
              <a:rPr lang="en-US" sz="1600" dirty="0" err="1" smtClean="0"/>
              <a:t>applyMiddleware</a:t>
            </a:r>
            <a:r>
              <a:rPr lang="en-US" sz="1600" dirty="0" smtClean="0"/>
              <a:t> } from '</a:t>
            </a:r>
            <a:r>
              <a:rPr lang="en-US" sz="1600" dirty="0" err="1" smtClean="0"/>
              <a:t>redux</a:t>
            </a:r>
            <a:r>
              <a:rPr lang="en-US" sz="1600" dirty="0" smtClean="0"/>
              <a:t>'</a:t>
            </a:r>
          </a:p>
          <a:p>
            <a:pPr algn="l"/>
            <a:r>
              <a:rPr lang="en-US" sz="1600" dirty="0" smtClean="0"/>
              <a:t>import </a:t>
            </a:r>
            <a:r>
              <a:rPr lang="en-US" sz="1600" dirty="0" err="1" smtClean="0"/>
              <a:t>userLogin</a:t>
            </a:r>
            <a:r>
              <a:rPr lang="en-US" sz="1600" dirty="0" smtClean="0"/>
              <a:t> from './reducers'</a:t>
            </a:r>
          </a:p>
          <a:p>
            <a:pPr algn="l"/>
            <a:endParaRPr lang="en-US" sz="1600" dirty="0" smtClean="0"/>
          </a:p>
          <a:p>
            <a:pPr algn="l"/>
            <a:r>
              <a:rPr lang="en-US" sz="1600" dirty="0" smtClean="0"/>
              <a:t>function logger({ </a:t>
            </a:r>
            <a:r>
              <a:rPr lang="en-US" sz="1600" dirty="0" err="1" smtClean="0"/>
              <a:t>getState</a:t>
            </a:r>
            <a:r>
              <a:rPr lang="en-US" sz="1600" dirty="0" smtClean="0"/>
              <a:t> }) {</a:t>
            </a:r>
          </a:p>
          <a:p>
            <a:pPr algn="l"/>
            <a:r>
              <a:rPr lang="en-US" sz="1600" dirty="0" smtClean="0"/>
              <a:t>   return next =&gt; action =&gt; {</a:t>
            </a:r>
          </a:p>
          <a:p>
            <a:pPr algn="l"/>
            <a:r>
              <a:rPr lang="en-US" sz="1600" dirty="0" smtClean="0"/>
              <a:t>      console.log(‘action’, action);</a:t>
            </a:r>
          </a:p>
          <a:p>
            <a:pPr algn="l"/>
            <a:r>
              <a:rPr lang="en-US" sz="1600" dirty="0" smtClean="0"/>
              <a:t>      const </a:t>
            </a:r>
            <a:r>
              <a:rPr lang="en-US" sz="1600" dirty="0" err="1" smtClean="0"/>
              <a:t>returnVal</a:t>
            </a:r>
            <a:r>
              <a:rPr lang="en-US" sz="1600" dirty="0" smtClean="0"/>
              <a:t> = next(action);</a:t>
            </a:r>
          </a:p>
          <a:p>
            <a:pPr algn="l"/>
            <a:r>
              <a:rPr lang="en-US" sz="1600" dirty="0" smtClean="0"/>
              <a:t>      console.log('state when action is dispatched', </a:t>
            </a:r>
            <a:r>
              <a:rPr lang="en-US" sz="1600" dirty="0" err="1" smtClean="0"/>
              <a:t>getState</a:t>
            </a:r>
            <a:r>
              <a:rPr lang="en-US" sz="1600" dirty="0" smtClean="0"/>
              <a:t>()); </a:t>
            </a:r>
          </a:p>
          <a:p>
            <a:pPr algn="l"/>
            <a:r>
              <a:rPr lang="en-US" sz="1600" dirty="0" smtClean="0"/>
              <a:t>      return </a:t>
            </a:r>
            <a:r>
              <a:rPr lang="en-US" sz="1600" dirty="0" err="1" smtClean="0"/>
              <a:t>returnVal</a:t>
            </a:r>
            <a:r>
              <a:rPr lang="en-US" sz="1600" dirty="0" smtClean="0"/>
              <a:t>;</a:t>
            </a:r>
          </a:p>
          <a:p>
            <a:pPr algn="l"/>
            <a:r>
              <a:rPr lang="en-US" sz="1600" dirty="0" smtClean="0"/>
              <a:t>   }</a:t>
            </a:r>
          </a:p>
          <a:p>
            <a:pPr algn="l"/>
            <a:r>
              <a:rPr lang="en-US" sz="1600" dirty="0" smtClean="0"/>
              <a:t>}</a:t>
            </a:r>
          </a:p>
          <a:p>
            <a:pPr algn="l"/>
            <a:endParaRPr lang="en-US" sz="1600" dirty="0" smtClean="0"/>
          </a:p>
          <a:p>
            <a:pPr algn="l"/>
            <a:r>
              <a:rPr lang="en-US" sz="1600" dirty="0" smtClean="0"/>
              <a:t>Now apply the logger middleware to the store by writing the following line of code −</a:t>
            </a:r>
          </a:p>
          <a:p>
            <a:pPr algn="l"/>
            <a:r>
              <a:rPr lang="en-US" sz="1600" dirty="0" smtClean="0"/>
              <a:t>const store = </a:t>
            </a:r>
            <a:r>
              <a:rPr lang="en-US" sz="1600" dirty="0" err="1" smtClean="0"/>
              <a:t>createStore</a:t>
            </a:r>
            <a:r>
              <a:rPr lang="en-US" sz="1600" dirty="0" smtClean="0"/>
              <a:t>(</a:t>
            </a:r>
            <a:r>
              <a:rPr lang="en-US" sz="1600" dirty="0" err="1" smtClean="0"/>
              <a:t>userLogin</a:t>
            </a:r>
            <a:r>
              <a:rPr lang="en-US" sz="1600" dirty="0" smtClean="0"/>
              <a:t> , </a:t>
            </a:r>
            <a:r>
              <a:rPr lang="en-US" sz="1600" dirty="0" err="1" smtClean="0"/>
              <a:t>initialState</a:t>
            </a:r>
            <a:r>
              <a:rPr lang="en-US" sz="1600" dirty="0" smtClean="0"/>
              <a:t>=[ ] , </a:t>
            </a:r>
            <a:r>
              <a:rPr lang="en-US" sz="1600" dirty="0" err="1" smtClean="0"/>
              <a:t>applyMiddleware</a:t>
            </a:r>
            <a:r>
              <a:rPr lang="en-US" sz="1600" dirty="0" smtClean="0"/>
              <a:t>(logger));</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t>Dispatch an action to check the action dispatched and new state using the below code −</a:t>
            </a:r>
          </a:p>
          <a:p>
            <a:pPr algn="l"/>
            <a:endParaRPr lang="en-US" sz="1600" dirty="0" smtClean="0"/>
          </a:p>
          <a:p>
            <a:pPr algn="l"/>
            <a:r>
              <a:rPr lang="en-US" sz="1600" dirty="0" err="1" smtClean="0"/>
              <a:t>store.dispatch</a:t>
            </a:r>
            <a:r>
              <a:rPr lang="en-US" sz="1600" dirty="0" smtClean="0"/>
              <a:t>({</a:t>
            </a:r>
          </a:p>
          <a:p>
            <a:pPr algn="l"/>
            <a:r>
              <a:rPr lang="en-US" sz="1600" dirty="0" smtClean="0"/>
              <a:t>   type: 'ITEMS_REQUEST', </a:t>
            </a:r>
          </a:p>
          <a:p>
            <a:pPr algn="l"/>
            <a:r>
              <a:rPr lang="en-US" sz="1600" dirty="0" smtClean="0"/>
              <a:t>	</a:t>
            </a:r>
            <a:r>
              <a:rPr lang="en-US" sz="1600" dirty="0" err="1" smtClean="0"/>
              <a:t>isLoading</a:t>
            </a:r>
            <a:r>
              <a:rPr lang="en-US" sz="1600" dirty="0" smtClean="0"/>
              <a:t>: true</a:t>
            </a:r>
          </a:p>
          <a:p>
            <a:pPr algn="l"/>
            <a:r>
              <a:rPr lang="en-US" sz="1600" dirty="0" smtClean="0"/>
              <a:t>})</a:t>
            </a:r>
          </a:p>
          <a:p>
            <a:pPr algn="l"/>
            <a:r>
              <a:rPr lang="en-US" sz="1600" dirty="0" smtClean="0"/>
              <a:t>Another example of middleware where you can handle when to show or hide the loader is given below. This middleware shows the loader when you are requesting any resource and hides it when resource request has been completed.</a:t>
            </a:r>
          </a:p>
          <a:p>
            <a:pPr algn="l"/>
            <a:endParaRPr lang="en-US" sz="1600" dirty="0" smtClean="0"/>
          </a:p>
          <a:p>
            <a:pPr algn="l"/>
            <a:r>
              <a:rPr lang="en-US" sz="1600" dirty="0" smtClean="0"/>
              <a:t>import </a:t>
            </a:r>
            <a:r>
              <a:rPr lang="en-US" sz="1600" dirty="0" err="1" smtClean="0"/>
              <a:t>isPromise</a:t>
            </a:r>
            <a:r>
              <a:rPr lang="en-US" sz="1600" dirty="0" smtClean="0"/>
              <a:t> from 'is-promise';</a:t>
            </a:r>
          </a:p>
          <a:p>
            <a:pPr algn="l"/>
            <a:endParaRPr lang="en-US" sz="1600" dirty="0" smtClean="0"/>
          </a:p>
          <a:p>
            <a:pPr algn="l"/>
            <a:r>
              <a:rPr lang="en-US" sz="1600" dirty="0" smtClean="0"/>
              <a:t>function </a:t>
            </a:r>
            <a:r>
              <a:rPr lang="en-US" sz="1600" dirty="0" err="1" smtClean="0"/>
              <a:t>loaderHandler</a:t>
            </a:r>
            <a:r>
              <a:rPr lang="en-US" sz="1600" dirty="0" smtClean="0"/>
              <a:t>({ dispatch }) {</a:t>
            </a:r>
          </a:p>
          <a:p>
            <a:pPr algn="l"/>
            <a:r>
              <a:rPr lang="en-US" sz="1600" dirty="0" smtClean="0"/>
              <a:t>   return next =&gt; action =&gt; {</a:t>
            </a:r>
          </a:p>
          <a:p>
            <a:pPr algn="l"/>
            <a:r>
              <a:rPr lang="en-US" sz="1600" dirty="0" smtClean="0"/>
              <a:t>      if (</a:t>
            </a:r>
            <a:r>
              <a:rPr lang="en-US" sz="1600" dirty="0" err="1" smtClean="0"/>
              <a:t>isPromise</a:t>
            </a:r>
            <a:r>
              <a:rPr lang="en-US" sz="1600" dirty="0" smtClean="0"/>
              <a:t>(action)) {</a:t>
            </a:r>
          </a:p>
          <a:p>
            <a:pPr algn="l"/>
            <a:r>
              <a:rPr lang="en-US" sz="1600" dirty="0" smtClean="0"/>
              <a:t>         dispatch({ type: 'SHOW_LOADER' });</a:t>
            </a:r>
          </a:p>
          <a:p>
            <a:pPr algn="l"/>
            <a:r>
              <a:rPr lang="en-US" sz="1600" dirty="0" smtClean="0"/>
              <a:t>         action</a:t>
            </a:r>
          </a:p>
          <a:p>
            <a:pPr algn="l"/>
            <a:r>
              <a:rPr lang="en-US" sz="1600" dirty="0" smtClean="0"/>
              <a:t>            .then(() =&gt; dispatch({ type: 'HIDE_LOADER' }))</a:t>
            </a:r>
          </a:p>
          <a:p>
            <a:pPr algn="l"/>
            <a:r>
              <a:rPr lang="en-US" sz="1600" dirty="0" smtClean="0"/>
              <a:t>            .catch(() =&gt; dispatch({ type: 'HIDE_LOADER' }));</a:t>
            </a:r>
          </a:p>
          <a:p>
            <a:pPr algn="l"/>
            <a:r>
              <a:rPr lang="en-US" sz="1600" dirty="0" smtClean="0"/>
              <a:t>      }</a:t>
            </a:r>
          </a:p>
          <a:p>
            <a:pPr algn="l"/>
            <a:r>
              <a:rPr lang="en-US" sz="1600" dirty="0" smtClean="0"/>
              <a:t>      return next(action);</a:t>
            </a:r>
          </a:p>
          <a:p>
            <a:pPr algn="l"/>
            <a:r>
              <a:rPr lang="en-US" sz="1600" dirty="0" smtClean="0"/>
              <a:t>   };</a:t>
            </a:r>
          </a:p>
          <a:p>
            <a:pPr algn="l"/>
            <a:r>
              <a:rPr lang="en-US" sz="1600" dirty="0" smtClean="0"/>
              <a:t>}</a:t>
            </a:r>
          </a:p>
          <a:p>
            <a:pPr algn="l"/>
            <a:r>
              <a:rPr lang="en-US" sz="1600" dirty="0" smtClean="0"/>
              <a:t>const store = </a:t>
            </a:r>
            <a:r>
              <a:rPr lang="en-US" sz="1600" dirty="0" err="1" smtClean="0"/>
              <a:t>createStore</a:t>
            </a:r>
            <a:r>
              <a:rPr lang="en-US" sz="1600" dirty="0" smtClean="0"/>
              <a:t>(</a:t>
            </a:r>
          </a:p>
          <a:p>
            <a:pPr algn="l"/>
            <a:r>
              <a:rPr lang="en-US" sz="1600" dirty="0" smtClean="0"/>
              <a:t>   </a:t>
            </a:r>
            <a:r>
              <a:rPr lang="en-US" sz="1600" dirty="0" err="1" smtClean="0"/>
              <a:t>userLogin</a:t>
            </a:r>
            <a:r>
              <a:rPr lang="en-US" sz="1600" dirty="0" smtClean="0"/>
              <a:t> , </a:t>
            </a:r>
            <a:r>
              <a:rPr lang="en-US" sz="1600" dirty="0" err="1" smtClean="0"/>
              <a:t>initialState</a:t>
            </a:r>
            <a:r>
              <a:rPr lang="en-US" sz="1600" dirty="0" smtClean="0"/>
              <a:t> = [ ] , </a:t>
            </a:r>
          </a:p>
          <a:p>
            <a:pPr algn="l"/>
            <a:r>
              <a:rPr lang="en-US" sz="1600" dirty="0" smtClean="0"/>
              <a:t>   </a:t>
            </a:r>
            <a:r>
              <a:rPr lang="en-US" sz="1600" dirty="0" err="1" smtClean="0"/>
              <a:t>applyMiddleware</a:t>
            </a:r>
            <a:r>
              <a:rPr lang="en-US" sz="1600" dirty="0" smtClean="0"/>
              <a:t>(</a:t>
            </a:r>
            <a:r>
              <a:rPr lang="en-US" sz="1600" dirty="0" err="1" smtClean="0"/>
              <a:t>loaderHandler</a:t>
            </a:r>
            <a:r>
              <a:rPr lang="en-US" sz="1600" dirty="0" smtClean="0"/>
              <a:t>)</a:t>
            </a:r>
          </a:p>
          <a:p>
            <a:pPr algn="l"/>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smtClean="0"/>
              <a:t>Example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smtClean="0"/>
              <a:t>$ npx</a:t>
            </a:r>
            <a:r>
              <a:rPr lang="en-US" sz="1600" dirty="0" smtClean="0"/>
              <a:t> </a:t>
            </a:r>
            <a:r>
              <a:rPr lang="en-US" sz="1600" dirty="0" smtClean="0"/>
              <a:t>create-react-app react-</a:t>
            </a:r>
            <a:r>
              <a:rPr lang="en-US" sz="1600" dirty="0" err="1" smtClean="0"/>
              <a:t>redux</a:t>
            </a:r>
            <a:r>
              <a:rPr lang="en-US" sz="1600" dirty="0" smtClean="0"/>
              <a:t>-crud-example</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14357"/>
            <a:ext cx="7851648" cy="700078"/>
          </a:xfrm>
        </p:spPr>
        <p:txBody>
          <a:bodyPr>
            <a:normAutofit/>
          </a:bodyPr>
          <a:lstStyle/>
          <a:p>
            <a:pPr algn="l"/>
            <a:r>
              <a:rPr lang="en-US" sz="3600" dirty="0" smtClean="0"/>
              <a:t>Principles of </a:t>
            </a:r>
            <a:r>
              <a:rPr lang="en-US" sz="3600" dirty="0" err="1" smtClean="0"/>
              <a:t>Redux</a:t>
            </a:r>
            <a:endParaRPr lang="en-US" sz="3600" dirty="0" smtClean="0"/>
          </a:p>
        </p:txBody>
      </p:sp>
      <p:sp>
        <p:nvSpPr>
          <p:cNvPr id="3" name="Subtitle 2"/>
          <p:cNvSpPr>
            <a:spLocks noGrp="1"/>
          </p:cNvSpPr>
          <p:nvPr>
            <p:ph type="subTitle" idx="1"/>
          </p:nvPr>
        </p:nvSpPr>
        <p:spPr>
          <a:xfrm>
            <a:off x="500034" y="1714489"/>
            <a:ext cx="7888063" cy="4143404"/>
          </a:xfrm>
        </p:spPr>
        <p:txBody>
          <a:bodyPr>
            <a:normAutofit/>
          </a:bodyPr>
          <a:lstStyle/>
          <a:p>
            <a:pPr algn="l"/>
            <a:r>
              <a:rPr lang="en-US" sz="1600" dirty="0" smtClean="0"/>
              <a:t>Predictability of </a:t>
            </a:r>
            <a:r>
              <a:rPr lang="en-US" sz="1600" dirty="0" err="1" smtClean="0"/>
              <a:t>Redux</a:t>
            </a:r>
            <a:r>
              <a:rPr lang="en-US" sz="1600" dirty="0" smtClean="0"/>
              <a:t> is determined by three most important principles as given below −</a:t>
            </a:r>
          </a:p>
          <a:p>
            <a:pPr algn="l"/>
            <a:r>
              <a:rPr lang="en-US" sz="2000" dirty="0" smtClean="0"/>
              <a:t>Single Source of Truth</a:t>
            </a:r>
          </a:p>
          <a:p>
            <a:pPr algn="l"/>
            <a:r>
              <a:rPr lang="en-US" sz="1600" dirty="0" smtClean="0"/>
              <a:t>The state of your whole application is stored in an object tree within a single store. As whole application state is stored in a single tree, it makes debugging easy, and development faster.</a:t>
            </a:r>
          </a:p>
          <a:p>
            <a:pPr algn="l"/>
            <a:r>
              <a:rPr lang="en-US" sz="2000" dirty="0" smtClean="0"/>
              <a:t>State is Read-only</a:t>
            </a:r>
          </a:p>
          <a:p>
            <a:pPr algn="l"/>
            <a:r>
              <a:rPr lang="en-US" sz="1600" dirty="0" smtClean="0"/>
              <a:t>The only way to change the state is to emit an action, an object describing what happened. This means nobody can directly change the state of your application.</a:t>
            </a:r>
          </a:p>
          <a:p>
            <a:pPr algn="l"/>
            <a:r>
              <a:rPr lang="en-US" sz="2000" dirty="0" smtClean="0"/>
              <a:t>Changes are made with pure functions</a:t>
            </a:r>
          </a:p>
          <a:p>
            <a:pPr algn="l"/>
            <a:r>
              <a:rPr lang="en-US" sz="1600" dirty="0" smtClean="0"/>
              <a:t>To specify how the state tree is transformed by actions, you write pure reducers. A reducer is a central place where state modification takes place. Reducer is a function which takes state and action as arguments, and returns a newly updated state.</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smtClean="0"/>
              <a:t>Installation</a:t>
            </a:r>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Run the following command in your command prompt to install </a:t>
            </a:r>
            <a:r>
              <a:rPr lang="en-US" sz="1600" dirty="0" err="1" smtClean="0"/>
              <a:t>Redux</a:t>
            </a:r>
            <a:r>
              <a:rPr lang="en-US" sz="1600" dirty="0" smtClean="0"/>
              <a:t>.</a:t>
            </a:r>
          </a:p>
          <a:p>
            <a:pPr algn="l"/>
            <a:r>
              <a:rPr lang="en-US" sz="1600" dirty="0" err="1" smtClean="0"/>
              <a:t>npm</a:t>
            </a:r>
            <a:r>
              <a:rPr lang="en-US" sz="1600" dirty="0" smtClean="0"/>
              <a:t> install --save </a:t>
            </a:r>
            <a:r>
              <a:rPr lang="en-US" sz="1600" dirty="0" err="1" smtClean="0"/>
              <a:t>redux</a:t>
            </a:r>
            <a:endParaRPr lang="en-US" sz="1600" dirty="0" smtClean="0"/>
          </a:p>
          <a:p>
            <a:pPr algn="l"/>
            <a:endParaRPr lang="en-US" sz="1600" dirty="0" smtClean="0"/>
          </a:p>
          <a:p>
            <a:pPr algn="l"/>
            <a:r>
              <a:rPr lang="en-US" sz="1600" dirty="0" smtClean="0"/>
              <a:t>To use </a:t>
            </a:r>
            <a:r>
              <a:rPr lang="en-US" sz="1600" dirty="0" err="1" smtClean="0"/>
              <a:t>Redux</a:t>
            </a:r>
            <a:r>
              <a:rPr lang="en-US" sz="1600" dirty="0" smtClean="0"/>
              <a:t> with react application, you need to install an additional dependency as follows −</a:t>
            </a:r>
          </a:p>
          <a:p>
            <a:pPr algn="l"/>
            <a:r>
              <a:rPr lang="en-US" sz="1600" dirty="0" err="1" smtClean="0"/>
              <a:t>npm</a:t>
            </a:r>
            <a:r>
              <a:rPr lang="en-US" sz="1600" dirty="0" smtClean="0"/>
              <a:t> install --save react-</a:t>
            </a:r>
            <a:r>
              <a:rPr lang="en-US" sz="1600" dirty="0" err="1" smtClean="0"/>
              <a:t>redux</a:t>
            </a:r>
            <a:r>
              <a:rPr lang="en-US" sz="1600" dirty="0" smtClean="0"/>
              <a:t> To install developer tools for </a:t>
            </a:r>
            <a:r>
              <a:rPr lang="en-US" sz="1600" dirty="0" err="1" smtClean="0"/>
              <a:t>Redux</a:t>
            </a:r>
            <a:r>
              <a:rPr lang="en-US" sz="1600" dirty="0" smtClean="0"/>
              <a:t>, you need to install the following as dependency −</a:t>
            </a:r>
          </a:p>
          <a:p>
            <a:pPr algn="l"/>
            <a:r>
              <a:rPr lang="en-US" sz="1600" dirty="0" smtClean="0"/>
              <a:t>Run the below command in your command prompt to install </a:t>
            </a:r>
            <a:r>
              <a:rPr lang="en-US" sz="1600" dirty="0" err="1" smtClean="0"/>
              <a:t>Redux</a:t>
            </a:r>
            <a:r>
              <a:rPr lang="en-US" sz="1600" dirty="0" smtClean="0"/>
              <a:t> dev-tools.</a:t>
            </a:r>
          </a:p>
          <a:p>
            <a:pPr algn="l"/>
            <a:r>
              <a:rPr lang="en-US" sz="1600" dirty="0" err="1" smtClean="0"/>
              <a:t>npm</a:t>
            </a:r>
            <a:r>
              <a:rPr lang="en-US" sz="1600" dirty="0" smtClean="0"/>
              <a:t> install --save-dev </a:t>
            </a:r>
            <a:r>
              <a:rPr lang="en-US" sz="1600" dirty="0" err="1" smtClean="0"/>
              <a:t>redux-devtools</a:t>
            </a:r>
            <a:endParaRPr lang="en-US" sz="1600" dirty="0" smtClean="0"/>
          </a:p>
          <a:p>
            <a:pPr algn="l"/>
            <a:endParaRPr lang="en-US" sz="1600" dirty="0" smtClean="0"/>
          </a:p>
          <a:p>
            <a:pPr algn="l"/>
            <a:r>
              <a:rPr lang="en-US" sz="1600" dirty="0" smtClean="0"/>
              <a:t>If you do not want to install </a:t>
            </a:r>
            <a:r>
              <a:rPr lang="en-US" sz="1600" dirty="0" err="1" smtClean="0"/>
              <a:t>Redux</a:t>
            </a:r>
            <a:r>
              <a:rPr lang="en-US" sz="1600" dirty="0" smtClean="0"/>
              <a:t> dev tools and integrate it into your project, you can install </a:t>
            </a:r>
            <a:r>
              <a:rPr lang="en-US" sz="1600" b="1" dirty="0" err="1" smtClean="0"/>
              <a:t>Redux</a:t>
            </a:r>
            <a:r>
              <a:rPr lang="en-US" sz="1600" b="1" dirty="0" smtClean="0"/>
              <a:t> </a:t>
            </a:r>
            <a:r>
              <a:rPr lang="en-US" sz="1600" b="1" dirty="0" err="1" smtClean="0"/>
              <a:t>DevTools</a:t>
            </a:r>
            <a:r>
              <a:rPr lang="en-US" sz="1600" b="1" dirty="0" smtClean="0"/>
              <a:t> Extension</a:t>
            </a:r>
            <a:r>
              <a:rPr lang="en-US" sz="1600" dirty="0" smtClean="0"/>
              <a:t> for Chrome and Firefox.</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t>Let us assume our application’s state is described by a plain object called </a:t>
            </a:r>
            <a:r>
              <a:rPr lang="en-US" sz="1600" b="1" dirty="0" err="1" smtClean="0"/>
              <a:t>initialState</a:t>
            </a:r>
            <a:r>
              <a:rPr lang="en-US" sz="1600" dirty="0" smtClean="0"/>
              <a:t> which is as follows −</a:t>
            </a:r>
          </a:p>
          <a:p>
            <a:pPr algn="l"/>
            <a:r>
              <a:rPr lang="en-US" sz="1600" dirty="0" smtClean="0"/>
              <a:t>const </a:t>
            </a:r>
            <a:r>
              <a:rPr lang="en-US" sz="1600" dirty="0" err="1" smtClean="0"/>
              <a:t>initialState</a:t>
            </a:r>
            <a:r>
              <a:rPr lang="en-US" sz="1600" dirty="0" smtClean="0"/>
              <a:t> = { </a:t>
            </a:r>
          </a:p>
          <a:p>
            <a:pPr algn="l"/>
            <a:r>
              <a:rPr lang="en-US" sz="1600" dirty="0" err="1" smtClean="0"/>
              <a:t>isLoading</a:t>
            </a:r>
            <a:r>
              <a:rPr lang="en-US" sz="1600" dirty="0" smtClean="0"/>
              <a:t>: </a:t>
            </a:r>
          </a:p>
          <a:p>
            <a:pPr algn="l"/>
            <a:r>
              <a:rPr lang="en-US" sz="1600" dirty="0" smtClean="0"/>
              <a:t>false, items: [],</a:t>
            </a:r>
          </a:p>
          <a:p>
            <a:pPr algn="l"/>
            <a:r>
              <a:rPr lang="en-US" sz="1600" dirty="0" smtClean="0"/>
              <a:t> </a:t>
            </a:r>
            <a:r>
              <a:rPr lang="en-US" sz="1600" dirty="0" err="1" smtClean="0"/>
              <a:t>hasError</a:t>
            </a:r>
            <a:r>
              <a:rPr lang="en-US" sz="1600" dirty="0" smtClean="0"/>
              <a:t>: false }; </a:t>
            </a:r>
          </a:p>
          <a:p>
            <a:pPr algn="l"/>
            <a:r>
              <a:rPr lang="en-US" sz="1600" dirty="0" smtClean="0"/>
              <a:t>Every piece of code in your application cannot change this state. To change the state, you need to dispatch an action.</a:t>
            </a:r>
          </a:p>
          <a:p>
            <a:pPr algn="l"/>
            <a:r>
              <a:rPr lang="en-US" sz="1600" dirty="0" smtClean="0"/>
              <a:t>What is an action?</a:t>
            </a:r>
          </a:p>
          <a:p>
            <a:pPr algn="l"/>
            <a:r>
              <a:rPr lang="en-US" sz="1600" dirty="0" smtClean="0"/>
              <a:t>An action is a plain object that describes the intention to cause change with a type property. It must have a type property which tells what type of action is being performed. The command for action is as follows −</a:t>
            </a:r>
          </a:p>
          <a:p>
            <a:pPr algn="l"/>
            <a:r>
              <a:rPr lang="en-US" sz="1600" dirty="0" smtClean="0"/>
              <a:t>const reducer = (state = </a:t>
            </a:r>
            <a:r>
              <a:rPr lang="en-US" sz="1600" dirty="0" err="1" smtClean="0"/>
              <a:t>initialState</a:t>
            </a:r>
            <a:r>
              <a:rPr lang="en-US" sz="1600" dirty="0" smtClean="0"/>
              <a:t>, action) =&gt; { //es6 arrow function</a:t>
            </a:r>
          </a:p>
          <a:p>
            <a:pPr algn="l"/>
            <a:r>
              <a:rPr lang="en-US" sz="1600" dirty="0" smtClean="0"/>
              <a:t>   switch (</a:t>
            </a:r>
            <a:r>
              <a:rPr lang="en-US" sz="1600" dirty="0" err="1" smtClean="0"/>
              <a:t>action.type</a:t>
            </a:r>
            <a:r>
              <a:rPr lang="en-US" sz="1600" dirty="0" smtClean="0"/>
              <a:t>) {</a:t>
            </a:r>
          </a:p>
          <a:p>
            <a:pPr algn="l"/>
            <a:r>
              <a:rPr lang="en-US" sz="1600" dirty="0" smtClean="0"/>
              <a:t>      case 'ITEMS_REQUEST':</a:t>
            </a:r>
          </a:p>
          <a:p>
            <a:pPr algn="l"/>
            <a:r>
              <a:rPr lang="en-US" sz="1600" dirty="0" smtClean="0"/>
              <a:t>         return </a:t>
            </a:r>
            <a:r>
              <a:rPr lang="en-US" sz="1600" dirty="0" err="1" smtClean="0"/>
              <a:t>Object.assign</a:t>
            </a:r>
            <a:r>
              <a:rPr lang="en-US" sz="1600" dirty="0" smtClean="0"/>
              <a:t>({}, state, {</a:t>
            </a:r>
          </a:p>
          <a:p>
            <a:pPr algn="l"/>
            <a:r>
              <a:rPr lang="en-US" sz="1600" dirty="0" smtClean="0"/>
              <a:t>            </a:t>
            </a:r>
            <a:r>
              <a:rPr lang="en-US" sz="1600" dirty="0" err="1" smtClean="0"/>
              <a:t>isLoading</a:t>
            </a:r>
            <a:r>
              <a:rPr lang="en-US" sz="1600" dirty="0" smtClean="0"/>
              <a:t>: </a:t>
            </a:r>
            <a:r>
              <a:rPr lang="en-US" sz="1600" dirty="0" err="1" smtClean="0"/>
              <a:t>action.isLoading</a:t>
            </a:r>
            <a:endParaRPr lang="en-US" sz="1600" dirty="0" smtClean="0"/>
          </a:p>
          <a:p>
            <a:pPr algn="l"/>
            <a:r>
              <a:rPr lang="en-US" sz="1600" dirty="0" smtClean="0"/>
              <a:t>         })</a:t>
            </a:r>
          </a:p>
          <a:p>
            <a:pPr algn="l"/>
            <a:r>
              <a:rPr lang="en-US" sz="1600" dirty="0" smtClean="0"/>
              <a:t>      default:</a:t>
            </a:r>
          </a:p>
          <a:p>
            <a:pPr algn="l"/>
            <a:r>
              <a:rPr lang="en-US" sz="1600" dirty="0" smtClean="0"/>
              <a:t>         return state;</a:t>
            </a:r>
          </a:p>
          <a:p>
            <a:pPr algn="l"/>
            <a:r>
              <a:rPr lang="en-US" sz="1600" dirty="0" smtClean="0"/>
              <a:t>   }</a:t>
            </a:r>
          </a:p>
          <a:p>
            <a:pPr algn="l"/>
            <a:r>
              <a:rPr lang="en-US" sz="1600" dirty="0" smtClean="0"/>
              <a:t>}</a:t>
            </a:r>
          </a:p>
          <a:p>
            <a:pPr algn="l"/>
            <a:r>
              <a:rPr lang="en-US" sz="1600" dirty="0" smtClean="0"/>
              <a:t>Actions and states are held together by a function called Reducer. An action is dispatched with an intention to cause change. This change is performed by the reducer. Reducer is the only way to change states in </a:t>
            </a:r>
            <a:r>
              <a:rPr lang="en-US" sz="1600" dirty="0" err="1" smtClean="0"/>
              <a:t>Redux</a:t>
            </a:r>
            <a:r>
              <a:rPr lang="en-US" sz="1600" dirty="0" smtClean="0"/>
              <a:t>, making it more predictable, </a:t>
            </a:r>
            <a:r>
              <a:rPr lang="en-US" sz="1600" dirty="0" err="1" smtClean="0"/>
              <a:t>centralised</a:t>
            </a:r>
            <a:r>
              <a:rPr lang="en-US" sz="1600" dirty="0" smtClean="0"/>
              <a:t> and </a:t>
            </a:r>
            <a:r>
              <a:rPr lang="en-US" sz="1600" dirty="0" err="1" smtClean="0"/>
              <a:t>debuggable</a:t>
            </a:r>
            <a:r>
              <a:rPr lang="en-US" sz="1600" dirty="0" smtClean="0"/>
              <a:t>. A reducer function that handles the ‘ITEMS_REQUEST’ action is as follows −</a:t>
            </a:r>
          </a:p>
          <a:p>
            <a:pPr algn="l"/>
            <a:r>
              <a:rPr lang="en-US" sz="1600" dirty="0" err="1" smtClean="0"/>
              <a:t>Redux</a:t>
            </a:r>
            <a:r>
              <a:rPr lang="en-US" sz="1600" dirty="0" smtClean="0"/>
              <a:t> has a single store which holds the application state. If you want to split your code on the basis of data handling logic, you should start splitting your reducers instead of stores in </a:t>
            </a:r>
            <a:r>
              <a:rPr lang="en-US" sz="1600" dirty="0" err="1" smtClean="0"/>
              <a:t>Redux</a:t>
            </a:r>
            <a:r>
              <a:rPr lang="en-US" sz="1600" dirty="0" smtClean="0"/>
              <a:t>.</a:t>
            </a:r>
          </a:p>
          <a:p>
            <a:pPr algn="l"/>
            <a:r>
              <a:rPr lang="en-US" sz="1600" dirty="0" smtClean="0"/>
              <a:t>We will discuss how we can split reducers and combine it with store later in this tutorial.</a:t>
            </a:r>
          </a:p>
          <a:p>
            <a:pPr algn="l"/>
            <a:r>
              <a:rPr lang="en-US" sz="1600" dirty="0" err="1" smtClean="0"/>
              <a:t>Redux</a:t>
            </a:r>
            <a:r>
              <a:rPr lang="en-US" sz="1600" dirty="0" smtClean="0"/>
              <a:t> components are as follows −</a:t>
            </a:r>
          </a:p>
          <a:p>
            <a:pPr algn="l"/>
            <a:r>
              <a:rPr lang="en-US" sz="1600" dirty="0" smtClean="0"/>
              <a:t> </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a:t>
            </a:fld>
            <a:endParaRPr lang="en-US"/>
          </a:p>
        </p:txBody>
      </p:sp>
      <p:pic>
        <p:nvPicPr>
          <p:cNvPr id="1026" name="Picture 2"/>
          <p:cNvPicPr>
            <a:picLocks noChangeAspect="1" noChangeArrowheads="1"/>
          </p:cNvPicPr>
          <p:nvPr/>
        </p:nvPicPr>
        <p:blipFill>
          <a:blip r:embed="rId2"/>
          <a:srcRect/>
          <a:stretch>
            <a:fillRect/>
          </a:stretch>
        </p:blipFill>
        <p:spPr bwMode="auto">
          <a:xfrm>
            <a:off x="1366838" y="1504950"/>
            <a:ext cx="6410325" cy="38481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smtClean="0"/>
              <a:t>Data Flow</a:t>
            </a:r>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err="1" smtClean="0"/>
              <a:t>Redux</a:t>
            </a:r>
            <a:r>
              <a:rPr lang="en-US" sz="1600" dirty="0" smtClean="0"/>
              <a:t> follows the unidirectional data flow. It means that your application data will follow in one-way binding data flow. As the application grows &amp; becomes complex, it is hard to reproduce issues and add new features if you have no control over the state of your application.</a:t>
            </a:r>
          </a:p>
          <a:p>
            <a:pPr algn="l"/>
            <a:r>
              <a:rPr lang="en-US" sz="1600" dirty="0" err="1" smtClean="0"/>
              <a:t>Redux</a:t>
            </a:r>
            <a:r>
              <a:rPr lang="en-US" sz="1600" dirty="0" smtClean="0"/>
              <a:t> reduces the complexity of the code, by enforcing the restriction on how and when state update can happen. This way, managing updated states is easy. We already know about the restrictions as the three principles of </a:t>
            </a:r>
            <a:r>
              <a:rPr lang="en-US" sz="1600" dirty="0" err="1" smtClean="0"/>
              <a:t>Redux</a:t>
            </a:r>
            <a:r>
              <a:rPr lang="en-US" sz="1600" dirty="0" smtClean="0"/>
              <a:t>. Following diagram will help you understand </a:t>
            </a:r>
            <a:r>
              <a:rPr lang="en-US" sz="1600" dirty="0" err="1" smtClean="0"/>
              <a:t>Redux</a:t>
            </a:r>
            <a:r>
              <a:rPr lang="en-US" sz="1600" dirty="0" smtClean="0"/>
              <a:t> data flow better −</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a:t>
            </a:fld>
            <a:endParaRPr lang="en-US"/>
          </a:p>
        </p:txBody>
      </p:sp>
      <p:pic>
        <p:nvPicPr>
          <p:cNvPr id="2050" name="Picture 2"/>
          <p:cNvPicPr>
            <a:picLocks noChangeAspect="1" noChangeArrowheads="1"/>
          </p:cNvPicPr>
          <p:nvPr/>
        </p:nvPicPr>
        <p:blipFill>
          <a:blip r:embed="rId2"/>
          <a:srcRect/>
          <a:stretch>
            <a:fillRect/>
          </a:stretch>
        </p:blipFill>
        <p:spPr bwMode="auto">
          <a:xfrm>
            <a:off x="1071538" y="2000240"/>
            <a:ext cx="6581775" cy="43243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An action is dispatched when a user interacts with the application.</a:t>
            </a:r>
          </a:p>
          <a:p>
            <a:pPr algn="l"/>
            <a:r>
              <a:rPr lang="en-US" sz="1600" dirty="0" smtClean="0"/>
              <a:t>The root reducer function is called with the current state and the dispatched action. The root reducer may divide the task among smaller reducer functions, which ultimately returns a new state.</a:t>
            </a:r>
          </a:p>
          <a:p>
            <a:pPr algn="l"/>
            <a:r>
              <a:rPr lang="en-US" sz="1600" dirty="0" smtClean="0"/>
              <a:t>The store notifies the view by executing their callback functions.</a:t>
            </a:r>
          </a:p>
          <a:p>
            <a:pPr algn="l"/>
            <a:r>
              <a:rPr lang="en-US" sz="1600" dirty="0" smtClean="0"/>
              <a:t>The view can retrieve updated state and re-render again.</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1191</TotalTime>
  <Words>2258</Words>
  <Application>Microsoft Office PowerPoint</Application>
  <PresentationFormat>On-screen Show (4:3)</PresentationFormat>
  <Paragraphs>363</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Redux</vt:lpstr>
      <vt:lpstr>What is Redux ?</vt:lpstr>
      <vt:lpstr>Principles of Redux</vt:lpstr>
      <vt:lpstr>Installation</vt:lpstr>
      <vt:lpstr>Slide 5</vt:lpstr>
      <vt:lpstr>Slide 6</vt:lpstr>
      <vt:lpstr>Data Flow</vt:lpstr>
      <vt:lpstr>Slide 8</vt:lpstr>
      <vt:lpstr>Slide 9</vt:lpstr>
      <vt:lpstr>Store</vt:lpstr>
      <vt:lpstr>Slide 11</vt:lpstr>
      <vt:lpstr>Action</vt:lpstr>
      <vt:lpstr>Action</vt:lpstr>
      <vt:lpstr>Action</vt:lpstr>
      <vt:lpstr>Pure Function</vt:lpstr>
      <vt:lpstr>Slide 16</vt:lpstr>
      <vt:lpstr>Slide 17</vt:lpstr>
      <vt:lpstr>Reducers</vt:lpstr>
      <vt:lpstr>Slide 19</vt:lpstr>
      <vt:lpstr>Slide 20</vt:lpstr>
      <vt:lpstr>Slide 21</vt:lpstr>
      <vt:lpstr>Slide 22</vt:lpstr>
      <vt:lpstr>MiddleWare</vt:lpstr>
      <vt:lpstr>Slide 24</vt:lpstr>
      <vt:lpstr>Slide 25</vt:lpstr>
      <vt:lpstr>Slide 26</vt:lpstr>
      <vt:lpstr>Slide 27</vt:lpstr>
      <vt:lpstr>Slide 28</vt:lpstr>
      <vt:lpstr>Example</vt:lpstr>
      <vt:lpstr>Slide 30</vt:lpstr>
      <vt:lpstr>Slide 31</vt:lpstr>
      <vt:lpstr>Slide 32</vt:lpstr>
      <vt:lpstr>Slide 33</vt:lpstr>
      <vt:lpstr>Slide 34</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aayushraj</dc:creator>
  <cp:lastModifiedBy>aayushraj</cp:lastModifiedBy>
  <cp:revision>464</cp:revision>
  <dcterms:created xsi:type="dcterms:W3CDTF">2021-06-23T08:14:12Z</dcterms:created>
  <dcterms:modified xsi:type="dcterms:W3CDTF">2021-06-29T01:31:11Z</dcterms:modified>
</cp:coreProperties>
</file>