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7"/>
  </p:notesMasterIdLst>
  <p:handoutMasterIdLst>
    <p:handoutMasterId r:id="rId98"/>
  </p:handoutMasterIdLst>
  <p:sldIdLst>
    <p:sldId id="256" r:id="rId2"/>
    <p:sldId id="257" r:id="rId3"/>
    <p:sldId id="258" r:id="rId4"/>
    <p:sldId id="259" r:id="rId5"/>
    <p:sldId id="260" r:id="rId6"/>
    <p:sldId id="261" r:id="rId7"/>
    <p:sldId id="262" r:id="rId8"/>
    <p:sldId id="263" r:id="rId9"/>
    <p:sldId id="308" r:id="rId10"/>
    <p:sldId id="314" r:id="rId11"/>
    <p:sldId id="313" r:id="rId12"/>
    <p:sldId id="312" r:id="rId13"/>
    <p:sldId id="310" r:id="rId14"/>
    <p:sldId id="311" r:id="rId15"/>
    <p:sldId id="264" r:id="rId16"/>
    <p:sldId id="265" r:id="rId17"/>
    <p:sldId id="266" r:id="rId18"/>
    <p:sldId id="267" r:id="rId19"/>
    <p:sldId id="268" r:id="rId20"/>
    <p:sldId id="269"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9" r:id="rId55"/>
    <p:sldId id="350" r:id="rId56"/>
    <p:sldId id="351" r:id="rId57"/>
    <p:sldId id="352" r:id="rId58"/>
    <p:sldId id="353" r:id="rId59"/>
    <p:sldId id="354" r:id="rId60"/>
    <p:sldId id="355" r:id="rId61"/>
    <p:sldId id="356" r:id="rId62"/>
    <p:sldId id="357"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58" r:id="rId76"/>
    <p:sldId id="359" r:id="rId77"/>
    <p:sldId id="376" r:id="rId78"/>
    <p:sldId id="377" r:id="rId79"/>
    <p:sldId id="378" r:id="rId80"/>
    <p:sldId id="379" r:id="rId81"/>
    <p:sldId id="380" r:id="rId82"/>
    <p:sldId id="381" r:id="rId83"/>
    <p:sldId id="382" r:id="rId84"/>
    <p:sldId id="383" r:id="rId85"/>
    <p:sldId id="384" r:id="rId86"/>
    <p:sldId id="385" r:id="rId87"/>
    <p:sldId id="386" r:id="rId88"/>
    <p:sldId id="387" r:id="rId89"/>
    <p:sldId id="388" r:id="rId90"/>
    <p:sldId id="389" r:id="rId91"/>
    <p:sldId id="360" r:id="rId92"/>
    <p:sldId id="361" r:id="rId93"/>
    <p:sldId id="362" r:id="rId94"/>
    <p:sldId id="363" r:id="rId95"/>
    <p:sldId id="348"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6/27/2021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6/27/2021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6/27/2021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6/27/2021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6/27/2021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6/27/2021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6/27/2021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6/27/2021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6/27/2021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6/27/2021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6/27/2021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tryit.asp?filename=tryjs_const_objec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hyperlink" Target="https://www.w3schools.com/js/tryit.asp?filename=tryjs_array_slice" TargetMode="External"/><Relationship Id="rId3" Type="http://schemas.openxmlformats.org/officeDocument/2006/relationships/hyperlink" Target="https://www.w3schools.com/js/tryit.asp?filename=tryjs_array_concat" TargetMode="External"/><Relationship Id="rId7" Type="http://schemas.openxmlformats.org/officeDocument/2006/relationships/hyperlink" Target="https://www.w3schools.com/js/tryit.asp?filename=tryjs_array_slice3" TargetMode="External"/><Relationship Id="rId2" Type="http://schemas.openxmlformats.org/officeDocument/2006/relationships/hyperlink" Target="https://www.w3schools.com/js/tryit.asp?filename=tryjs_array_remove" TargetMode="External"/><Relationship Id="rId1" Type="http://schemas.openxmlformats.org/officeDocument/2006/relationships/slideLayout" Target="../slideLayouts/slideLayout1.xml"/><Relationship Id="rId6" Type="http://schemas.openxmlformats.org/officeDocument/2006/relationships/hyperlink" Target="https://www.w3schools.com/js/tryit.asp?filename=tryjs_array_slice1" TargetMode="External"/><Relationship Id="rId11" Type="http://schemas.openxmlformats.org/officeDocument/2006/relationships/hyperlink" Target="https://www.w3schools.com/js/tryit.asp?filename=tryjs_array_automatic" TargetMode="External"/><Relationship Id="rId5" Type="http://schemas.openxmlformats.org/officeDocument/2006/relationships/hyperlink" Target="https://www.w3schools.com/js/tryit.asp?filename=tryjs_array_concat3" TargetMode="External"/><Relationship Id="rId10" Type="http://schemas.openxmlformats.org/officeDocument/2006/relationships/hyperlink" Target="https://www.w3schools.com/js/tryit.asp?filename=tryjs_array_tostring" TargetMode="External"/><Relationship Id="rId4" Type="http://schemas.openxmlformats.org/officeDocument/2006/relationships/hyperlink" Target="https://www.w3schools.com/js/tryit.asp?filename=tryjs_array_concat2" TargetMode="External"/><Relationship Id="rId9" Type="http://schemas.openxmlformats.org/officeDocument/2006/relationships/hyperlink" Target="https://www.w3schools.com/js/tryit.asp?filename=tryjs_array_slice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JavaScript</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Variable</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100" dirty="0" smtClean="0"/>
              <a:t>There are 3 ways to declare a JavaScript variable:</a:t>
            </a:r>
          </a:p>
          <a:p>
            <a:pPr algn="l">
              <a:buFont typeface="Wingdings" pitchFamily="2" charset="2"/>
              <a:buChar char="Ø"/>
            </a:pPr>
            <a:r>
              <a:rPr lang="en-US" sz="1100" b="1" dirty="0" smtClean="0"/>
              <a:t>Using </a:t>
            </a:r>
            <a:r>
              <a:rPr lang="en-US" sz="1100" b="1" dirty="0" err="1" smtClean="0"/>
              <a:t>var</a:t>
            </a:r>
            <a:endParaRPr lang="en-US" sz="1100" b="1" dirty="0" smtClean="0"/>
          </a:p>
          <a:p>
            <a:pPr algn="l">
              <a:buFont typeface="Wingdings" pitchFamily="2" charset="2"/>
              <a:buChar char="Ø"/>
            </a:pPr>
            <a:r>
              <a:rPr lang="en-US" sz="1100" b="1" dirty="0" smtClean="0"/>
              <a:t>Using let</a:t>
            </a:r>
          </a:p>
          <a:p>
            <a:pPr algn="l">
              <a:buFont typeface="Wingdings" pitchFamily="2" charset="2"/>
              <a:buChar char="Ø"/>
            </a:pPr>
            <a:r>
              <a:rPr lang="en-US" sz="1100" b="1" dirty="0" smtClean="0"/>
              <a:t>Using const</a:t>
            </a:r>
          </a:p>
          <a:p>
            <a:pPr algn="l"/>
            <a:r>
              <a:rPr lang="en-US" sz="1100" dirty="0" smtClean="0"/>
              <a:t>This chapter uses var.</a:t>
            </a:r>
          </a:p>
          <a:p>
            <a:pPr algn="l"/>
            <a:r>
              <a:rPr lang="en-US" sz="1100" dirty="0" smtClean="0"/>
              <a:t>&lt;script&gt;</a:t>
            </a:r>
          </a:p>
          <a:p>
            <a:pPr algn="l"/>
            <a:r>
              <a:rPr lang="da-DK" sz="1100" dirty="0" smtClean="0"/>
              <a:t>var x = 5;</a:t>
            </a:r>
            <a:br>
              <a:rPr lang="da-DK" sz="1100" dirty="0" smtClean="0"/>
            </a:br>
            <a:r>
              <a:rPr lang="da-DK" sz="1100" dirty="0" smtClean="0"/>
              <a:t>var y = 6;</a:t>
            </a:r>
            <a:br>
              <a:rPr lang="da-DK" sz="1100" dirty="0" smtClean="0"/>
            </a:br>
            <a:r>
              <a:rPr lang="da-DK" sz="1100" dirty="0" smtClean="0"/>
              <a:t>var z = x + y;</a:t>
            </a:r>
          </a:p>
          <a:p>
            <a:pPr algn="l"/>
            <a:r>
              <a:rPr lang="da-DK" sz="1100" dirty="0" smtClean="0"/>
              <a:t>&lt;/script&gt;</a:t>
            </a:r>
          </a:p>
          <a:p>
            <a:pPr algn="l"/>
            <a:endParaRPr lang="da-DK" sz="1100" dirty="0" smtClean="0"/>
          </a:p>
          <a:p>
            <a:pPr algn="l"/>
            <a:r>
              <a:rPr lang="en-US" sz="1600" b="1" dirty="0" smtClean="0"/>
              <a:t>One Statement, Many Variables</a:t>
            </a:r>
          </a:p>
          <a:p>
            <a:pPr algn="l"/>
            <a:r>
              <a:rPr lang="en-US" sz="1100" dirty="0" smtClean="0"/>
              <a:t>You can declare many variables in one statement.</a:t>
            </a:r>
          </a:p>
          <a:p>
            <a:pPr algn="l"/>
            <a:r>
              <a:rPr lang="en-US" sz="1100" dirty="0" smtClean="0"/>
              <a:t>Start the statement with </a:t>
            </a:r>
            <a:r>
              <a:rPr lang="en-US" sz="1100" dirty="0" err="1" smtClean="0"/>
              <a:t>var</a:t>
            </a:r>
            <a:r>
              <a:rPr lang="en-US" sz="1100" dirty="0" smtClean="0"/>
              <a:t> and separate the variables by </a:t>
            </a:r>
            <a:r>
              <a:rPr lang="en-US" sz="1100" b="1" dirty="0" smtClean="0"/>
              <a:t>comma</a:t>
            </a:r>
            <a:r>
              <a:rPr lang="en-US" sz="1100" dirty="0" smtClean="0"/>
              <a:t>:</a:t>
            </a:r>
          </a:p>
          <a:p>
            <a:pPr algn="l"/>
            <a:r>
              <a:rPr lang="en-US" sz="1100" dirty="0" err="1" smtClean="0"/>
              <a:t>var</a:t>
            </a:r>
            <a:r>
              <a:rPr lang="en-US" sz="1100" dirty="0" smtClean="0"/>
              <a:t> person = "John Doe", </a:t>
            </a:r>
            <a:r>
              <a:rPr lang="en-US" sz="1100" dirty="0" err="1" smtClean="0"/>
              <a:t>carName</a:t>
            </a:r>
            <a:r>
              <a:rPr lang="en-US" sz="1100" dirty="0" smtClean="0"/>
              <a:t> = "Volvo", price = 200;</a:t>
            </a:r>
          </a:p>
          <a:p>
            <a:pPr algn="l"/>
            <a:endParaRPr lang="en-US" sz="1100" dirty="0" smtClean="0"/>
          </a:p>
          <a:p>
            <a:pPr algn="l"/>
            <a:r>
              <a:rPr lang="en-US" sz="1100" dirty="0" smtClean="0"/>
              <a:t>A variable declared without a value will have the value </a:t>
            </a:r>
            <a:r>
              <a:rPr lang="en-US" sz="1100" b="1" dirty="0" smtClean="0"/>
              <a:t>undefined</a:t>
            </a:r>
            <a:r>
              <a:rPr lang="en-US" sz="1100" dirty="0" smtClean="0"/>
              <a:t>.</a:t>
            </a:r>
          </a:p>
          <a:p>
            <a:pPr algn="l"/>
            <a:endParaRPr lang="en-US" sz="11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Variable</a:t>
            </a:r>
          </a:p>
        </p:txBody>
      </p:sp>
      <p:sp>
        <p:nvSpPr>
          <p:cNvPr id="3" name="Subtitle 2"/>
          <p:cNvSpPr>
            <a:spLocks noGrp="1"/>
          </p:cNvSpPr>
          <p:nvPr>
            <p:ph type="subTitle" idx="1"/>
          </p:nvPr>
        </p:nvSpPr>
        <p:spPr>
          <a:xfrm>
            <a:off x="857224" y="1500174"/>
            <a:ext cx="7530872" cy="4357718"/>
          </a:xfrm>
        </p:spPr>
        <p:txBody>
          <a:bodyPr>
            <a:normAutofit fontScale="70000" lnSpcReduction="20000"/>
          </a:bodyPr>
          <a:lstStyle/>
          <a:p>
            <a:pPr algn="l"/>
            <a:r>
              <a:rPr lang="en-US" sz="1600" dirty="0" smtClean="0"/>
              <a:t>JavaScript Variable Scope</a:t>
            </a:r>
          </a:p>
          <a:p>
            <a:pPr algn="l"/>
            <a:r>
              <a:rPr lang="en-US" sz="1600" dirty="0" smtClean="0"/>
              <a:t>The scope of a variable is the region of your program in which it is defined. JavaScript variables have only two scopes.</a:t>
            </a:r>
          </a:p>
          <a:p>
            <a:pPr algn="l"/>
            <a:endParaRPr lang="en-US" sz="1600" dirty="0" smtClean="0"/>
          </a:p>
          <a:p>
            <a:pPr algn="l"/>
            <a:r>
              <a:rPr lang="en-US" sz="1600" dirty="0" smtClean="0"/>
              <a:t>Global Variables − A global variable has global scope which means it can be defined anywhere in your JavaScript code.</a:t>
            </a:r>
          </a:p>
          <a:p>
            <a:pPr algn="l"/>
            <a:endParaRPr lang="en-US" sz="1600" dirty="0" smtClean="0"/>
          </a:p>
          <a:p>
            <a:pPr algn="l"/>
            <a:r>
              <a:rPr lang="en-US" sz="1600" dirty="0" smtClean="0"/>
              <a:t>Local Variables − A local variable will be visible only within a function where it is defined. Function parameters are always local to that function.</a:t>
            </a:r>
          </a:p>
          <a:p>
            <a:pPr algn="l"/>
            <a:endParaRPr lang="en-US" sz="1600" dirty="0" smtClean="0"/>
          </a:p>
          <a:p>
            <a:pPr algn="l"/>
            <a:r>
              <a:rPr lang="en-US" sz="1600" dirty="0" smtClean="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p>
          <a:p>
            <a:pPr algn="l"/>
            <a:endParaRPr lang="en-US" sz="1600" dirty="0" smtClean="0"/>
          </a:p>
          <a:p>
            <a:pPr algn="l"/>
            <a:r>
              <a:rPr lang="en-US" sz="1600" dirty="0" smtClean="0"/>
              <a:t>Live Demo</a:t>
            </a:r>
          </a:p>
          <a:p>
            <a:pPr algn="l"/>
            <a:r>
              <a:rPr lang="en-US" sz="1600" dirty="0" smtClean="0"/>
              <a:t>&lt;html&gt;</a:t>
            </a:r>
          </a:p>
          <a:p>
            <a:pPr algn="l"/>
            <a:r>
              <a:rPr lang="en-US" sz="1600" dirty="0" smtClean="0"/>
              <a:t>   &lt;body </a:t>
            </a:r>
            <a:r>
              <a:rPr lang="en-US" sz="1600" dirty="0" err="1" smtClean="0"/>
              <a:t>onload</a:t>
            </a:r>
            <a:r>
              <a:rPr lang="en-US" sz="1600" dirty="0" smtClean="0"/>
              <a:t> = </a:t>
            </a:r>
            <a:r>
              <a:rPr lang="en-US" sz="1600" dirty="0" err="1" smtClean="0"/>
              <a:t>checkscope</a:t>
            </a:r>
            <a:r>
              <a:rPr lang="en-US" sz="1600" dirty="0" smtClean="0"/>
              <a:t>();&gt;   </a:t>
            </a:r>
          </a:p>
          <a:p>
            <a:pPr algn="l"/>
            <a:r>
              <a:rPr lang="en-US" sz="1600" dirty="0" smtClean="0"/>
              <a:t>      &lt;script type = "text/</a:t>
            </a:r>
            <a:r>
              <a:rPr lang="en-US" sz="1600" dirty="0" err="1" smtClean="0"/>
              <a:t>javascript</a:t>
            </a:r>
            <a:r>
              <a:rPr lang="en-US" sz="1600" dirty="0" smtClean="0"/>
              <a:t>"&gt;</a:t>
            </a:r>
          </a:p>
          <a:p>
            <a:pPr algn="l"/>
            <a:r>
              <a:rPr lang="en-US" sz="1600" dirty="0" smtClean="0"/>
              <a:t>         &lt;!--</a:t>
            </a:r>
          </a:p>
          <a:p>
            <a:pPr algn="l"/>
            <a:r>
              <a:rPr lang="en-US" sz="1600" dirty="0" smtClean="0"/>
              <a:t>            </a:t>
            </a:r>
            <a:r>
              <a:rPr lang="en-US" sz="1600" dirty="0" err="1" smtClean="0"/>
              <a:t>var</a:t>
            </a:r>
            <a:r>
              <a:rPr lang="en-US" sz="1600" dirty="0" smtClean="0"/>
              <a:t> </a:t>
            </a:r>
            <a:r>
              <a:rPr lang="en-US" sz="1600" dirty="0" err="1" smtClean="0"/>
              <a:t>myVar</a:t>
            </a:r>
            <a:r>
              <a:rPr lang="en-US" sz="1600" dirty="0" smtClean="0"/>
              <a:t> = "global";      // Declare a global variable</a:t>
            </a:r>
          </a:p>
          <a:p>
            <a:pPr algn="l"/>
            <a:r>
              <a:rPr lang="en-US" sz="1600" dirty="0" smtClean="0"/>
              <a:t>            function </a:t>
            </a:r>
            <a:r>
              <a:rPr lang="en-US" sz="1600" dirty="0" err="1" smtClean="0"/>
              <a:t>checkscope</a:t>
            </a:r>
            <a:r>
              <a:rPr lang="en-US" sz="1600" dirty="0" smtClean="0"/>
              <a:t>( ) {</a:t>
            </a:r>
          </a:p>
          <a:p>
            <a:pPr algn="l"/>
            <a:r>
              <a:rPr lang="en-US" sz="1600" dirty="0" smtClean="0"/>
              <a:t>               </a:t>
            </a:r>
            <a:r>
              <a:rPr lang="en-US" sz="1600" dirty="0" err="1" smtClean="0"/>
              <a:t>var</a:t>
            </a:r>
            <a:r>
              <a:rPr lang="en-US" sz="1600" dirty="0" smtClean="0"/>
              <a:t> </a:t>
            </a:r>
            <a:r>
              <a:rPr lang="en-US" sz="1600" dirty="0" err="1" smtClean="0"/>
              <a:t>myVar</a:t>
            </a:r>
            <a:r>
              <a:rPr lang="en-US" sz="1600" dirty="0" smtClean="0"/>
              <a:t> = "local";    // Declare a local variable</a:t>
            </a:r>
          </a:p>
          <a:p>
            <a:pPr algn="l"/>
            <a:r>
              <a:rPr lang="en-US" sz="1600" dirty="0" smtClean="0"/>
              <a:t>               </a:t>
            </a:r>
            <a:r>
              <a:rPr lang="en-US" sz="1600" dirty="0" err="1" smtClean="0"/>
              <a:t>document.write</a:t>
            </a:r>
            <a:r>
              <a:rPr lang="en-US" sz="1600" dirty="0" smtClean="0"/>
              <a:t>(</a:t>
            </a:r>
            <a:r>
              <a:rPr lang="en-US" sz="1600" dirty="0" err="1" smtClean="0"/>
              <a:t>myVar</a:t>
            </a:r>
            <a:r>
              <a:rPr lang="en-US" sz="1600" dirty="0" smtClean="0"/>
              <a:t>);</a:t>
            </a:r>
          </a:p>
          <a:p>
            <a:pPr algn="l"/>
            <a:r>
              <a:rPr lang="en-US" sz="1600" dirty="0" smtClean="0"/>
              <a:t>            }</a:t>
            </a:r>
          </a:p>
          <a:p>
            <a:pPr algn="l"/>
            <a:r>
              <a:rPr lang="en-US" sz="1600" dirty="0" smtClean="0"/>
              <a:t>         //--&gt;</a:t>
            </a:r>
          </a:p>
          <a:p>
            <a:pPr algn="l"/>
            <a:r>
              <a:rPr lang="en-US" sz="1600" dirty="0" smtClean="0"/>
              <a:t>      &lt;/script&gt;     </a:t>
            </a:r>
          </a:p>
          <a:p>
            <a:pPr algn="l"/>
            <a:r>
              <a:rPr lang="en-US" sz="1600" dirty="0" smtClean="0"/>
              <a:t>   &lt;/body&gt;</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fontScale="90000"/>
          </a:bodyPr>
          <a:lstStyle/>
          <a:p>
            <a:pPr algn="l"/>
            <a:r>
              <a:rPr lang="en-US" sz="3600" dirty="0" smtClean="0"/>
              <a:t>Variable</a:t>
            </a:r>
            <a:br>
              <a:rPr lang="en-US" sz="3600" dirty="0" smtClean="0"/>
            </a:br>
            <a:r>
              <a:rPr lang="en-US" sz="3200" b="0" dirty="0" smtClean="0"/>
              <a:t> JavaScript Let</a:t>
            </a:r>
            <a:br>
              <a:rPr lang="en-US" sz="3200" b="0" dirty="0" smtClean="0"/>
            </a:br>
            <a:endParaRPr lang="en-US" sz="3600" dirty="0" smtClean="0"/>
          </a:p>
        </p:txBody>
      </p:sp>
      <p:sp>
        <p:nvSpPr>
          <p:cNvPr id="3" name="Subtitle 2"/>
          <p:cNvSpPr>
            <a:spLocks noGrp="1"/>
          </p:cNvSpPr>
          <p:nvPr>
            <p:ph type="subTitle" idx="1"/>
          </p:nvPr>
        </p:nvSpPr>
        <p:spPr>
          <a:xfrm>
            <a:off x="857224" y="1500174"/>
            <a:ext cx="7530872" cy="4357718"/>
          </a:xfrm>
        </p:spPr>
        <p:txBody>
          <a:bodyPr>
            <a:noAutofit/>
          </a:bodyPr>
          <a:lstStyle/>
          <a:p>
            <a:pPr algn="l"/>
            <a:r>
              <a:rPr lang="en-US" sz="1200" dirty="0" smtClean="0"/>
              <a:t>The let keyword was introduced in </a:t>
            </a:r>
            <a:r>
              <a:rPr lang="en-US" sz="1200" dirty="0" smtClean="0">
                <a:hlinkClick r:id="rId2"/>
              </a:rPr>
              <a:t>ES6 (2015)</a:t>
            </a:r>
            <a:r>
              <a:rPr lang="en-US" sz="1200" dirty="0" smtClean="0"/>
              <a:t>.</a:t>
            </a:r>
          </a:p>
          <a:p>
            <a:pPr algn="l"/>
            <a:r>
              <a:rPr lang="en-US" sz="1200" dirty="0" smtClean="0"/>
              <a:t>Variables defined with let cannot be </a:t>
            </a:r>
            <a:r>
              <a:rPr lang="en-US" sz="1200" dirty="0" err="1" smtClean="0"/>
              <a:t>Redeclared</a:t>
            </a:r>
            <a:r>
              <a:rPr lang="en-US" sz="1200" dirty="0" smtClean="0"/>
              <a:t>.</a:t>
            </a:r>
          </a:p>
          <a:p>
            <a:pPr algn="l"/>
            <a:r>
              <a:rPr lang="en-US" sz="1200" dirty="0" smtClean="0"/>
              <a:t>Variables defined with let must be Declared before use.</a:t>
            </a:r>
          </a:p>
          <a:p>
            <a:pPr algn="l"/>
            <a:r>
              <a:rPr lang="en-US" sz="1200" dirty="0" smtClean="0"/>
              <a:t>Variables defined with let have Block Scope.</a:t>
            </a:r>
          </a:p>
          <a:p>
            <a:pPr algn="l"/>
            <a:endParaRPr lang="en-US" sz="1200" dirty="0" smtClean="0"/>
          </a:p>
          <a:p>
            <a:pPr algn="l"/>
            <a:r>
              <a:rPr lang="en-US" sz="1600" b="1" dirty="0" smtClean="0"/>
              <a:t>Cannot be </a:t>
            </a:r>
            <a:r>
              <a:rPr lang="en-US" sz="1600" b="1" dirty="0" err="1" smtClean="0"/>
              <a:t>Redeclared</a:t>
            </a:r>
            <a:endParaRPr lang="en-US" sz="1600" b="1" dirty="0" smtClean="0"/>
          </a:p>
          <a:p>
            <a:pPr algn="l"/>
            <a:r>
              <a:rPr lang="en-US" sz="1200" dirty="0" smtClean="0"/>
              <a:t>Variables defined with let cannot be </a:t>
            </a:r>
            <a:r>
              <a:rPr lang="en-US" sz="1200" b="1" dirty="0" err="1" smtClean="0"/>
              <a:t>redeclared</a:t>
            </a:r>
            <a:r>
              <a:rPr lang="en-US" sz="1200" dirty="0" smtClean="0"/>
              <a:t>.</a:t>
            </a:r>
          </a:p>
          <a:p>
            <a:pPr algn="l"/>
            <a:r>
              <a:rPr lang="en-US" sz="1200" dirty="0" smtClean="0"/>
              <a:t>You cannot accidentally </a:t>
            </a:r>
            <a:r>
              <a:rPr lang="en-US" sz="1200" dirty="0" err="1" smtClean="0"/>
              <a:t>redeclare</a:t>
            </a:r>
            <a:r>
              <a:rPr lang="en-US" sz="1200" dirty="0" smtClean="0"/>
              <a:t> a variable.</a:t>
            </a:r>
          </a:p>
          <a:p>
            <a:pPr algn="l"/>
            <a:r>
              <a:rPr lang="en-US" sz="1200" dirty="0" smtClean="0"/>
              <a:t>With let you can not do this:</a:t>
            </a:r>
          </a:p>
          <a:p>
            <a:pPr algn="l"/>
            <a:r>
              <a:rPr lang="en-US" sz="1200" dirty="0" smtClean="0"/>
              <a:t>Example</a:t>
            </a:r>
          </a:p>
          <a:p>
            <a:pPr algn="l"/>
            <a:r>
              <a:rPr lang="en-US" sz="1200" dirty="0" smtClean="0"/>
              <a:t>let x = "John Doe";</a:t>
            </a:r>
            <a:br>
              <a:rPr lang="en-US" sz="1200" dirty="0" smtClean="0"/>
            </a:br>
            <a:r>
              <a:rPr lang="en-US" sz="1200" dirty="0" smtClean="0"/>
              <a:t/>
            </a:r>
            <a:br>
              <a:rPr lang="en-US" sz="1200" dirty="0" smtClean="0"/>
            </a:br>
            <a:r>
              <a:rPr lang="en-US" sz="1200" dirty="0" smtClean="0"/>
              <a:t>let x = 0;</a:t>
            </a:r>
            <a:br>
              <a:rPr lang="en-US" sz="1200" dirty="0" smtClean="0"/>
            </a:br>
            <a:r>
              <a:rPr lang="en-US" sz="1200" dirty="0" smtClean="0"/>
              <a:t/>
            </a:r>
            <a:br>
              <a:rPr lang="en-US" sz="1200" dirty="0" smtClean="0"/>
            </a:br>
            <a:r>
              <a:rPr lang="en-US" sz="1200" dirty="0" smtClean="0"/>
              <a:t>// </a:t>
            </a:r>
            <a:r>
              <a:rPr lang="en-US" sz="1200" dirty="0" err="1" smtClean="0"/>
              <a:t>SyntaxError</a:t>
            </a:r>
            <a:r>
              <a:rPr lang="en-US" sz="1200" dirty="0" smtClean="0"/>
              <a:t>: 'x' has already been declared</a:t>
            </a:r>
          </a:p>
          <a:p>
            <a:pPr algn="l"/>
            <a:r>
              <a:rPr lang="en-US" sz="1800" dirty="0" smtClean="0"/>
              <a:t>With </a:t>
            </a:r>
            <a:r>
              <a:rPr lang="en-US" sz="1800" dirty="0" err="1" smtClean="0"/>
              <a:t>var</a:t>
            </a:r>
            <a:r>
              <a:rPr lang="en-US" sz="1800" dirty="0" smtClean="0"/>
              <a:t> you can:</a:t>
            </a:r>
          </a:p>
          <a:p>
            <a:pPr algn="l"/>
            <a:r>
              <a:rPr lang="en-US" sz="1200" dirty="0" smtClean="0"/>
              <a:t>Example</a:t>
            </a:r>
          </a:p>
          <a:p>
            <a:pPr algn="l"/>
            <a:r>
              <a:rPr lang="en-US" sz="1200" dirty="0" err="1" smtClean="0"/>
              <a:t>var</a:t>
            </a:r>
            <a:r>
              <a:rPr lang="en-US" sz="1200" dirty="0" smtClean="0"/>
              <a:t> x = "John Doe";</a:t>
            </a:r>
            <a:br>
              <a:rPr lang="en-US" sz="1200" dirty="0" smtClean="0"/>
            </a:br>
            <a:r>
              <a:rPr lang="en-US" sz="1200" dirty="0" smtClean="0"/>
              <a:t/>
            </a:r>
            <a:br>
              <a:rPr lang="en-US" sz="1200" dirty="0" smtClean="0"/>
            </a:br>
            <a:r>
              <a:rPr lang="en-US" sz="1200" dirty="0" err="1" smtClean="0"/>
              <a:t>var</a:t>
            </a:r>
            <a:r>
              <a:rPr lang="en-US" sz="1200" dirty="0" smtClean="0"/>
              <a:t> x = 0;</a:t>
            </a:r>
          </a:p>
          <a:p>
            <a:pPr algn="l"/>
            <a:endParaRPr lang="en-US" sz="1200" dirty="0" smtClean="0"/>
          </a:p>
          <a:p>
            <a:pPr algn="l"/>
            <a:endParaRPr lang="en-US" sz="12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Let</a:t>
            </a:r>
          </a:p>
        </p:txBody>
      </p:sp>
      <p:sp>
        <p:nvSpPr>
          <p:cNvPr id="3" name="Subtitle 2"/>
          <p:cNvSpPr>
            <a:spLocks noGrp="1"/>
          </p:cNvSpPr>
          <p:nvPr>
            <p:ph type="subTitle" idx="1"/>
          </p:nvPr>
        </p:nvSpPr>
        <p:spPr>
          <a:xfrm>
            <a:off x="857224" y="1500174"/>
            <a:ext cx="7530872" cy="4357718"/>
          </a:xfrm>
        </p:spPr>
        <p:txBody>
          <a:bodyPr>
            <a:normAutofit fontScale="92500" lnSpcReduction="20000"/>
          </a:bodyPr>
          <a:lstStyle/>
          <a:p>
            <a:pPr algn="l"/>
            <a:r>
              <a:rPr lang="en-US" sz="1900" b="1" dirty="0" smtClean="0"/>
              <a:t>Block Scope</a:t>
            </a:r>
          </a:p>
          <a:p>
            <a:pPr algn="l"/>
            <a:r>
              <a:rPr lang="en-US" sz="1600" dirty="0" smtClean="0"/>
              <a:t>Before ES6 (2015), JavaScript had only </a:t>
            </a:r>
            <a:r>
              <a:rPr lang="en-US" sz="1600" b="1" dirty="0" smtClean="0"/>
              <a:t>Global Scope</a:t>
            </a:r>
            <a:r>
              <a:rPr lang="en-US" sz="1600" dirty="0" smtClean="0"/>
              <a:t> and </a:t>
            </a:r>
            <a:r>
              <a:rPr lang="en-US" sz="1600" b="1" dirty="0" smtClean="0"/>
              <a:t>Function Scope</a:t>
            </a:r>
            <a:r>
              <a:rPr lang="en-US" sz="1600" dirty="0" smtClean="0"/>
              <a:t>.</a:t>
            </a:r>
          </a:p>
          <a:p>
            <a:pPr algn="l"/>
            <a:r>
              <a:rPr lang="en-US" sz="1600" dirty="0" smtClean="0"/>
              <a:t>ES6 introduced two important new JavaScript keywords: let and const.</a:t>
            </a:r>
          </a:p>
          <a:p>
            <a:pPr algn="l"/>
            <a:r>
              <a:rPr lang="en-US" sz="1600" dirty="0" smtClean="0"/>
              <a:t>These two keywords provide </a:t>
            </a:r>
            <a:r>
              <a:rPr lang="en-US" sz="1600" b="1" dirty="0" smtClean="0"/>
              <a:t>Block Scope</a:t>
            </a:r>
            <a:r>
              <a:rPr lang="en-US" sz="1600" dirty="0" smtClean="0"/>
              <a:t> in JavaScript.</a:t>
            </a:r>
          </a:p>
          <a:p>
            <a:pPr algn="l"/>
            <a:r>
              <a:rPr lang="en-US" sz="1600" dirty="0" smtClean="0"/>
              <a:t>Variables declared inside a { } block cannot be accessed from outside the block:</a:t>
            </a:r>
          </a:p>
          <a:p>
            <a:pPr algn="l"/>
            <a:r>
              <a:rPr lang="en-US" sz="1600" dirty="0" smtClean="0"/>
              <a:t>Example</a:t>
            </a:r>
          </a:p>
          <a:p>
            <a:pPr algn="l"/>
            <a:r>
              <a:rPr lang="en-US" sz="1600" dirty="0" smtClean="0"/>
              <a:t>{</a:t>
            </a:r>
            <a:br>
              <a:rPr lang="en-US" sz="1600" dirty="0" smtClean="0"/>
            </a:br>
            <a:r>
              <a:rPr lang="en-US" sz="1600" dirty="0" smtClean="0"/>
              <a:t>  let x = 2;</a:t>
            </a:r>
            <a:br>
              <a:rPr lang="en-US" sz="1600" dirty="0" smtClean="0"/>
            </a:br>
            <a:r>
              <a:rPr lang="en-US" sz="1600" dirty="0" smtClean="0"/>
              <a:t>}</a:t>
            </a:r>
            <a:br>
              <a:rPr lang="en-US" sz="1600" dirty="0" smtClean="0"/>
            </a:br>
            <a:r>
              <a:rPr lang="en-US" sz="1600" dirty="0" smtClean="0"/>
              <a:t>// x can NOT be used here</a:t>
            </a:r>
          </a:p>
          <a:p>
            <a:pPr algn="l"/>
            <a:endParaRPr lang="en-US" sz="1600" dirty="0" smtClean="0"/>
          </a:p>
          <a:p>
            <a:pPr algn="l"/>
            <a:r>
              <a:rPr lang="en-US" sz="1600" dirty="0" smtClean="0"/>
              <a:t>Variables declared with the </a:t>
            </a:r>
            <a:r>
              <a:rPr lang="en-US" sz="1600" dirty="0" err="1" smtClean="0"/>
              <a:t>var</a:t>
            </a:r>
            <a:r>
              <a:rPr lang="en-US" sz="1600" dirty="0" smtClean="0"/>
              <a:t> keyword can NOT have block scope.</a:t>
            </a:r>
          </a:p>
          <a:p>
            <a:pPr algn="l"/>
            <a:r>
              <a:rPr lang="en-US" sz="1600" dirty="0" smtClean="0"/>
              <a:t>Variables declared inside a { } block can be accessed from outside the block.</a:t>
            </a:r>
          </a:p>
          <a:p>
            <a:pPr algn="l"/>
            <a:r>
              <a:rPr lang="en-US" sz="1600" dirty="0" smtClean="0"/>
              <a:t>Example</a:t>
            </a:r>
          </a:p>
          <a:p>
            <a:pPr algn="l"/>
            <a:r>
              <a:rPr lang="en-US" sz="1600" dirty="0" smtClean="0"/>
              <a:t>{</a:t>
            </a:r>
            <a:br>
              <a:rPr lang="en-US" sz="1600" dirty="0" smtClean="0"/>
            </a:br>
            <a:r>
              <a:rPr lang="en-US" sz="1600" dirty="0" smtClean="0"/>
              <a:t>  </a:t>
            </a:r>
            <a:r>
              <a:rPr lang="en-US" sz="1600" dirty="0" err="1" smtClean="0"/>
              <a:t>var</a:t>
            </a:r>
            <a:r>
              <a:rPr lang="en-US" sz="1600" dirty="0" smtClean="0"/>
              <a:t> x = 2;</a:t>
            </a:r>
            <a:br>
              <a:rPr lang="en-US" sz="1600" dirty="0" smtClean="0"/>
            </a:br>
            <a:r>
              <a:rPr lang="en-US" sz="1600" dirty="0" smtClean="0"/>
              <a:t>}</a:t>
            </a:r>
            <a:br>
              <a:rPr lang="en-US" sz="1600" dirty="0" smtClean="0"/>
            </a:br>
            <a:r>
              <a:rPr lang="en-US" sz="1600" dirty="0" smtClean="0"/>
              <a:t>// x CAN be used here</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err="1" smtClean="0"/>
              <a:t>Redeclaring</a:t>
            </a:r>
            <a:r>
              <a:rPr lang="en-US" sz="3600" dirty="0" smtClean="0"/>
              <a:t> Variables</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600" dirty="0" err="1" smtClean="0"/>
              <a:t>Redeclaring</a:t>
            </a:r>
            <a:r>
              <a:rPr lang="en-US" sz="1600" dirty="0" smtClean="0"/>
              <a:t> a variable using the </a:t>
            </a:r>
            <a:r>
              <a:rPr lang="en-US" sz="1600" dirty="0" err="1" smtClean="0"/>
              <a:t>var</a:t>
            </a:r>
            <a:r>
              <a:rPr lang="en-US" sz="1600" dirty="0" smtClean="0"/>
              <a:t> keyword can impose problems.</a:t>
            </a:r>
          </a:p>
          <a:p>
            <a:pPr algn="l"/>
            <a:r>
              <a:rPr lang="en-US" sz="1600" dirty="0" err="1" smtClean="0"/>
              <a:t>Redeclaring</a:t>
            </a:r>
            <a:r>
              <a:rPr lang="en-US" sz="1600" dirty="0" smtClean="0"/>
              <a:t> a variable inside a block will also </a:t>
            </a:r>
            <a:r>
              <a:rPr lang="en-US" sz="1600" dirty="0" err="1" smtClean="0"/>
              <a:t>redeclare</a:t>
            </a:r>
            <a:r>
              <a:rPr lang="en-US" sz="1600" dirty="0" smtClean="0"/>
              <a:t> the variable outside the block:</a:t>
            </a:r>
          </a:p>
          <a:p>
            <a:pPr algn="l"/>
            <a:r>
              <a:rPr lang="en-US" sz="1600" dirty="0" smtClean="0"/>
              <a:t>Example</a:t>
            </a:r>
          </a:p>
          <a:p>
            <a:pPr algn="l"/>
            <a:r>
              <a:rPr lang="en-US" sz="1600" dirty="0" err="1" smtClean="0"/>
              <a:t>var</a:t>
            </a:r>
            <a:r>
              <a:rPr lang="en-US" sz="1600" dirty="0" smtClean="0"/>
              <a:t> x = 10;</a:t>
            </a:r>
            <a:br>
              <a:rPr lang="en-US" sz="1600" dirty="0" smtClean="0"/>
            </a:br>
            <a:r>
              <a:rPr lang="en-US" sz="1600" dirty="0" smtClean="0"/>
              <a:t>// Here x is 10</a:t>
            </a:r>
            <a:br>
              <a:rPr lang="en-US" sz="1600" dirty="0" smtClean="0"/>
            </a:br>
            <a:r>
              <a:rPr lang="en-US" sz="1600" dirty="0" smtClean="0"/>
              <a:t/>
            </a:r>
            <a:br>
              <a:rPr lang="en-US" sz="1600" dirty="0" smtClean="0"/>
            </a:br>
            <a:r>
              <a:rPr lang="en-US" sz="1600" dirty="0" smtClean="0"/>
              <a:t>{</a:t>
            </a:r>
            <a:br>
              <a:rPr lang="en-US" sz="1600" dirty="0" smtClean="0"/>
            </a:br>
            <a:r>
              <a:rPr lang="en-US" sz="1600" dirty="0" err="1" smtClean="0"/>
              <a:t>var</a:t>
            </a:r>
            <a:r>
              <a:rPr lang="en-US" sz="1600" dirty="0" smtClean="0"/>
              <a:t> x = 2;</a:t>
            </a:r>
            <a:br>
              <a:rPr lang="en-US" sz="1600" dirty="0" smtClean="0"/>
            </a:br>
            <a:r>
              <a:rPr lang="en-US" sz="1600" dirty="0" smtClean="0"/>
              <a:t>// Here x is 2</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 Here x is 2</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771516"/>
          </a:xfrm>
        </p:spPr>
        <p:txBody>
          <a:bodyPr>
            <a:normAutofit/>
          </a:bodyPr>
          <a:lstStyle/>
          <a:p>
            <a:pPr algn="l"/>
            <a:r>
              <a:rPr lang="en-US" sz="3600" dirty="0" err="1" smtClean="0"/>
              <a:t>Redeclaring</a:t>
            </a:r>
            <a:r>
              <a:rPr lang="en-US" sz="3600" dirty="0" smtClean="0"/>
              <a:t> variable</a:t>
            </a:r>
          </a:p>
        </p:txBody>
      </p:sp>
      <p:sp>
        <p:nvSpPr>
          <p:cNvPr id="3" name="Subtitle 2"/>
          <p:cNvSpPr>
            <a:spLocks noGrp="1"/>
          </p:cNvSpPr>
          <p:nvPr>
            <p:ph type="subTitle" idx="1"/>
          </p:nvPr>
        </p:nvSpPr>
        <p:spPr>
          <a:xfrm>
            <a:off x="642910" y="2357430"/>
            <a:ext cx="7745186" cy="3500462"/>
          </a:xfrm>
        </p:spPr>
        <p:txBody>
          <a:bodyPr>
            <a:normAutofit/>
          </a:bodyPr>
          <a:lstStyle/>
          <a:p>
            <a:pPr algn="l"/>
            <a:r>
              <a:rPr lang="en-US" sz="1600" dirty="0" err="1" smtClean="0"/>
              <a:t>Redeclaring</a:t>
            </a:r>
            <a:r>
              <a:rPr lang="en-US" sz="1600" dirty="0" smtClean="0"/>
              <a:t> a variable using the let keyword can solve this problem.</a:t>
            </a:r>
          </a:p>
          <a:p>
            <a:pPr algn="l"/>
            <a:r>
              <a:rPr lang="en-US" sz="1600" dirty="0" err="1" smtClean="0"/>
              <a:t>Redeclaring</a:t>
            </a:r>
            <a:r>
              <a:rPr lang="en-US" sz="1600" dirty="0" smtClean="0"/>
              <a:t> a variable inside a block will not </a:t>
            </a:r>
            <a:r>
              <a:rPr lang="en-US" sz="1600" dirty="0" err="1" smtClean="0"/>
              <a:t>redeclare</a:t>
            </a:r>
            <a:r>
              <a:rPr lang="en-US" sz="1600" dirty="0" smtClean="0"/>
              <a:t> the variable outside the block:</a:t>
            </a:r>
          </a:p>
          <a:p>
            <a:pPr algn="l"/>
            <a:r>
              <a:rPr lang="en-US" sz="1600" dirty="0" smtClean="0"/>
              <a:t>Example</a:t>
            </a:r>
          </a:p>
          <a:p>
            <a:pPr algn="l"/>
            <a:r>
              <a:rPr lang="en-US" sz="1600" dirty="0" smtClean="0"/>
              <a:t>let x = 10;</a:t>
            </a:r>
            <a:br>
              <a:rPr lang="en-US" sz="1600" dirty="0" smtClean="0"/>
            </a:br>
            <a:r>
              <a:rPr lang="en-US" sz="1600" dirty="0" smtClean="0"/>
              <a:t>// Here x is 10</a:t>
            </a:r>
            <a:br>
              <a:rPr lang="en-US" sz="1600" dirty="0" smtClean="0"/>
            </a:br>
            <a:r>
              <a:rPr lang="en-US" sz="1600" dirty="0" smtClean="0"/>
              <a:t/>
            </a:r>
            <a:br>
              <a:rPr lang="en-US" sz="1600" dirty="0" smtClean="0"/>
            </a:br>
            <a:r>
              <a:rPr lang="en-US" sz="1600" dirty="0" smtClean="0"/>
              <a:t>{</a:t>
            </a:r>
            <a:br>
              <a:rPr lang="en-US" sz="1600" dirty="0" smtClean="0"/>
            </a:br>
            <a:r>
              <a:rPr lang="en-US" sz="1600" dirty="0" smtClean="0"/>
              <a:t>let x = 2;</a:t>
            </a:r>
            <a:br>
              <a:rPr lang="en-US" sz="1600" dirty="0" smtClean="0"/>
            </a:br>
            <a:r>
              <a:rPr lang="en-US" sz="1600" dirty="0" smtClean="0"/>
              <a:t>// Here x is 2</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 Here x is 10</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851648" cy="714380"/>
          </a:xfrm>
        </p:spPr>
        <p:txBody>
          <a:bodyPr>
            <a:noAutofit/>
          </a:bodyPr>
          <a:lstStyle/>
          <a:p>
            <a:pPr algn="l"/>
            <a:r>
              <a:rPr lang="en-US" sz="2400" dirty="0" err="1" smtClean="0"/>
              <a:t>Redeclaring</a:t>
            </a:r>
            <a:r>
              <a:rPr lang="en-US" sz="2400" dirty="0" smtClean="0"/>
              <a:t/>
            </a:r>
            <a:br>
              <a:rPr lang="en-US" sz="2400" dirty="0" smtClean="0"/>
            </a:br>
            <a:endParaRPr lang="en-US" sz="2400" dirty="0" smtClean="0"/>
          </a:p>
        </p:txBody>
      </p:sp>
      <p:sp>
        <p:nvSpPr>
          <p:cNvPr id="3" name="Subtitle 2"/>
          <p:cNvSpPr>
            <a:spLocks noGrp="1"/>
          </p:cNvSpPr>
          <p:nvPr>
            <p:ph type="subTitle" idx="1"/>
          </p:nvPr>
        </p:nvSpPr>
        <p:spPr>
          <a:xfrm>
            <a:off x="928662" y="1214422"/>
            <a:ext cx="7459434" cy="4643470"/>
          </a:xfrm>
        </p:spPr>
        <p:txBody>
          <a:bodyPr>
            <a:noAutofit/>
          </a:bodyPr>
          <a:lstStyle/>
          <a:p>
            <a:pPr algn="l"/>
            <a:r>
              <a:rPr lang="en-US" sz="1050" dirty="0" err="1" smtClean="0"/>
              <a:t>Redeclaring</a:t>
            </a:r>
            <a:r>
              <a:rPr lang="en-US" sz="1050" dirty="0" smtClean="0"/>
              <a:t> a JavaScript variable with </a:t>
            </a:r>
            <a:r>
              <a:rPr lang="en-US" sz="1050" dirty="0" err="1" smtClean="0"/>
              <a:t>var</a:t>
            </a:r>
            <a:r>
              <a:rPr lang="en-US" sz="1050" dirty="0" smtClean="0"/>
              <a:t> is allowed anywhere in a program:</a:t>
            </a:r>
          </a:p>
          <a:p>
            <a:pPr algn="l"/>
            <a:r>
              <a:rPr lang="en-US" sz="1050" dirty="0" smtClean="0"/>
              <a:t>Example</a:t>
            </a:r>
          </a:p>
          <a:p>
            <a:pPr algn="l"/>
            <a:r>
              <a:rPr lang="en-US" sz="1050" dirty="0" err="1" smtClean="0"/>
              <a:t>var</a:t>
            </a:r>
            <a:r>
              <a:rPr lang="en-US" sz="1050" dirty="0" smtClean="0"/>
              <a:t> x = 2;</a:t>
            </a:r>
            <a:br>
              <a:rPr lang="en-US" sz="1050" dirty="0" smtClean="0"/>
            </a:br>
            <a:r>
              <a:rPr lang="en-US" sz="1050" dirty="0" smtClean="0"/>
              <a:t>// Now x is 2</a:t>
            </a:r>
            <a:br>
              <a:rPr lang="en-US" sz="1050" dirty="0" smtClean="0"/>
            </a:br>
            <a:r>
              <a:rPr lang="en-US" sz="1050" dirty="0" smtClean="0"/>
              <a:t/>
            </a:r>
            <a:br>
              <a:rPr lang="en-US" sz="1050" dirty="0" smtClean="0"/>
            </a:br>
            <a:r>
              <a:rPr lang="en-US" sz="1050" dirty="0" err="1" smtClean="0"/>
              <a:t>var</a:t>
            </a:r>
            <a:r>
              <a:rPr lang="en-US" sz="1050" dirty="0" smtClean="0"/>
              <a:t> x = 3;</a:t>
            </a:r>
            <a:br>
              <a:rPr lang="en-US" sz="1050" dirty="0" smtClean="0"/>
            </a:br>
            <a:r>
              <a:rPr lang="en-US" sz="1050" dirty="0" smtClean="0"/>
              <a:t>// Now x is 3</a:t>
            </a:r>
          </a:p>
          <a:p>
            <a:pPr algn="l"/>
            <a:r>
              <a:rPr lang="en-US" sz="1050" dirty="0" smtClean="0"/>
              <a:t>With let, </a:t>
            </a:r>
            <a:r>
              <a:rPr lang="en-US" sz="1050" dirty="0" err="1" smtClean="0"/>
              <a:t>redeclaring</a:t>
            </a:r>
            <a:r>
              <a:rPr lang="en-US" sz="1050" dirty="0" smtClean="0"/>
              <a:t> a variable in the same block is NOT allowed:</a:t>
            </a:r>
          </a:p>
          <a:p>
            <a:pPr algn="l"/>
            <a:r>
              <a:rPr lang="en-US" sz="1050" dirty="0" smtClean="0"/>
              <a:t>Example</a:t>
            </a:r>
          </a:p>
          <a:p>
            <a:pPr algn="l"/>
            <a:r>
              <a:rPr lang="en-US" sz="1050" dirty="0" err="1" smtClean="0"/>
              <a:t>var</a:t>
            </a:r>
            <a:r>
              <a:rPr lang="en-US" sz="1050" dirty="0" smtClean="0"/>
              <a:t> x = 2;    // Allowed</a:t>
            </a:r>
            <a:br>
              <a:rPr lang="en-US" sz="1050" dirty="0" smtClean="0"/>
            </a:br>
            <a:r>
              <a:rPr lang="en-US" sz="1050" dirty="0" smtClean="0"/>
              <a:t>let x = 3;    // Not allowed</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2;    // Allowed</a:t>
            </a:r>
            <a:br>
              <a:rPr lang="en-US" sz="1050" dirty="0" smtClean="0"/>
            </a:br>
            <a:r>
              <a:rPr lang="en-US" sz="1050" dirty="0" smtClean="0"/>
              <a:t>let x = 3     // Not allowed</a:t>
            </a:r>
            <a:br>
              <a:rPr lang="en-US" sz="1050" dirty="0" smtClean="0"/>
            </a:br>
            <a:r>
              <a:rPr lang="en-US" sz="1050" dirty="0" smtClean="0"/>
              <a:t>}</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2;    // Allowed</a:t>
            </a:r>
            <a:br>
              <a:rPr lang="en-US" sz="1050" dirty="0" smtClean="0"/>
            </a:br>
            <a:r>
              <a:rPr lang="en-US" sz="1050" dirty="0" err="1" smtClean="0"/>
              <a:t>var</a:t>
            </a:r>
            <a:r>
              <a:rPr lang="en-US" sz="1050" dirty="0" smtClean="0"/>
              <a:t> x = 3     // Not allowed</a:t>
            </a:r>
            <a:br>
              <a:rPr lang="en-US" sz="1050" dirty="0" smtClean="0"/>
            </a:br>
            <a:r>
              <a:rPr lang="en-US" sz="1050" dirty="0" smtClean="0"/>
              <a:t>}</a:t>
            </a:r>
            <a:br>
              <a:rPr lang="en-US" sz="1050" dirty="0" smtClean="0"/>
            </a:br>
            <a:endParaRPr lang="en-US" sz="1050" dirty="0" smtClean="0"/>
          </a:p>
          <a:p>
            <a:pPr algn="l"/>
            <a:r>
              <a:rPr lang="en-US" sz="1050" dirty="0" err="1" smtClean="0"/>
              <a:t>Redeclaring</a:t>
            </a:r>
            <a:r>
              <a:rPr lang="en-US" sz="1050" dirty="0" smtClean="0"/>
              <a:t> a variable with let, in another block, IS allowed:</a:t>
            </a:r>
          </a:p>
          <a:p>
            <a:pPr algn="l"/>
            <a:r>
              <a:rPr lang="en-US" sz="1050" dirty="0" smtClean="0"/>
              <a:t>Example</a:t>
            </a:r>
          </a:p>
          <a:p>
            <a:pPr algn="l"/>
            <a:r>
              <a:rPr lang="en-US" sz="1050" dirty="0" smtClean="0"/>
              <a:t>let x = 2;    // Allowed</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3;    // Allowed</a:t>
            </a:r>
            <a:br>
              <a:rPr lang="en-US" sz="1050" dirty="0" smtClean="0"/>
            </a:br>
            <a:r>
              <a:rPr lang="en-US" sz="1050" dirty="0" smtClean="0"/>
              <a:t>}</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4;    // Allowed</a:t>
            </a:r>
            <a:br>
              <a:rPr lang="en-US" sz="1050" dirty="0" smtClean="0"/>
            </a:br>
            <a:r>
              <a:rPr lang="en-US" sz="1050" dirty="0" smtClean="0"/>
              <a:t>}</a:t>
            </a:r>
          </a:p>
          <a:p>
            <a:pPr algn="l"/>
            <a:r>
              <a:rPr lang="en-US" sz="1050" dirty="0" smtClean="0"/>
              <a:t/>
            </a:r>
            <a:br>
              <a:rPr lang="en-US" sz="1050" dirty="0" smtClean="0"/>
            </a:br>
            <a:endParaRPr lang="en-US" sz="105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485764"/>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1357290" y="1928802"/>
            <a:ext cx="7030806" cy="3929090"/>
          </a:xfrm>
        </p:spPr>
        <p:txBody>
          <a:bodyPr>
            <a:normAutofit fontScale="92500"/>
          </a:bodyPr>
          <a:lstStyle/>
          <a:p>
            <a:pPr algn="l"/>
            <a:r>
              <a:rPr lang="en-US" sz="1600" dirty="0" smtClean="0"/>
              <a:t>Let Hoisting</a:t>
            </a:r>
          </a:p>
          <a:p>
            <a:pPr algn="l"/>
            <a:r>
              <a:rPr lang="en-US" sz="1600" dirty="0" smtClean="0"/>
              <a:t>Variables defined with </a:t>
            </a:r>
            <a:r>
              <a:rPr lang="en-US" sz="1600" dirty="0" err="1" smtClean="0"/>
              <a:t>var</a:t>
            </a:r>
            <a:r>
              <a:rPr lang="en-US" sz="1600" dirty="0" smtClean="0"/>
              <a:t> are </a:t>
            </a:r>
            <a:r>
              <a:rPr lang="en-US" sz="1600" b="1" dirty="0" smtClean="0"/>
              <a:t>hoisted</a:t>
            </a:r>
            <a:r>
              <a:rPr lang="en-US" sz="1600" dirty="0" smtClean="0"/>
              <a:t> to the top and can be initialized at any time.</a:t>
            </a:r>
          </a:p>
          <a:p>
            <a:pPr algn="l"/>
            <a:r>
              <a:rPr lang="en-US" sz="1600" dirty="0" smtClean="0"/>
              <a:t>Meaning: You can use the variable before it is declared:</a:t>
            </a:r>
          </a:p>
          <a:p>
            <a:pPr algn="l"/>
            <a:r>
              <a:rPr lang="en-US" sz="1600" dirty="0" smtClean="0"/>
              <a:t>Example</a:t>
            </a:r>
          </a:p>
          <a:p>
            <a:pPr algn="l"/>
            <a:r>
              <a:rPr lang="en-US" sz="1600" dirty="0" smtClean="0"/>
              <a:t>This is OK:</a:t>
            </a:r>
          </a:p>
          <a:p>
            <a:pPr algn="l"/>
            <a:r>
              <a:rPr lang="en-US" sz="1600" dirty="0" err="1" smtClean="0"/>
              <a:t>carName</a:t>
            </a:r>
            <a:r>
              <a:rPr lang="en-US" sz="1600" dirty="0" smtClean="0"/>
              <a:t> = "Volvo";</a:t>
            </a:r>
            <a:br>
              <a:rPr lang="en-US" sz="1600" dirty="0" smtClean="0"/>
            </a:br>
            <a:r>
              <a:rPr lang="en-US" sz="1600" dirty="0" err="1" smtClean="0"/>
              <a:t>var</a:t>
            </a:r>
            <a:r>
              <a:rPr lang="en-US" sz="1600" dirty="0" smtClean="0"/>
              <a:t> </a:t>
            </a:r>
            <a:r>
              <a:rPr lang="en-US" sz="1600" dirty="0" err="1" smtClean="0"/>
              <a:t>carName</a:t>
            </a:r>
            <a:r>
              <a:rPr lang="en-US" sz="1600" dirty="0" smtClean="0"/>
              <a:t>;</a:t>
            </a:r>
          </a:p>
          <a:p>
            <a:pPr algn="l"/>
            <a:r>
              <a:rPr lang="en-US" sz="1600" dirty="0" smtClean="0"/>
              <a:t>Variables defined with let are also hoisted to the top of the block, but not initialized.</a:t>
            </a:r>
          </a:p>
          <a:p>
            <a:pPr algn="l"/>
            <a:r>
              <a:rPr lang="en-US" sz="1600" dirty="0" smtClean="0"/>
              <a:t>Meaning: Using a let variable before it is declared will result in a </a:t>
            </a:r>
            <a:r>
              <a:rPr lang="en-US" sz="1600" dirty="0" err="1" smtClean="0"/>
              <a:t>ReferenceError</a:t>
            </a:r>
            <a:r>
              <a:rPr lang="en-US" sz="1600" dirty="0" smtClean="0"/>
              <a:t>:</a:t>
            </a:r>
          </a:p>
          <a:p>
            <a:pPr algn="l"/>
            <a:r>
              <a:rPr lang="en-US" sz="1600" dirty="0" smtClean="0"/>
              <a:t>Example</a:t>
            </a:r>
          </a:p>
          <a:p>
            <a:pPr algn="l"/>
            <a:r>
              <a:rPr lang="en-US" sz="1600" dirty="0" err="1" smtClean="0"/>
              <a:t>carName</a:t>
            </a:r>
            <a:r>
              <a:rPr lang="en-US" sz="1600" dirty="0" smtClean="0"/>
              <a:t> = "Saab";</a:t>
            </a:r>
            <a:br>
              <a:rPr lang="en-US" sz="1600" dirty="0" smtClean="0"/>
            </a:br>
            <a:r>
              <a:rPr lang="en-US" sz="1600" dirty="0" smtClean="0"/>
              <a:t>let </a:t>
            </a:r>
            <a:r>
              <a:rPr lang="en-US" sz="1600" dirty="0" err="1" smtClean="0"/>
              <a:t>carName</a:t>
            </a:r>
            <a:r>
              <a:rPr lang="en-US" sz="1600" dirty="0" smtClean="0"/>
              <a:t> = "Volvo";</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85794"/>
            <a:ext cx="7851648" cy="628640"/>
          </a:xfrm>
        </p:spPr>
        <p:txBody>
          <a:bodyPr>
            <a:normAutofit/>
          </a:bodyPr>
          <a:lstStyle/>
          <a:p>
            <a:pPr algn="l"/>
            <a:r>
              <a:rPr lang="en-US" sz="3600" dirty="0" smtClean="0"/>
              <a:t>JavaScript Const</a:t>
            </a:r>
          </a:p>
        </p:txBody>
      </p:sp>
      <p:sp>
        <p:nvSpPr>
          <p:cNvPr id="3" name="Subtitle 2"/>
          <p:cNvSpPr>
            <a:spLocks noGrp="1"/>
          </p:cNvSpPr>
          <p:nvPr>
            <p:ph type="subTitle" idx="1"/>
          </p:nvPr>
        </p:nvSpPr>
        <p:spPr>
          <a:xfrm>
            <a:off x="428596" y="1714488"/>
            <a:ext cx="7959500" cy="4429156"/>
          </a:xfrm>
        </p:spPr>
        <p:txBody>
          <a:bodyPr>
            <a:normAutofit lnSpcReduction="10000"/>
          </a:bodyPr>
          <a:lstStyle/>
          <a:p>
            <a:pPr algn="l"/>
            <a:r>
              <a:rPr lang="en-US" sz="1600" dirty="0" smtClean="0"/>
              <a:t>The const keyword was introduced in </a:t>
            </a:r>
            <a:r>
              <a:rPr lang="en-US" sz="1600" dirty="0" smtClean="0">
                <a:hlinkClick r:id="rId2"/>
              </a:rPr>
              <a:t>ES6 (2015)</a:t>
            </a:r>
            <a:r>
              <a:rPr lang="en-US" sz="1600" dirty="0" smtClean="0"/>
              <a:t>.</a:t>
            </a:r>
          </a:p>
          <a:p>
            <a:pPr algn="l"/>
            <a:r>
              <a:rPr lang="en-US" sz="1600" dirty="0" smtClean="0"/>
              <a:t>Variables defined with const cannot be </a:t>
            </a:r>
            <a:r>
              <a:rPr lang="en-US" sz="1600" dirty="0" err="1" smtClean="0"/>
              <a:t>Redeclared</a:t>
            </a:r>
            <a:r>
              <a:rPr lang="en-US" sz="1600" dirty="0" smtClean="0"/>
              <a:t>.</a:t>
            </a:r>
          </a:p>
          <a:p>
            <a:pPr algn="l"/>
            <a:r>
              <a:rPr lang="en-US" sz="1600" dirty="0" smtClean="0"/>
              <a:t>Variables defined with const cannot be Reassigned.</a:t>
            </a:r>
          </a:p>
          <a:p>
            <a:pPr algn="l"/>
            <a:r>
              <a:rPr lang="en-US" sz="1600" dirty="0" smtClean="0"/>
              <a:t>Variables defined with const have Block Scope.</a:t>
            </a:r>
          </a:p>
          <a:p>
            <a:pPr algn="l"/>
            <a:r>
              <a:rPr lang="en-US" sz="1600" dirty="0" smtClean="0"/>
              <a:t>Cannot be Reassigned</a:t>
            </a:r>
          </a:p>
          <a:p>
            <a:pPr algn="l"/>
            <a:r>
              <a:rPr lang="en-US" sz="1600" dirty="0" smtClean="0"/>
              <a:t>const PI = 3.141592653589793;</a:t>
            </a:r>
            <a:br>
              <a:rPr lang="en-US" sz="1600" dirty="0" smtClean="0"/>
            </a:br>
            <a:r>
              <a:rPr lang="en-US" sz="1600" dirty="0" smtClean="0"/>
              <a:t>PI = 3.14;      // This will give an error</a:t>
            </a:r>
            <a:br>
              <a:rPr lang="en-US" sz="1600" dirty="0" smtClean="0"/>
            </a:br>
            <a:r>
              <a:rPr lang="en-US" sz="1600" dirty="0" smtClean="0"/>
              <a:t>PI = PI + 10;   // This will also give an error</a:t>
            </a:r>
          </a:p>
          <a:p>
            <a:pPr algn="l"/>
            <a:endParaRPr lang="en-US" sz="1600" dirty="0" smtClean="0"/>
          </a:p>
          <a:p>
            <a:pPr algn="l"/>
            <a:r>
              <a:rPr lang="en-US" sz="1600" dirty="0" smtClean="0"/>
              <a:t>Must be Assigned</a:t>
            </a:r>
          </a:p>
          <a:p>
            <a:pPr algn="l"/>
            <a:r>
              <a:rPr lang="en-US" sz="1600" dirty="0" smtClean="0"/>
              <a:t>JavaScript const variables must be assigned a value when they are declared:</a:t>
            </a:r>
          </a:p>
          <a:p>
            <a:pPr algn="l"/>
            <a:r>
              <a:rPr lang="en-US" sz="1600" dirty="0" smtClean="0"/>
              <a:t>Correct</a:t>
            </a:r>
          </a:p>
          <a:p>
            <a:pPr algn="l"/>
            <a:r>
              <a:rPr lang="en-US" sz="1600" dirty="0" smtClean="0"/>
              <a:t>const PI = 3.14159265359;</a:t>
            </a:r>
            <a:br>
              <a:rPr lang="en-US" sz="1600" dirty="0" smtClean="0"/>
            </a:br>
            <a:endParaRPr lang="en-US" sz="1600" dirty="0" smtClean="0"/>
          </a:p>
          <a:p>
            <a:pPr algn="l"/>
            <a:r>
              <a:rPr lang="en-US" sz="1600" dirty="0" smtClean="0"/>
              <a:t>Incorrect</a:t>
            </a:r>
          </a:p>
          <a:p>
            <a:pPr algn="l"/>
            <a:r>
              <a:rPr lang="en-US" sz="1600" dirty="0" smtClean="0"/>
              <a:t>const PI;</a:t>
            </a:r>
            <a:br>
              <a:rPr lang="en-US" sz="1600" dirty="0" smtClean="0"/>
            </a:br>
            <a:r>
              <a:rPr lang="en-US" sz="1600" dirty="0" smtClean="0"/>
              <a:t>PI = 3.14159265359;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857232"/>
            <a:ext cx="7851648" cy="428628"/>
          </a:xfrm>
        </p:spPr>
        <p:txBody>
          <a:bodyPr>
            <a:normAutofit fontScale="90000"/>
          </a:bodyPr>
          <a:lstStyle/>
          <a:p>
            <a:pPr algn="l"/>
            <a:r>
              <a:rPr lang="en-US" sz="3600" dirty="0" smtClean="0"/>
              <a:t>Const</a:t>
            </a:r>
          </a:p>
        </p:txBody>
      </p:sp>
      <p:sp>
        <p:nvSpPr>
          <p:cNvPr id="3" name="Subtitle 2"/>
          <p:cNvSpPr>
            <a:spLocks noGrp="1"/>
          </p:cNvSpPr>
          <p:nvPr>
            <p:ph type="subTitle" idx="1"/>
          </p:nvPr>
        </p:nvSpPr>
        <p:spPr>
          <a:xfrm>
            <a:off x="571472" y="1428736"/>
            <a:ext cx="7816624" cy="4929222"/>
          </a:xfrm>
        </p:spPr>
        <p:txBody>
          <a:bodyPr>
            <a:normAutofit fontScale="70000" lnSpcReduction="20000"/>
          </a:bodyPr>
          <a:lstStyle/>
          <a:p>
            <a:pPr algn="l"/>
            <a:r>
              <a:rPr lang="en-US" sz="1600" dirty="0" smtClean="0"/>
              <a:t>When to use JavaScript const?</a:t>
            </a:r>
          </a:p>
          <a:p>
            <a:pPr algn="l"/>
            <a:r>
              <a:rPr lang="en-US" sz="1600" dirty="0" smtClean="0"/>
              <a:t>As a general rule, always declare a variables with const unless you know that the value will change.</a:t>
            </a:r>
          </a:p>
          <a:p>
            <a:pPr algn="l"/>
            <a:r>
              <a:rPr lang="en-US" sz="1600" dirty="0" smtClean="0"/>
              <a:t>Always use const when you declare:</a:t>
            </a:r>
          </a:p>
          <a:p>
            <a:pPr algn="l"/>
            <a:r>
              <a:rPr lang="en-US" sz="1600" dirty="0" smtClean="0"/>
              <a:t>A new Array</a:t>
            </a:r>
          </a:p>
          <a:p>
            <a:pPr algn="l"/>
            <a:r>
              <a:rPr lang="en-US" sz="1600" dirty="0" smtClean="0"/>
              <a:t>A new Object</a:t>
            </a:r>
          </a:p>
          <a:p>
            <a:pPr algn="l"/>
            <a:r>
              <a:rPr lang="en-US" sz="1600" dirty="0" smtClean="0"/>
              <a:t>A new Function</a:t>
            </a:r>
          </a:p>
          <a:p>
            <a:pPr algn="l"/>
            <a:r>
              <a:rPr lang="en-US" sz="1600" dirty="0" smtClean="0"/>
              <a:t>A new </a:t>
            </a:r>
            <a:r>
              <a:rPr lang="en-US" sz="1600" dirty="0" err="1" smtClean="0"/>
              <a:t>RegExp</a:t>
            </a:r>
            <a:endParaRPr lang="en-US" sz="1600" dirty="0" smtClean="0"/>
          </a:p>
          <a:p>
            <a:pPr algn="l"/>
            <a:endParaRPr lang="en-US" sz="1600" dirty="0" smtClean="0"/>
          </a:p>
          <a:p>
            <a:pPr algn="l"/>
            <a:r>
              <a:rPr lang="en-US" sz="2000" dirty="0" smtClean="0"/>
              <a:t>Constant Objects and Arrays</a:t>
            </a:r>
          </a:p>
          <a:p>
            <a:pPr algn="l"/>
            <a:r>
              <a:rPr lang="en-US" sz="1600" dirty="0" smtClean="0"/>
              <a:t>The keyword const is a little misleading.</a:t>
            </a:r>
          </a:p>
          <a:p>
            <a:pPr algn="l"/>
            <a:r>
              <a:rPr lang="en-US" sz="1600" dirty="0" smtClean="0"/>
              <a:t>It does not define a constant value. It defines a constant reference to a value.</a:t>
            </a:r>
          </a:p>
          <a:p>
            <a:pPr algn="l"/>
            <a:r>
              <a:rPr lang="en-US" sz="1600" dirty="0" smtClean="0"/>
              <a:t>Because of this you can NOT:</a:t>
            </a:r>
          </a:p>
          <a:p>
            <a:pPr algn="l"/>
            <a:r>
              <a:rPr lang="en-US" sz="1600" dirty="0" smtClean="0"/>
              <a:t>Reassign a constant value</a:t>
            </a:r>
          </a:p>
          <a:p>
            <a:pPr algn="l"/>
            <a:r>
              <a:rPr lang="en-US" sz="1600" dirty="0" smtClean="0"/>
              <a:t>Reassign a constant array</a:t>
            </a:r>
          </a:p>
          <a:p>
            <a:pPr algn="l"/>
            <a:r>
              <a:rPr lang="en-US" sz="1600" dirty="0" smtClean="0"/>
              <a:t>Reassign a constant object</a:t>
            </a:r>
          </a:p>
          <a:p>
            <a:pPr algn="l"/>
            <a:r>
              <a:rPr lang="en-US" sz="1600" dirty="0" smtClean="0"/>
              <a:t>But you CAN:</a:t>
            </a:r>
          </a:p>
          <a:p>
            <a:pPr algn="l"/>
            <a:r>
              <a:rPr lang="en-US" sz="1600" dirty="0" smtClean="0"/>
              <a:t>Change a constant array</a:t>
            </a:r>
          </a:p>
          <a:p>
            <a:pPr algn="l"/>
            <a:r>
              <a:rPr lang="en-US" sz="1600" dirty="0" smtClean="0"/>
              <a:t>Change a constant object</a:t>
            </a:r>
          </a:p>
          <a:p>
            <a:pPr algn="l"/>
            <a:r>
              <a:rPr lang="en-US" sz="1600" dirty="0" smtClean="0"/>
              <a:t>Constant Arrays</a:t>
            </a:r>
          </a:p>
          <a:p>
            <a:pPr algn="l"/>
            <a:r>
              <a:rPr lang="en-US" sz="1600" dirty="0" smtClean="0"/>
              <a:t>You can change the elements of a constant array:</a:t>
            </a:r>
          </a:p>
          <a:p>
            <a:pPr algn="l"/>
            <a:r>
              <a:rPr lang="en-US" sz="1600" dirty="0" smtClean="0"/>
              <a:t>Example</a:t>
            </a:r>
          </a:p>
          <a:p>
            <a:pPr algn="l"/>
            <a:r>
              <a:rPr lang="en-US" sz="1600" dirty="0" smtClean="0"/>
              <a:t>// You can create a constant array:</a:t>
            </a:r>
            <a:br>
              <a:rPr lang="en-US" sz="1600" dirty="0" smtClean="0"/>
            </a:br>
            <a:r>
              <a:rPr lang="en-US" sz="1600" dirty="0" smtClean="0"/>
              <a:t>const cars = ["Saab", "Volvo", "BMW"];</a:t>
            </a:r>
            <a:br>
              <a:rPr lang="en-US" sz="1600" dirty="0" smtClean="0"/>
            </a:br>
            <a:r>
              <a:rPr lang="en-US" sz="1600" dirty="0" smtClean="0"/>
              <a:t/>
            </a:r>
            <a:br>
              <a:rPr lang="en-US" sz="1600" dirty="0" smtClean="0"/>
            </a:br>
            <a:r>
              <a:rPr lang="en-US" sz="1600" dirty="0" smtClean="0"/>
              <a:t>// You can change an element:</a:t>
            </a:r>
            <a:br>
              <a:rPr lang="en-US" sz="1600" dirty="0" smtClean="0"/>
            </a:br>
            <a:r>
              <a:rPr lang="en-US" sz="1600" dirty="0" smtClean="0"/>
              <a:t>cars[0] = "Toyota";</a:t>
            </a:r>
            <a:br>
              <a:rPr lang="en-US" sz="1600" dirty="0" smtClean="0"/>
            </a:br>
            <a:r>
              <a:rPr lang="en-US" sz="1600" dirty="0" smtClean="0"/>
              <a:t/>
            </a:r>
            <a:br>
              <a:rPr lang="en-US" sz="1600" dirty="0" smtClean="0"/>
            </a:br>
            <a:r>
              <a:rPr lang="en-US" sz="1600" dirty="0" smtClean="0"/>
              <a:t>// You can add an element:</a:t>
            </a:r>
            <a:br>
              <a:rPr lang="en-US" sz="1600" dirty="0" smtClean="0"/>
            </a:br>
            <a:r>
              <a:rPr lang="en-US" sz="1600" dirty="0" err="1" smtClean="0"/>
              <a:t>cars.push</a:t>
            </a:r>
            <a:r>
              <a:rPr lang="en-US" sz="1600" dirty="0" smtClean="0"/>
              <a:t>("Audi");</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JavaScript ?</a:t>
            </a:r>
          </a:p>
        </p:txBody>
      </p:sp>
      <p:sp>
        <p:nvSpPr>
          <p:cNvPr id="3" name="Subtitle 2"/>
          <p:cNvSpPr>
            <a:spLocks noGrp="1"/>
          </p:cNvSpPr>
          <p:nvPr>
            <p:ph type="subTitle" idx="1"/>
          </p:nvPr>
        </p:nvSpPr>
        <p:spPr>
          <a:xfrm>
            <a:off x="1357290" y="3228536"/>
            <a:ext cx="7030806" cy="2629356"/>
          </a:xfrm>
        </p:spPr>
        <p:txBody>
          <a:bodyPr>
            <a:normAutofit fontScale="92500"/>
          </a:bodyPr>
          <a:lstStyle/>
          <a:p>
            <a:pPr algn="l"/>
            <a:r>
              <a:rPr lang="en-US" sz="1600" dirty="0" smtClean="0"/>
              <a:t>JavaScript is a dynamic computer programming language. </a:t>
            </a:r>
          </a:p>
          <a:p>
            <a:pPr algn="l"/>
            <a:r>
              <a:rPr lang="en-US" sz="1600" dirty="0" smtClean="0"/>
              <a:t>It is lightweight and most commonly used as a part of web pages, whose implementations allow client-side script to interact with the user and make dynamic pages. </a:t>
            </a:r>
          </a:p>
          <a:p>
            <a:pPr algn="l"/>
            <a:r>
              <a:rPr lang="en-US" sz="1600" dirty="0" smtClean="0"/>
              <a:t>It is an interpreted programming language with object-oriented capabilities.</a:t>
            </a:r>
          </a:p>
          <a:p>
            <a:pPr algn="l"/>
            <a:r>
              <a:rPr lang="en-US" sz="1600" dirty="0" smtClean="0"/>
              <a:t>JavaScript was first known as </a:t>
            </a:r>
            <a:r>
              <a:rPr lang="en-US" sz="1600" b="1" dirty="0" err="1" smtClean="0"/>
              <a:t>LiveScript</a:t>
            </a:r>
            <a:r>
              <a:rPr lang="en-US" sz="1600" b="1" dirty="0" smtClean="0"/>
              <a:t>,</a:t>
            </a:r>
            <a:r>
              <a:rPr lang="en-US" sz="1600" dirty="0" smtClean="0"/>
              <a:t> but Netscape changed its name to JavaScript, possibly because of the excitement being generated by Java. JavaScript made its first appearance in Netscape 2.0 in 1995 with the name </a:t>
            </a:r>
            <a:r>
              <a:rPr lang="en-US" sz="1600" b="1" dirty="0" err="1" smtClean="0"/>
              <a:t>LiveScript</a:t>
            </a:r>
            <a:r>
              <a:rPr lang="en-US" sz="1600" dirty="0" smtClean="0"/>
              <a:t>. </a:t>
            </a:r>
          </a:p>
          <a:p>
            <a:pPr algn="l"/>
            <a:r>
              <a:rPr lang="en-US" sz="1600" dirty="0" smtClean="0"/>
              <a:t>The general-purpose core of the language has been embedded in Netscape, Internet Explorer, and other web browsers</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Const</a:t>
            </a:r>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But you can NOT reassign the array:</a:t>
            </a:r>
          </a:p>
          <a:p>
            <a:pPr algn="l"/>
            <a:r>
              <a:rPr lang="en-US" sz="1600" dirty="0" smtClean="0"/>
              <a:t>Example</a:t>
            </a:r>
          </a:p>
          <a:p>
            <a:pPr algn="l"/>
            <a:r>
              <a:rPr lang="en-US" sz="1600" dirty="0" smtClean="0"/>
              <a:t>const cars = ["Saab", "Volvo", "BMW"];</a:t>
            </a:r>
            <a:br>
              <a:rPr lang="en-US" sz="1600" dirty="0" smtClean="0"/>
            </a:br>
            <a:r>
              <a:rPr lang="en-US" sz="1600" dirty="0" smtClean="0"/>
              <a:t/>
            </a:r>
            <a:br>
              <a:rPr lang="en-US" sz="1600" dirty="0" smtClean="0"/>
            </a:br>
            <a:r>
              <a:rPr lang="en-US" sz="1600" dirty="0" smtClean="0"/>
              <a:t>cars = ["Toyota", "Volvo", "Audi"];    // ERROR</a:t>
            </a:r>
          </a:p>
          <a:p>
            <a:pPr algn="l"/>
            <a:r>
              <a:rPr lang="en-US" sz="1600" dirty="0" smtClean="0"/>
              <a:t>Constant Objects</a:t>
            </a:r>
          </a:p>
          <a:p>
            <a:pPr algn="l"/>
            <a:r>
              <a:rPr lang="en-US" sz="1600" dirty="0" smtClean="0"/>
              <a:t>You can change the properties of a constant object:</a:t>
            </a:r>
          </a:p>
          <a:p>
            <a:pPr algn="l"/>
            <a:r>
              <a:rPr lang="en-US" sz="1600" dirty="0" smtClean="0"/>
              <a:t>Example</a:t>
            </a:r>
          </a:p>
          <a:p>
            <a:pPr algn="l"/>
            <a:r>
              <a:rPr lang="en-US" sz="1600" dirty="0" smtClean="0"/>
              <a:t>// You can create a const object:</a:t>
            </a:r>
            <a:br>
              <a:rPr lang="en-US" sz="1600" dirty="0" smtClean="0"/>
            </a:br>
            <a:r>
              <a:rPr lang="en-US" sz="1600" dirty="0" smtClean="0"/>
              <a:t>const car = {type:"Fiat", model:"500", color:"white"};</a:t>
            </a:r>
            <a:br>
              <a:rPr lang="en-US" sz="1600" dirty="0" smtClean="0"/>
            </a:br>
            <a:r>
              <a:rPr lang="en-US" sz="1600" dirty="0" smtClean="0"/>
              <a:t/>
            </a:r>
            <a:br>
              <a:rPr lang="en-US" sz="1600" dirty="0" smtClean="0"/>
            </a:br>
            <a:r>
              <a:rPr lang="en-US" sz="1600" dirty="0" smtClean="0"/>
              <a:t>// You can change a property:</a:t>
            </a:r>
            <a:br>
              <a:rPr lang="en-US" sz="1600" dirty="0" smtClean="0"/>
            </a:br>
            <a:r>
              <a:rPr lang="en-US" sz="1600" dirty="0" err="1" smtClean="0"/>
              <a:t>car.color</a:t>
            </a:r>
            <a:r>
              <a:rPr lang="en-US" sz="1600" dirty="0" smtClean="0"/>
              <a:t> = "red";</a:t>
            </a:r>
            <a:br>
              <a:rPr lang="en-US" sz="1600" dirty="0" smtClean="0"/>
            </a:br>
            <a:r>
              <a:rPr lang="en-US" sz="1600" dirty="0" smtClean="0"/>
              <a:t/>
            </a:r>
            <a:br>
              <a:rPr lang="en-US" sz="1600" dirty="0" smtClean="0"/>
            </a:br>
            <a:r>
              <a:rPr lang="en-US" sz="1600" dirty="0" smtClean="0"/>
              <a:t>// You can add a property:</a:t>
            </a:r>
            <a:br>
              <a:rPr lang="en-US" sz="1600" dirty="0" smtClean="0"/>
            </a:br>
            <a:r>
              <a:rPr lang="en-US" sz="1600" dirty="0" err="1" smtClean="0"/>
              <a:t>car.owner</a:t>
            </a:r>
            <a:r>
              <a:rPr lang="en-US" sz="1600" dirty="0" smtClean="0"/>
              <a:t> = "Johnson";</a:t>
            </a:r>
          </a:p>
          <a:p>
            <a:pPr algn="l"/>
            <a:r>
              <a:rPr lang="en-US" sz="1600" dirty="0" smtClean="0">
                <a:hlinkClick r:id="rId2"/>
              </a:rPr>
              <a:t>Try it Yourself »</a:t>
            </a:r>
            <a:endParaRPr lang="en-US" sz="1600" dirty="0" smtClean="0"/>
          </a:p>
          <a:p>
            <a:pPr algn="l"/>
            <a:r>
              <a:rPr lang="en-US" sz="1600" dirty="0" smtClean="0"/>
              <a:t>But you can NOT reassign the object:</a:t>
            </a:r>
          </a:p>
          <a:p>
            <a:pPr algn="l"/>
            <a:r>
              <a:rPr lang="en-US" sz="1600" dirty="0" smtClean="0"/>
              <a:t>Example</a:t>
            </a:r>
          </a:p>
          <a:p>
            <a:pPr algn="l"/>
            <a:r>
              <a:rPr lang="en-US" sz="1600" dirty="0" smtClean="0"/>
              <a:t>const car = {type:"Fiat", model:"500", color:"white"};</a:t>
            </a:r>
            <a:br>
              <a:rPr lang="en-US" sz="1600" dirty="0" smtClean="0"/>
            </a:br>
            <a:r>
              <a:rPr lang="en-US" sz="1600" dirty="0" smtClean="0"/>
              <a:t/>
            </a:r>
            <a:br>
              <a:rPr lang="en-US" sz="1600" dirty="0" smtClean="0"/>
            </a:br>
            <a:r>
              <a:rPr lang="en-US" sz="1600" dirty="0" smtClean="0"/>
              <a:t>car = {type:"Volvo", model:"EX60", color:"red"};    // ERROR</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Const</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Block Scope</a:t>
            </a:r>
          </a:p>
          <a:p>
            <a:pPr algn="l"/>
            <a:r>
              <a:rPr lang="en-US" sz="1600" dirty="0" smtClean="0"/>
              <a:t>Declaring a variable with const is similar to let when it comes to </a:t>
            </a:r>
            <a:r>
              <a:rPr lang="en-US" sz="1600" b="1" dirty="0" smtClean="0"/>
              <a:t>Block Scope</a:t>
            </a:r>
            <a:r>
              <a:rPr lang="en-US" sz="1600" dirty="0" smtClean="0"/>
              <a:t>.</a:t>
            </a:r>
          </a:p>
          <a:p>
            <a:pPr algn="l"/>
            <a:r>
              <a:rPr lang="en-US" sz="1600" dirty="0" smtClean="0"/>
              <a:t>The x declared in the block, in this example, is not the same as the x declared outside the block:</a:t>
            </a:r>
          </a:p>
          <a:p>
            <a:pPr algn="l"/>
            <a:r>
              <a:rPr lang="en-US" sz="1600" dirty="0" smtClean="0"/>
              <a:t>Example</a:t>
            </a:r>
          </a:p>
          <a:p>
            <a:pPr algn="l"/>
            <a:r>
              <a:rPr lang="en-US" sz="1600" dirty="0" smtClean="0"/>
              <a:t>const x = 10;</a:t>
            </a:r>
            <a:br>
              <a:rPr lang="en-US" sz="1600" dirty="0" smtClean="0"/>
            </a:br>
            <a:r>
              <a:rPr lang="en-US" sz="1600" dirty="0" smtClean="0"/>
              <a:t>// Here x is 10</a:t>
            </a:r>
            <a:br>
              <a:rPr lang="en-US" sz="1600" dirty="0" smtClean="0"/>
            </a:br>
            <a:r>
              <a:rPr lang="en-US" sz="1600" dirty="0" smtClean="0"/>
              <a:t/>
            </a:r>
            <a:br>
              <a:rPr lang="en-US" sz="1600" dirty="0" smtClean="0"/>
            </a:br>
            <a:r>
              <a:rPr lang="en-US" sz="1600" dirty="0" smtClean="0"/>
              <a:t>{</a:t>
            </a:r>
            <a:br>
              <a:rPr lang="en-US" sz="1600" dirty="0" smtClean="0"/>
            </a:br>
            <a:r>
              <a:rPr lang="en-US" sz="1600" dirty="0" smtClean="0"/>
              <a:t>const x = 2;</a:t>
            </a:r>
            <a:br>
              <a:rPr lang="en-US" sz="1600" dirty="0" smtClean="0"/>
            </a:br>
            <a:r>
              <a:rPr lang="en-US" sz="1600" dirty="0" smtClean="0"/>
              <a:t>// Here x is 2</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 Here x is 10</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Operator</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let x = 5;</a:t>
            </a:r>
            <a:br>
              <a:rPr lang="en-US" sz="1600" dirty="0" smtClean="0"/>
            </a:br>
            <a:r>
              <a:rPr lang="en-US" sz="1600" dirty="0" smtClean="0"/>
              <a:t>let y = 2;</a:t>
            </a:r>
            <a:br>
              <a:rPr lang="en-US" sz="1600" dirty="0" smtClean="0"/>
            </a:br>
            <a:r>
              <a:rPr lang="en-US" sz="1600" dirty="0" smtClean="0"/>
              <a:t>let z = x + y;</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pic>
        <p:nvPicPr>
          <p:cNvPr id="1026" name="Picture 2"/>
          <p:cNvPicPr>
            <a:picLocks noChangeAspect="1" noChangeArrowheads="1"/>
          </p:cNvPicPr>
          <p:nvPr/>
        </p:nvPicPr>
        <p:blipFill>
          <a:blip r:embed="rId2"/>
          <a:srcRect/>
          <a:stretch>
            <a:fillRect/>
          </a:stretch>
        </p:blipFill>
        <p:spPr bwMode="auto">
          <a:xfrm>
            <a:off x="1285852" y="2428868"/>
            <a:ext cx="5648325" cy="3371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Assignment Operators</a:t>
            </a:r>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pic>
        <p:nvPicPr>
          <p:cNvPr id="2050" name="Picture 2"/>
          <p:cNvPicPr>
            <a:picLocks noChangeAspect="1" noChangeArrowheads="1"/>
          </p:cNvPicPr>
          <p:nvPr/>
        </p:nvPicPr>
        <p:blipFill>
          <a:blip r:embed="rId2"/>
          <a:srcRect/>
          <a:stretch>
            <a:fillRect/>
          </a:stretch>
        </p:blipFill>
        <p:spPr bwMode="auto">
          <a:xfrm>
            <a:off x="1266825" y="1371600"/>
            <a:ext cx="6610350" cy="4114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Comparison Operator</a:t>
            </a:r>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pic>
        <p:nvPicPr>
          <p:cNvPr id="3074" name="Picture 2"/>
          <p:cNvPicPr>
            <a:picLocks noChangeAspect="1" noChangeArrowheads="1"/>
          </p:cNvPicPr>
          <p:nvPr/>
        </p:nvPicPr>
        <p:blipFill>
          <a:blip r:embed="rId2"/>
          <a:srcRect/>
          <a:stretch>
            <a:fillRect/>
          </a:stretch>
        </p:blipFill>
        <p:spPr bwMode="auto">
          <a:xfrm>
            <a:off x="342900" y="1219200"/>
            <a:ext cx="8458200" cy="4419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Logical Operator</a:t>
            </a:r>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pic>
        <p:nvPicPr>
          <p:cNvPr id="4098" name="Picture 2"/>
          <p:cNvPicPr>
            <a:picLocks noChangeAspect="1" noChangeArrowheads="1"/>
          </p:cNvPicPr>
          <p:nvPr/>
        </p:nvPicPr>
        <p:blipFill>
          <a:blip r:embed="rId2"/>
          <a:srcRect/>
          <a:stretch>
            <a:fillRect/>
          </a:stretch>
        </p:blipFill>
        <p:spPr bwMode="auto">
          <a:xfrm>
            <a:off x="1428728" y="1214422"/>
            <a:ext cx="6438900" cy="22193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500166" y="3929066"/>
            <a:ext cx="6848475" cy="18002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Function</a:t>
            </a:r>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r>
              <a:rPr lang="en-US" sz="1600" dirty="0" smtClean="0"/>
              <a:t>JavaScript Functions</a:t>
            </a:r>
          </a:p>
          <a:p>
            <a:pPr algn="l"/>
            <a:r>
              <a:rPr lang="en-US" sz="1600" dirty="0" smtClean="0"/>
              <a:t>A JavaScript function is a block of code designed to perform a particular task.</a:t>
            </a:r>
          </a:p>
          <a:p>
            <a:pPr algn="l"/>
            <a:r>
              <a:rPr lang="en-US" sz="1600" dirty="0" smtClean="0"/>
              <a:t>A JavaScript function is executed when "something" invokes it (calls it).</a:t>
            </a:r>
          </a:p>
          <a:p>
            <a:pPr algn="l"/>
            <a:r>
              <a:rPr lang="en-US" sz="1600" dirty="0" smtClean="0"/>
              <a:t>function </a:t>
            </a:r>
            <a:r>
              <a:rPr lang="en-US" sz="1600" dirty="0" err="1" smtClean="0"/>
              <a:t>myFunction</a:t>
            </a:r>
            <a:r>
              <a:rPr lang="en-US" sz="1600" dirty="0" smtClean="0"/>
              <a:t>(p1, p2) {</a:t>
            </a:r>
            <a:br>
              <a:rPr lang="en-US" sz="1600" dirty="0" smtClean="0"/>
            </a:br>
            <a:r>
              <a:rPr lang="en-US" sz="1600" dirty="0" smtClean="0"/>
              <a:t>  return p1 * p2;   // The function returns the product of p1 and p2</a:t>
            </a:r>
            <a:br>
              <a:rPr lang="en-US" sz="1600" dirty="0" smtClean="0"/>
            </a:br>
            <a:r>
              <a:rPr lang="en-US" sz="1600" dirty="0" smtClean="0"/>
              <a:t>}</a:t>
            </a:r>
          </a:p>
          <a:p>
            <a:pPr algn="l"/>
            <a:endParaRPr lang="en-US" sz="1600" dirty="0" smtClean="0"/>
          </a:p>
          <a:p>
            <a:pPr algn="l"/>
            <a:r>
              <a:rPr lang="en-US" sz="1600" dirty="0" smtClean="0"/>
              <a:t>JavaScript Function Syntax</a:t>
            </a:r>
          </a:p>
          <a:p>
            <a:pPr algn="l"/>
            <a:r>
              <a:rPr lang="en-US" sz="1600" dirty="0" smtClean="0"/>
              <a:t>A JavaScript function is defined with the function keyword, followed by a </a:t>
            </a:r>
            <a:r>
              <a:rPr lang="en-US" sz="1600" b="1" dirty="0" smtClean="0"/>
              <a:t>name</a:t>
            </a:r>
            <a:r>
              <a:rPr lang="en-US" sz="1600" dirty="0" smtClean="0"/>
              <a:t>, followed by parentheses </a:t>
            </a:r>
            <a:r>
              <a:rPr lang="en-US" sz="1600" b="1" dirty="0" smtClean="0"/>
              <a:t>()</a:t>
            </a:r>
            <a:r>
              <a:rPr lang="en-US" sz="1600" dirty="0" smtClean="0"/>
              <a:t>.</a:t>
            </a:r>
          </a:p>
          <a:p>
            <a:pPr algn="l"/>
            <a:r>
              <a:rPr lang="en-US" sz="1600" dirty="0" smtClean="0"/>
              <a:t>Function names can contain letters, digits, underscores, and dollar signs (same rules as variables).</a:t>
            </a:r>
          </a:p>
          <a:p>
            <a:pPr algn="l"/>
            <a:r>
              <a:rPr lang="en-US" sz="1600" dirty="0" smtClean="0"/>
              <a:t>The parentheses may include parameter names separated by commas:</a:t>
            </a:r>
            <a:br>
              <a:rPr lang="en-US" sz="1600" dirty="0" smtClean="0"/>
            </a:br>
            <a:r>
              <a:rPr lang="en-US" sz="1600" b="1" dirty="0" smtClean="0"/>
              <a:t>(</a:t>
            </a:r>
            <a:r>
              <a:rPr lang="en-US" sz="1600" b="1" i="1" dirty="0" smtClean="0"/>
              <a:t>parameter1, parameter2, ...</a:t>
            </a:r>
            <a:r>
              <a:rPr lang="en-US" sz="1600" b="1" dirty="0" smtClean="0"/>
              <a:t>)</a:t>
            </a:r>
            <a:endParaRPr lang="en-US" sz="1600" dirty="0" smtClean="0"/>
          </a:p>
          <a:p>
            <a:pPr algn="l"/>
            <a:r>
              <a:rPr lang="en-US" sz="1600" dirty="0" smtClean="0"/>
              <a:t>The code to be executed, by the function, is placed inside curly brackets: </a:t>
            </a:r>
            <a:r>
              <a:rPr lang="en-US" sz="1600" b="1" dirty="0" smtClean="0"/>
              <a:t>{}</a:t>
            </a:r>
            <a:endParaRPr lang="en-US" sz="1600" dirty="0" smtClean="0"/>
          </a:p>
          <a:p>
            <a:pPr algn="l"/>
            <a:r>
              <a:rPr lang="en-US" sz="1600" dirty="0" smtClean="0"/>
              <a:t>function </a:t>
            </a:r>
            <a:r>
              <a:rPr lang="en-US" sz="1600" i="1" dirty="0" smtClean="0"/>
              <a:t>name</a:t>
            </a:r>
            <a:r>
              <a:rPr lang="en-US" sz="1600" dirty="0" smtClean="0"/>
              <a:t>(</a:t>
            </a:r>
            <a:r>
              <a:rPr lang="en-US" sz="1600" i="1" dirty="0" smtClean="0"/>
              <a:t>parameter1, parameter2, parameter3</a:t>
            </a:r>
            <a:r>
              <a:rPr lang="en-US" sz="1600" dirty="0" smtClean="0"/>
              <a:t>) {</a:t>
            </a:r>
            <a:br>
              <a:rPr lang="en-US" sz="1600" dirty="0" smtClean="0"/>
            </a:br>
            <a:r>
              <a:rPr lang="en-US" sz="1600" dirty="0" smtClean="0"/>
              <a:t>  // </a:t>
            </a:r>
            <a:r>
              <a:rPr lang="en-US" sz="1600" i="1" dirty="0" smtClean="0"/>
              <a:t>code to be executed</a:t>
            </a:r>
            <a:r>
              <a:rPr lang="en-US" sz="1600" dirty="0" smtClean="0"/>
              <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Function</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Function Return</a:t>
            </a:r>
          </a:p>
          <a:p>
            <a:pPr algn="l"/>
            <a:r>
              <a:rPr lang="en-US" sz="1600" dirty="0" smtClean="0"/>
              <a:t>When JavaScript reaches a return statement, the function will stop executing.</a:t>
            </a:r>
          </a:p>
          <a:p>
            <a:pPr algn="l"/>
            <a:r>
              <a:rPr lang="en-US" sz="1600" dirty="0" smtClean="0"/>
              <a:t>If the function was invoked from a statement, JavaScript will "return" to execute the code after the invoking statement.</a:t>
            </a:r>
          </a:p>
          <a:p>
            <a:pPr algn="l"/>
            <a:r>
              <a:rPr lang="en-US" sz="1600" dirty="0" smtClean="0"/>
              <a:t>Functions often compute a </a:t>
            </a:r>
            <a:r>
              <a:rPr lang="en-US" sz="1600" b="1" dirty="0" smtClean="0"/>
              <a:t>return value</a:t>
            </a:r>
            <a:r>
              <a:rPr lang="en-US" sz="1600" dirty="0" smtClean="0"/>
              <a:t>. The return value is "returned" back to the "caller":</a:t>
            </a:r>
          </a:p>
          <a:p>
            <a:pPr algn="l"/>
            <a:r>
              <a:rPr lang="en-US" sz="1600" dirty="0" smtClean="0"/>
              <a:t>Example</a:t>
            </a:r>
          </a:p>
          <a:p>
            <a:pPr algn="l"/>
            <a:r>
              <a:rPr lang="en-US" sz="1600" dirty="0" smtClean="0"/>
              <a:t>Calculate the product of two numbers, and return the result:</a:t>
            </a:r>
          </a:p>
          <a:p>
            <a:pPr algn="l"/>
            <a:r>
              <a:rPr lang="en-US" sz="1600" dirty="0" smtClean="0"/>
              <a:t>let x = </a:t>
            </a:r>
            <a:r>
              <a:rPr lang="en-US" sz="1600" dirty="0" err="1" smtClean="0"/>
              <a:t>myFunction</a:t>
            </a:r>
            <a:r>
              <a:rPr lang="en-US" sz="1600" dirty="0" smtClean="0"/>
              <a:t>(4, 3);   // Function is called, return value will end up in x</a:t>
            </a:r>
            <a:br>
              <a:rPr lang="en-US" sz="1600" dirty="0" smtClean="0"/>
            </a:br>
            <a:r>
              <a:rPr lang="en-US" sz="1600" dirty="0" smtClean="0"/>
              <a:t/>
            </a:r>
            <a:br>
              <a:rPr lang="en-US" sz="1600" dirty="0" smtClean="0"/>
            </a:br>
            <a:r>
              <a:rPr lang="en-US" sz="1600" dirty="0" smtClean="0"/>
              <a:t>function </a:t>
            </a:r>
            <a:r>
              <a:rPr lang="en-US" sz="1600" dirty="0" err="1" smtClean="0"/>
              <a:t>myFunction</a:t>
            </a:r>
            <a:r>
              <a:rPr lang="en-US" sz="1600" dirty="0" smtClean="0"/>
              <a:t>(a, b) {</a:t>
            </a:r>
            <a:br>
              <a:rPr lang="en-US" sz="1600" dirty="0" smtClean="0"/>
            </a:br>
            <a:r>
              <a:rPr lang="en-US" sz="1600" dirty="0" smtClean="0"/>
              <a:t>  return a * b;             // Function returns the product of a and b</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7851648" cy="842954"/>
          </a:xfrm>
        </p:spPr>
        <p:txBody>
          <a:bodyPr>
            <a:noAutofit/>
          </a:bodyPr>
          <a:lstStyle/>
          <a:p>
            <a:pPr algn="l"/>
            <a:r>
              <a:rPr lang="en-US" sz="2400" dirty="0" smtClean="0"/>
              <a:t>JavaScript Objects</a:t>
            </a:r>
            <a:br>
              <a:rPr lang="en-US" sz="2400" dirty="0" smtClean="0"/>
            </a:br>
            <a:endParaRPr lang="en-US" sz="24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Objects are variables too. But objects can contain many values.</a:t>
            </a:r>
          </a:p>
          <a:p>
            <a:pPr algn="l"/>
            <a:r>
              <a:rPr lang="en-US" sz="1600" dirty="0" smtClean="0"/>
              <a:t>This code assigns </a:t>
            </a:r>
            <a:r>
              <a:rPr lang="en-US" sz="1600" b="1" dirty="0" smtClean="0"/>
              <a:t>many values</a:t>
            </a:r>
            <a:r>
              <a:rPr lang="en-US" sz="1600" dirty="0" smtClean="0"/>
              <a:t> (Fiat, 500, white) to a </a:t>
            </a:r>
            <a:r>
              <a:rPr lang="en-US" sz="1600" b="1" dirty="0" smtClean="0"/>
              <a:t>variable</a:t>
            </a:r>
            <a:r>
              <a:rPr lang="en-US" sz="1600" dirty="0" smtClean="0"/>
              <a:t> named car:</a:t>
            </a:r>
          </a:p>
          <a:p>
            <a:pPr algn="l"/>
            <a:r>
              <a:rPr lang="en-US" sz="1600" dirty="0" smtClean="0"/>
              <a:t>const car = {type:"Fiat", model:"500", color:"white"};</a:t>
            </a:r>
          </a:p>
          <a:p>
            <a:pPr algn="l"/>
            <a:endParaRPr lang="en-US" sz="1600" dirty="0" smtClean="0"/>
          </a:p>
          <a:p>
            <a:pPr algn="l"/>
            <a:r>
              <a:rPr lang="en-US" sz="1600" dirty="0" smtClean="0"/>
              <a:t>The values are written as </a:t>
            </a:r>
            <a:r>
              <a:rPr lang="en-US" sz="1600" b="1" dirty="0" err="1" smtClean="0"/>
              <a:t>name:value</a:t>
            </a:r>
            <a:r>
              <a:rPr lang="en-US" sz="1600" dirty="0" smtClean="0"/>
              <a:t> pairs (name and value separated by a colon).</a:t>
            </a:r>
          </a:p>
          <a:p>
            <a:pPr algn="l"/>
            <a:r>
              <a:rPr lang="en-US" sz="1600" dirty="0" smtClean="0"/>
              <a:t>It is a common practice to declare objects with the const keyword.</a:t>
            </a:r>
          </a:p>
          <a:p>
            <a:pPr algn="l"/>
            <a:r>
              <a:rPr lang="en-US" sz="1600" dirty="0" smtClean="0"/>
              <a:t>const person = {</a:t>
            </a:r>
            <a:r>
              <a:rPr lang="en-US" sz="1600" dirty="0" err="1" smtClean="0"/>
              <a:t>firstName</a:t>
            </a:r>
            <a:r>
              <a:rPr lang="en-US" sz="1600" dirty="0" smtClean="0"/>
              <a:t>:"John", </a:t>
            </a:r>
            <a:r>
              <a:rPr lang="en-US" sz="1600" dirty="0" err="1" smtClean="0"/>
              <a:t>lastName</a:t>
            </a:r>
            <a:r>
              <a:rPr lang="en-US" sz="1600" dirty="0" smtClean="0"/>
              <a:t>:"Doe", age:50, </a:t>
            </a:r>
            <a:r>
              <a:rPr lang="en-US" sz="1600" dirty="0" err="1" smtClean="0"/>
              <a:t>eyeColor</a:t>
            </a:r>
            <a:r>
              <a:rPr lang="en-US" sz="1600" dirty="0" smtClean="0"/>
              <a:t>:"blue"};</a:t>
            </a:r>
          </a:p>
          <a:p>
            <a:pPr algn="l"/>
            <a:endParaRPr lang="en-US" sz="1600" dirty="0" smtClean="0"/>
          </a:p>
          <a:p>
            <a:pPr algn="l"/>
            <a:r>
              <a:rPr lang="en-US" sz="1600" dirty="0" smtClean="0"/>
              <a:t>Spaces and line breaks are not important. An object definition can span multiple lines:</a:t>
            </a:r>
          </a:p>
          <a:p>
            <a:pPr algn="l"/>
            <a:r>
              <a:rPr lang="en-US" sz="1600" dirty="0" smtClean="0"/>
              <a:t>Example</a:t>
            </a:r>
          </a:p>
          <a:p>
            <a:pPr algn="l"/>
            <a:r>
              <a:rPr lang="en-US" sz="1600" dirty="0" smtClean="0"/>
              <a:t>const person = {</a:t>
            </a:r>
            <a:br>
              <a:rPr lang="en-US" sz="1600" dirty="0" smtClean="0"/>
            </a:br>
            <a:r>
              <a:rPr lang="en-US" sz="1600" dirty="0" smtClean="0"/>
              <a:t>  </a:t>
            </a:r>
            <a:r>
              <a:rPr lang="en-US" sz="1600" dirty="0" err="1" smtClean="0"/>
              <a:t>firstName</a:t>
            </a:r>
            <a:r>
              <a:rPr lang="en-US" sz="1600" dirty="0" smtClean="0"/>
              <a:t>: "John",</a:t>
            </a:r>
            <a:br>
              <a:rPr lang="en-US" sz="1600" dirty="0" smtClean="0"/>
            </a:br>
            <a:r>
              <a:rPr lang="en-US" sz="1600" dirty="0" smtClean="0"/>
              <a:t>  </a:t>
            </a:r>
            <a:r>
              <a:rPr lang="en-US" sz="1600" dirty="0" err="1" smtClean="0"/>
              <a:t>lastName</a:t>
            </a:r>
            <a:r>
              <a:rPr lang="en-US" sz="1600" dirty="0" smtClean="0"/>
              <a:t>: "Doe",</a:t>
            </a:r>
            <a:br>
              <a:rPr lang="en-US" sz="1600" dirty="0" smtClean="0"/>
            </a:br>
            <a:r>
              <a:rPr lang="en-US" sz="1600" dirty="0" smtClean="0"/>
              <a:t>  age: 50,</a:t>
            </a:r>
            <a:br>
              <a:rPr lang="en-US" sz="1600" dirty="0" smtClean="0"/>
            </a:br>
            <a:r>
              <a:rPr lang="en-US" sz="1600" dirty="0" smtClean="0"/>
              <a:t>  </a:t>
            </a:r>
            <a:r>
              <a:rPr lang="en-US" sz="1600" dirty="0" err="1" smtClean="0"/>
              <a:t>eyeColor</a:t>
            </a:r>
            <a:r>
              <a:rPr lang="en-US" sz="1600" dirty="0" smtClean="0"/>
              <a:t>: "blue"</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7851648" cy="842954"/>
          </a:xfrm>
        </p:spPr>
        <p:txBody>
          <a:bodyPr>
            <a:noAutofit/>
          </a:bodyPr>
          <a:lstStyle/>
          <a:p>
            <a:pPr algn="l"/>
            <a:r>
              <a:rPr lang="en-US" sz="2000" dirty="0" smtClean="0"/>
              <a:t>Accessing Object Properties</a:t>
            </a:r>
            <a:br>
              <a:rPr lang="en-US" sz="2000" dirty="0" smtClean="0"/>
            </a:br>
            <a:endParaRPr lang="en-US" sz="20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You can access object properties in two ways:</a:t>
            </a:r>
          </a:p>
          <a:p>
            <a:pPr algn="l"/>
            <a:r>
              <a:rPr lang="en-US" sz="1600" i="1" dirty="0" err="1" smtClean="0"/>
              <a:t>objectName.propertyName</a:t>
            </a:r>
            <a:endParaRPr lang="en-US" sz="1600" dirty="0" smtClean="0"/>
          </a:p>
          <a:p>
            <a:pPr algn="l"/>
            <a:r>
              <a:rPr lang="en-US" sz="1600" dirty="0" smtClean="0"/>
              <a:t>or</a:t>
            </a:r>
          </a:p>
          <a:p>
            <a:pPr algn="l"/>
            <a:r>
              <a:rPr lang="en-US" sz="1600" i="1" dirty="0" err="1" smtClean="0"/>
              <a:t>objectName</a:t>
            </a:r>
            <a:r>
              <a:rPr lang="en-US" sz="1600" i="1" dirty="0" smtClean="0"/>
              <a:t>["</a:t>
            </a:r>
            <a:r>
              <a:rPr lang="en-US" sz="1600" i="1" dirty="0" err="1" smtClean="0"/>
              <a:t>propertyName</a:t>
            </a:r>
            <a:r>
              <a:rPr lang="en-US" sz="1600" i="1" dirty="0" smtClean="0"/>
              <a:t>"]</a:t>
            </a:r>
          </a:p>
          <a:p>
            <a:pPr algn="l"/>
            <a:endParaRPr lang="en-US" sz="1600" i="1" dirty="0" smtClean="0"/>
          </a:p>
          <a:p>
            <a:pPr algn="l"/>
            <a:r>
              <a:rPr lang="en-US" sz="1600" dirty="0" smtClean="0"/>
              <a:t>Example1</a:t>
            </a:r>
          </a:p>
          <a:p>
            <a:pPr algn="l"/>
            <a:r>
              <a:rPr lang="en-US" sz="1600" dirty="0" err="1" smtClean="0"/>
              <a:t>person.lastName</a:t>
            </a:r>
            <a:r>
              <a:rPr lang="en-US" sz="1600" dirty="0" smtClean="0"/>
              <a:t>;</a:t>
            </a:r>
          </a:p>
          <a:p>
            <a:pPr algn="l"/>
            <a:r>
              <a:rPr lang="en-US" sz="1600" dirty="0" smtClean="0"/>
              <a:t>Example2</a:t>
            </a:r>
          </a:p>
          <a:p>
            <a:pPr algn="l"/>
            <a:r>
              <a:rPr lang="en-US" sz="1600" dirty="0" smtClean="0"/>
              <a:t>person["</a:t>
            </a:r>
            <a:r>
              <a:rPr lang="en-US" sz="1600" dirty="0" err="1" smtClean="0"/>
              <a:t>lastName</a:t>
            </a:r>
            <a:r>
              <a:rPr lang="en-US" sz="1600" dirty="0" smtClean="0"/>
              <a:t>"];</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Advantages of JavaScript</a:t>
            </a:r>
          </a:p>
        </p:txBody>
      </p:sp>
      <p:sp>
        <p:nvSpPr>
          <p:cNvPr id="3" name="Subtitle 2"/>
          <p:cNvSpPr>
            <a:spLocks noGrp="1"/>
          </p:cNvSpPr>
          <p:nvPr>
            <p:ph type="subTitle" idx="1"/>
          </p:nvPr>
        </p:nvSpPr>
        <p:spPr>
          <a:xfrm>
            <a:off x="1357290" y="3228536"/>
            <a:ext cx="7030806" cy="2629356"/>
          </a:xfrm>
        </p:spPr>
        <p:txBody>
          <a:bodyPr>
            <a:normAutofit/>
          </a:bodyPr>
          <a:lstStyle/>
          <a:p>
            <a:pPr algn="l"/>
            <a:r>
              <a:rPr lang="en-US" sz="1600" dirty="0" smtClean="0"/>
              <a:t>The merits of using JavaScript are −</a:t>
            </a:r>
          </a:p>
          <a:p>
            <a:pPr algn="l"/>
            <a:r>
              <a:rPr lang="en-US" sz="1600" b="1" dirty="0" smtClean="0"/>
              <a:t>Less server interaction</a:t>
            </a:r>
            <a:r>
              <a:rPr lang="en-US" sz="1600" dirty="0" smtClean="0"/>
              <a:t> − You can validate user input before sending the page off to the server. This saves server traffic, which means less load on your server.</a:t>
            </a:r>
          </a:p>
          <a:p>
            <a:pPr algn="l"/>
            <a:r>
              <a:rPr lang="en-US" sz="1600" b="1" dirty="0" smtClean="0"/>
              <a:t>Immediate feedback to the visitors</a:t>
            </a:r>
            <a:r>
              <a:rPr lang="en-US" sz="1600" dirty="0" smtClean="0"/>
              <a:t> − They don't have to wait for a page reload to see if they have forgotten to enter something.</a:t>
            </a:r>
          </a:p>
          <a:p>
            <a:pPr algn="l"/>
            <a:r>
              <a:rPr lang="en-US" sz="1600" b="1" dirty="0" smtClean="0"/>
              <a:t>Increased interactivity</a:t>
            </a:r>
            <a:r>
              <a:rPr lang="en-US" sz="1600" dirty="0" smtClean="0"/>
              <a:t> − You can create interfaces that react when the user hovers over them with a mouse or activates them via the keyboard.</a:t>
            </a:r>
          </a:p>
          <a:p>
            <a:pPr algn="l"/>
            <a:r>
              <a:rPr lang="en-US" sz="1600" b="1" dirty="0" smtClean="0"/>
              <a:t>Richer interfaces</a:t>
            </a:r>
            <a:r>
              <a:rPr lang="en-US" sz="1600" dirty="0" smtClean="0"/>
              <a:t> − You can use JavaScript to include such items as drag-and-drop components and sliders to give a Rich Interface to your site visitors.</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Object Method</a:t>
            </a:r>
          </a:p>
        </p:txBody>
      </p:sp>
      <p:sp>
        <p:nvSpPr>
          <p:cNvPr id="3" name="Subtitle 2"/>
          <p:cNvSpPr>
            <a:spLocks noGrp="1"/>
          </p:cNvSpPr>
          <p:nvPr>
            <p:ph type="subTitle" idx="1"/>
          </p:nvPr>
        </p:nvSpPr>
        <p:spPr>
          <a:xfrm>
            <a:off x="571472" y="1142984"/>
            <a:ext cx="7816624" cy="4714908"/>
          </a:xfrm>
        </p:spPr>
        <p:txBody>
          <a:bodyPr>
            <a:normAutofit fontScale="92500" lnSpcReduction="10000"/>
          </a:bodyPr>
          <a:lstStyle/>
          <a:p>
            <a:pPr algn="l"/>
            <a:r>
              <a:rPr lang="en-US" sz="1600" dirty="0" smtClean="0"/>
              <a:t>Object Methods</a:t>
            </a:r>
          </a:p>
          <a:p>
            <a:pPr algn="l"/>
            <a:r>
              <a:rPr lang="en-US" sz="1600" dirty="0" smtClean="0"/>
              <a:t>Objects can also have </a:t>
            </a:r>
            <a:r>
              <a:rPr lang="en-US" sz="1600" b="1" dirty="0" smtClean="0"/>
              <a:t>methods</a:t>
            </a:r>
            <a:r>
              <a:rPr lang="en-US" sz="1600" dirty="0" smtClean="0"/>
              <a:t>.</a:t>
            </a:r>
          </a:p>
          <a:p>
            <a:pPr algn="l"/>
            <a:r>
              <a:rPr lang="en-US" sz="1600" dirty="0" smtClean="0"/>
              <a:t>Methods are </a:t>
            </a:r>
            <a:r>
              <a:rPr lang="en-US" sz="1600" b="1" dirty="0" smtClean="0"/>
              <a:t>actions</a:t>
            </a:r>
            <a:r>
              <a:rPr lang="en-US" sz="1600" dirty="0" smtClean="0"/>
              <a:t> that can be performed on objects.</a:t>
            </a:r>
          </a:p>
          <a:p>
            <a:pPr algn="l"/>
            <a:r>
              <a:rPr lang="en-US" sz="1600" dirty="0" smtClean="0"/>
              <a:t>Methods are stored in properties as </a:t>
            </a:r>
            <a:r>
              <a:rPr lang="en-US" sz="1600" b="1" dirty="0" smtClean="0"/>
              <a:t>function definitions</a:t>
            </a:r>
            <a:r>
              <a:rPr lang="en-US" sz="1600" dirty="0" smtClean="0"/>
              <a:t>.</a:t>
            </a:r>
          </a:p>
          <a:p>
            <a:pPr algn="l"/>
            <a:r>
              <a:rPr lang="en-US" sz="1600" dirty="0" smtClean="0"/>
              <a:t/>
            </a:r>
            <a:br>
              <a:rPr lang="en-US" sz="1600" dirty="0" smtClean="0"/>
            </a:br>
            <a:r>
              <a:rPr lang="en-US" sz="1600" dirty="0" smtClean="0"/>
              <a:t>Example</a:t>
            </a:r>
          </a:p>
          <a:p>
            <a:pPr algn="l"/>
            <a:r>
              <a:rPr lang="en-US" sz="1600" dirty="0" smtClean="0"/>
              <a:t>const person = {</a:t>
            </a:r>
            <a:br>
              <a:rPr lang="en-US" sz="1600" dirty="0" smtClean="0"/>
            </a:br>
            <a:r>
              <a:rPr lang="en-US" sz="1600" dirty="0" smtClean="0"/>
              <a:t>  </a:t>
            </a:r>
            <a:r>
              <a:rPr lang="en-US" sz="1600" dirty="0" err="1" smtClean="0"/>
              <a:t>firstName</a:t>
            </a:r>
            <a:r>
              <a:rPr lang="en-US" sz="1600" dirty="0" smtClean="0"/>
              <a:t>: "John",</a:t>
            </a:r>
            <a:br>
              <a:rPr lang="en-US" sz="1600" dirty="0" smtClean="0"/>
            </a:br>
            <a:r>
              <a:rPr lang="en-US" sz="1600" dirty="0" smtClean="0"/>
              <a:t>  </a:t>
            </a:r>
            <a:r>
              <a:rPr lang="en-US" sz="1600" dirty="0" err="1" smtClean="0"/>
              <a:t>lastName</a:t>
            </a:r>
            <a:r>
              <a:rPr lang="en-US" sz="1600" dirty="0" smtClean="0"/>
              <a:t> : "Doe",</a:t>
            </a:r>
            <a:br>
              <a:rPr lang="en-US" sz="1600" dirty="0" smtClean="0"/>
            </a:br>
            <a:r>
              <a:rPr lang="en-US" sz="1600" dirty="0" smtClean="0"/>
              <a:t>  id       : 5566,</a:t>
            </a:r>
            <a:br>
              <a:rPr lang="en-US" sz="1600" dirty="0" smtClean="0"/>
            </a:br>
            <a:r>
              <a:rPr lang="en-US" sz="1600" dirty="0" smtClean="0"/>
              <a:t>  </a:t>
            </a:r>
            <a:r>
              <a:rPr lang="en-US" sz="1600" dirty="0" err="1" smtClean="0"/>
              <a:t>fullName</a:t>
            </a:r>
            <a:r>
              <a:rPr lang="en-US" sz="1600" dirty="0" smtClean="0"/>
              <a:t> : function() {</a:t>
            </a:r>
            <a:br>
              <a:rPr lang="en-US" sz="1600" dirty="0" smtClean="0"/>
            </a:br>
            <a:r>
              <a:rPr lang="en-US" sz="1600" dirty="0" smtClean="0"/>
              <a:t>    return </a:t>
            </a:r>
            <a:r>
              <a:rPr lang="en-US" sz="1600" dirty="0" err="1" smtClean="0"/>
              <a:t>this.firstName</a:t>
            </a:r>
            <a:r>
              <a:rPr lang="en-US" sz="1600" dirty="0" smtClean="0"/>
              <a:t> + " " + </a:t>
            </a:r>
            <a:r>
              <a:rPr lang="en-US" sz="1600" dirty="0" err="1" smtClean="0"/>
              <a:t>this.lastName</a:t>
            </a:r>
            <a:r>
              <a:rPr lang="en-US" sz="1600" dirty="0" smtClean="0"/>
              <a:t>;</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The </a:t>
            </a:r>
            <a:r>
              <a:rPr lang="en-US" sz="1600" b="1" dirty="0" smtClean="0"/>
              <a:t>this</a:t>
            </a:r>
            <a:r>
              <a:rPr lang="en-US" sz="1600" dirty="0" smtClean="0"/>
              <a:t> Keyword</a:t>
            </a:r>
          </a:p>
          <a:p>
            <a:pPr algn="l"/>
            <a:r>
              <a:rPr lang="en-US" sz="1600" dirty="0" smtClean="0"/>
              <a:t>In a function definition, this refers to the "owner" of the function.</a:t>
            </a:r>
          </a:p>
          <a:p>
            <a:pPr algn="l"/>
            <a:r>
              <a:rPr lang="en-US" sz="1600" dirty="0" smtClean="0"/>
              <a:t>In the example above, this is the </a:t>
            </a:r>
            <a:r>
              <a:rPr lang="en-US" sz="1600" b="1" dirty="0" smtClean="0"/>
              <a:t>person object</a:t>
            </a:r>
            <a:r>
              <a:rPr lang="en-US" sz="1600" dirty="0" smtClean="0"/>
              <a:t> that "owns" the </a:t>
            </a:r>
            <a:r>
              <a:rPr lang="en-US" sz="1600" dirty="0" err="1" smtClean="0"/>
              <a:t>fullName</a:t>
            </a:r>
            <a:r>
              <a:rPr lang="en-US" sz="1600" dirty="0" smtClean="0"/>
              <a:t> function.</a:t>
            </a:r>
          </a:p>
          <a:p>
            <a:pPr algn="l"/>
            <a:r>
              <a:rPr lang="en-US" sz="1600" dirty="0" smtClean="0"/>
              <a:t>In other words, </a:t>
            </a:r>
            <a:r>
              <a:rPr lang="en-US" sz="1600" dirty="0" err="1" smtClean="0"/>
              <a:t>this.firstName</a:t>
            </a:r>
            <a:r>
              <a:rPr lang="en-US" sz="1600" dirty="0" smtClean="0"/>
              <a:t> means the </a:t>
            </a:r>
            <a:r>
              <a:rPr lang="en-US" sz="1600" dirty="0" err="1" smtClean="0"/>
              <a:t>firstName</a:t>
            </a:r>
            <a:r>
              <a:rPr lang="en-US" sz="1600" dirty="0" smtClean="0"/>
              <a:t> property of </a:t>
            </a:r>
            <a:r>
              <a:rPr lang="en-US" sz="1600" b="1" dirty="0" smtClean="0"/>
              <a:t>this object</a:t>
            </a:r>
            <a:r>
              <a:rPr lang="en-US" sz="1600" dirty="0" smtClean="0"/>
              <a:t>.</a:t>
            </a:r>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Accessing Object Methods</a:t>
            </a:r>
            <a:br>
              <a:rPr lang="en-US" sz="3600" dirty="0" smtClean="0"/>
            </a:br>
            <a:endParaRPr lang="en-US" sz="3600" dirty="0" smtClean="0"/>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r>
              <a:rPr lang="en-US" sz="1600" dirty="0" smtClean="0"/>
              <a:t>You access an object method with the following syntax:</a:t>
            </a:r>
          </a:p>
          <a:p>
            <a:pPr algn="l"/>
            <a:r>
              <a:rPr lang="en-US" sz="1600" i="1" dirty="0" err="1" smtClean="0"/>
              <a:t>objectName.methodName</a:t>
            </a:r>
            <a:r>
              <a:rPr lang="en-US" sz="1600" i="1" dirty="0" smtClean="0"/>
              <a:t>()</a:t>
            </a:r>
            <a:endParaRPr lang="en-US" sz="1600" dirty="0" smtClean="0"/>
          </a:p>
          <a:p>
            <a:pPr algn="l"/>
            <a:r>
              <a:rPr lang="en-US" sz="1600" dirty="0" smtClean="0"/>
              <a:t>Example</a:t>
            </a:r>
          </a:p>
          <a:p>
            <a:pPr algn="l"/>
            <a:r>
              <a:rPr lang="en-US" sz="1600" dirty="0" smtClean="0"/>
              <a:t>name = </a:t>
            </a:r>
            <a:r>
              <a:rPr lang="en-US" sz="1600" dirty="0" err="1" smtClean="0"/>
              <a:t>person.fullName</a:t>
            </a:r>
            <a:r>
              <a:rPr lang="en-US" sz="1600" dirty="0" smtClean="0"/>
              <a:t>();</a:t>
            </a:r>
          </a:p>
          <a:p>
            <a:pPr algn="l"/>
            <a:r>
              <a:rPr lang="en-US" sz="1600" dirty="0" smtClean="0"/>
              <a:t>If you access a method </a:t>
            </a:r>
            <a:r>
              <a:rPr lang="en-US" sz="1600" b="1" dirty="0" smtClean="0"/>
              <a:t>without</a:t>
            </a:r>
            <a:r>
              <a:rPr lang="en-US" sz="1600" dirty="0" smtClean="0"/>
              <a:t> the () parentheses, it will return the </a:t>
            </a:r>
            <a:r>
              <a:rPr lang="en-US" sz="1600" b="1" dirty="0" smtClean="0"/>
              <a:t>function definition</a:t>
            </a:r>
            <a:r>
              <a:rPr lang="en-US" sz="1600" dirty="0" smtClean="0"/>
              <a:t>:</a:t>
            </a:r>
          </a:p>
          <a:p>
            <a:pPr algn="l"/>
            <a:r>
              <a:rPr lang="en-US" sz="1600" dirty="0" smtClean="0"/>
              <a:t>Example</a:t>
            </a:r>
          </a:p>
          <a:p>
            <a:pPr algn="l"/>
            <a:r>
              <a:rPr lang="en-US" sz="1600" dirty="0" smtClean="0"/>
              <a:t>name = </a:t>
            </a:r>
            <a:r>
              <a:rPr lang="en-US" sz="1600" dirty="0" err="1" smtClean="0"/>
              <a:t>person.fullName</a:t>
            </a:r>
            <a:r>
              <a:rPr lang="en-US" sz="1600" dirty="0" smtClean="0"/>
              <a:t>;</a:t>
            </a:r>
          </a:p>
          <a:p>
            <a:pPr algn="l"/>
            <a:endParaRPr lang="en-US" sz="1600" dirty="0" smtClean="0"/>
          </a:p>
          <a:p>
            <a:pPr algn="l"/>
            <a:r>
              <a:rPr lang="en-US" sz="1600" dirty="0" smtClean="0"/>
              <a:t>Do Not Declare Strings, Numbers, and Booleans as Objects!</a:t>
            </a:r>
          </a:p>
          <a:p>
            <a:pPr algn="l"/>
            <a:r>
              <a:rPr lang="en-US" sz="1600" dirty="0" smtClean="0"/>
              <a:t>When a JavaScript variable is declared with the keyword "new", the variable is created as an object:</a:t>
            </a:r>
          </a:p>
          <a:p>
            <a:pPr algn="l"/>
            <a:r>
              <a:rPr lang="en-US" sz="1600" dirty="0" smtClean="0"/>
              <a:t>x = new String();        // Declares x as a String object</a:t>
            </a:r>
            <a:br>
              <a:rPr lang="en-US" sz="1600" dirty="0" smtClean="0"/>
            </a:br>
            <a:r>
              <a:rPr lang="en-US" sz="1600" dirty="0" smtClean="0"/>
              <a:t>y = new Number();        // Declares y as a Number object</a:t>
            </a:r>
            <a:br>
              <a:rPr lang="en-US" sz="1600" dirty="0" smtClean="0"/>
            </a:br>
            <a:r>
              <a:rPr lang="en-US" sz="1600" dirty="0" smtClean="0"/>
              <a:t>z = new Boolean();       // Declares z as a Boolean object</a:t>
            </a:r>
          </a:p>
          <a:p>
            <a:pPr algn="l"/>
            <a:r>
              <a:rPr lang="en-US" sz="1600" dirty="0" smtClean="0"/>
              <a:t>Avoid String, Number, and Boolean objects. They complicate your code and slow down execution speed.</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a:t>
            </a:r>
          </a:p>
        </p:txBody>
      </p:sp>
      <p:sp>
        <p:nvSpPr>
          <p:cNvPr id="3" name="Subtitle 2"/>
          <p:cNvSpPr>
            <a:spLocks noGrp="1"/>
          </p:cNvSpPr>
          <p:nvPr>
            <p:ph type="subTitle" idx="1"/>
          </p:nvPr>
        </p:nvSpPr>
        <p:spPr>
          <a:xfrm>
            <a:off x="571472" y="1142984"/>
            <a:ext cx="7816624" cy="4714908"/>
          </a:xfrm>
        </p:spPr>
        <p:txBody>
          <a:bodyPr>
            <a:normAutofit fontScale="77500" lnSpcReduction="20000"/>
          </a:bodyPr>
          <a:lstStyle/>
          <a:p>
            <a:pPr algn="l"/>
            <a:r>
              <a:rPr lang="en-US" sz="1600" dirty="0" smtClean="0"/>
              <a:t>JavaScript Strings</a:t>
            </a:r>
          </a:p>
          <a:p>
            <a:pPr algn="l"/>
            <a:r>
              <a:rPr lang="en-US" sz="1600" dirty="0" smtClean="0"/>
              <a:t>A JavaScript string is zero or more characters written inside quotes.</a:t>
            </a:r>
          </a:p>
          <a:p>
            <a:pPr algn="l"/>
            <a:r>
              <a:rPr lang="en-US" sz="1600" dirty="0" smtClean="0"/>
              <a:t>Example</a:t>
            </a:r>
          </a:p>
          <a:p>
            <a:pPr algn="l"/>
            <a:r>
              <a:rPr lang="en-US" sz="1600" dirty="0" smtClean="0"/>
              <a:t>let text = "John Doe";</a:t>
            </a:r>
          </a:p>
          <a:p>
            <a:pPr algn="l"/>
            <a:r>
              <a:rPr lang="en-US" sz="1600" dirty="0" smtClean="0"/>
              <a:t>You can use single or double quotes:</a:t>
            </a:r>
          </a:p>
          <a:p>
            <a:pPr algn="l"/>
            <a:r>
              <a:rPr lang="en-US" sz="1600" dirty="0" smtClean="0"/>
              <a:t>Example</a:t>
            </a:r>
          </a:p>
          <a:p>
            <a:pPr algn="l"/>
            <a:r>
              <a:rPr lang="en-US" sz="1600" dirty="0" smtClean="0"/>
              <a:t>let carName1 = "Volvo XC60";  // Double quotes</a:t>
            </a:r>
            <a:br>
              <a:rPr lang="en-US" sz="1600" dirty="0" smtClean="0"/>
            </a:br>
            <a:r>
              <a:rPr lang="en-US" sz="1600" dirty="0" smtClean="0"/>
              <a:t>let carName2 = 'Volvo XC60';  // Single quotes</a:t>
            </a:r>
          </a:p>
          <a:p>
            <a:pPr algn="l"/>
            <a:r>
              <a:rPr lang="en-US" sz="1600" dirty="0" smtClean="0"/>
              <a:t>You can use quotes inside a string, as long as they don't match the quotes surrounding the string:</a:t>
            </a:r>
          </a:p>
          <a:p>
            <a:pPr algn="l"/>
            <a:r>
              <a:rPr lang="en-US" sz="1600" dirty="0" smtClean="0"/>
              <a:t>Example</a:t>
            </a:r>
          </a:p>
          <a:p>
            <a:pPr algn="l"/>
            <a:r>
              <a:rPr lang="en-US" sz="1600" dirty="0" smtClean="0"/>
              <a:t>let answer1 = "It's alright";</a:t>
            </a:r>
            <a:br>
              <a:rPr lang="en-US" sz="1600" dirty="0" smtClean="0"/>
            </a:br>
            <a:r>
              <a:rPr lang="en-US" sz="1600" dirty="0" smtClean="0"/>
              <a:t>let answer2 = "He is called 'Johnny'";</a:t>
            </a:r>
            <a:br>
              <a:rPr lang="en-US" sz="1600" dirty="0" smtClean="0"/>
            </a:br>
            <a:r>
              <a:rPr lang="en-US" sz="1600" dirty="0" smtClean="0"/>
              <a:t>let answer3 = 'He is called "Johnny"';</a:t>
            </a:r>
            <a:br>
              <a:rPr lang="en-US" sz="1600" dirty="0" smtClean="0"/>
            </a:br>
            <a:r>
              <a:rPr lang="en-US" sz="1600" dirty="0" smtClean="0"/>
              <a:t>String Length</a:t>
            </a:r>
          </a:p>
          <a:p>
            <a:pPr algn="l"/>
            <a:r>
              <a:rPr lang="en-US" sz="1600" dirty="0" smtClean="0"/>
              <a:t>To find the length of a string, use the built-in length property:</a:t>
            </a:r>
          </a:p>
          <a:p>
            <a:pPr algn="l"/>
            <a:r>
              <a:rPr lang="en-US" sz="1600" dirty="0" smtClean="0"/>
              <a:t>Example</a:t>
            </a:r>
          </a:p>
          <a:p>
            <a:pPr algn="l"/>
            <a:r>
              <a:rPr lang="en-US" sz="1600" dirty="0" smtClean="0"/>
              <a:t>let text = "ABCDEFGHIJKLMNOPQRSTUVWXYZ";</a:t>
            </a:r>
            <a:br>
              <a:rPr lang="en-US" sz="1600" dirty="0" smtClean="0"/>
            </a:br>
            <a:r>
              <a:rPr lang="en-US" sz="1600" dirty="0" err="1" smtClean="0"/>
              <a:t>text.length</a:t>
            </a:r>
            <a:r>
              <a:rPr lang="en-US" sz="1600" dirty="0" smtClean="0"/>
              <a:t>;    // Will return 26</a:t>
            </a:r>
          </a:p>
          <a:p>
            <a:pPr algn="l"/>
            <a:r>
              <a:rPr lang="en-US" sz="1600" dirty="0" smtClean="0"/>
              <a:t>Escape Character</a:t>
            </a:r>
          </a:p>
          <a:p>
            <a:pPr algn="l"/>
            <a:r>
              <a:rPr lang="en-US" sz="1600" dirty="0" smtClean="0"/>
              <a:t>Because strings must be written within quotes, JavaScript will misunderstand this string:</a:t>
            </a:r>
          </a:p>
          <a:p>
            <a:pPr algn="l"/>
            <a:r>
              <a:rPr lang="en-US" sz="1600" dirty="0" smtClean="0"/>
              <a:t>let text = "We are the so-called "Vikings" from the north.";</a:t>
            </a:r>
            <a:br>
              <a:rPr lang="en-US" sz="1600" dirty="0" smtClean="0"/>
            </a:br>
            <a:endParaRPr lang="en-US" sz="1600" dirty="0" smtClean="0"/>
          </a:p>
          <a:p>
            <a:pPr algn="l"/>
            <a:r>
              <a:rPr lang="en-US" sz="1600" dirty="0" smtClean="0"/>
              <a:t>The string will be chopped to "We are the so-called ".</a:t>
            </a:r>
          </a:p>
          <a:p>
            <a:pPr algn="l"/>
            <a:r>
              <a:rPr lang="en-US" sz="1600" dirty="0" smtClean="0"/>
              <a:t>The solution to avoid this problem, is to use the </a:t>
            </a:r>
            <a:r>
              <a:rPr lang="en-US" sz="1600" b="1" dirty="0" smtClean="0"/>
              <a:t>backslash escape character</a:t>
            </a:r>
            <a:r>
              <a:rPr lang="en-US" sz="1600" dirty="0" smtClean="0"/>
              <a:t>.</a:t>
            </a:r>
          </a:p>
          <a:p>
            <a:pPr algn="l"/>
            <a:r>
              <a:rPr lang="en-US" sz="1600" dirty="0" smtClean="0"/>
              <a:t>The backslash (\) escape character turns special characters into string characters:</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050" dirty="0" smtClean="0"/>
              <a:t>String Methods and Properties</a:t>
            </a:r>
          </a:p>
          <a:p>
            <a:pPr algn="l"/>
            <a:r>
              <a:rPr lang="en-US" sz="1050" dirty="0" smtClean="0"/>
              <a:t>Primitive values, like "John Doe", cannot have properties or methods (because they are not objects).</a:t>
            </a:r>
          </a:p>
          <a:p>
            <a:pPr algn="l"/>
            <a:r>
              <a:rPr lang="en-US" sz="1050" dirty="0" smtClean="0"/>
              <a:t>But with JavaScript, methods and properties are also available to primitive values, because JavaScript treats primitive values as objects when executing methods and properties.</a:t>
            </a:r>
          </a:p>
          <a:p>
            <a:pPr algn="l"/>
            <a:r>
              <a:rPr lang="en-US" sz="1050" dirty="0" smtClean="0"/>
              <a:t>String Length</a:t>
            </a:r>
          </a:p>
          <a:p>
            <a:pPr algn="l"/>
            <a:r>
              <a:rPr lang="en-US" sz="1050" dirty="0" smtClean="0"/>
              <a:t>The length property returns the length of a string:</a:t>
            </a:r>
          </a:p>
          <a:p>
            <a:pPr algn="l"/>
            <a:r>
              <a:rPr lang="en-US" sz="1050" dirty="0" smtClean="0"/>
              <a:t>Example</a:t>
            </a:r>
          </a:p>
          <a:p>
            <a:pPr algn="l"/>
            <a:r>
              <a:rPr lang="en-US" sz="1050" dirty="0" smtClean="0"/>
              <a:t>let txt = "ABCDEFGHIJKLMNOPQRSTUVWXYZ";</a:t>
            </a:r>
            <a:br>
              <a:rPr lang="en-US" sz="1050" dirty="0" smtClean="0"/>
            </a:br>
            <a:r>
              <a:rPr lang="en-US" sz="1050" dirty="0" err="1" smtClean="0"/>
              <a:t>txt.length</a:t>
            </a:r>
            <a:r>
              <a:rPr lang="en-US" sz="1050" dirty="0" smtClean="0"/>
              <a:t>     // Returns 26</a:t>
            </a:r>
          </a:p>
          <a:p>
            <a:pPr algn="l"/>
            <a:r>
              <a:rPr lang="en-US" sz="1050" dirty="0" smtClean="0"/>
              <a:t>Finding a String in a String</a:t>
            </a:r>
          </a:p>
          <a:p>
            <a:pPr algn="l"/>
            <a:r>
              <a:rPr lang="en-US" sz="1050" dirty="0" smtClean="0"/>
              <a:t>The </a:t>
            </a:r>
            <a:r>
              <a:rPr lang="en-US" sz="1050" dirty="0" err="1" smtClean="0"/>
              <a:t>indexOf</a:t>
            </a:r>
            <a:r>
              <a:rPr lang="en-US" sz="1050" dirty="0" smtClean="0"/>
              <a:t>() method returns the index of (the position of) the first occurrence of a specified text in a string:</a:t>
            </a:r>
          </a:p>
          <a:p>
            <a:pPr algn="l"/>
            <a:r>
              <a:rPr lang="en-US" sz="1050" dirty="0" smtClean="0"/>
              <a:t>Example</a:t>
            </a:r>
          </a:p>
          <a:p>
            <a:pPr algn="l"/>
            <a:r>
              <a:rPr lang="en-US" sz="1050" dirty="0" smtClean="0"/>
              <a:t>let </a:t>
            </a:r>
            <a:r>
              <a:rPr lang="en-US" sz="1050" dirty="0" err="1" smtClean="0"/>
              <a:t>str</a:t>
            </a:r>
            <a:r>
              <a:rPr lang="en-US" sz="1050" dirty="0" smtClean="0"/>
              <a:t> = "Please locate where 'locate' occurs!";</a:t>
            </a:r>
            <a:br>
              <a:rPr lang="en-US" sz="1050" dirty="0" smtClean="0"/>
            </a:br>
            <a:r>
              <a:rPr lang="en-US" sz="1050" dirty="0" err="1" smtClean="0"/>
              <a:t>str.indexOf</a:t>
            </a:r>
            <a:r>
              <a:rPr lang="en-US" sz="1050" dirty="0" smtClean="0"/>
              <a:t>("locate")    // Returns 7</a:t>
            </a:r>
          </a:p>
          <a:p>
            <a:pPr algn="l"/>
            <a:r>
              <a:rPr lang="en-US" sz="1050" dirty="0" smtClean="0"/>
              <a:t>JavaScript counts positions from zero.</a:t>
            </a:r>
            <a:br>
              <a:rPr lang="en-US" sz="1050" dirty="0" smtClean="0"/>
            </a:br>
            <a:r>
              <a:rPr lang="en-US" sz="1050" dirty="0" smtClean="0"/>
              <a:t>0 is the first position in a string, 1 is the second, 2 is the third ...</a:t>
            </a:r>
          </a:p>
          <a:p>
            <a:pPr algn="l"/>
            <a:r>
              <a:rPr lang="en-US" sz="1050" dirty="0" smtClean="0"/>
              <a:t>The </a:t>
            </a:r>
            <a:r>
              <a:rPr lang="en-US" sz="1050" dirty="0" err="1" smtClean="0"/>
              <a:t>lastIndexOf</a:t>
            </a:r>
            <a:r>
              <a:rPr lang="en-US" sz="1050" dirty="0" smtClean="0"/>
              <a:t>() method returns the index of the </a:t>
            </a:r>
            <a:r>
              <a:rPr lang="en-US" sz="1050" b="1" dirty="0" smtClean="0"/>
              <a:t>last</a:t>
            </a:r>
            <a:r>
              <a:rPr lang="en-US" sz="1050" dirty="0" smtClean="0"/>
              <a:t> occurrence of a specified text in a string:</a:t>
            </a:r>
          </a:p>
          <a:p>
            <a:pPr algn="l"/>
            <a:r>
              <a:rPr lang="en-US" sz="1050" dirty="0" smtClean="0"/>
              <a:t>Example</a:t>
            </a:r>
          </a:p>
          <a:p>
            <a:pPr algn="l"/>
            <a:r>
              <a:rPr lang="en-US" sz="1050" dirty="0" smtClean="0"/>
              <a:t>let </a:t>
            </a:r>
            <a:r>
              <a:rPr lang="en-US" sz="1050" dirty="0" err="1" smtClean="0"/>
              <a:t>str</a:t>
            </a:r>
            <a:r>
              <a:rPr lang="en-US" sz="1050" dirty="0" smtClean="0"/>
              <a:t> = "Please locate where 'locate' occurs!";</a:t>
            </a:r>
            <a:br>
              <a:rPr lang="en-US" sz="1050" dirty="0" smtClean="0"/>
            </a:br>
            <a:r>
              <a:rPr lang="en-US" sz="1050" dirty="0" err="1" smtClean="0"/>
              <a:t>str.lastIndexOf</a:t>
            </a:r>
            <a:r>
              <a:rPr lang="en-US" sz="1050" dirty="0" smtClean="0"/>
              <a:t>("locate")    // Returns 21</a:t>
            </a:r>
          </a:p>
          <a:p>
            <a:pPr algn="l"/>
            <a:r>
              <a:rPr lang="en-US" sz="1050" dirty="0" smtClean="0"/>
              <a:t>Both </a:t>
            </a:r>
            <a:r>
              <a:rPr lang="en-US" sz="1050" dirty="0" err="1" smtClean="0"/>
              <a:t>indexOf</a:t>
            </a:r>
            <a:r>
              <a:rPr lang="en-US" sz="1050" dirty="0" smtClean="0"/>
              <a:t>(), and </a:t>
            </a:r>
            <a:r>
              <a:rPr lang="en-US" sz="1050" dirty="0" err="1" smtClean="0"/>
              <a:t>lastIndexOf</a:t>
            </a:r>
            <a:r>
              <a:rPr lang="en-US" sz="1050" dirty="0" smtClean="0"/>
              <a:t>() return -1 if the text is not found:</a:t>
            </a:r>
          </a:p>
          <a:p>
            <a:pPr algn="l"/>
            <a:r>
              <a:rPr lang="en-US" sz="1050" dirty="0" smtClean="0"/>
              <a:t>Example</a:t>
            </a:r>
          </a:p>
          <a:p>
            <a:pPr algn="l"/>
            <a:r>
              <a:rPr lang="en-US" sz="1050" dirty="0" smtClean="0"/>
              <a:t>let </a:t>
            </a:r>
            <a:r>
              <a:rPr lang="en-US" sz="1050" dirty="0" err="1" smtClean="0"/>
              <a:t>str</a:t>
            </a:r>
            <a:r>
              <a:rPr lang="en-US" sz="1050" dirty="0" smtClean="0"/>
              <a:t> = "Please locate where 'locate' occurs!";</a:t>
            </a:r>
            <a:br>
              <a:rPr lang="en-US" sz="1050" dirty="0" smtClean="0"/>
            </a:br>
            <a:r>
              <a:rPr lang="en-US" sz="1050" dirty="0" err="1" smtClean="0"/>
              <a:t>str.lastIndexOf</a:t>
            </a:r>
            <a:r>
              <a:rPr lang="en-US" sz="1050" dirty="0" smtClean="0"/>
              <a:t>("John")    // Returns -1</a:t>
            </a:r>
          </a:p>
          <a:p>
            <a:pPr algn="l"/>
            <a:r>
              <a:rPr lang="en-US" sz="1050" dirty="0" smtClean="0"/>
              <a:t>Both methods accept a second parameter as the starting position for the search:</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Example</a:t>
            </a:r>
          </a:p>
          <a:p>
            <a:pPr algn="l"/>
            <a:r>
              <a:rPr lang="en-US" sz="1600" dirty="0" smtClean="0"/>
              <a:t>let </a:t>
            </a:r>
            <a:r>
              <a:rPr lang="en-US" sz="1600" dirty="0" err="1" smtClean="0"/>
              <a:t>str</a:t>
            </a:r>
            <a:r>
              <a:rPr lang="en-US" sz="1600" dirty="0" smtClean="0"/>
              <a:t> = "Please locate where 'locate' occurs!";</a:t>
            </a:r>
            <a:br>
              <a:rPr lang="en-US" sz="1600" dirty="0" smtClean="0"/>
            </a:br>
            <a:r>
              <a:rPr lang="en-US" sz="1600" dirty="0" err="1" smtClean="0"/>
              <a:t>str.indexOf</a:t>
            </a:r>
            <a:r>
              <a:rPr lang="en-US" sz="1600" dirty="0" smtClean="0"/>
              <a:t>("locate", 15)    // Returns 21</a:t>
            </a:r>
          </a:p>
          <a:p>
            <a:pPr algn="l"/>
            <a:r>
              <a:rPr lang="en-US" sz="1600" dirty="0" smtClean="0"/>
              <a:t>The </a:t>
            </a:r>
            <a:r>
              <a:rPr lang="en-US" sz="1600" dirty="0" err="1" smtClean="0"/>
              <a:t>lastIndexOf</a:t>
            </a:r>
            <a:r>
              <a:rPr lang="en-US" sz="1600" dirty="0" smtClean="0"/>
              <a:t>() methods searches backwards (from the end to the beginning), meaning: if the second parameter is 15, the search starts at position 15, and searches to the beginning of the string.</a:t>
            </a:r>
          </a:p>
          <a:p>
            <a:pPr algn="l"/>
            <a:r>
              <a:rPr lang="en-US" sz="1600" dirty="0" smtClean="0"/>
              <a:t>Example</a:t>
            </a:r>
          </a:p>
          <a:p>
            <a:pPr algn="l"/>
            <a:r>
              <a:rPr lang="en-US" sz="1600" dirty="0" smtClean="0"/>
              <a:t>let </a:t>
            </a:r>
            <a:r>
              <a:rPr lang="en-US" sz="1600" dirty="0" err="1" smtClean="0"/>
              <a:t>str</a:t>
            </a:r>
            <a:r>
              <a:rPr lang="en-US" sz="1600" dirty="0" smtClean="0"/>
              <a:t> = "Please locate where 'locate' occurs!";</a:t>
            </a:r>
            <a:br>
              <a:rPr lang="en-US" sz="1600" dirty="0" smtClean="0"/>
            </a:br>
            <a:r>
              <a:rPr lang="en-US" sz="1600" dirty="0" err="1" smtClean="0"/>
              <a:t>str.lastIndexOf</a:t>
            </a:r>
            <a:r>
              <a:rPr lang="en-US" sz="1600" dirty="0" smtClean="0"/>
              <a:t>("locate", 15)    // Returns 7</a:t>
            </a:r>
          </a:p>
          <a:p>
            <a:pPr algn="l"/>
            <a:r>
              <a:rPr lang="en-US" sz="1600" dirty="0" smtClean="0"/>
              <a:t>Searching for a String in a String</a:t>
            </a:r>
          </a:p>
          <a:p>
            <a:pPr algn="l"/>
            <a:r>
              <a:rPr lang="en-US" sz="1600" dirty="0" smtClean="0"/>
              <a:t>The search() method searches a string for a specified value and returns the position of the match:</a:t>
            </a:r>
          </a:p>
          <a:p>
            <a:pPr algn="l"/>
            <a:r>
              <a:rPr lang="en-US" sz="1600" dirty="0" smtClean="0"/>
              <a:t>Example</a:t>
            </a:r>
          </a:p>
          <a:p>
            <a:pPr algn="l"/>
            <a:r>
              <a:rPr lang="en-US" sz="1600" dirty="0" smtClean="0"/>
              <a:t>let </a:t>
            </a:r>
            <a:r>
              <a:rPr lang="en-US" sz="1600" dirty="0" err="1" smtClean="0"/>
              <a:t>str</a:t>
            </a:r>
            <a:r>
              <a:rPr lang="en-US" sz="1600" dirty="0" smtClean="0"/>
              <a:t> = "Please locate where 'locate' occurs!";</a:t>
            </a:r>
            <a:br>
              <a:rPr lang="en-US" sz="1600" dirty="0" smtClean="0"/>
            </a:br>
            <a:r>
              <a:rPr lang="en-US" sz="1600" dirty="0" err="1" smtClean="0"/>
              <a:t>str.search</a:t>
            </a:r>
            <a:r>
              <a:rPr lang="en-US" sz="1600" dirty="0" smtClean="0"/>
              <a:t>("locate")     // Returns 7</a:t>
            </a:r>
          </a:p>
          <a:p>
            <a:pPr algn="l"/>
            <a:r>
              <a:rPr lang="en-US" sz="1600" dirty="0" smtClean="0"/>
              <a:t>Did You Notice?</a:t>
            </a:r>
          </a:p>
          <a:p>
            <a:pPr algn="l"/>
            <a:r>
              <a:rPr lang="en-US" sz="1600" dirty="0" smtClean="0"/>
              <a:t>The two methods, </a:t>
            </a:r>
            <a:r>
              <a:rPr lang="en-US" sz="1600" dirty="0" err="1" smtClean="0"/>
              <a:t>indexOf</a:t>
            </a:r>
            <a:r>
              <a:rPr lang="en-US" sz="1600" dirty="0" smtClean="0"/>
              <a:t>() and search(), are </a:t>
            </a:r>
            <a:r>
              <a:rPr lang="en-US" sz="1600" b="1" dirty="0" smtClean="0"/>
              <a:t>equal?</a:t>
            </a:r>
            <a:endParaRPr lang="en-US" sz="1600" dirty="0" smtClean="0"/>
          </a:p>
          <a:p>
            <a:pPr algn="l"/>
            <a:r>
              <a:rPr lang="en-US" sz="1600" dirty="0" smtClean="0"/>
              <a:t>They accept the same arguments (parameters), and return the same value?</a:t>
            </a:r>
          </a:p>
          <a:p>
            <a:pPr algn="l"/>
            <a:r>
              <a:rPr lang="en-US" sz="1600" dirty="0" smtClean="0"/>
              <a:t>The two methods are </a:t>
            </a:r>
            <a:r>
              <a:rPr lang="en-US" sz="1600" b="1" dirty="0" smtClean="0"/>
              <a:t>NOT</a:t>
            </a:r>
            <a:r>
              <a:rPr lang="en-US" sz="1600" dirty="0" smtClean="0"/>
              <a:t> equal. These are the differences:</a:t>
            </a:r>
          </a:p>
          <a:p>
            <a:pPr algn="l"/>
            <a:r>
              <a:rPr lang="en-US" sz="1600" dirty="0" smtClean="0"/>
              <a:t>The search() method cannot take a second start position argument.</a:t>
            </a:r>
          </a:p>
          <a:p>
            <a:pPr algn="l"/>
            <a:r>
              <a:rPr lang="en-US" sz="1600" dirty="0" smtClean="0"/>
              <a:t>The </a:t>
            </a:r>
            <a:r>
              <a:rPr lang="en-US" sz="1600" dirty="0" err="1" smtClean="0"/>
              <a:t>indexOf</a:t>
            </a:r>
            <a:r>
              <a:rPr lang="en-US" sz="1600" dirty="0" smtClean="0"/>
              <a:t>() method cannot take powerful search values (regular expressions).</a:t>
            </a:r>
          </a:p>
          <a:p>
            <a:pPr algn="l"/>
            <a:r>
              <a:rPr lang="en-US" sz="1600" dirty="0" smtClean="0"/>
              <a:t/>
            </a:r>
            <a:br>
              <a:rPr lang="en-US" sz="1600" dirty="0" smtClean="0"/>
            </a:br>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Extracting String Parts</a:t>
            </a:r>
          </a:p>
          <a:p>
            <a:pPr algn="l"/>
            <a:r>
              <a:rPr lang="en-US" sz="1400" dirty="0" smtClean="0"/>
              <a:t>There are 3 methods for extracting a part of a string:</a:t>
            </a:r>
          </a:p>
          <a:p>
            <a:pPr algn="l"/>
            <a:r>
              <a:rPr lang="en-US" sz="1400" dirty="0" smtClean="0"/>
              <a:t>slice(</a:t>
            </a:r>
            <a:r>
              <a:rPr lang="en-US" sz="1400" i="1" dirty="0" smtClean="0"/>
              <a:t>start</a:t>
            </a:r>
            <a:r>
              <a:rPr lang="en-US" sz="1400" dirty="0" smtClean="0"/>
              <a:t>, </a:t>
            </a:r>
            <a:r>
              <a:rPr lang="en-US" sz="1400" i="1" dirty="0" smtClean="0"/>
              <a:t>end</a:t>
            </a:r>
            <a:r>
              <a:rPr lang="en-US" sz="1400" dirty="0" smtClean="0"/>
              <a:t>)</a:t>
            </a:r>
          </a:p>
          <a:p>
            <a:pPr algn="l"/>
            <a:r>
              <a:rPr lang="en-US" sz="1400" dirty="0" smtClean="0"/>
              <a:t>substring(</a:t>
            </a:r>
            <a:r>
              <a:rPr lang="en-US" sz="1400" i="1" dirty="0" smtClean="0"/>
              <a:t>start</a:t>
            </a:r>
            <a:r>
              <a:rPr lang="en-US" sz="1400" dirty="0" smtClean="0"/>
              <a:t>, </a:t>
            </a:r>
            <a:r>
              <a:rPr lang="en-US" sz="1400" i="1" dirty="0" smtClean="0"/>
              <a:t>end</a:t>
            </a:r>
            <a:r>
              <a:rPr lang="en-US" sz="1400" dirty="0" smtClean="0"/>
              <a:t>)</a:t>
            </a:r>
          </a:p>
          <a:p>
            <a:pPr algn="l"/>
            <a:r>
              <a:rPr lang="en-US" sz="1400" dirty="0" err="1" smtClean="0"/>
              <a:t>substr</a:t>
            </a:r>
            <a:r>
              <a:rPr lang="en-US" sz="1400" dirty="0" smtClean="0"/>
              <a:t>(</a:t>
            </a:r>
            <a:r>
              <a:rPr lang="en-US" sz="1400" i="1" dirty="0" smtClean="0"/>
              <a:t>start</a:t>
            </a:r>
            <a:r>
              <a:rPr lang="en-US" sz="1400" dirty="0" smtClean="0"/>
              <a:t>, </a:t>
            </a:r>
            <a:r>
              <a:rPr lang="en-US" sz="1400" i="1" dirty="0" smtClean="0"/>
              <a:t>length</a:t>
            </a:r>
            <a:r>
              <a:rPr lang="en-US" sz="1400" dirty="0" smtClean="0"/>
              <a:t>)</a:t>
            </a:r>
          </a:p>
          <a:p>
            <a:pPr algn="l"/>
            <a:r>
              <a:rPr lang="en-US" sz="1400" dirty="0" smtClean="0"/>
              <a:t>The slice() Method</a:t>
            </a:r>
          </a:p>
          <a:p>
            <a:pPr algn="l"/>
            <a:r>
              <a:rPr lang="en-US" sz="1400" dirty="0" smtClean="0"/>
              <a:t>slice() extracts a part of a string and returns the extracted part in a new string.</a:t>
            </a:r>
          </a:p>
          <a:p>
            <a:pPr algn="l"/>
            <a:r>
              <a:rPr lang="en-US" sz="1400" dirty="0" smtClean="0"/>
              <a:t>The method takes 2 parameters: the start position, and the end position (end not included).</a:t>
            </a:r>
          </a:p>
          <a:p>
            <a:pPr algn="l"/>
            <a:r>
              <a:rPr lang="en-US" sz="1400" dirty="0" smtClean="0"/>
              <a:t>This example slices out a portion of a string from position 7 to position 12 (13-1):</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str.slice</a:t>
            </a:r>
            <a:r>
              <a:rPr lang="en-US" sz="1400" dirty="0" smtClean="0"/>
              <a:t>(7, 13)     // Returns Banana</a:t>
            </a:r>
          </a:p>
          <a:p>
            <a:pPr algn="l"/>
            <a:r>
              <a:rPr lang="en-US" sz="1400" dirty="0" smtClean="0"/>
              <a:t>Remember: JavaScript counts positions from zero. First position is 0.</a:t>
            </a:r>
          </a:p>
          <a:p>
            <a:pPr algn="l"/>
            <a:r>
              <a:rPr lang="en-US" sz="1400" dirty="0" smtClean="0"/>
              <a:t>If a parameter is negative, the position is counted from the end of the string.</a:t>
            </a:r>
          </a:p>
          <a:p>
            <a:pPr algn="l"/>
            <a:r>
              <a:rPr lang="en-US" sz="1400" dirty="0" smtClean="0"/>
              <a:t>This example slices out a portion of a string from position -12 to position -6:</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str.slice</a:t>
            </a:r>
            <a:r>
              <a:rPr lang="en-US" sz="1400" dirty="0" smtClean="0"/>
              <a:t>(-12, -6)    // Returns Banana</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200" dirty="0" smtClean="0"/>
              <a:t>If you omit the second parameter, the method will slice out the rest of the string:</a:t>
            </a:r>
          </a:p>
          <a:p>
            <a:pPr algn="l"/>
            <a:r>
              <a:rPr lang="en-US" sz="1200" dirty="0" smtClean="0"/>
              <a:t>Example</a:t>
            </a:r>
          </a:p>
          <a:p>
            <a:pPr algn="l"/>
            <a:r>
              <a:rPr lang="en-US" sz="1200" dirty="0" err="1" smtClean="0"/>
              <a:t>str.slice</a:t>
            </a:r>
            <a:r>
              <a:rPr lang="en-US" sz="1200" dirty="0" smtClean="0"/>
              <a:t>(7);    // Returns </a:t>
            </a:r>
            <a:r>
              <a:rPr lang="en-US" sz="1200" dirty="0" err="1" smtClean="0"/>
              <a:t>Banana,Kiwi</a:t>
            </a:r>
            <a:endParaRPr lang="en-US" sz="1200" dirty="0" smtClean="0"/>
          </a:p>
          <a:p>
            <a:pPr algn="l"/>
            <a:r>
              <a:rPr lang="en-US" sz="1200" dirty="0" smtClean="0"/>
              <a:t>or, counting from the end:</a:t>
            </a:r>
          </a:p>
          <a:p>
            <a:pPr algn="l"/>
            <a:r>
              <a:rPr lang="en-US" sz="1200" dirty="0" smtClean="0"/>
              <a:t>Example</a:t>
            </a:r>
          </a:p>
          <a:p>
            <a:pPr algn="l"/>
            <a:r>
              <a:rPr lang="en-US" sz="1200" dirty="0" err="1" smtClean="0"/>
              <a:t>str.slice</a:t>
            </a:r>
            <a:r>
              <a:rPr lang="en-US" sz="1200" dirty="0" smtClean="0"/>
              <a:t>(-12)    // Returns </a:t>
            </a:r>
            <a:r>
              <a:rPr lang="en-US" sz="1200" dirty="0" err="1" smtClean="0"/>
              <a:t>Banana,Kiwi</a:t>
            </a:r>
            <a:endParaRPr lang="en-US" sz="1200" dirty="0" smtClean="0"/>
          </a:p>
          <a:p>
            <a:pPr algn="l"/>
            <a:r>
              <a:rPr lang="en-US" sz="1200" dirty="0" smtClean="0"/>
              <a:t>The substring() Method</a:t>
            </a:r>
          </a:p>
          <a:p>
            <a:pPr algn="l"/>
            <a:r>
              <a:rPr lang="en-US" sz="1200" dirty="0" smtClean="0"/>
              <a:t>substring() is similar to slice().</a:t>
            </a:r>
          </a:p>
          <a:p>
            <a:pPr algn="l"/>
            <a:r>
              <a:rPr lang="en-US" sz="1200" dirty="0" smtClean="0"/>
              <a:t>The difference is that substring() cannot accept negative indexes.</a:t>
            </a:r>
          </a:p>
          <a:p>
            <a:pPr algn="l"/>
            <a:r>
              <a:rPr lang="en-US" sz="1200" dirty="0" smtClean="0"/>
              <a:t>Example</a:t>
            </a:r>
          </a:p>
          <a:p>
            <a:pPr algn="l"/>
            <a:r>
              <a:rPr lang="en-US" sz="1200" dirty="0" smtClean="0"/>
              <a:t>let </a:t>
            </a:r>
            <a:r>
              <a:rPr lang="en-US" sz="1200" dirty="0" err="1" smtClean="0"/>
              <a:t>str</a:t>
            </a:r>
            <a:r>
              <a:rPr lang="en-US" sz="1200" dirty="0" smtClean="0"/>
              <a:t> = "Apple, Banana, Kiwi";</a:t>
            </a:r>
            <a:br>
              <a:rPr lang="en-US" sz="1200" dirty="0" smtClean="0"/>
            </a:br>
            <a:r>
              <a:rPr lang="en-US" sz="1200" dirty="0" smtClean="0"/>
              <a:t>substring(7, 13)    // Returns Banana</a:t>
            </a:r>
          </a:p>
          <a:p>
            <a:pPr algn="l"/>
            <a:r>
              <a:rPr lang="en-US" sz="1200" dirty="0" smtClean="0"/>
              <a:t>If you omit the second parameter, substring() will slice out the rest of the string.</a:t>
            </a:r>
          </a:p>
          <a:p>
            <a:pPr algn="l"/>
            <a:r>
              <a:rPr lang="en-US" sz="1200" dirty="0" smtClean="0"/>
              <a:t>The </a:t>
            </a:r>
            <a:r>
              <a:rPr lang="en-US" sz="1200" dirty="0" err="1" smtClean="0"/>
              <a:t>substr</a:t>
            </a:r>
            <a:r>
              <a:rPr lang="en-US" sz="1200" dirty="0" smtClean="0"/>
              <a:t>() Method</a:t>
            </a:r>
          </a:p>
          <a:p>
            <a:pPr algn="l"/>
            <a:r>
              <a:rPr lang="en-US" sz="1200" dirty="0" err="1" smtClean="0"/>
              <a:t>substr</a:t>
            </a:r>
            <a:r>
              <a:rPr lang="en-US" sz="1200" dirty="0" smtClean="0"/>
              <a:t>() is similar to slice().</a:t>
            </a:r>
          </a:p>
          <a:p>
            <a:pPr algn="l"/>
            <a:r>
              <a:rPr lang="en-US" sz="1200" dirty="0" smtClean="0"/>
              <a:t>The difference is that the second parameter specifies the </a:t>
            </a:r>
            <a:r>
              <a:rPr lang="en-US" sz="1200" b="1" dirty="0" smtClean="0"/>
              <a:t>length</a:t>
            </a:r>
            <a:r>
              <a:rPr lang="en-US" sz="1200" dirty="0" smtClean="0"/>
              <a:t> of the extracted part.</a:t>
            </a:r>
          </a:p>
          <a:p>
            <a:pPr algn="l"/>
            <a:r>
              <a:rPr lang="en-US" sz="1200" dirty="0" smtClean="0"/>
              <a:t>Example</a:t>
            </a:r>
          </a:p>
          <a:p>
            <a:pPr algn="l"/>
            <a:r>
              <a:rPr lang="en-US" sz="1200" dirty="0" smtClean="0"/>
              <a:t>let </a:t>
            </a:r>
            <a:r>
              <a:rPr lang="en-US" sz="1200" dirty="0" err="1" smtClean="0"/>
              <a:t>str</a:t>
            </a:r>
            <a:r>
              <a:rPr lang="en-US" sz="1200" dirty="0" smtClean="0"/>
              <a:t> = "Apple, Banana, Kiwi";</a:t>
            </a:r>
            <a:br>
              <a:rPr lang="en-US" sz="1200" dirty="0" smtClean="0"/>
            </a:br>
            <a:r>
              <a:rPr lang="en-US" sz="1200" dirty="0" err="1" smtClean="0"/>
              <a:t>str.substr</a:t>
            </a:r>
            <a:r>
              <a:rPr lang="en-US" sz="1200" dirty="0" smtClean="0"/>
              <a:t>(7, 6)    // Returns Banana</a:t>
            </a:r>
          </a:p>
          <a:p>
            <a:pPr algn="l"/>
            <a:r>
              <a:rPr lang="en-US" sz="1200" dirty="0" smtClean="0"/>
              <a:t>The result of res will be:</a:t>
            </a:r>
          </a:p>
          <a:p>
            <a:pPr algn="l"/>
            <a:r>
              <a:rPr lang="en-US" sz="1200" dirty="0" smtClean="0"/>
              <a:t>Banana</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If you omit the second parameter, </a:t>
            </a:r>
            <a:r>
              <a:rPr lang="en-US" sz="1400" dirty="0" err="1" smtClean="0"/>
              <a:t>substr</a:t>
            </a:r>
            <a:r>
              <a:rPr lang="en-US" sz="1400" dirty="0" smtClean="0"/>
              <a:t>() will slice out the rest of the string.</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str.substr</a:t>
            </a:r>
            <a:r>
              <a:rPr lang="en-US" sz="1400" dirty="0" smtClean="0"/>
              <a:t>(7)    // Returns </a:t>
            </a:r>
            <a:r>
              <a:rPr lang="en-US" sz="1400" dirty="0" err="1" smtClean="0"/>
              <a:t>Banana,Kiwi</a:t>
            </a:r>
            <a:endParaRPr lang="en-US" sz="1400" dirty="0" smtClean="0"/>
          </a:p>
          <a:p>
            <a:pPr algn="l"/>
            <a:r>
              <a:rPr lang="en-US" sz="1400" dirty="0" smtClean="0"/>
              <a:t>If the first parameter is negative, the position counts from the end of the string.</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str.substr</a:t>
            </a:r>
            <a:r>
              <a:rPr lang="en-US" sz="1400" dirty="0" smtClean="0"/>
              <a:t>(-4)    // Returns Kiwi</a:t>
            </a:r>
          </a:p>
          <a:p>
            <a:pPr algn="l"/>
            <a:r>
              <a:rPr lang="en-US" sz="1400" dirty="0" smtClean="0"/>
              <a:t>Replacing String Content</a:t>
            </a:r>
          </a:p>
          <a:p>
            <a:pPr algn="l"/>
            <a:r>
              <a:rPr lang="en-US" sz="1400" dirty="0" smtClean="0"/>
              <a:t>The replace() method replaces a specified value with another value in a string:</a:t>
            </a:r>
          </a:p>
          <a:p>
            <a:pPr algn="l"/>
            <a:r>
              <a:rPr lang="en-US" sz="1400" dirty="0" smtClean="0"/>
              <a:t>Example</a:t>
            </a:r>
          </a:p>
          <a:p>
            <a:pPr algn="l"/>
            <a:r>
              <a:rPr lang="en-US" sz="1400" dirty="0" smtClean="0"/>
              <a:t>let text = "Please visit Microsoft!";</a:t>
            </a:r>
            <a:br>
              <a:rPr lang="en-US" sz="1400" dirty="0" smtClean="0"/>
            </a:br>
            <a:r>
              <a:rPr lang="en-US" sz="1400" dirty="0" smtClean="0"/>
              <a:t>let </a:t>
            </a:r>
            <a:r>
              <a:rPr lang="en-US" sz="1400" dirty="0" err="1" smtClean="0"/>
              <a:t>newText</a:t>
            </a:r>
            <a:r>
              <a:rPr lang="en-US" sz="1400" dirty="0" smtClean="0"/>
              <a:t> = </a:t>
            </a:r>
            <a:r>
              <a:rPr lang="en-US" sz="1400" dirty="0" err="1" smtClean="0"/>
              <a:t>text.replace</a:t>
            </a:r>
            <a:r>
              <a:rPr lang="en-US" sz="1400" dirty="0" smtClean="0"/>
              <a:t>("Microsoft", "W3Schools");</a:t>
            </a:r>
            <a:br>
              <a:rPr lang="en-US" sz="1400" dirty="0" smtClean="0"/>
            </a:br>
            <a:endParaRPr lang="en-US" sz="1400" dirty="0" smtClean="0"/>
          </a:p>
          <a:p>
            <a:pPr algn="l"/>
            <a:r>
              <a:rPr lang="en-US" sz="1400" dirty="0" smtClean="0"/>
              <a:t>The replace() method does not change the string it is called on. It returns a new string.</a:t>
            </a:r>
          </a:p>
          <a:p>
            <a:pPr algn="l"/>
            <a:r>
              <a:rPr lang="en-US" sz="1400" dirty="0" smtClean="0"/>
              <a:t>By default, the replace() method replaces </a:t>
            </a:r>
            <a:r>
              <a:rPr lang="en-US" sz="1400" b="1" dirty="0" smtClean="0"/>
              <a:t>only the first</a:t>
            </a:r>
            <a:r>
              <a:rPr lang="en-US" sz="1400" dirty="0" smtClean="0"/>
              <a:t> match:</a:t>
            </a:r>
          </a:p>
          <a:p>
            <a:pPr algn="l"/>
            <a:r>
              <a:rPr lang="en-US" sz="1400" dirty="0" smtClean="0"/>
              <a:t>Example</a:t>
            </a:r>
          </a:p>
          <a:p>
            <a:pPr algn="l"/>
            <a:r>
              <a:rPr lang="en-US" sz="1400" dirty="0" smtClean="0"/>
              <a:t>let text = "Please visit Microsoft and Microsoft!";</a:t>
            </a:r>
            <a:br>
              <a:rPr lang="en-US" sz="1400" dirty="0" smtClean="0"/>
            </a:br>
            <a:r>
              <a:rPr lang="en-US" sz="1400" dirty="0" smtClean="0"/>
              <a:t>let </a:t>
            </a:r>
            <a:r>
              <a:rPr lang="en-US" sz="1400" dirty="0" err="1" smtClean="0"/>
              <a:t>newText</a:t>
            </a:r>
            <a:r>
              <a:rPr lang="en-US" sz="1400" dirty="0" smtClean="0"/>
              <a:t> = </a:t>
            </a:r>
            <a:r>
              <a:rPr lang="en-US" sz="1400" dirty="0" err="1" smtClean="0"/>
              <a:t>text.replace</a:t>
            </a:r>
            <a:r>
              <a:rPr lang="en-US" sz="1400" dirty="0" smtClean="0"/>
              <a:t>("Microsoft", "W3Schools");</a:t>
            </a:r>
            <a:br>
              <a:rPr lang="en-US" sz="1400" dirty="0" smtClean="0"/>
            </a:br>
            <a:endParaRPr lang="en-US" sz="1400" dirty="0"/>
          </a:p>
        </p:txBody>
      </p:sp>
      <p:sp>
        <p:nvSpPr>
          <p:cNvPr id="4" name="Footer Placeholder 3"/>
          <p:cNvSpPr>
            <a:spLocks noGrp="1"/>
          </p:cNvSpPr>
          <p:nvPr>
            <p:ph type="ftr" sz="quarter" idx="11"/>
          </p:nvPr>
        </p:nvSpPr>
        <p:spPr/>
        <p:txBody>
          <a:bodyPr/>
          <a:lstStyle/>
          <a:p>
            <a:r>
              <a:rPr lang="en-US" dirty="0" smtClean="0"/>
              <a:t>HTML Tutorial(RK)</a:t>
            </a:r>
            <a:endParaRPr lang="en-US" dirty="0"/>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endParaRPr lang="en-US" sz="1600" dirty="0" smtClean="0"/>
          </a:p>
          <a:p>
            <a:pPr algn="l"/>
            <a:r>
              <a:rPr lang="en-US" sz="1600" dirty="0" smtClean="0"/>
              <a:t>By default, the replace() method is case sensitive. Writing MICROSOFT (with upper-case) will not work:</a:t>
            </a:r>
          </a:p>
          <a:p>
            <a:pPr algn="l"/>
            <a:r>
              <a:rPr lang="en-US" sz="1600" dirty="0" smtClean="0"/>
              <a:t>Example</a:t>
            </a:r>
          </a:p>
          <a:p>
            <a:pPr algn="l"/>
            <a:r>
              <a:rPr lang="en-US" sz="1600" dirty="0" smtClean="0"/>
              <a:t>let text = "Please visit Microsoft!";</a:t>
            </a:r>
            <a:br>
              <a:rPr lang="en-US" sz="1600" dirty="0" smtClean="0"/>
            </a:br>
            <a:r>
              <a:rPr lang="en-US" sz="1600" dirty="0" smtClean="0"/>
              <a:t>let </a:t>
            </a:r>
            <a:r>
              <a:rPr lang="en-US" sz="1600" dirty="0" err="1" smtClean="0"/>
              <a:t>newText</a:t>
            </a:r>
            <a:r>
              <a:rPr lang="en-US" sz="1600" dirty="0" smtClean="0"/>
              <a:t> = </a:t>
            </a:r>
            <a:r>
              <a:rPr lang="en-US" sz="1600" dirty="0" err="1" smtClean="0"/>
              <a:t>text.replace</a:t>
            </a:r>
            <a:r>
              <a:rPr lang="en-US" sz="1600" dirty="0" smtClean="0"/>
              <a:t>("MICROSOFT", "W3Schools");</a:t>
            </a:r>
            <a:br>
              <a:rPr lang="en-US" sz="1600" dirty="0" smtClean="0"/>
            </a:br>
            <a:endParaRPr lang="en-US" sz="1600" dirty="0" smtClean="0"/>
          </a:p>
          <a:p>
            <a:pPr algn="l"/>
            <a:r>
              <a:rPr lang="en-US" sz="1600" dirty="0" smtClean="0"/>
              <a:t>To replace case insensitive, use a </a:t>
            </a:r>
            <a:r>
              <a:rPr lang="en-US" sz="1600" b="1" dirty="0" smtClean="0"/>
              <a:t>regular expression</a:t>
            </a:r>
            <a:r>
              <a:rPr lang="en-US" sz="1600" dirty="0" smtClean="0"/>
              <a:t> with an /</a:t>
            </a:r>
            <a:r>
              <a:rPr lang="en-US" sz="1600" dirty="0" err="1" smtClean="0"/>
              <a:t>i</a:t>
            </a:r>
            <a:r>
              <a:rPr lang="en-US" sz="1600" dirty="0" smtClean="0"/>
              <a:t> flag (insensitive):</a:t>
            </a:r>
          </a:p>
          <a:p>
            <a:pPr algn="l"/>
            <a:r>
              <a:rPr lang="en-US" sz="1600" dirty="0" smtClean="0"/>
              <a:t>Example</a:t>
            </a:r>
          </a:p>
          <a:p>
            <a:pPr algn="l"/>
            <a:r>
              <a:rPr lang="en-US" sz="1600" dirty="0" smtClean="0"/>
              <a:t>let text = "Please visit Microsoft!";</a:t>
            </a:r>
            <a:br>
              <a:rPr lang="en-US" sz="1600" dirty="0" smtClean="0"/>
            </a:br>
            <a:r>
              <a:rPr lang="en-US" sz="1600" dirty="0" smtClean="0"/>
              <a:t>let </a:t>
            </a:r>
            <a:r>
              <a:rPr lang="en-US" sz="1600" dirty="0" err="1" smtClean="0"/>
              <a:t>newText</a:t>
            </a:r>
            <a:r>
              <a:rPr lang="en-US" sz="1600" dirty="0" smtClean="0"/>
              <a:t> = </a:t>
            </a:r>
            <a:r>
              <a:rPr lang="en-US" sz="1600" dirty="0" err="1" smtClean="0"/>
              <a:t>text.replace</a:t>
            </a:r>
            <a:r>
              <a:rPr lang="en-US" sz="1600" dirty="0" smtClean="0"/>
              <a:t>(/MICROSOFT/</a:t>
            </a:r>
            <a:r>
              <a:rPr lang="en-US" sz="1600" dirty="0" err="1" smtClean="0"/>
              <a:t>i</a:t>
            </a:r>
            <a:r>
              <a:rPr lang="en-US" sz="1600" dirty="0" smtClean="0"/>
              <a:t>, "W3Schools");</a:t>
            </a:r>
            <a:br>
              <a:rPr lang="en-US" sz="1600" dirty="0" smtClean="0"/>
            </a:br>
            <a:endParaRPr lang="en-US" sz="1600" dirty="0" smtClean="0"/>
          </a:p>
          <a:p>
            <a:pPr algn="l"/>
            <a:r>
              <a:rPr lang="en-US" sz="1600" dirty="0" smtClean="0"/>
              <a:t>Note that regular expressions are written without quotes.</a:t>
            </a:r>
          </a:p>
          <a:p>
            <a:pPr algn="l"/>
            <a:r>
              <a:rPr lang="en-US" sz="1600" dirty="0" smtClean="0"/>
              <a:t>To replace all matches, use a </a:t>
            </a:r>
            <a:r>
              <a:rPr lang="en-US" sz="1600" b="1" dirty="0" smtClean="0"/>
              <a:t>regular expression</a:t>
            </a:r>
            <a:r>
              <a:rPr lang="en-US" sz="1600" dirty="0" smtClean="0"/>
              <a:t> with a /g flag (global match):</a:t>
            </a:r>
          </a:p>
          <a:p>
            <a:pPr algn="l"/>
            <a:r>
              <a:rPr lang="en-US" sz="1600" dirty="0" smtClean="0"/>
              <a:t>Example</a:t>
            </a:r>
          </a:p>
          <a:p>
            <a:pPr algn="l"/>
            <a:r>
              <a:rPr lang="en-US" sz="1600" dirty="0" smtClean="0"/>
              <a:t>let text = "Please visit Microsoft and Microsoft!";</a:t>
            </a:r>
            <a:br>
              <a:rPr lang="en-US" sz="1600" dirty="0" smtClean="0"/>
            </a:br>
            <a:r>
              <a:rPr lang="en-US" sz="1600" dirty="0" smtClean="0"/>
              <a:t>let </a:t>
            </a:r>
            <a:r>
              <a:rPr lang="en-US" sz="1600" dirty="0" err="1" smtClean="0"/>
              <a:t>newText</a:t>
            </a:r>
            <a:r>
              <a:rPr lang="en-US" sz="1600" dirty="0" smtClean="0"/>
              <a:t> = </a:t>
            </a:r>
            <a:r>
              <a:rPr lang="en-US" sz="1600" dirty="0" err="1" smtClean="0"/>
              <a:t>text.replace</a:t>
            </a:r>
            <a:r>
              <a:rPr lang="en-US" sz="1600" dirty="0" smtClean="0"/>
              <a:t>(/Microsoft/g, "W3Schools");</a:t>
            </a:r>
          </a:p>
          <a:p>
            <a:pPr algn="l"/>
            <a:endParaRPr lang="en-US" sz="1600" dirty="0" smtClean="0"/>
          </a:p>
          <a:p>
            <a:pPr algn="l"/>
            <a:endParaRPr lang="en-US" sz="1600" dirty="0" smtClean="0"/>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Converting to Upper and Lower Case</a:t>
            </a:r>
          </a:p>
          <a:p>
            <a:pPr algn="l"/>
            <a:r>
              <a:rPr lang="en-US" sz="1400" dirty="0" smtClean="0"/>
              <a:t>A string is converted to upper case with </a:t>
            </a:r>
            <a:r>
              <a:rPr lang="en-US" sz="1400" dirty="0" err="1" smtClean="0"/>
              <a:t>toUpperCase</a:t>
            </a:r>
            <a:r>
              <a:rPr lang="en-US" sz="1400" dirty="0" smtClean="0"/>
              <a:t>():</a:t>
            </a:r>
          </a:p>
          <a:p>
            <a:pPr algn="l"/>
            <a:r>
              <a:rPr lang="en-US" sz="1400" dirty="0" smtClean="0"/>
              <a:t>Example</a:t>
            </a:r>
          </a:p>
          <a:p>
            <a:pPr algn="l"/>
            <a:r>
              <a:rPr lang="en-US" sz="1400" dirty="0" smtClean="0"/>
              <a:t>let text1 = "Hello World!";       // String</a:t>
            </a:r>
            <a:br>
              <a:rPr lang="en-US" sz="1400" dirty="0" smtClean="0"/>
            </a:br>
            <a:r>
              <a:rPr lang="en-US" sz="1400" dirty="0" smtClean="0"/>
              <a:t>let text2 = text1.toUpperCase();  // text2 is text1 converted to upper</a:t>
            </a:r>
          </a:p>
          <a:p>
            <a:pPr algn="l"/>
            <a:r>
              <a:rPr lang="en-US" sz="1400" dirty="0" smtClean="0"/>
              <a:t>A string is converted to lower case with </a:t>
            </a:r>
            <a:r>
              <a:rPr lang="en-US" sz="1400" dirty="0" err="1" smtClean="0"/>
              <a:t>toLowerCase</a:t>
            </a:r>
            <a:r>
              <a:rPr lang="en-US" sz="1400" dirty="0" smtClean="0"/>
              <a:t>():</a:t>
            </a:r>
          </a:p>
          <a:p>
            <a:pPr algn="l"/>
            <a:r>
              <a:rPr lang="en-US" sz="1400" dirty="0" smtClean="0"/>
              <a:t>Example</a:t>
            </a:r>
          </a:p>
          <a:p>
            <a:pPr algn="l"/>
            <a:r>
              <a:rPr lang="en-US" sz="1400" dirty="0" smtClean="0"/>
              <a:t>let text1 = "Hello World!";       // String</a:t>
            </a:r>
            <a:br>
              <a:rPr lang="en-US" sz="1400" dirty="0" smtClean="0"/>
            </a:br>
            <a:r>
              <a:rPr lang="en-US" sz="1400" dirty="0" smtClean="0"/>
              <a:t>let text2 = text1.toLowerCase();  // text2 is text1 converted to lower</a:t>
            </a:r>
          </a:p>
          <a:p>
            <a:pPr algn="l"/>
            <a:r>
              <a:rPr lang="en-US" sz="1400" dirty="0" smtClean="0"/>
              <a:t>The </a:t>
            </a:r>
            <a:r>
              <a:rPr lang="en-US" sz="1400" dirty="0" err="1" smtClean="0"/>
              <a:t>concat</a:t>
            </a:r>
            <a:r>
              <a:rPr lang="en-US" sz="1400" dirty="0" smtClean="0"/>
              <a:t>() Method</a:t>
            </a:r>
          </a:p>
          <a:p>
            <a:pPr algn="l"/>
            <a:r>
              <a:rPr lang="en-US" sz="1400" dirty="0" err="1" smtClean="0"/>
              <a:t>concat</a:t>
            </a:r>
            <a:r>
              <a:rPr lang="en-US" sz="1400" dirty="0" smtClean="0"/>
              <a:t>() joins two or more strings:</a:t>
            </a:r>
          </a:p>
          <a:p>
            <a:pPr algn="l"/>
            <a:r>
              <a:rPr lang="en-US" sz="1400" dirty="0" smtClean="0"/>
              <a:t>Example</a:t>
            </a:r>
          </a:p>
          <a:p>
            <a:pPr algn="l"/>
            <a:r>
              <a:rPr lang="en-US" sz="1400" dirty="0" smtClean="0"/>
              <a:t>let text1 = "Hello";</a:t>
            </a:r>
            <a:br>
              <a:rPr lang="en-US" sz="1400" dirty="0" smtClean="0"/>
            </a:br>
            <a:r>
              <a:rPr lang="en-US" sz="1400" dirty="0" smtClean="0"/>
              <a:t>let text2 = "World";</a:t>
            </a:r>
            <a:br>
              <a:rPr lang="en-US" sz="1400" dirty="0" smtClean="0"/>
            </a:br>
            <a:r>
              <a:rPr lang="en-US" sz="1400" dirty="0" smtClean="0"/>
              <a:t>let text3 = text1.concat(" ", text2);</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endParaRPr lang="en-US" sz="3600" dirty="0" smtClean="0"/>
          </a:p>
        </p:txBody>
      </p:sp>
      <p:sp>
        <p:nvSpPr>
          <p:cNvPr id="3" name="Subtitle 2"/>
          <p:cNvSpPr>
            <a:spLocks noGrp="1"/>
          </p:cNvSpPr>
          <p:nvPr>
            <p:ph type="subTitle" idx="1"/>
          </p:nvPr>
        </p:nvSpPr>
        <p:spPr>
          <a:xfrm>
            <a:off x="1357290" y="3228536"/>
            <a:ext cx="7030806" cy="2629356"/>
          </a:xfrm>
        </p:spPr>
        <p:txBody>
          <a:bodyPr>
            <a:normAutofit/>
          </a:bodyPr>
          <a:lstStyle/>
          <a:p>
            <a:pPr algn="l"/>
            <a:r>
              <a:rPr lang="en-US" sz="1600" dirty="0" smtClean="0"/>
              <a:t>&lt;html&gt; </a:t>
            </a:r>
          </a:p>
          <a:p>
            <a:pPr algn="l"/>
            <a:r>
              <a:rPr lang="en-US" sz="1600" dirty="0" smtClean="0"/>
              <a:t>&lt;body&gt; </a:t>
            </a:r>
          </a:p>
          <a:p>
            <a:pPr algn="l"/>
            <a:r>
              <a:rPr lang="en-US" sz="1600" dirty="0" smtClean="0"/>
              <a:t>&lt;script language = "</a:t>
            </a:r>
            <a:r>
              <a:rPr lang="en-US" sz="1600" dirty="0" err="1" smtClean="0"/>
              <a:t>javascript</a:t>
            </a:r>
            <a:r>
              <a:rPr lang="en-US" sz="1600" dirty="0" smtClean="0"/>
              <a:t>" type = "text/</a:t>
            </a:r>
            <a:r>
              <a:rPr lang="en-US" sz="1600" dirty="0" err="1" smtClean="0"/>
              <a:t>javascript</a:t>
            </a:r>
            <a:r>
              <a:rPr lang="en-US" sz="1600" dirty="0" smtClean="0"/>
              <a:t>"&gt; </a:t>
            </a:r>
          </a:p>
          <a:p>
            <a:pPr algn="l"/>
            <a:r>
              <a:rPr lang="en-US" sz="1600" dirty="0" smtClean="0"/>
              <a:t>alert("Hello World!");</a:t>
            </a:r>
          </a:p>
          <a:p>
            <a:pPr algn="l"/>
            <a:r>
              <a:rPr lang="en-US" sz="1600" dirty="0" smtClean="0"/>
              <a:t>console.log(“Hello World”); </a:t>
            </a:r>
          </a:p>
          <a:p>
            <a:pPr algn="l"/>
            <a:r>
              <a:rPr lang="en-US" sz="1600" dirty="0" smtClean="0"/>
              <a:t>&lt;/script&gt; </a:t>
            </a:r>
          </a:p>
          <a:p>
            <a:pPr algn="l"/>
            <a:r>
              <a:rPr lang="en-US" sz="1600" dirty="0" smtClean="0"/>
              <a:t>&lt;/body&gt; </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The </a:t>
            </a:r>
            <a:r>
              <a:rPr lang="en-US" sz="1600" dirty="0" err="1" smtClean="0"/>
              <a:t>concat</a:t>
            </a:r>
            <a:r>
              <a:rPr lang="en-US" sz="1600" dirty="0" smtClean="0"/>
              <a:t>() method can be used instead of the plus operator. These two lines do the same:</a:t>
            </a:r>
          </a:p>
          <a:p>
            <a:pPr algn="l"/>
            <a:r>
              <a:rPr lang="en-US" sz="1600" dirty="0" smtClean="0"/>
              <a:t>Example</a:t>
            </a:r>
          </a:p>
          <a:p>
            <a:pPr algn="l"/>
            <a:r>
              <a:rPr lang="en-US" sz="1600" dirty="0" smtClean="0"/>
              <a:t>text = "Hello" + " " + "World!";</a:t>
            </a:r>
            <a:br>
              <a:rPr lang="en-US" sz="1600" dirty="0" smtClean="0"/>
            </a:br>
            <a:r>
              <a:rPr lang="en-US" sz="1600" dirty="0" smtClean="0"/>
              <a:t>text = "</a:t>
            </a:r>
            <a:r>
              <a:rPr lang="en-US" sz="1600" dirty="0" err="1" smtClean="0"/>
              <a:t>Hello".concat</a:t>
            </a:r>
            <a:r>
              <a:rPr lang="en-US" sz="1600" dirty="0" smtClean="0"/>
              <a:t>(" ", "World!");</a:t>
            </a:r>
          </a:p>
          <a:p>
            <a:pPr algn="l"/>
            <a:r>
              <a:rPr lang="en-US" sz="1600" dirty="0" smtClean="0"/>
              <a:t>All string methods return a new string. They don't modify the original string.</a:t>
            </a:r>
            <a:br>
              <a:rPr lang="en-US" sz="1600" dirty="0" smtClean="0"/>
            </a:br>
            <a:r>
              <a:rPr lang="en-US" sz="1600" dirty="0" smtClean="0"/>
              <a:t>Formally said: Strings are immutable: Strings cannot be changed, only replaced.</a:t>
            </a:r>
          </a:p>
          <a:p>
            <a:pPr algn="l"/>
            <a:r>
              <a:rPr lang="en-US" sz="1600" dirty="0" err="1" smtClean="0"/>
              <a:t>String.trim</a:t>
            </a:r>
            <a:r>
              <a:rPr lang="en-US" sz="1600" dirty="0" smtClean="0"/>
              <a:t>()</a:t>
            </a:r>
          </a:p>
          <a:p>
            <a:pPr algn="l"/>
            <a:r>
              <a:rPr lang="en-US" sz="1600" dirty="0" smtClean="0"/>
              <a:t>The trim() method removes whitespace from both sides of a string:</a:t>
            </a:r>
          </a:p>
          <a:p>
            <a:pPr algn="l"/>
            <a:r>
              <a:rPr lang="en-US" sz="1600" dirty="0" smtClean="0"/>
              <a:t>Example</a:t>
            </a:r>
          </a:p>
          <a:p>
            <a:pPr algn="l"/>
            <a:r>
              <a:rPr lang="en-US" sz="1600" dirty="0" smtClean="0"/>
              <a:t>let text = "       Hello World!        ";</a:t>
            </a:r>
            <a:br>
              <a:rPr lang="en-US" sz="1600" dirty="0" smtClean="0"/>
            </a:br>
            <a:r>
              <a:rPr lang="en-US" sz="1600" dirty="0" err="1" smtClean="0"/>
              <a:t>text.trim</a:t>
            </a:r>
            <a:r>
              <a:rPr lang="en-US" sz="1600" dirty="0" smtClean="0"/>
              <a:t>()    // Returns "Hello World!"</a:t>
            </a:r>
          </a:p>
          <a:p>
            <a:pPr algn="l"/>
            <a:r>
              <a:rPr lang="en-US" sz="1600" dirty="0" smtClean="0"/>
              <a:t>JavaScript String Padding</a:t>
            </a:r>
          </a:p>
          <a:p>
            <a:pPr algn="l"/>
            <a:r>
              <a:rPr lang="en-US" sz="1600" dirty="0" err="1" smtClean="0"/>
              <a:t>ECMAScript</a:t>
            </a:r>
            <a:r>
              <a:rPr lang="en-US" sz="1600" dirty="0" smtClean="0"/>
              <a:t> 2017 added two String methods: </a:t>
            </a:r>
            <a:r>
              <a:rPr lang="en-US" sz="1600" dirty="0" err="1" smtClean="0"/>
              <a:t>padStart</a:t>
            </a:r>
            <a:r>
              <a:rPr lang="en-US" sz="1600" dirty="0" smtClean="0"/>
              <a:t> and </a:t>
            </a:r>
            <a:r>
              <a:rPr lang="en-US" sz="1600" dirty="0" err="1" smtClean="0"/>
              <a:t>padEnd</a:t>
            </a:r>
            <a:r>
              <a:rPr lang="en-US" sz="1600" dirty="0" smtClean="0"/>
              <a:t> to support padding at the beginning and at the end of a string.</a:t>
            </a:r>
          </a:p>
          <a:p>
            <a:pPr algn="l"/>
            <a:r>
              <a:rPr lang="en-US" sz="1600" dirty="0" smtClean="0"/>
              <a:t>Example</a:t>
            </a:r>
          </a:p>
          <a:p>
            <a:pPr algn="l"/>
            <a:r>
              <a:rPr lang="en-US" sz="1600" dirty="0" smtClean="0"/>
              <a:t>let text = "5";</a:t>
            </a:r>
            <a:br>
              <a:rPr lang="en-US" sz="1600" dirty="0" smtClean="0"/>
            </a:br>
            <a:r>
              <a:rPr lang="en-US" sz="1600" dirty="0" err="1" smtClean="0"/>
              <a:t>text.padStart</a:t>
            </a:r>
            <a:r>
              <a:rPr lang="en-US" sz="1600" dirty="0" smtClean="0"/>
              <a:t>(4,0)    // Returns 0005</a:t>
            </a:r>
          </a:p>
          <a:p>
            <a:pPr algn="l"/>
            <a:r>
              <a:rPr lang="en-US" sz="1600" dirty="0" smtClean="0"/>
              <a:t>Example</a:t>
            </a:r>
          </a:p>
          <a:p>
            <a:pPr algn="l"/>
            <a:r>
              <a:rPr lang="en-US" sz="1600" dirty="0" smtClean="0"/>
              <a:t>let text = "5";</a:t>
            </a:r>
            <a:br>
              <a:rPr lang="en-US" sz="1600" dirty="0" smtClean="0"/>
            </a:br>
            <a:r>
              <a:rPr lang="en-US" sz="1600" dirty="0" err="1" smtClean="0"/>
              <a:t>text.padEnd</a:t>
            </a:r>
            <a:r>
              <a:rPr lang="en-US" sz="1600" dirty="0" smtClean="0"/>
              <a:t>(4,0)     // Returns 5000</a:t>
            </a:r>
            <a:br>
              <a:rPr lang="en-US" sz="1600" dirty="0" smtClean="0"/>
            </a:br>
            <a:endParaRPr lang="en-US" sz="1600" dirty="0" smtClean="0"/>
          </a:p>
          <a:p>
            <a:pPr algn="l"/>
            <a:r>
              <a:rPr lang="en-US" sz="1600" dirty="0" smtClean="0"/>
              <a:t/>
            </a:r>
            <a:br>
              <a:rPr lang="en-US" sz="1600" dirty="0" smtClean="0"/>
            </a:br>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100" dirty="0" smtClean="0"/>
              <a:t>Extracting String Characters</a:t>
            </a:r>
          </a:p>
          <a:p>
            <a:pPr algn="l"/>
            <a:r>
              <a:rPr lang="en-US" sz="1100" dirty="0" smtClean="0"/>
              <a:t>There are 3 methods for extracting string characters:</a:t>
            </a:r>
          </a:p>
          <a:p>
            <a:pPr algn="l"/>
            <a:r>
              <a:rPr lang="en-US" sz="1100" dirty="0" err="1" smtClean="0"/>
              <a:t>charAt</a:t>
            </a:r>
            <a:r>
              <a:rPr lang="en-US" sz="1100" dirty="0" smtClean="0"/>
              <a:t>(</a:t>
            </a:r>
            <a:r>
              <a:rPr lang="en-US" sz="1100" i="1" dirty="0" smtClean="0"/>
              <a:t>position</a:t>
            </a:r>
            <a:r>
              <a:rPr lang="en-US" sz="1100" dirty="0" smtClean="0"/>
              <a:t>)</a:t>
            </a:r>
          </a:p>
          <a:p>
            <a:pPr algn="l"/>
            <a:r>
              <a:rPr lang="en-US" sz="1100" dirty="0" err="1" smtClean="0"/>
              <a:t>charCodeAt</a:t>
            </a:r>
            <a:r>
              <a:rPr lang="en-US" sz="1100" dirty="0" smtClean="0"/>
              <a:t>(</a:t>
            </a:r>
            <a:r>
              <a:rPr lang="en-US" sz="1100" i="1" dirty="0" smtClean="0"/>
              <a:t>position</a:t>
            </a:r>
            <a:r>
              <a:rPr lang="en-US" sz="1100" dirty="0" smtClean="0"/>
              <a:t>)</a:t>
            </a:r>
          </a:p>
          <a:p>
            <a:pPr algn="l"/>
            <a:r>
              <a:rPr lang="en-US" sz="1100" dirty="0" smtClean="0"/>
              <a:t>Property access [ ]</a:t>
            </a:r>
          </a:p>
          <a:p>
            <a:pPr algn="l"/>
            <a:r>
              <a:rPr lang="en-US" sz="1100" dirty="0" smtClean="0"/>
              <a:t>The </a:t>
            </a:r>
            <a:r>
              <a:rPr lang="en-US" sz="1100" dirty="0" err="1" smtClean="0"/>
              <a:t>charAt</a:t>
            </a:r>
            <a:r>
              <a:rPr lang="en-US" sz="1100" dirty="0" smtClean="0"/>
              <a:t>() Method</a:t>
            </a:r>
          </a:p>
          <a:p>
            <a:pPr algn="l"/>
            <a:r>
              <a:rPr lang="en-US" sz="1100" dirty="0" smtClean="0"/>
              <a:t>The </a:t>
            </a:r>
            <a:r>
              <a:rPr lang="en-US" sz="1100" dirty="0" err="1" smtClean="0"/>
              <a:t>charAt</a:t>
            </a:r>
            <a:r>
              <a:rPr lang="en-US" sz="1100" dirty="0" smtClean="0"/>
              <a:t>() method returns the character at a specified index (position) in a string:</a:t>
            </a:r>
          </a:p>
          <a:p>
            <a:pPr algn="l"/>
            <a:r>
              <a:rPr lang="en-US" sz="1100" dirty="0" smtClean="0"/>
              <a:t>Example</a:t>
            </a:r>
          </a:p>
          <a:p>
            <a:pPr algn="l"/>
            <a:r>
              <a:rPr lang="en-US" sz="1100" dirty="0" smtClean="0"/>
              <a:t>let text = "HELLO WORLD";</a:t>
            </a:r>
            <a:br>
              <a:rPr lang="en-US" sz="1100" dirty="0" smtClean="0"/>
            </a:br>
            <a:r>
              <a:rPr lang="en-US" sz="1100" dirty="0" err="1" smtClean="0"/>
              <a:t>text.charAt</a:t>
            </a:r>
            <a:r>
              <a:rPr lang="en-US" sz="1100" dirty="0" smtClean="0"/>
              <a:t>(0)           // Returns H</a:t>
            </a:r>
          </a:p>
          <a:p>
            <a:pPr algn="l"/>
            <a:r>
              <a:rPr lang="en-US" sz="1100" dirty="0" smtClean="0"/>
              <a:t>The </a:t>
            </a:r>
            <a:r>
              <a:rPr lang="en-US" sz="1100" dirty="0" err="1" smtClean="0"/>
              <a:t>charCodeAt</a:t>
            </a:r>
            <a:r>
              <a:rPr lang="en-US" sz="1100" dirty="0" smtClean="0"/>
              <a:t>() Method</a:t>
            </a:r>
          </a:p>
          <a:p>
            <a:pPr algn="l"/>
            <a:r>
              <a:rPr lang="en-US" sz="1100" dirty="0" smtClean="0"/>
              <a:t>The </a:t>
            </a:r>
            <a:r>
              <a:rPr lang="en-US" sz="1100" dirty="0" err="1" smtClean="0"/>
              <a:t>charCodeAt</a:t>
            </a:r>
            <a:r>
              <a:rPr lang="en-US" sz="1100" dirty="0" smtClean="0"/>
              <a:t>() method returns the </a:t>
            </a:r>
            <a:r>
              <a:rPr lang="en-US" sz="1100" dirty="0" err="1" smtClean="0"/>
              <a:t>unicode</a:t>
            </a:r>
            <a:r>
              <a:rPr lang="en-US" sz="1100" dirty="0" smtClean="0"/>
              <a:t> of the character at a specified index in a string:</a:t>
            </a:r>
          </a:p>
          <a:p>
            <a:pPr algn="l"/>
            <a:r>
              <a:rPr lang="en-US" sz="1100" dirty="0" smtClean="0"/>
              <a:t>The method returns a UTF-16 code (an integer between 0 and 65535).</a:t>
            </a:r>
          </a:p>
          <a:p>
            <a:pPr algn="l"/>
            <a:r>
              <a:rPr lang="en-US" sz="1100" dirty="0" smtClean="0"/>
              <a:t>Example</a:t>
            </a:r>
          </a:p>
          <a:p>
            <a:pPr algn="l"/>
            <a:r>
              <a:rPr lang="en-US" sz="1100" dirty="0" smtClean="0"/>
              <a:t>let text = "HELLO WORLD";</a:t>
            </a:r>
            <a:br>
              <a:rPr lang="en-US" sz="1100" dirty="0" smtClean="0"/>
            </a:br>
            <a:r>
              <a:rPr lang="en-US" sz="1100" dirty="0" smtClean="0"/>
              <a:t/>
            </a:r>
            <a:br>
              <a:rPr lang="en-US" sz="1100" dirty="0" smtClean="0"/>
            </a:br>
            <a:r>
              <a:rPr lang="en-US" sz="1100" dirty="0" err="1" smtClean="0"/>
              <a:t>text.charCodeAt</a:t>
            </a:r>
            <a:r>
              <a:rPr lang="en-US" sz="1100" dirty="0" smtClean="0"/>
              <a:t>(0)       // Returns 72</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100" dirty="0" smtClean="0"/>
              <a:t>Property Access</a:t>
            </a:r>
          </a:p>
          <a:p>
            <a:pPr algn="l"/>
            <a:r>
              <a:rPr lang="en-US" sz="1100" dirty="0" err="1" smtClean="0"/>
              <a:t>ECMAScript</a:t>
            </a:r>
            <a:r>
              <a:rPr lang="en-US" sz="1100" dirty="0" smtClean="0"/>
              <a:t> 5 (2009) allows property access [ ] on strings:</a:t>
            </a:r>
          </a:p>
          <a:p>
            <a:pPr algn="l"/>
            <a:r>
              <a:rPr lang="en-US" sz="1100" dirty="0" smtClean="0"/>
              <a:t>Example</a:t>
            </a:r>
          </a:p>
          <a:p>
            <a:pPr algn="l"/>
            <a:r>
              <a:rPr lang="en-US" sz="1100" dirty="0" smtClean="0"/>
              <a:t>let text = "HELLO WORLD";</a:t>
            </a:r>
            <a:br>
              <a:rPr lang="en-US" sz="1100" dirty="0" smtClean="0"/>
            </a:br>
            <a:r>
              <a:rPr lang="en-US" sz="1100" dirty="0" smtClean="0"/>
              <a:t>text[0]                   // returns H</a:t>
            </a:r>
          </a:p>
          <a:p>
            <a:pPr algn="l"/>
            <a:r>
              <a:rPr lang="en-US" sz="1100" dirty="0" smtClean="0"/>
              <a:t>Property access might be a little </a:t>
            </a:r>
            <a:r>
              <a:rPr lang="en-US" sz="1100" b="1" dirty="0" smtClean="0"/>
              <a:t>unpredictable:</a:t>
            </a:r>
            <a:endParaRPr lang="en-US" sz="1100" dirty="0" smtClean="0"/>
          </a:p>
          <a:p>
            <a:pPr algn="l"/>
            <a:r>
              <a:rPr lang="en-US" sz="1100" dirty="0" smtClean="0"/>
              <a:t>It makes strings look like arrays (but they are not)</a:t>
            </a:r>
          </a:p>
          <a:p>
            <a:pPr algn="l"/>
            <a:r>
              <a:rPr lang="en-US" sz="1100" dirty="0" smtClean="0"/>
              <a:t>If no character is found, [ ] returns undefined, while </a:t>
            </a:r>
            <a:r>
              <a:rPr lang="en-US" sz="1100" dirty="0" err="1" smtClean="0"/>
              <a:t>charAt</a:t>
            </a:r>
            <a:r>
              <a:rPr lang="en-US" sz="1100" dirty="0" smtClean="0"/>
              <a:t>() returns an empty string.</a:t>
            </a:r>
          </a:p>
          <a:p>
            <a:pPr algn="l"/>
            <a:r>
              <a:rPr lang="en-US" sz="1100" dirty="0" smtClean="0"/>
              <a:t>It is read only. </a:t>
            </a:r>
            <a:r>
              <a:rPr lang="en-US" sz="1100" dirty="0" err="1" smtClean="0"/>
              <a:t>str</a:t>
            </a:r>
            <a:r>
              <a:rPr lang="en-US" sz="1100" dirty="0" smtClean="0"/>
              <a:t>[0] = "A" gives no error (but does not work!)</a:t>
            </a:r>
          </a:p>
          <a:p>
            <a:pPr algn="l"/>
            <a:r>
              <a:rPr lang="en-US" sz="1100" dirty="0" smtClean="0"/>
              <a:t>Example</a:t>
            </a:r>
          </a:p>
          <a:p>
            <a:pPr algn="l"/>
            <a:r>
              <a:rPr lang="en-US" sz="1100" dirty="0" smtClean="0"/>
              <a:t>let text = "HELLO WORLD";</a:t>
            </a:r>
            <a:br>
              <a:rPr lang="en-US" sz="1100" dirty="0" smtClean="0"/>
            </a:br>
            <a:r>
              <a:rPr lang="en-US" sz="1100" dirty="0" smtClean="0"/>
              <a:t>text[0] = "A"             // Gives no error, but does not work</a:t>
            </a:r>
            <a:br>
              <a:rPr lang="en-US" sz="1100" dirty="0" smtClean="0"/>
            </a:br>
            <a:r>
              <a:rPr lang="en-US" sz="1100" dirty="0" smtClean="0"/>
              <a:t>text[0]                   // returns H</a:t>
            </a:r>
          </a:p>
          <a:p>
            <a:pPr algn="l"/>
            <a:r>
              <a:rPr lang="en-US" sz="1100" dirty="0" smtClean="0"/>
              <a:t>If you want to work with a string as an array, you can convert it to an array.</a:t>
            </a:r>
          </a:p>
          <a:p>
            <a:pPr algn="l"/>
            <a:r>
              <a:rPr lang="en-US" sz="1100" dirty="0" smtClean="0"/>
              <a:t>Converting a String to an Array</a:t>
            </a:r>
          </a:p>
          <a:p>
            <a:pPr algn="l"/>
            <a:r>
              <a:rPr lang="en-US" sz="1100" dirty="0" smtClean="0"/>
              <a:t>A string can be converted to an array with the split() method:</a:t>
            </a:r>
          </a:p>
          <a:p>
            <a:pPr algn="l"/>
            <a:r>
              <a:rPr lang="en-US" sz="1100" dirty="0" smtClean="0"/>
              <a:t>Example</a:t>
            </a:r>
          </a:p>
          <a:p>
            <a:pPr algn="l"/>
            <a:r>
              <a:rPr lang="en-US" sz="1100" dirty="0" err="1" smtClean="0"/>
              <a:t>text.split</a:t>
            </a:r>
            <a:r>
              <a:rPr lang="en-US" sz="1100" dirty="0" smtClean="0"/>
              <a:t>(",")          // Split on commas</a:t>
            </a:r>
            <a:br>
              <a:rPr lang="en-US" sz="1100" dirty="0" smtClean="0"/>
            </a:br>
            <a:r>
              <a:rPr lang="en-US" sz="1100" dirty="0" err="1" smtClean="0"/>
              <a:t>text.split</a:t>
            </a:r>
            <a:r>
              <a:rPr lang="en-US" sz="1100" dirty="0" smtClean="0"/>
              <a:t>(" ")          // Split on spaces</a:t>
            </a:r>
            <a:br>
              <a:rPr lang="en-US" sz="1100" dirty="0" smtClean="0"/>
            </a:br>
            <a:r>
              <a:rPr lang="en-US" sz="1100" dirty="0" err="1" smtClean="0"/>
              <a:t>text.split</a:t>
            </a:r>
            <a:r>
              <a:rPr lang="en-US" sz="1100" dirty="0" smtClean="0"/>
              <a:t>("|")          // Split on pipe</a:t>
            </a:r>
          </a:p>
          <a:p>
            <a:pPr algn="l"/>
            <a:r>
              <a:rPr lang="en-US" sz="1100" dirty="0" smtClean="0"/>
              <a:t>If the separator is omitted, the returned array will contain the whole string in index [0].</a:t>
            </a:r>
          </a:p>
          <a:p>
            <a:pPr algn="l"/>
            <a:r>
              <a:rPr lang="en-US" sz="1100" dirty="0" smtClean="0"/>
              <a:t>If the separator is "", the returned array will be an array of single characters:</a:t>
            </a:r>
          </a:p>
          <a:p>
            <a:pPr algn="l"/>
            <a:r>
              <a:rPr lang="en-US" sz="1100" dirty="0" smtClean="0"/>
              <a:t>Example</a:t>
            </a:r>
          </a:p>
          <a:p>
            <a:pPr algn="l"/>
            <a:r>
              <a:rPr lang="en-US" sz="1100" dirty="0" err="1" smtClean="0"/>
              <a:t>text.split</a:t>
            </a:r>
            <a:r>
              <a:rPr lang="en-US" sz="1100" dirty="0" smtClean="0"/>
              <a:t>("")           // Split in characters</a:t>
            </a:r>
          </a:p>
          <a:p>
            <a:pPr algn="l"/>
            <a:r>
              <a:rPr lang="en-US" sz="1100" dirty="0" smtClean="0"/>
              <a:t/>
            </a:r>
            <a:br>
              <a:rPr lang="en-US" sz="1100" dirty="0" smtClean="0"/>
            </a:br>
            <a:endParaRPr lang="en-US" sz="1100" dirty="0" smtClean="0"/>
          </a:p>
          <a:p>
            <a:pPr algn="l"/>
            <a:endParaRPr lang="en-US" sz="11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47500" lnSpcReduction="20000"/>
          </a:bodyPr>
          <a:lstStyle/>
          <a:p>
            <a:pPr algn="l"/>
            <a:r>
              <a:rPr lang="en-US" sz="1600" dirty="0" smtClean="0"/>
              <a:t>Remaining</a:t>
            </a:r>
          </a:p>
          <a:p>
            <a:pPr algn="l"/>
            <a:r>
              <a:rPr lang="en-US" sz="1600" dirty="0" smtClean="0"/>
              <a:t>Number</a:t>
            </a:r>
          </a:p>
          <a:p>
            <a:pPr algn="l"/>
            <a:r>
              <a:rPr lang="en-US" sz="1600" dirty="0" smtClean="0"/>
              <a:t>JS Number Methods</a:t>
            </a:r>
          </a:p>
          <a:p>
            <a:pPr algn="l"/>
            <a:r>
              <a:rPr lang="en-US" sz="1600" dirty="0" smtClean="0"/>
              <a:t>JS Arrays</a:t>
            </a:r>
          </a:p>
          <a:p>
            <a:pPr algn="l"/>
            <a:r>
              <a:rPr lang="en-US" sz="1600" dirty="0" smtClean="0"/>
              <a:t>JS Array Methods</a:t>
            </a:r>
          </a:p>
          <a:p>
            <a:pPr algn="l"/>
            <a:r>
              <a:rPr lang="en-US" sz="1600" dirty="0" smtClean="0"/>
              <a:t>JS Array Sort</a:t>
            </a:r>
          </a:p>
          <a:p>
            <a:pPr algn="l"/>
            <a:r>
              <a:rPr lang="en-US" sz="1600" dirty="0" smtClean="0"/>
              <a:t>JS Array Iteration</a:t>
            </a:r>
          </a:p>
          <a:p>
            <a:pPr algn="l"/>
            <a:r>
              <a:rPr lang="en-US" sz="1600" dirty="0" smtClean="0"/>
              <a:t>JS Array Const</a:t>
            </a:r>
          </a:p>
          <a:p>
            <a:pPr algn="l"/>
            <a:r>
              <a:rPr lang="en-US" sz="1600" dirty="0" smtClean="0"/>
              <a:t>JS Dates</a:t>
            </a:r>
          </a:p>
          <a:p>
            <a:pPr algn="l"/>
            <a:r>
              <a:rPr lang="en-US" sz="1600" dirty="0" smtClean="0"/>
              <a:t>JS Date Formats</a:t>
            </a:r>
          </a:p>
          <a:p>
            <a:pPr algn="l"/>
            <a:r>
              <a:rPr lang="en-US" sz="1600" dirty="0" smtClean="0"/>
              <a:t>JS Date Get Methods</a:t>
            </a:r>
          </a:p>
          <a:p>
            <a:pPr algn="l"/>
            <a:r>
              <a:rPr lang="en-US" sz="1600" dirty="0" smtClean="0"/>
              <a:t>JS Date Set Methods</a:t>
            </a:r>
          </a:p>
          <a:p>
            <a:pPr algn="l"/>
            <a:r>
              <a:rPr lang="en-US" sz="1600" dirty="0" smtClean="0"/>
              <a:t>JS Math</a:t>
            </a:r>
          </a:p>
          <a:p>
            <a:pPr algn="l"/>
            <a:r>
              <a:rPr lang="en-US" sz="1600" dirty="0" smtClean="0"/>
              <a:t>JS Random</a:t>
            </a:r>
          </a:p>
          <a:p>
            <a:pPr algn="l"/>
            <a:r>
              <a:rPr lang="en-US" sz="1600" dirty="0" smtClean="0"/>
              <a:t>JS Booleans</a:t>
            </a:r>
          </a:p>
          <a:p>
            <a:pPr algn="l"/>
            <a:r>
              <a:rPr lang="en-US" sz="1600" dirty="0" smtClean="0"/>
              <a:t>JS Comparisons</a:t>
            </a:r>
          </a:p>
          <a:p>
            <a:pPr algn="l"/>
            <a:r>
              <a:rPr lang="en-US" sz="1600" dirty="0" smtClean="0"/>
              <a:t>JS Conditions</a:t>
            </a:r>
          </a:p>
          <a:p>
            <a:pPr algn="l"/>
            <a:r>
              <a:rPr lang="en-US" sz="1600" dirty="0" smtClean="0"/>
              <a:t>JS Switch</a:t>
            </a:r>
          </a:p>
          <a:p>
            <a:pPr algn="l"/>
            <a:r>
              <a:rPr lang="en-US" sz="1600" dirty="0" smtClean="0"/>
              <a:t>JS Loop For</a:t>
            </a:r>
          </a:p>
          <a:p>
            <a:pPr algn="l"/>
            <a:r>
              <a:rPr lang="en-US" sz="1600" dirty="0" smtClean="0"/>
              <a:t>JS Loop For In</a:t>
            </a:r>
          </a:p>
          <a:p>
            <a:pPr algn="l"/>
            <a:r>
              <a:rPr lang="en-US" sz="1600" dirty="0" smtClean="0"/>
              <a:t>JS Loop For Of</a:t>
            </a:r>
          </a:p>
          <a:p>
            <a:pPr algn="l"/>
            <a:r>
              <a:rPr lang="en-US" sz="1600" dirty="0" smtClean="0"/>
              <a:t>JS Loop While</a:t>
            </a:r>
          </a:p>
          <a:p>
            <a:pPr algn="l"/>
            <a:r>
              <a:rPr lang="en-US" sz="1600" dirty="0" smtClean="0"/>
              <a:t>JS Break</a:t>
            </a:r>
          </a:p>
          <a:p>
            <a:pPr algn="l"/>
            <a:r>
              <a:rPr lang="en-US" sz="1600" dirty="0" smtClean="0"/>
              <a:t>JS </a:t>
            </a:r>
            <a:r>
              <a:rPr lang="en-US" sz="1600" dirty="0" err="1" smtClean="0"/>
              <a:t>Typeof</a:t>
            </a:r>
            <a:endParaRPr lang="en-US" sz="1600" dirty="0" smtClean="0"/>
          </a:p>
          <a:p>
            <a:pPr algn="l"/>
            <a:r>
              <a:rPr lang="en-US" sz="1600" dirty="0" smtClean="0"/>
              <a:t>JS Type Conversion</a:t>
            </a:r>
          </a:p>
          <a:p>
            <a:pPr algn="l"/>
            <a:r>
              <a:rPr lang="en-US" sz="1600" dirty="0" smtClean="0"/>
              <a:t>JS Bitwise</a:t>
            </a:r>
          </a:p>
          <a:p>
            <a:pPr algn="l"/>
            <a:r>
              <a:rPr lang="en-US" sz="1600" dirty="0" smtClean="0"/>
              <a:t>JS </a:t>
            </a:r>
            <a:r>
              <a:rPr lang="en-US" sz="1600" dirty="0" err="1" smtClean="0"/>
              <a:t>RegExp</a:t>
            </a:r>
            <a:endParaRPr lang="en-US" sz="1600" dirty="0" smtClean="0"/>
          </a:p>
          <a:p>
            <a:pPr algn="l"/>
            <a:r>
              <a:rPr lang="en-US" sz="1600" dirty="0" smtClean="0"/>
              <a:t>JS Errors</a:t>
            </a:r>
          </a:p>
          <a:p>
            <a:pPr algn="l"/>
            <a:r>
              <a:rPr lang="en-US" sz="1600" dirty="0" smtClean="0"/>
              <a:t>JS Scope</a:t>
            </a:r>
          </a:p>
          <a:p>
            <a:pPr algn="l"/>
            <a:r>
              <a:rPr lang="en-US" sz="1600" dirty="0" smtClean="0"/>
              <a:t>JS Hoisting</a:t>
            </a:r>
          </a:p>
          <a:p>
            <a:pPr algn="l"/>
            <a:r>
              <a:rPr lang="en-US" sz="1600" dirty="0" smtClean="0"/>
              <a:t>JS Strict Mode</a:t>
            </a:r>
          </a:p>
          <a:p>
            <a:pPr algn="l"/>
            <a:r>
              <a:rPr lang="en-US" sz="1600" dirty="0" smtClean="0"/>
              <a:t>JS this Keyword</a:t>
            </a:r>
          </a:p>
          <a:p>
            <a:pPr algn="l"/>
            <a:r>
              <a:rPr lang="en-US" sz="1600" dirty="0" smtClean="0"/>
              <a:t>JS Arrow Function</a:t>
            </a:r>
          </a:p>
          <a:p>
            <a:pPr algn="l"/>
            <a:r>
              <a:rPr lang="en-US" sz="1600" dirty="0" smtClean="0"/>
              <a:t>JS Classes</a:t>
            </a:r>
          </a:p>
          <a:p>
            <a:pPr algn="l"/>
            <a:r>
              <a:rPr lang="en-US" sz="1600" dirty="0" smtClean="0"/>
              <a:t>JS JSON</a:t>
            </a:r>
          </a:p>
          <a:p>
            <a:pPr algn="l"/>
            <a:r>
              <a:rPr lang="en-US" sz="1600" dirty="0" smtClean="0"/>
              <a:t>JS Debugging</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47500" lnSpcReduction="20000"/>
          </a:bodyPr>
          <a:lstStyle/>
          <a:p>
            <a:pPr algn="l"/>
            <a:endParaRPr lang="en-US" sz="1600" dirty="0" smtClean="0"/>
          </a:p>
          <a:p>
            <a:pPr algn="l"/>
            <a:r>
              <a:rPr lang="en-US" sz="1600" dirty="0" smtClean="0"/>
              <a:t>JS Forms</a:t>
            </a:r>
          </a:p>
          <a:p>
            <a:pPr algn="l"/>
            <a:r>
              <a:rPr lang="en-US" sz="1600" dirty="0" smtClean="0"/>
              <a:t>JS Forms</a:t>
            </a:r>
          </a:p>
          <a:p>
            <a:pPr algn="l"/>
            <a:r>
              <a:rPr lang="en-US" sz="1600" dirty="0" smtClean="0"/>
              <a:t>Forms API</a:t>
            </a:r>
          </a:p>
          <a:p>
            <a:pPr algn="l"/>
            <a:endParaRPr lang="en-US" sz="1600" dirty="0" smtClean="0"/>
          </a:p>
          <a:p>
            <a:pPr algn="l"/>
            <a:r>
              <a:rPr lang="en-US" sz="1600" dirty="0" smtClean="0"/>
              <a:t>JS Objects</a:t>
            </a:r>
          </a:p>
          <a:p>
            <a:pPr algn="l"/>
            <a:r>
              <a:rPr lang="en-US" sz="1600" dirty="0" smtClean="0"/>
              <a:t>Object Definitions</a:t>
            </a:r>
          </a:p>
          <a:p>
            <a:pPr algn="l"/>
            <a:r>
              <a:rPr lang="en-US" sz="1600" dirty="0" smtClean="0"/>
              <a:t>Object Properties</a:t>
            </a:r>
          </a:p>
          <a:p>
            <a:pPr algn="l"/>
            <a:r>
              <a:rPr lang="en-US" sz="1600" dirty="0" smtClean="0"/>
              <a:t>Object Methods</a:t>
            </a:r>
          </a:p>
          <a:p>
            <a:pPr algn="l"/>
            <a:r>
              <a:rPr lang="en-US" sz="1600" dirty="0" smtClean="0"/>
              <a:t>Object Display</a:t>
            </a:r>
          </a:p>
          <a:p>
            <a:pPr algn="l"/>
            <a:r>
              <a:rPr lang="en-US" sz="1600" dirty="0" smtClean="0"/>
              <a:t>Object </a:t>
            </a:r>
            <a:r>
              <a:rPr lang="en-US" sz="1600" dirty="0" err="1" smtClean="0"/>
              <a:t>Accessors</a:t>
            </a:r>
            <a:endParaRPr lang="en-US" sz="1600" dirty="0" smtClean="0"/>
          </a:p>
          <a:p>
            <a:pPr algn="l"/>
            <a:r>
              <a:rPr lang="en-US" sz="1600" dirty="0" smtClean="0"/>
              <a:t>Object Constructors</a:t>
            </a:r>
          </a:p>
          <a:p>
            <a:pPr algn="l"/>
            <a:r>
              <a:rPr lang="en-US" sz="1600" dirty="0" smtClean="0"/>
              <a:t>Object Prototypes</a:t>
            </a:r>
          </a:p>
          <a:p>
            <a:pPr algn="l"/>
            <a:r>
              <a:rPr lang="en-US" sz="1600" dirty="0" smtClean="0"/>
              <a:t>Object Reference</a:t>
            </a:r>
          </a:p>
          <a:p>
            <a:pPr algn="l"/>
            <a:r>
              <a:rPr lang="en-US" sz="1600" dirty="0" smtClean="0"/>
              <a:t>Object Map()</a:t>
            </a:r>
          </a:p>
          <a:p>
            <a:pPr algn="l"/>
            <a:r>
              <a:rPr lang="en-US" sz="1600" dirty="0" smtClean="0"/>
              <a:t>Object Set()</a:t>
            </a:r>
          </a:p>
          <a:p>
            <a:pPr algn="l"/>
            <a:endParaRPr lang="en-US" sz="1600" dirty="0" smtClean="0"/>
          </a:p>
          <a:p>
            <a:pPr algn="l"/>
            <a:r>
              <a:rPr lang="en-US" sz="1600" dirty="0" smtClean="0"/>
              <a:t>JS Functions</a:t>
            </a:r>
          </a:p>
          <a:p>
            <a:pPr algn="l"/>
            <a:r>
              <a:rPr lang="en-US" sz="1600" dirty="0" smtClean="0"/>
              <a:t>Function Definitions</a:t>
            </a:r>
          </a:p>
          <a:p>
            <a:pPr algn="l"/>
            <a:r>
              <a:rPr lang="en-US" sz="1600" dirty="0" smtClean="0"/>
              <a:t>Function Parameters</a:t>
            </a:r>
          </a:p>
          <a:p>
            <a:pPr algn="l"/>
            <a:r>
              <a:rPr lang="en-US" sz="1600" dirty="0" smtClean="0"/>
              <a:t>Function Invocation</a:t>
            </a:r>
          </a:p>
          <a:p>
            <a:pPr algn="l"/>
            <a:r>
              <a:rPr lang="en-US" sz="1600" dirty="0" smtClean="0"/>
              <a:t>Function Call</a:t>
            </a:r>
          </a:p>
          <a:p>
            <a:pPr algn="l"/>
            <a:r>
              <a:rPr lang="en-US" sz="1600" dirty="0" smtClean="0"/>
              <a:t>Function Apply</a:t>
            </a:r>
          </a:p>
          <a:p>
            <a:pPr algn="l"/>
            <a:r>
              <a:rPr lang="en-US" sz="1600" dirty="0" smtClean="0"/>
              <a:t>Function Closures</a:t>
            </a:r>
          </a:p>
          <a:p>
            <a:pPr algn="l"/>
            <a:endParaRPr lang="en-US" sz="1600" dirty="0" smtClean="0"/>
          </a:p>
          <a:p>
            <a:pPr algn="l"/>
            <a:r>
              <a:rPr lang="en-US" sz="1600" dirty="0" smtClean="0"/>
              <a:t>JS Classes</a:t>
            </a:r>
          </a:p>
          <a:p>
            <a:pPr algn="l"/>
            <a:r>
              <a:rPr lang="en-US" sz="1600" dirty="0" smtClean="0"/>
              <a:t>Class Intro</a:t>
            </a:r>
          </a:p>
          <a:p>
            <a:pPr algn="l"/>
            <a:r>
              <a:rPr lang="en-US" sz="1600" dirty="0" smtClean="0"/>
              <a:t>Class Inheritance</a:t>
            </a:r>
          </a:p>
          <a:p>
            <a:pPr algn="l"/>
            <a:r>
              <a:rPr lang="en-US" sz="1600" dirty="0" smtClean="0"/>
              <a:t>Class Static</a:t>
            </a:r>
          </a:p>
          <a:p>
            <a:pPr algn="l"/>
            <a:endParaRPr lang="en-US" sz="1600" dirty="0" smtClean="0"/>
          </a:p>
          <a:p>
            <a:pPr algn="l"/>
            <a:r>
              <a:rPr lang="en-US" sz="1600" dirty="0" smtClean="0"/>
              <a:t>JS </a:t>
            </a:r>
            <a:r>
              <a:rPr lang="en-US" sz="1600" dirty="0" err="1" smtClean="0"/>
              <a:t>Async</a:t>
            </a:r>
            <a:endParaRPr lang="en-US" sz="1600" dirty="0" smtClean="0"/>
          </a:p>
          <a:p>
            <a:pPr algn="l"/>
            <a:r>
              <a:rPr lang="en-US" sz="1600" dirty="0" smtClean="0"/>
              <a:t>JS Callbacks</a:t>
            </a:r>
          </a:p>
          <a:p>
            <a:pPr algn="l"/>
            <a:r>
              <a:rPr lang="en-US" sz="1600" dirty="0" smtClean="0"/>
              <a:t>JS Asynchronous</a:t>
            </a:r>
          </a:p>
          <a:p>
            <a:pPr algn="l"/>
            <a:r>
              <a:rPr lang="en-US" sz="1600" dirty="0" smtClean="0"/>
              <a:t>JS Promises</a:t>
            </a:r>
          </a:p>
          <a:p>
            <a:pPr algn="l"/>
            <a:r>
              <a:rPr lang="en-US" sz="1600" dirty="0" smtClean="0"/>
              <a:t>JS </a:t>
            </a:r>
            <a:r>
              <a:rPr lang="en-US" sz="1600" dirty="0" err="1" smtClean="0"/>
              <a:t>Async</a:t>
            </a:r>
            <a:r>
              <a:rPr lang="en-US" sz="1600" dirty="0" smtClean="0"/>
              <a:t>/Await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If/Condition</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if (age &lt; 18) text = "Too young to buy alcohol";</a:t>
            </a:r>
          </a:p>
          <a:p>
            <a:pPr algn="l"/>
            <a:endParaRPr lang="en-US" sz="1600" dirty="0" smtClean="0"/>
          </a:p>
          <a:p>
            <a:pPr algn="l"/>
            <a:r>
              <a:rPr lang="en-US" sz="1600" dirty="0" smtClean="0"/>
              <a:t>if (</a:t>
            </a:r>
            <a:r>
              <a:rPr lang="en-US" sz="1600" i="1" dirty="0" smtClean="0"/>
              <a:t>condition1</a:t>
            </a:r>
            <a:r>
              <a:rPr lang="en-US" sz="1600" dirty="0" smtClean="0"/>
              <a:t>) {</a:t>
            </a:r>
            <a:br>
              <a:rPr lang="en-US" sz="1600" dirty="0" smtClean="0"/>
            </a:br>
            <a:r>
              <a:rPr lang="en-US" sz="1600" dirty="0" smtClean="0"/>
              <a:t>  //</a:t>
            </a:r>
            <a:r>
              <a:rPr lang="en-US" sz="1600" i="1" dirty="0" smtClean="0"/>
              <a:t>  block of code to be executed if condition1 is true</a:t>
            </a:r>
            <a:br>
              <a:rPr lang="en-US" sz="1600" i="1" dirty="0" smtClean="0"/>
            </a:br>
            <a:r>
              <a:rPr lang="en-US" sz="1600" dirty="0" smtClean="0"/>
              <a:t>} else if (</a:t>
            </a:r>
            <a:r>
              <a:rPr lang="en-US" sz="1600" i="1" dirty="0" smtClean="0"/>
              <a:t>condition2</a:t>
            </a:r>
            <a:r>
              <a:rPr lang="en-US" sz="1600" dirty="0" smtClean="0"/>
              <a:t>) {</a:t>
            </a:r>
            <a:br>
              <a:rPr lang="en-US" sz="1600" dirty="0" smtClean="0"/>
            </a:br>
            <a:r>
              <a:rPr lang="en-US" sz="1600" dirty="0" smtClean="0"/>
              <a:t>  //</a:t>
            </a:r>
            <a:r>
              <a:rPr lang="en-US" sz="1600" i="1" dirty="0" smtClean="0"/>
              <a:t>  block of code to be executed if the condition1 is false and condition2 is true</a:t>
            </a:r>
            <a:r>
              <a:rPr lang="en-US" sz="1600" dirty="0" smtClean="0"/>
              <a:t/>
            </a:r>
            <a:br>
              <a:rPr lang="en-US" sz="1600" dirty="0" smtClean="0"/>
            </a:br>
            <a:r>
              <a:rPr lang="en-US" sz="1600" dirty="0" smtClean="0"/>
              <a:t>} else {</a:t>
            </a:r>
            <a:br>
              <a:rPr lang="en-US" sz="1600" dirty="0" smtClean="0"/>
            </a:br>
            <a:r>
              <a:rPr lang="en-US" sz="1600" dirty="0" smtClean="0"/>
              <a:t>  //</a:t>
            </a:r>
            <a:r>
              <a:rPr lang="en-US" sz="1600" i="1" dirty="0" smtClean="0"/>
              <a:t>  block of code to be executed if the condition1 is false and condition2 is false</a:t>
            </a:r>
            <a:br>
              <a:rPr lang="en-US" sz="1600" i="1" dirty="0" smtClean="0"/>
            </a:b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Switch</a:t>
            </a:r>
          </a:p>
        </p:txBody>
      </p:sp>
      <p:sp>
        <p:nvSpPr>
          <p:cNvPr id="3" name="Subtitle 2"/>
          <p:cNvSpPr>
            <a:spLocks noGrp="1"/>
          </p:cNvSpPr>
          <p:nvPr>
            <p:ph type="subTitle" idx="1"/>
          </p:nvPr>
        </p:nvSpPr>
        <p:spPr>
          <a:xfrm>
            <a:off x="571472" y="1142984"/>
            <a:ext cx="7816624" cy="4714908"/>
          </a:xfrm>
        </p:spPr>
        <p:txBody>
          <a:bodyPr>
            <a:normAutofit fontScale="70000" lnSpcReduction="20000"/>
          </a:bodyPr>
          <a:lstStyle/>
          <a:p>
            <a:pPr algn="l"/>
            <a:r>
              <a:rPr lang="en-US" sz="1600" dirty="0" smtClean="0"/>
              <a:t>switch(</a:t>
            </a:r>
            <a:r>
              <a:rPr lang="en-US" sz="1600" i="1" dirty="0" smtClean="0"/>
              <a:t>expression</a:t>
            </a:r>
            <a:r>
              <a:rPr lang="en-US" sz="1600" dirty="0" smtClean="0"/>
              <a:t>) {</a:t>
            </a:r>
            <a:br>
              <a:rPr lang="en-US" sz="1600" dirty="0" smtClean="0"/>
            </a:br>
            <a:r>
              <a:rPr lang="en-US" sz="1600" dirty="0" smtClean="0"/>
              <a:t>  case </a:t>
            </a:r>
            <a:r>
              <a:rPr lang="en-US" sz="1600" i="1" dirty="0" smtClean="0"/>
              <a:t>x</a:t>
            </a:r>
            <a:r>
              <a:rPr lang="en-US" sz="1600" dirty="0" smtClean="0"/>
              <a:t>:</a:t>
            </a:r>
            <a:br>
              <a:rPr lang="en-US" sz="1600" dirty="0" smtClean="0"/>
            </a:br>
            <a:r>
              <a:rPr lang="en-US" sz="1600" i="1" dirty="0" smtClean="0"/>
              <a:t>    // code block</a:t>
            </a:r>
            <a:br>
              <a:rPr lang="en-US" sz="1600" i="1" dirty="0" smtClean="0"/>
            </a:br>
            <a:r>
              <a:rPr lang="en-US" sz="1600" dirty="0" smtClean="0"/>
              <a:t>    break;</a:t>
            </a:r>
            <a:br>
              <a:rPr lang="en-US" sz="1600" dirty="0" smtClean="0"/>
            </a:br>
            <a:r>
              <a:rPr lang="en-US" sz="1600" dirty="0" smtClean="0"/>
              <a:t>  case </a:t>
            </a:r>
            <a:r>
              <a:rPr lang="en-US" sz="1600" i="1" dirty="0" smtClean="0"/>
              <a:t>y</a:t>
            </a:r>
            <a:r>
              <a:rPr lang="en-US" sz="1600" dirty="0" smtClean="0"/>
              <a:t>:</a:t>
            </a:r>
            <a:br>
              <a:rPr lang="en-US" sz="1600" dirty="0" smtClean="0"/>
            </a:br>
            <a:r>
              <a:rPr lang="en-US" sz="1600" i="1" dirty="0" smtClean="0"/>
              <a:t>    // code block</a:t>
            </a:r>
            <a:br>
              <a:rPr lang="en-US" sz="1600" i="1" dirty="0" smtClean="0"/>
            </a:br>
            <a:r>
              <a:rPr lang="en-US" sz="1600" dirty="0" smtClean="0"/>
              <a:t>    break;</a:t>
            </a:r>
            <a:br>
              <a:rPr lang="en-US" sz="1600" dirty="0" smtClean="0"/>
            </a:br>
            <a:r>
              <a:rPr lang="en-US" sz="1600" dirty="0" smtClean="0"/>
              <a:t>  default:</a:t>
            </a:r>
            <a:br>
              <a:rPr lang="en-US" sz="1600" dirty="0" smtClean="0"/>
            </a:br>
            <a:r>
              <a:rPr lang="en-US" sz="1600" dirty="0" smtClean="0"/>
              <a:t>    // </a:t>
            </a:r>
            <a:r>
              <a:rPr lang="en-US" sz="1600" i="1" dirty="0" smtClean="0"/>
              <a:t>code block</a:t>
            </a:r>
            <a:r>
              <a:rPr lang="en-US" sz="1600" dirty="0" smtClean="0"/>
              <a:t/>
            </a:r>
            <a:br>
              <a:rPr lang="en-US" sz="1600" dirty="0" smtClean="0"/>
            </a:br>
            <a:r>
              <a:rPr lang="en-US" sz="1600" dirty="0" smtClean="0"/>
              <a:t>}</a:t>
            </a:r>
          </a:p>
          <a:p>
            <a:pPr algn="l"/>
            <a:r>
              <a:rPr lang="en-US" sz="1600" dirty="0" smtClean="0"/>
              <a:t>switch (new Date().</a:t>
            </a:r>
            <a:r>
              <a:rPr lang="en-US" sz="1600" dirty="0" err="1" smtClean="0"/>
              <a:t>getDay</a:t>
            </a:r>
            <a:r>
              <a:rPr lang="en-US" sz="1600" dirty="0" smtClean="0"/>
              <a:t>()) {</a:t>
            </a:r>
            <a:br>
              <a:rPr lang="en-US" sz="1600" dirty="0" smtClean="0"/>
            </a:br>
            <a:r>
              <a:rPr lang="en-US" sz="1600" dirty="0" smtClean="0"/>
              <a:t>  case 0:</a:t>
            </a:r>
            <a:br>
              <a:rPr lang="en-US" sz="1600" dirty="0" smtClean="0"/>
            </a:br>
            <a:r>
              <a:rPr lang="en-US" sz="1600" dirty="0" smtClean="0"/>
              <a:t>    day = "Sunday";</a:t>
            </a:r>
            <a:br>
              <a:rPr lang="en-US" sz="1600" dirty="0" smtClean="0"/>
            </a:br>
            <a:r>
              <a:rPr lang="en-US" sz="1600" dirty="0" smtClean="0"/>
              <a:t>    break;</a:t>
            </a:r>
            <a:br>
              <a:rPr lang="en-US" sz="1600" dirty="0" smtClean="0"/>
            </a:br>
            <a:r>
              <a:rPr lang="en-US" sz="1600" dirty="0" smtClean="0"/>
              <a:t>  case 1:</a:t>
            </a:r>
            <a:br>
              <a:rPr lang="en-US" sz="1600" dirty="0" smtClean="0"/>
            </a:br>
            <a:r>
              <a:rPr lang="en-US" sz="1600" dirty="0" smtClean="0"/>
              <a:t>    day = "Monday";</a:t>
            </a:r>
            <a:br>
              <a:rPr lang="en-US" sz="1600" dirty="0" smtClean="0"/>
            </a:br>
            <a:r>
              <a:rPr lang="en-US" sz="1600" dirty="0" smtClean="0"/>
              <a:t>    break;</a:t>
            </a:r>
            <a:br>
              <a:rPr lang="en-US" sz="1600" dirty="0" smtClean="0"/>
            </a:br>
            <a:r>
              <a:rPr lang="en-US" sz="1600" dirty="0" smtClean="0"/>
              <a:t>  case 2:</a:t>
            </a:r>
            <a:br>
              <a:rPr lang="en-US" sz="1600" dirty="0" smtClean="0"/>
            </a:br>
            <a:r>
              <a:rPr lang="en-US" sz="1600" dirty="0" smtClean="0"/>
              <a:t>     day = "Tuesday";</a:t>
            </a:r>
            <a:br>
              <a:rPr lang="en-US" sz="1600" dirty="0" smtClean="0"/>
            </a:br>
            <a:r>
              <a:rPr lang="en-US" sz="1600" dirty="0" smtClean="0"/>
              <a:t>    break;</a:t>
            </a:r>
            <a:br>
              <a:rPr lang="en-US" sz="1600" dirty="0" smtClean="0"/>
            </a:br>
            <a:r>
              <a:rPr lang="en-US" sz="1600" dirty="0" smtClean="0"/>
              <a:t>  case 3:</a:t>
            </a:r>
            <a:br>
              <a:rPr lang="en-US" sz="1600" dirty="0" smtClean="0"/>
            </a:br>
            <a:r>
              <a:rPr lang="en-US" sz="1600" dirty="0" smtClean="0"/>
              <a:t>    day = "Wednesday";</a:t>
            </a:r>
            <a:br>
              <a:rPr lang="en-US" sz="1600" dirty="0" smtClean="0"/>
            </a:br>
            <a:r>
              <a:rPr lang="en-US" sz="1600" dirty="0" smtClean="0"/>
              <a:t>    break;</a:t>
            </a:r>
            <a:br>
              <a:rPr lang="en-US" sz="1600" dirty="0" smtClean="0"/>
            </a:br>
            <a:r>
              <a:rPr lang="en-US" sz="1600" dirty="0" smtClean="0"/>
              <a:t>  case 4:</a:t>
            </a:r>
            <a:br>
              <a:rPr lang="en-US" sz="1600" dirty="0" smtClean="0"/>
            </a:br>
            <a:r>
              <a:rPr lang="en-US" sz="1600" dirty="0" smtClean="0"/>
              <a:t>    day = "Thursday";</a:t>
            </a:r>
            <a:br>
              <a:rPr lang="en-US" sz="1600" dirty="0" smtClean="0"/>
            </a:br>
            <a:r>
              <a:rPr lang="en-US" sz="1600" dirty="0" smtClean="0"/>
              <a:t>    break;</a:t>
            </a:r>
            <a:br>
              <a:rPr lang="en-US" sz="1600" dirty="0" smtClean="0"/>
            </a:br>
            <a:r>
              <a:rPr lang="en-US" sz="1600" dirty="0" smtClean="0"/>
              <a:t>  case 5:</a:t>
            </a:r>
            <a:br>
              <a:rPr lang="en-US" sz="1600" dirty="0" smtClean="0"/>
            </a:br>
            <a:r>
              <a:rPr lang="en-US" sz="1600" dirty="0" smtClean="0"/>
              <a:t>    day = "Friday";</a:t>
            </a:r>
            <a:br>
              <a:rPr lang="en-US" sz="1600" dirty="0" smtClean="0"/>
            </a:br>
            <a:r>
              <a:rPr lang="en-US" sz="1600" dirty="0" smtClean="0"/>
              <a:t>    break;</a:t>
            </a:r>
            <a:br>
              <a:rPr lang="en-US" sz="1600" dirty="0" smtClean="0"/>
            </a:br>
            <a:r>
              <a:rPr lang="en-US" sz="1600" dirty="0" smtClean="0"/>
              <a:t>  case 6:</a:t>
            </a:r>
            <a:br>
              <a:rPr lang="en-US" sz="1600" dirty="0" smtClean="0"/>
            </a:br>
            <a:r>
              <a:rPr lang="en-US" sz="1600" dirty="0" smtClean="0"/>
              <a:t>    day = "Saturday";</a:t>
            </a:r>
            <a:br>
              <a:rPr lang="en-US" sz="1600" dirty="0" smtClean="0"/>
            </a:b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Loop</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for (let </a:t>
            </a:r>
            <a:r>
              <a:rPr lang="en-US" sz="1600" dirty="0" err="1" smtClean="0"/>
              <a:t>i</a:t>
            </a:r>
            <a:r>
              <a:rPr lang="en-US" sz="1600" dirty="0" smtClean="0"/>
              <a:t> = 0; </a:t>
            </a:r>
            <a:r>
              <a:rPr lang="en-US" sz="1600" dirty="0" err="1" smtClean="0"/>
              <a:t>i</a:t>
            </a:r>
            <a:r>
              <a:rPr lang="en-US" sz="1600" dirty="0" smtClean="0"/>
              <a:t> &lt; </a:t>
            </a:r>
            <a:r>
              <a:rPr lang="en-US" sz="1600" dirty="0" err="1" smtClean="0"/>
              <a:t>cars.length</a:t>
            </a:r>
            <a:r>
              <a:rPr lang="en-US" sz="1600" dirty="0" smtClean="0"/>
              <a:t>; </a:t>
            </a:r>
            <a:r>
              <a:rPr lang="en-US" sz="1600" dirty="0" err="1" smtClean="0"/>
              <a:t>i</a:t>
            </a:r>
            <a:r>
              <a:rPr lang="en-US" sz="1600" dirty="0" smtClean="0"/>
              <a:t>++) {</a:t>
            </a:r>
            <a:br>
              <a:rPr lang="en-US" sz="1600" dirty="0" smtClean="0"/>
            </a:br>
            <a:r>
              <a:rPr lang="en-US" sz="1600" dirty="0" smtClean="0"/>
              <a:t>  text += cars[</a:t>
            </a:r>
            <a:r>
              <a:rPr lang="en-US" sz="1600" dirty="0" err="1" smtClean="0"/>
              <a:t>i</a:t>
            </a:r>
            <a:r>
              <a:rPr lang="en-US" sz="1600" dirty="0" smtClean="0"/>
              <a:t>] + "&lt;</a:t>
            </a:r>
            <a:r>
              <a:rPr lang="en-US" sz="1600" dirty="0" err="1" smtClean="0"/>
              <a:t>br</a:t>
            </a:r>
            <a:r>
              <a:rPr lang="en-US" sz="1600" dirty="0" smtClean="0"/>
              <a:t>&gt;";</a:t>
            </a:r>
            <a:br>
              <a:rPr lang="en-US" sz="1600" dirty="0" smtClean="0"/>
            </a:br>
            <a:r>
              <a:rPr lang="en-US" sz="1600" dirty="0" smtClean="0"/>
              <a:t>}</a:t>
            </a:r>
          </a:p>
          <a:p>
            <a:pPr algn="l"/>
            <a:r>
              <a:rPr lang="en-US" sz="1600" dirty="0" smtClean="0"/>
              <a:t>Different Kinds of Loops</a:t>
            </a:r>
          </a:p>
          <a:p>
            <a:pPr algn="l"/>
            <a:r>
              <a:rPr lang="en-US" sz="1600" dirty="0" smtClean="0"/>
              <a:t>JavaScript supports different kinds of loops:</a:t>
            </a:r>
          </a:p>
          <a:p>
            <a:pPr algn="l"/>
            <a:r>
              <a:rPr lang="en-US" sz="1600" dirty="0" smtClean="0"/>
              <a:t>for - loops through a block of code a number of times</a:t>
            </a:r>
          </a:p>
          <a:p>
            <a:pPr algn="l"/>
            <a:r>
              <a:rPr lang="en-US" sz="1600" dirty="0" smtClean="0"/>
              <a:t>for/in - loops through the properties of an object</a:t>
            </a:r>
          </a:p>
          <a:p>
            <a:pPr algn="l"/>
            <a:r>
              <a:rPr lang="en-US" sz="1600" dirty="0" smtClean="0"/>
              <a:t>for/of - loops through the values of an </a:t>
            </a:r>
            <a:r>
              <a:rPr lang="en-US" sz="1600" dirty="0" err="1" smtClean="0"/>
              <a:t>iterable</a:t>
            </a:r>
            <a:r>
              <a:rPr lang="en-US" sz="1600" dirty="0" smtClean="0"/>
              <a:t> object</a:t>
            </a:r>
          </a:p>
          <a:p>
            <a:pPr algn="l"/>
            <a:r>
              <a:rPr lang="en-US" sz="1600" dirty="0" smtClean="0"/>
              <a:t>while - loops through a block of code while a specified condition is true</a:t>
            </a:r>
          </a:p>
          <a:p>
            <a:pPr algn="l"/>
            <a:r>
              <a:rPr lang="en-US" sz="1600" dirty="0" smtClean="0"/>
              <a:t>do/while - also loops through a block of code while a specified condition is true</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The For Loop</a:t>
            </a:r>
          </a:p>
          <a:p>
            <a:pPr algn="l"/>
            <a:r>
              <a:rPr lang="en-US" sz="1600" dirty="0" smtClean="0"/>
              <a:t>The for loop has the following syntax:</a:t>
            </a:r>
          </a:p>
          <a:p>
            <a:pPr algn="l"/>
            <a:r>
              <a:rPr lang="en-US" sz="1600" dirty="0" smtClean="0"/>
              <a:t>for (</a:t>
            </a:r>
            <a:r>
              <a:rPr lang="en-US" sz="1600" i="1" dirty="0" smtClean="0"/>
              <a:t>statement 1</a:t>
            </a:r>
            <a:r>
              <a:rPr lang="en-US" sz="1600" dirty="0" smtClean="0"/>
              <a:t>;</a:t>
            </a:r>
            <a:r>
              <a:rPr lang="en-US" sz="1600" i="1" dirty="0" smtClean="0"/>
              <a:t> statement 2</a:t>
            </a:r>
            <a:r>
              <a:rPr lang="en-US" sz="1600" dirty="0" smtClean="0"/>
              <a:t>;</a:t>
            </a:r>
            <a:r>
              <a:rPr lang="en-US" sz="1600" i="1" dirty="0" smtClean="0"/>
              <a:t> statement 3</a:t>
            </a:r>
            <a:r>
              <a:rPr lang="en-US" sz="1600" dirty="0" smtClean="0"/>
              <a:t>) {</a:t>
            </a:r>
            <a:br>
              <a:rPr lang="en-US" sz="1600" dirty="0" smtClean="0"/>
            </a:br>
            <a:r>
              <a:rPr lang="en-US" sz="1600" dirty="0" smtClean="0"/>
              <a:t>  // </a:t>
            </a:r>
            <a:r>
              <a:rPr lang="en-US" sz="1600" i="1" dirty="0" smtClean="0"/>
              <a:t>code block to be executed</a:t>
            </a:r>
            <a:r>
              <a:rPr lang="en-US" sz="1600" dirty="0" smtClean="0"/>
              <a:t/>
            </a:r>
            <a:br>
              <a:rPr lang="en-US" sz="1600" dirty="0" smtClean="0"/>
            </a:br>
            <a:r>
              <a:rPr lang="en-US" sz="1600" dirty="0" smtClean="0"/>
              <a:t>}</a:t>
            </a:r>
          </a:p>
          <a:p>
            <a:pPr algn="l"/>
            <a:r>
              <a:rPr lang="en-US" sz="1600" dirty="0" smtClean="0"/>
              <a:t>The For In Loop</a:t>
            </a:r>
          </a:p>
          <a:p>
            <a:pPr algn="l"/>
            <a:r>
              <a:rPr lang="en-US" sz="1600" dirty="0" smtClean="0"/>
              <a:t>The JavaScript for in statement loops through the properties of an Object:</a:t>
            </a:r>
          </a:p>
          <a:p>
            <a:pPr algn="l"/>
            <a:r>
              <a:rPr lang="en-US" sz="1600" dirty="0" smtClean="0"/>
              <a:t>Syntax</a:t>
            </a:r>
          </a:p>
          <a:p>
            <a:pPr algn="l"/>
            <a:r>
              <a:rPr lang="en-US" sz="1600" dirty="0" smtClean="0"/>
              <a:t>for (key in object) {</a:t>
            </a:r>
            <a:br>
              <a:rPr lang="en-US" sz="1600" dirty="0" smtClean="0"/>
            </a:br>
            <a:r>
              <a:rPr lang="en-US" sz="1600" dirty="0" smtClean="0"/>
              <a:t>  // </a:t>
            </a:r>
            <a:r>
              <a:rPr lang="en-US" sz="1600" i="1" dirty="0" smtClean="0"/>
              <a:t>code block to be executed</a:t>
            </a:r>
            <a:r>
              <a:rPr lang="en-US" sz="1600" dirty="0" smtClean="0"/>
              <a:t/>
            </a:r>
            <a:br>
              <a:rPr lang="en-US" sz="1600" dirty="0" smtClean="0"/>
            </a:br>
            <a:r>
              <a:rPr lang="en-US" sz="1600" dirty="0" smtClean="0"/>
              <a:t>}</a:t>
            </a:r>
          </a:p>
          <a:p>
            <a:pPr algn="l"/>
            <a:r>
              <a:rPr lang="en-US" sz="1600" dirty="0" smtClean="0"/>
              <a:t>Example</a:t>
            </a:r>
          </a:p>
          <a:p>
            <a:pPr algn="l"/>
            <a:r>
              <a:rPr lang="en-US" sz="1600" dirty="0" smtClean="0"/>
              <a:t>const person = {</a:t>
            </a:r>
            <a:r>
              <a:rPr lang="en-US" sz="1600" dirty="0" err="1" smtClean="0"/>
              <a:t>fname</a:t>
            </a:r>
            <a:r>
              <a:rPr lang="en-US" sz="1600" dirty="0" smtClean="0"/>
              <a:t>:"John", </a:t>
            </a:r>
            <a:r>
              <a:rPr lang="en-US" sz="1600" dirty="0" err="1" smtClean="0"/>
              <a:t>lname</a:t>
            </a:r>
            <a:r>
              <a:rPr lang="en-US" sz="1600" dirty="0" smtClean="0"/>
              <a:t>:"Doe", age:25};</a:t>
            </a:r>
            <a:br>
              <a:rPr lang="en-US" sz="1600" dirty="0" smtClean="0"/>
            </a:br>
            <a:r>
              <a:rPr lang="en-US" sz="1600" dirty="0" smtClean="0"/>
              <a:t/>
            </a:r>
            <a:br>
              <a:rPr lang="en-US" sz="1600" dirty="0" smtClean="0"/>
            </a:br>
            <a:r>
              <a:rPr lang="en-US" sz="1600" dirty="0" smtClean="0"/>
              <a:t>let text = "";</a:t>
            </a:r>
            <a:br>
              <a:rPr lang="en-US" sz="1600" dirty="0" smtClean="0"/>
            </a:br>
            <a:r>
              <a:rPr lang="en-US" sz="1600" dirty="0" smtClean="0"/>
              <a:t>for (let x in person) {</a:t>
            </a:r>
            <a:br>
              <a:rPr lang="en-US" sz="1600" dirty="0" smtClean="0"/>
            </a:br>
            <a:r>
              <a:rPr lang="en-US" sz="1600" dirty="0" smtClean="0"/>
              <a:t>  text += person[x];</a:t>
            </a:r>
            <a:br>
              <a:rPr lang="en-US" sz="1600" dirty="0" smtClean="0"/>
            </a:br>
            <a:r>
              <a:rPr lang="en-US" sz="1600" dirty="0" smtClean="0"/>
              <a:t>}</a:t>
            </a:r>
          </a:p>
          <a:p>
            <a:pPr algn="l"/>
            <a:r>
              <a:rPr lang="en-US" sz="1600" dirty="0" smtClean="0"/>
              <a:t>const numbers = [45, 4, 9, 16, 25];</a:t>
            </a:r>
            <a:br>
              <a:rPr lang="en-US" sz="1600" dirty="0" smtClean="0"/>
            </a:br>
            <a:r>
              <a:rPr lang="en-US" sz="1600" dirty="0" smtClean="0"/>
              <a:t/>
            </a:r>
            <a:br>
              <a:rPr lang="en-US" sz="1600" dirty="0" smtClean="0"/>
            </a:br>
            <a:r>
              <a:rPr lang="en-US" sz="1600" dirty="0" smtClean="0"/>
              <a:t>let txt = "";</a:t>
            </a:r>
            <a:br>
              <a:rPr lang="en-US" sz="1600" dirty="0" smtClean="0"/>
            </a:br>
            <a:r>
              <a:rPr lang="en-US" sz="1600" dirty="0" smtClean="0"/>
              <a:t>for (let x in numbers) {</a:t>
            </a:r>
            <a:br>
              <a:rPr lang="en-US" sz="1600" dirty="0" smtClean="0"/>
            </a:br>
            <a:r>
              <a:rPr lang="en-US" sz="1600" dirty="0" smtClean="0"/>
              <a:t>  txt += numbers[x];</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10000"/>
          </a:bodyPr>
          <a:lstStyle/>
          <a:p>
            <a:pPr algn="l"/>
            <a:r>
              <a:rPr lang="en-US" sz="1600" dirty="0" smtClean="0"/>
              <a:t>The For Of Loop</a:t>
            </a:r>
          </a:p>
          <a:p>
            <a:pPr algn="l"/>
            <a:r>
              <a:rPr lang="en-US" sz="1600" dirty="0" smtClean="0"/>
              <a:t>The JavaScript for of statement loops through the values of an </a:t>
            </a:r>
            <a:r>
              <a:rPr lang="en-US" sz="1600" dirty="0" err="1" smtClean="0"/>
              <a:t>iterable</a:t>
            </a:r>
            <a:r>
              <a:rPr lang="en-US" sz="1600" dirty="0" smtClean="0"/>
              <a:t> object.</a:t>
            </a:r>
          </a:p>
          <a:p>
            <a:pPr algn="l"/>
            <a:r>
              <a:rPr lang="en-US" sz="1600" dirty="0" smtClean="0"/>
              <a:t>It lets you loop over </a:t>
            </a:r>
            <a:r>
              <a:rPr lang="en-US" sz="1600" dirty="0" err="1" smtClean="0"/>
              <a:t>iterable</a:t>
            </a:r>
            <a:r>
              <a:rPr lang="en-US" sz="1600" dirty="0" smtClean="0"/>
              <a:t> data structures such as Arrays, Strings, Maps, </a:t>
            </a:r>
            <a:r>
              <a:rPr lang="en-US" sz="1600" dirty="0" err="1" smtClean="0"/>
              <a:t>NodeLists</a:t>
            </a:r>
            <a:r>
              <a:rPr lang="en-US" sz="1600" dirty="0" smtClean="0"/>
              <a:t>, and more:</a:t>
            </a:r>
          </a:p>
          <a:p>
            <a:pPr algn="l"/>
            <a:r>
              <a:rPr lang="en-US" sz="1600" dirty="0" smtClean="0"/>
              <a:t>Syntax</a:t>
            </a:r>
          </a:p>
          <a:p>
            <a:pPr algn="l"/>
            <a:r>
              <a:rPr lang="en-US" sz="1600" dirty="0" smtClean="0"/>
              <a:t>for (variable of </a:t>
            </a:r>
            <a:r>
              <a:rPr lang="en-US" sz="1600" dirty="0" err="1" smtClean="0"/>
              <a:t>iterable</a:t>
            </a:r>
            <a:r>
              <a:rPr lang="en-US" sz="1600" dirty="0" smtClean="0"/>
              <a:t>) {</a:t>
            </a:r>
            <a:br>
              <a:rPr lang="en-US" sz="1600" dirty="0" smtClean="0"/>
            </a:br>
            <a:r>
              <a:rPr lang="en-US" sz="1600" dirty="0" smtClean="0"/>
              <a:t>  // </a:t>
            </a:r>
            <a:r>
              <a:rPr lang="en-US" sz="1600" i="1" dirty="0" smtClean="0"/>
              <a:t>code block to be executed</a:t>
            </a:r>
            <a:r>
              <a:rPr lang="en-US" sz="1600" dirty="0" smtClean="0"/>
              <a:t/>
            </a:r>
            <a:br>
              <a:rPr lang="en-US" sz="1600" dirty="0" smtClean="0"/>
            </a:br>
            <a:r>
              <a:rPr lang="en-US" sz="1600" dirty="0" smtClean="0"/>
              <a:t>}</a:t>
            </a:r>
          </a:p>
          <a:p>
            <a:pPr algn="l"/>
            <a:endParaRPr lang="en-US" sz="1600" dirty="0" smtClean="0"/>
          </a:p>
          <a:p>
            <a:pPr algn="l"/>
            <a:r>
              <a:rPr lang="en-US" sz="1600" dirty="0" smtClean="0"/>
              <a:t>The While Loop</a:t>
            </a:r>
          </a:p>
          <a:p>
            <a:pPr algn="l"/>
            <a:r>
              <a:rPr lang="en-US" sz="1600" dirty="0" smtClean="0"/>
              <a:t>The while loop loops through a block of code as long as a specified condition is true.</a:t>
            </a:r>
          </a:p>
          <a:p>
            <a:pPr algn="l"/>
            <a:r>
              <a:rPr lang="en-US" sz="1600" dirty="0" smtClean="0"/>
              <a:t>Syntax</a:t>
            </a:r>
          </a:p>
          <a:p>
            <a:pPr algn="l"/>
            <a:r>
              <a:rPr lang="en-US" sz="1600" dirty="0" smtClean="0"/>
              <a:t>while (</a:t>
            </a:r>
            <a:r>
              <a:rPr lang="en-US" sz="1600" i="1" dirty="0" smtClean="0"/>
              <a:t>condition</a:t>
            </a:r>
            <a:r>
              <a:rPr lang="en-US" sz="1600" dirty="0" smtClean="0"/>
              <a:t>) {</a:t>
            </a:r>
            <a:br>
              <a:rPr lang="en-US" sz="1600" dirty="0" smtClean="0"/>
            </a:br>
            <a:r>
              <a:rPr lang="en-US" sz="1600" i="1" dirty="0" smtClean="0"/>
              <a:t>  // code block to be executed</a:t>
            </a:r>
            <a:r>
              <a:rPr lang="en-US" sz="1600" dirty="0" smtClean="0"/>
              <a:t/>
            </a:r>
            <a:br>
              <a:rPr lang="en-US" sz="1600" dirty="0" smtClean="0"/>
            </a:br>
            <a:r>
              <a:rPr lang="en-US" sz="1600" dirty="0" smtClean="0"/>
              <a:t>}</a:t>
            </a:r>
          </a:p>
          <a:p>
            <a:pPr algn="l"/>
            <a:endParaRPr lang="en-US" sz="1600" dirty="0" smtClean="0"/>
          </a:p>
          <a:p>
            <a:pPr algn="l"/>
            <a:r>
              <a:rPr lang="en-US" sz="1600" dirty="0" smtClean="0"/>
              <a:t>while (</a:t>
            </a:r>
            <a:r>
              <a:rPr lang="en-US" sz="1600" dirty="0" err="1" smtClean="0"/>
              <a:t>i</a:t>
            </a:r>
            <a:r>
              <a:rPr lang="en-US" sz="1600" dirty="0" smtClean="0"/>
              <a:t> &lt; 10) {</a:t>
            </a:r>
            <a:br>
              <a:rPr lang="en-US" sz="1600" dirty="0" smtClean="0"/>
            </a:br>
            <a:r>
              <a:rPr lang="en-US" sz="1600" dirty="0" smtClean="0"/>
              <a:t>  text += "The number is " + </a:t>
            </a:r>
            <a:r>
              <a:rPr lang="en-US" sz="1600" dirty="0" err="1" smtClean="0"/>
              <a:t>i</a:t>
            </a:r>
            <a:r>
              <a:rPr lang="en-US" sz="1600" dirty="0" smtClean="0"/>
              <a:t>;</a:t>
            </a:r>
            <a:br>
              <a:rPr lang="en-US" sz="1600" dirty="0" smtClean="0"/>
            </a:br>
            <a:r>
              <a:rPr lang="en-US" sz="1600" dirty="0" smtClean="0"/>
              <a:t>  </a:t>
            </a:r>
            <a:r>
              <a:rPr lang="en-US" sz="1600" dirty="0" err="1" smtClean="0"/>
              <a:t>i</a:t>
            </a:r>
            <a:r>
              <a:rPr lang="en-US" sz="1600" dirty="0" smtClean="0"/>
              <a:t>++;</a:t>
            </a:r>
            <a:br>
              <a:rPr lang="en-US" sz="1600" dirty="0" smtClean="0"/>
            </a:b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1214422"/>
            <a:ext cx="7030806" cy="4643470"/>
          </a:xfrm>
        </p:spPr>
        <p:txBody>
          <a:bodyPr>
            <a:normAutofit/>
          </a:bodyPr>
          <a:lstStyle/>
          <a:p>
            <a:pPr algn="l"/>
            <a:r>
              <a:rPr lang="en-US" sz="1600" b="1" dirty="0" smtClean="0"/>
              <a:t>Semicolons are Optional</a:t>
            </a:r>
          </a:p>
          <a:p>
            <a:pPr algn="l"/>
            <a:r>
              <a:rPr lang="en-US" sz="1600" dirty="0" smtClean="0"/>
              <a:t>&lt;script language = "</a:t>
            </a:r>
            <a:r>
              <a:rPr lang="en-US" sz="1600" dirty="0" err="1" smtClean="0"/>
              <a:t>javascript</a:t>
            </a:r>
            <a:r>
              <a:rPr lang="en-US" sz="1600" dirty="0" smtClean="0"/>
              <a:t>" type = "text/</a:t>
            </a:r>
            <a:r>
              <a:rPr lang="en-US" sz="1600" dirty="0" err="1" smtClean="0"/>
              <a:t>javascript</a:t>
            </a:r>
            <a:r>
              <a:rPr lang="en-US" sz="1600" dirty="0" smtClean="0"/>
              <a:t>"&gt;</a:t>
            </a:r>
          </a:p>
          <a:p>
            <a:pPr algn="l"/>
            <a:r>
              <a:rPr lang="en-US" sz="1600" dirty="0" smtClean="0"/>
              <a:t>   &lt;!--</a:t>
            </a:r>
          </a:p>
          <a:p>
            <a:pPr algn="l"/>
            <a:r>
              <a:rPr lang="en-US" sz="1600" dirty="0" smtClean="0"/>
              <a:t>      var1 = 10</a:t>
            </a:r>
          </a:p>
          <a:p>
            <a:pPr algn="l"/>
            <a:r>
              <a:rPr lang="en-US" sz="1600" dirty="0" smtClean="0"/>
              <a:t>      var2 = 20</a:t>
            </a:r>
          </a:p>
          <a:p>
            <a:pPr algn="l"/>
            <a:r>
              <a:rPr lang="en-US" sz="1600" dirty="0" smtClean="0"/>
              <a:t>   //--&gt;</a:t>
            </a:r>
          </a:p>
          <a:p>
            <a:pPr algn="l"/>
            <a:r>
              <a:rPr lang="en-US" sz="1600" dirty="0" smtClean="0"/>
              <a:t>&lt;/script&gt;</a:t>
            </a:r>
          </a:p>
          <a:p>
            <a:pPr algn="l"/>
            <a:endParaRPr lang="en-US" sz="1600" dirty="0" smtClean="0"/>
          </a:p>
          <a:p>
            <a:pPr algn="l"/>
            <a:r>
              <a:rPr lang="en-US" sz="1600" b="1" dirty="0" smtClean="0"/>
              <a:t>But when formatted in a single line as follows, you must use semicolons −</a:t>
            </a:r>
          </a:p>
          <a:p>
            <a:pPr algn="l"/>
            <a:endParaRPr lang="en-US" sz="1600" dirty="0" smtClean="0"/>
          </a:p>
          <a:p>
            <a:pPr algn="l"/>
            <a:r>
              <a:rPr lang="en-US" sz="1600" dirty="0" smtClean="0"/>
              <a:t>&lt;script language = "</a:t>
            </a:r>
            <a:r>
              <a:rPr lang="en-US" sz="1600" dirty="0" err="1" smtClean="0"/>
              <a:t>javascript</a:t>
            </a:r>
            <a:r>
              <a:rPr lang="en-US" sz="1600" dirty="0" smtClean="0"/>
              <a:t>" type = "text/</a:t>
            </a:r>
            <a:r>
              <a:rPr lang="en-US" sz="1600" dirty="0" err="1" smtClean="0"/>
              <a:t>javascript</a:t>
            </a:r>
            <a:r>
              <a:rPr lang="en-US" sz="1600" dirty="0" smtClean="0"/>
              <a:t>"&gt;</a:t>
            </a:r>
          </a:p>
          <a:p>
            <a:pPr algn="l"/>
            <a:r>
              <a:rPr lang="en-US" sz="1600" dirty="0" smtClean="0"/>
              <a:t>   &lt;!--</a:t>
            </a:r>
          </a:p>
          <a:p>
            <a:pPr algn="l"/>
            <a:r>
              <a:rPr lang="en-US" sz="1600" dirty="0" smtClean="0"/>
              <a:t>      var1 = 10; var2 = 20;</a:t>
            </a:r>
          </a:p>
          <a:p>
            <a:pPr algn="l"/>
            <a:r>
              <a:rPr lang="en-US" sz="1600" dirty="0" smtClean="0"/>
              <a:t>   //--&gt;</a:t>
            </a:r>
          </a:p>
          <a:p>
            <a:pPr algn="l"/>
            <a:r>
              <a:rPr lang="en-US" sz="1600" dirty="0" smtClean="0"/>
              <a:t>&lt;/script&gt;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The Do While Loop</a:t>
            </a:r>
          </a:p>
          <a:p>
            <a:pPr algn="l"/>
            <a:r>
              <a:rPr lang="en-US" sz="1600" dirty="0" smtClean="0"/>
              <a:t>The do while loop is a variant of the while loop. This loop will execute the code block once, before checking if the condition is true, then it will repeat the loop as long as the condition is true.</a:t>
            </a:r>
          </a:p>
          <a:p>
            <a:pPr algn="l"/>
            <a:r>
              <a:rPr lang="en-US" sz="1600" dirty="0" smtClean="0"/>
              <a:t>Syntax</a:t>
            </a:r>
          </a:p>
          <a:p>
            <a:pPr algn="l"/>
            <a:r>
              <a:rPr lang="en-US" sz="1600" dirty="0" smtClean="0"/>
              <a:t>do {</a:t>
            </a:r>
            <a:br>
              <a:rPr lang="en-US" sz="1600" dirty="0" smtClean="0"/>
            </a:br>
            <a:r>
              <a:rPr lang="en-US" sz="1600" i="1" dirty="0" smtClean="0"/>
              <a:t>  // code block to be executed</a:t>
            </a:r>
            <a:br>
              <a:rPr lang="en-US" sz="1600" i="1" dirty="0" smtClean="0"/>
            </a:br>
            <a:r>
              <a:rPr lang="en-US" sz="1600" dirty="0" smtClean="0"/>
              <a:t>}</a:t>
            </a:r>
            <a:br>
              <a:rPr lang="en-US" sz="1600" dirty="0" smtClean="0"/>
            </a:br>
            <a:r>
              <a:rPr lang="en-US" sz="1600" dirty="0" smtClean="0"/>
              <a:t>while (</a:t>
            </a:r>
            <a:r>
              <a:rPr lang="en-US" sz="1600" i="1" dirty="0" smtClean="0"/>
              <a:t>condition</a:t>
            </a: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0"/>
            <a:ext cx="7851648" cy="1057244"/>
          </a:xfrm>
        </p:spPr>
        <p:txBody>
          <a:bodyPr>
            <a:normAutofit fontScale="90000"/>
          </a:bodyPr>
          <a:lstStyle/>
          <a:p>
            <a:pPr algn="l"/>
            <a:r>
              <a:rPr lang="en-US" sz="4000" b="0" dirty="0" smtClean="0"/>
              <a:t>JavaScript Arrow Function</a:t>
            </a:r>
            <a:r>
              <a:rPr lang="en-US" sz="3200" b="0" dirty="0" smtClean="0"/>
              <a:t/>
            </a:r>
            <a:br>
              <a:rPr lang="en-US" sz="3200" b="0" dirty="0" smtClean="0"/>
            </a:br>
            <a:endParaRPr lang="en-US" sz="3600" dirty="0" smtClean="0"/>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r>
              <a:rPr lang="en-US" sz="1600" dirty="0" smtClean="0"/>
              <a:t>Arrow functions were introduced in ES6.</a:t>
            </a:r>
          </a:p>
          <a:p>
            <a:pPr algn="l"/>
            <a:r>
              <a:rPr lang="en-US" sz="1600" dirty="0" smtClean="0"/>
              <a:t>Arrow functions allow us to write shorter function syntax:</a:t>
            </a:r>
          </a:p>
          <a:p>
            <a:pPr algn="l"/>
            <a:r>
              <a:rPr lang="en-US" sz="1600" dirty="0" smtClean="0"/>
              <a:t>Before:</a:t>
            </a:r>
          </a:p>
          <a:p>
            <a:pPr algn="l"/>
            <a:r>
              <a:rPr lang="en-US" sz="1600" dirty="0" smtClean="0"/>
              <a:t>hello = function() {</a:t>
            </a:r>
            <a:br>
              <a:rPr lang="en-US" sz="1600" dirty="0" smtClean="0"/>
            </a:br>
            <a:r>
              <a:rPr lang="en-US" sz="1600" dirty="0" smtClean="0"/>
              <a:t>  return "Hello World!";</a:t>
            </a:r>
            <a:br>
              <a:rPr lang="en-US" sz="1600" dirty="0" smtClean="0"/>
            </a:br>
            <a:r>
              <a:rPr lang="en-US" sz="1600" dirty="0" smtClean="0"/>
              <a:t>}</a:t>
            </a:r>
          </a:p>
          <a:p>
            <a:pPr algn="l"/>
            <a:endParaRPr lang="en-US" sz="1600" dirty="0" smtClean="0"/>
          </a:p>
          <a:p>
            <a:pPr algn="l"/>
            <a:r>
              <a:rPr lang="en-US" sz="1600" dirty="0" smtClean="0"/>
              <a:t>hello = () =&gt; {</a:t>
            </a:r>
            <a:br>
              <a:rPr lang="en-US" sz="1600" dirty="0" smtClean="0"/>
            </a:br>
            <a:r>
              <a:rPr lang="en-US" sz="1600" dirty="0" smtClean="0"/>
              <a:t>  return "Hello World!";</a:t>
            </a:r>
            <a:br>
              <a:rPr lang="en-US" sz="1600" dirty="0" smtClean="0"/>
            </a:br>
            <a:r>
              <a:rPr lang="en-US" sz="1600" dirty="0" smtClean="0"/>
              <a:t>}</a:t>
            </a:r>
          </a:p>
          <a:p>
            <a:pPr algn="l"/>
            <a:r>
              <a:rPr lang="en-US" sz="1600" dirty="0" smtClean="0"/>
              <a:t>It gets shorter! If the function has only one statement, and the statement returns a value, you can remove the brackets </a:t>
            </a:r>
            <a:r>
              <a:rPr lang="en-US" sz="1600" i="1" dirty="0" smtClean="0"/>
              <a:t>and</a:t>
            </a:r>
            <a:r>
              <a:rPr lang="en-US" sz="1600" dirty="0" smtClean="0"/>
              <a:t> the return keyword:</a:t>
            </a:r>
          </a:p>
          <a:p>
            <a:pPr algn="l"/>
            <a:r>
              <a:rPr lang="en-US" sz="1600" dirty="0" smtClean="0"/>
              <a:t>Arrow Functions Return Value by Default:</a:t>
            </a:r>
          </a:p>
          <a:p>
            <a:pPr algn="l"/>
            <a:r>
              <a:rPr lang="en-US" sz="1600" dirty="0" smtClean="0"/>
              <a:t>hello = () =&gt; "Hello World!";</a:t>
            </a:r>
          </a:p>
          <a:p>
            <a:pPr algn="l"/>
            <a:endParaRPr lang="en-US" sz="1600" dirty="0" smtClean="0"/>
          </a:p>
          <a:p>
            <a:pPr algn="l"/>
            <a:r>
              <a:rPr lang="en-US" sz="1600" dirty="0" smtClean="0"/>
              <a:t>Arrow Function With Parameters:</a:t>
            </a:r>
          </a:p>
          <a:p>
            <a:pPr algn="l"/>
            <a:r>
              <a:rPr lang="en-US" sz="1600" dirty="0" smtClean="0"/>
              <a:t>hello = (</a:t>
            </a:r>
            <a:r>
              <a:rPr lang="en-US" sz="1600" dirty="0" err="1" smtClean="0"/>
              <a:t>val</a:t>
            </a:r>
            <a:r>
              <a:rPr lang="en-US" sz="1600" dirty="0" smtClean="0"/>
              <a:t>) =&gt; "Hello " + </a:t>
            </a:r>
            <a:r>
              <a:rPr lang="en-US" sz="1600" dirty="0" err="1" smtClean="0"/>
              <a:t>val</a:t>
            </a: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Arrow Function Without Parentheses:</a:t>
            </a:r>
          </a:p>
          <a:p>
            <a:pPr algn="l"/>
            <a:r>
              <a:rPr lang="en-US" sz="1600" dirty="0" smtClean="0"/>
              <a:t>hello = </a:t>
            </a:r>
            <a:r>
              <a:rPr lang="en-US" sz="1600" dirty="0" err="1" smtClean="0"/>
              <a:t>val</a:t>
            </a:r>
            <a:r>
              <a:rPr lang="en-US" sz="1600" dirty="0" smtClean="0"/>
              <a:t> =&gt; "Hello " + </a:t>
            </a:r>
            <a:r>
              <a:rPr lang="en-US" sz="1600" dirty="0" err="1" smtClean="0"/>
              <a:t>val</a:t>
            </a: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10000"/>
          </a:bodyPr>
          <a:lstStyle/>
          <a:p>
            <a:pPr algn="l"/>
            <a:r>
              <a:rPr lang="en-US" sz="1600" dirty="0" smtClean="0"/>
              <a:t>The Constructor Method</a:t>
            </a:r>
          </a:p>
          <a:p>
            <a:pPr algn="l"/>
            <a:r>
              <a:rPr lang="en-US" sz="1600" dirty="0" smtClean="0"/>
              <a:t>The constructor method is a special method:</a:t>
            </a:r>
          </a:p>
          <a:p>
            <a:pPr algn="l"/>
            <a:r>
              <a:rPr lang="en-US" sz="1600" dirty="0" smtClean="0"/>
              <a:t>It has to have the exact name "constructor"</a:t>
            </a:r>
          </a:p>
          <a:p>
            <a:pPr algn="l"/>
            <a:r>
              <a:rPr lang="en-US" sz="1600" dirty="0" smtClean="0"/>
              <a:t>It is executed automatically when a new object is created</a:t>
            </a:r>
          </a:p>
          <a:p>
            <a:pPr algn="l"/>
            <a:r>
              <a:rPr lang="en-US" sz="1600" dirty="0" smtClean="0"/>
              <a:t>It is used to initialize object properties</a:t>
            </a:r>
          </a:p>
          <a:p>
            <a:pPr algn="l"/>
            <a:r>
              <a:rPr lang="en-US" sz="1600" dirty="0" smtClean="0"/>
              <a:t>If you do not define a constructor method, JavaScript will add an empty constructor method.</a:t>
            </a:r>
          </a:p>
          <a:p>
            <a:pPr algn="l"/>
            <a:r>
              <a:rPr lang="en-US" sz="1600" dirty="0" smtClean="0"/>
              <a:t>Class Methods</a:t>
            </a:r>
          </a:p>
          <a:p>
            <a:pPr algn="l"/>
            <a:r>
              <a:rPr lang="en-US" sz="1600" dirty="0" smtClean="0"/>
              <a:t>Class methods are created with the same syntax as object methods.</a:t>
            </a:r>
          </a:p>
          <a:p>
            <a:pPr algn="l"/>
            <a:r>
              <a:rPr lang="en-US" sz="1600" dirty="0" smtClean="0"/>
              <a:t>Use the keyword class to create a class.</a:t>
            </a:r>
          </a:p>
          <a:p>
            <a:pPr algn="l"/>
            <a:r>
              <a:rPr lang="en-US" sz="1600" dirty="0" smtClean="0"/>
              <a:t>Always add a constructor() method.</a:t>
            </a:r>
          </a:p>
          <a:p>
            <a:pPr algn="l"/>
            <a:r>
              <a:rPr lang="en-US" sz="1600" dirty="0" smtClean="0"/>
              <a:t>Then add any number of methods.</a:t>
            </a:r>
          </a:p>
          <a:p>
            <a:pPr algn="l"/>
            <a:r>
              <a:rPr lang="en-US" sz="1600" dirty="0" smtClean="0"/>
              <a:t>Syntax</a:t>
            </a:r>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  method_1() { ... }</a:t>
            </a:r>
            <a:br>
              <a:rPr lang="en-US" sz="1600" dirty="0" smtClean="0"/>
            </a:br>
            <a:r>
              <a:rPr lang="en-US" sz="1600" dirty="0" smtClean="0"/>
              <a:t>  method_2() { ... }</a:t>
            </a:r>
            <a:br>
              <a:rPr lang="en-US" sz="1600" dirty="0" smtClean="0"/>
            </a:br>
            <a:r>
              <a:rPr lang="en-US" sz="1600" dirty="0" smtClean="0"/>
              <a:t>  method_3() { ... }</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400" dirty="0" smtClean="0"/>
              <a:t>class Car {</a:t>
            </a:r>
            <a:br>
              <a:rPr lang="en-US" sz="1400" dirty="0" smtClean="0"/>
            </a:br>
            <a:r>
              <a:rPr lang="en-US" sz="1400" dirty="0" smtClean="0"/>
              <a:t>  constructor(name, year) {</a:t>
            </a:r>
            <a:br>
              <a:rPr lang="en-US" sz="1400" dirty="0" smtClean="0"/>
            </a:br>
            <a:r>
              <a:rPr lang="en-US" sz="1400" dirty="0" smtClean="0"/>
              <a:t>    this.name = name;</a:t>
            </a:r>
            <a:br>
              <a:rPr lang="en-US" sz="1400" dirty="0" smtClean="0"/>
            </a:br>
            <a:r>
              <a:rPr lang="en-US" sz="1400" dirty="0" smtClean="0"/>
              <a:t>    </a:t>
            </a:r>
            <a:r>
              <a:rPr lang="en-US" sz="1400" dirty="0" err="1" smtClean="0"/>
              <a:t>this.year</a:t>
            </a:r>
            <a:r>
              <a:rPr lang="en-US" sz="1400" dirty="0" smtClean="0"/>
              <a:t> = year;</a:t>
            </a:r>
            <a:br>
              <a:rPr lang="en-US" sz="1400" dirty="0" smtClean="0"/>
            </a:br>
            <a:r>
              <a:rPr lang="en-US" sz="1400" dirty="0" smtClean="0"/>
              <a:t>  }</a:t>
            </a:r>
            <a:br>
              <a:rPr lang="en-US" sz="1400" dirty="0" smtClean="0"/>
            </a:br>
            <a:r>
              <a:rPr lang="en-US" sz="1400" dirty="0" smtClean="0"/>
              <a:t>  age() {</a:t>
            </a:r>
            <a:br>
              <a:rPr lang="en-US" sz="1400" dirty="0" smtClean="0"/>
            </a:br>
            <a:r>
              <a:rPr lang="en-US" sz="1400" dirty="0" smtClean="0"/>
              <a:t>    let date = new Date();</a:t>
            </a:r>
            <a:br>
              <a:rPr lang="en-US" sz="1400" dirty="0" smtClean="0"/>
            </a:br>
            <a:r>
              <a:rPr lang="en-US" sz="1400" dirty="0" smtClean="0"/>
              <a:t>    return </a:t>
            </a:r>
            <a:r>
              <a:rPr lang="en-US" sz="1400" dirty="0" err="1" smtClean="0"/>
              <a:t>date.getFullYear</a:t>
            </a:r>
            <a:r>
              <a:rPr lang="en-US" sz="1400" dirty="0" smtClean="0"/>
              <a:t>() - </a:t>
            </a:r>
            <a:r>
              <a:rPr lang="en-US" sz="1400" dirty="0" err="1" smtClean="0"/>
              <a:t>this.year</a:t>
            </a:r>
            <a:r>
              <a:rPr lang="en-US" sz="1400" dirty="0" smtClean="0"/>
              <a:t>;</a:t>
            </a:r>
            <a:br>
              <a:rPr lang="en-US" sz="1400" dirty="0" smtClean="0"/>
            </a:br>
            <a:r>
              <a:rPr lang="en-US" sz="1400" dirty="0" smtClean="0"/>
              <a:t>  }</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let </a:t>
            </a:r>
            <a:r>
              <a:rPr lang="en-US" sz="1400" dirty="0" err="1" smtClean="0"/>
              <a:t>myCar</a:t>
            </a:r>
            <a:r>
              <a:rPr lang="en-US" sz="1400" dirty="0" smtClean="0"/>
              <a:t> = new Car("Ford", 2014);</a:t>
            </a:r>
            <a:br>
              <a:rPr lang="en-US" sz="1400" dirty="0" smtClean="0"/>
            </a:br>
            <a:r>
              <a:rPr lang="en-US" sz="1400" dirty="0" err="1" smtClean="0"/>
              <a:t>document.getElementById</a:t>
            </a:r>
            <a:r>
              <a:rPr lang="en-US" sz="1400" dirty="0" smtClean="0"/>
              <a:t>("demo").</a:t>
            </a:r>
            <a:r>
              <a:rPr lang="en-US" sz="1400" dirty="0" err="1" smtClean="0"/>
              <a:t>innerHTML</a:t>
            </a:r>
            <a:r>
              <a:rPr lang="en-US" sz="1400" dirty="0" smtClean="0"/>
              <a:t> =</a:t>
            </a:r>
            <a:br>
              <a:rPr lang="en-US" sz="1400" dirty="0" smtClean="0"/>
            </a:br>
            <a:r>
              <a:rPr lang="en-US" sz="1400" dirty="0" smtClean="0"/>
              <a:t>"My car is " + </a:t>
            </a:r>
            <a:r>
              <a:rPr lang="en-US" sz="1400" dirty="0" err="1" smtClean="0"/>
              <a:t>myCar.age</a:t>
            </a:r>
            <a:r>
              <a:rPr lang="en-US" sz="1400" dirty="0" smtClean="0"/>
              <a:t>() + " years old.";</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JSON</a:t>
            </a:r>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JSON is a format for storing and transporting data.</a:t>
            </a:r>
          </a:p>
          <a:p>
            <a:pPr algn="l"/>
            <a:r>
              <a:rPr lang="en-US" sz="1600" dirty="0" smtClean="0"/>
              <a:t>JSON is often used when data is sent from a server to a web page.</a:t>
            </a:r>
          </a:p>
          <a:p>
            <a:pPr algn="l"/>
            <a:r>
              <a:rPr lang="en-US" sz="1600" dirty="0" smtClean="0"/>
              <a:t>What is JSON?</a:t>
            </a:r>
          </a:p>
          <a:p>
            <a:pPr algn="l"/>
            <a:r>
              <a:rPr lang="en-US" sz="1600" dirty="0" smtClean="0"/>
              <a:t>JSON stands for </a:t>
            </a:r>
            <a:r>
              <a:rPr lang="en-US" sz="1600" b="1" dirty="0" smtClean="0"/>
              <a:t>J</a:t>
            </a:r>
            <a:r>
              <a:rPr lang="en-US" sz="1600" dirty="0" smtClean="0"/>
              <a:t>ava</a:t>
            </a:r>
            <a:r>
              <a:rPr lang="en-US" sz="1600" b="1" dirty="0" smtClean="0"/>
              <a:t>S</a:t>
            </a:r>
            <a:r>
              <a:rPr lang="en-US" sz="1600" dirty="0" smtClean="0"/>
              <a:t>cript </a:t>
            </a:r>
            <a:r>
              <a:rPr lang="en-US" sz="1600" b="1" dirty="0" smtClean="0"/>
              <a:t>O</a:t>
            </a:r>
            <a:r>
              <a:rPr lang="en-US" sz="1600" dirty="0" smtClean="0"/>
              <a:t>bject </a:t>
            </a:r>
            <a:r>
              <a:rPr lang="en-US" sz="1600" b="1" dirty="0" smtClean="0"/>
              <a:t>N</a:t>
            </a:r>
            <a:r>
              <a:rPr lang="en-US" sz="1600" dirty="0" smtClean="0"/>
              <a:t>otation</a:t>
            </a:r>
          </a:p>
          <a:p>
            <a:pPr algn="l"/>
            <a:r>
              <a:rPr lang="en-US" sz="1600" dirty="0" smtClean="0"/>
              <a:t>JSON is a lightweight data interchange format</a:t>
            </a:r>
          </a:p>
          <a:p>
            <a:pPr algn="l"/>
            <a:r>
              <a:rPr lang="en-US" sz="1600" dirty="0" smtClean="0"/>
              <a:t>JSON is language independent </a:t>
            </a:r>
            <a:r>
              <a:rPr lang="en-US" sz="1600" b="1" dirty="0" smtClean="0"/>
              <a:t>*</a:t>
            </a:r>
            <a:endParaRPr lang="en-US" sz="1600" dirty="0" smtClean="0"/>
          </a:p>
          <a:p>
            <a:pPr algn="l"/>
            <a:r>
              <a:rPr lang="en-US" sz="1600" dirty="0" smtClean="0"/>
              <a:t>JSON is "self-describing" and easy to understand</a:t>
            </a:r>
          </a:p>
          <a:p>
            <a:pPr algn="l"/>
            <a:r>
              <a:rPr lang="en-US" sz="1600" dirty="0" smtClean="0"/>
              <a:t>* The JSON syntax is derived from JavaScript object notation syntax, but the JSON format is text only. Code for reading and generating JSON data can be written in any programming language.</a:t>
            </a:r>
          </a:p>
          <a:p>
            <a:pPr algn="l"/>
            <a:r>
              <a:rPr lang="en-US" sz="1600" dirty="0" smtClean="0"/>
              <a:t>JSON Example</a:t>
            </a:r>
          </a:p>
          <a:p>
            <a:pPr algn="l"/>
            <a:r>
              <a:rPr lang="en-US" sz="1600" dirty="0" smtClean="0"/>
              <a:t>This JSON syntax defines an employees object: an array of 3 employee records (objects):</a:t>
            </a:r>
          </a:p>
          <a:p>
            <a:pPr algn="l"/>
            <a:r>
              <a:rPr lang="en-US" sz="1600" dirty="0" smtClean="0"/>
              <a:t>JSON Example</a:t>
            </a:r>
          </a:p>
          <a:p>
            <a:pPr algn="l"/>
            <a:r>
              <a:rPr lang="en-US" sz="1600" dirty="0" smtClean="0"/>
              <a:t>{</a:t>
            </a:r>
            <a:br>
              <a:rPr lang="en-US" sz="1600" dirty="0" smtClean="0"/>
            </a:br>
            <a:r>
              <a:rPr lang="en-US" sz="1600" dirty="0" smtClean="0"/>
              <a:t>"employees":[</a:t>
            </a:r>
            <a:br>
              <a:rPr lang="en-US" sz="1600" dirty="0" smtClean="0"/>
            </a:br>
            <a:r>
              <a:rPr lang="en-US" sz="1600" dirty="0" smtClean="0"/>
              <a:t>  {"</a:t>
            </a:r>
            <a:r>
              <a:rPr lang="en-US" sz="1600" dirty="0" err="1" smtClean="0"/>
              <a:t>firstName</a:t>
            </a:r>
            <a:r>
              <a:rPr lang="en-US" sz="1600" dirty="0" smtClean="0"/>
              <a:t>":"John", "</a:t>
            </a:r>
            <a:r>
              <a:rPr lang="en-US" sz="1600" dirty="0" err="1" smtClean="0"/>
              <a:t>lastName</a:t>
            </a:r>
            <a:r>
              <a:rPr lang="en-US" sz="1600" dirty="0" smtClean="0"/>
              <a:t>":"Doe"},</a:t>
            </a:r>
            <a:br>
              <a:rPr lang="en-US" sz="1600" dirty="0" smtClean="0"/>
            </a:br>
            <a:r>
              <a:rPr lang="en-US" sz="1600" dirty="0" smtClean="0"/>
              <a:t>  {"</a:t>
            </a:r>
            <a:r>
              <a:rPr lang="en-US" sz="1600" dirty="0" err="1" smtClean="0"/>
              <a:t>firstName</a:t>
            </a:r>
            <a:r>
              <a:rPr lang="en-US" sz="1600" dirty="0" smtClean="0"/>
              <a:t>":"Anna", "</a:t>
            </a:r>
            <a:r>
              <a:rPr lang="en-US" sz="1600" dirty="0" err="1" smtClean="0"/>
              <a:t>lastName</a:t>
            </a:r>
            <a:r>
              <a:rPr lang="en-US" sz="1600" dirty="0" smtClean="0"/>
              <a:t>":"Smith"},</a:t>
            </a:r>
            <a:br>
              <a:rPr lang="en-US" sz="1600" dirty="0" smtClean="0"/>
            </a:br>
            <a:r>
              <a:rPr lang="en-US" sz="1600" dirty="0" smtClean="0"/>
              <a:t>  {"</a:t>
            </a:r>
            <a:r>
              <a:rPr lang="en-US" sz="1600" dirty="0" err="1" smtClean="0"/>
              <a:t>firstName</a:t>
            </a:r>
            <a:r>
              <a:rPr lang="en-US" sz="1600" dirty="0" smtClean="0"/>
              <a:t>":"Peter", "</a:t>
            </a:r>
            <a:r>
              <a:rPr lang="en-US" sz="1600" dirty="0" err="1" smtClean="0"/>
              <a:t>lastName</a:t>
            </a:r>
            <a:r>
              <a:rPr lang="en-US" sz="1600" dirty="0" smtClean="0"/>
              <a:t>":"Jones"}</a:t>
            </a:r>
            <a:br>
              <a:rPr lang="en-US" sz="1600" dirty="0" smtClean="0"/>
            </a:br>
            <a:r>
              <a:rPr lang="en-US" sz="1600" dirty="0" smtClean="0"/>
              <a:t>]</a:t>
            </a:r>
            <a:br>
              <a:rPr lang="en-US" sz="1600" dirty="0" smtClean="0"/>
            </a:br>
            <a:r>
              <a:rPr lang="en-US" sz="1600" dirty="0" smtClean="0"/>
              <a:t>}</a:t>
            </a:r>
            <a:br>
              <a:rPr lang="en-US" sz="1600" dirty="0" smtClean="0"/>
            </a:br>
            <a:endParaRPr lang="en-US" sz="1600" dirty="0" smtClean="0"/>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400" dirty="0" smtClean="0"/>
              <a:t>JSON Objects</a:t>
            </a:r>
          </a:p>
          <a:p>
            <a:pPr algn="l"/>
            <a:r>
              <a:rPr lang="en-US" sz="1400" dirty="0" smtClean="0"/>
              <a:t>JSON objects are written inside curly braces.</a:t>
            </a:r>
          </a:p>
          <a:p>
            <a:pPr algn="l"/>
            <a:r>
              <a:rPr lang="en-US" sz="1400" dirty="0" smtClean="0"/>
              <a:t>Just like in JavaScript, objects can contain multiple name/value pairs:</a:t>
            </a:r>
          </a:p>
          <a:p>
            <a:pPr algn="l"/>
            <a:r>
              <a:rPr lang="en-US" sz="1400" dirty="0" smtClean="0"/>
              <a:t>{"</a:t>
            </a:r>
            <a:r>
              <a:rPr lang="en-US" sz="1400" dirty="0" err="1" smtClean="0"/>
              <a:t>firstName</a:t>
            </a:r>
            <a:r>
              <a:rPr lang="en-US" sz="1400" dirty="0" smtClean="0"/>
              <a:t>":"John", "</a:t>
            </a:r>
            <a:r>
              <a:rPr lang="en-US" sz="1400" dirty="0" err="1" smtClean="0"/>
              <a:t>lastName</a:t>
            </a:r>
            <a:r>
              <a:rPr lang="en-US" sz="1400" dirty="0" smtClean="0"/>
              <a:t>":"Doe"}</a:t>
            </a:r>
          </a:p>
          <a:p>
            <a:pPr algn="l"/>
            <a:r>
              <a:rPr lang="en-US" sz="1400" dirty="0" smtClean="0"/>
              <a:t/>
            </a:r>
            <a:br>
              <a:rPr lang="en-US" sz="1400" dirty="0" smtClean="0"/>
            </a:br>
            <a:r>
              <a:rPr lang="en-US" sz="1600" dirty="0" smtClean="0"/>
              <a:t>JSON Arrays</a:t>
            </a:r>
          </a:p>
          <a:p>
            <a:pPr algn="l"/>
            <a:r>
              <a:rPr lang="en-US" sz="1600" dirty="0" smtClean="0"/>
              <a:t>JSON arrays are written inside square brackets.</a:t>
            </a:r>
          </a:p>
          <a:p>
            <a:pPr algn="l"/>
            <a:r>
              <a:rPr lang="en-US" sz="1600" dirty="0" smtClean="0"/>
              <a:t>Just like in JavaScript, an array can contain objects:</a:t>
            </a:r>
          </a:p>
          <a:p>
            <a:pPr algn="l"/>
            <a:r>
              <a:rPr lang="en-US" sz="1600" dirty="0" smtClean="0"/>
              <a:t>"employees":[</a:t>
            </a:r>
            <a:br>
              <a:rPr lang="en-US" sz="1600" dirty="0" smtClean="0"/>
            </a:br>
            <a:r>
              <a:rPr lang="en-US" sz="1600" dirty="0" smtClean="0"/>
              <a:t>  {"</a:t>
            </a:r>
            <a:r>
              <a:rPr lang="en-US" sz="1600" dirty="0" err="1" smtClean="0"/>
              <a:t>firstName</a:t>
            </a:r>
            <a:r>
              <a:rPr lang="en-US" sz="1600" dirty="0" smtClean="0"/>
              <a:t>":"John", "</a:t>
            </a:r>
            <a:r>
              <a:rPr lang="en-US" sz="1600" dirty="0" err="1" smtClean="0"/>
              <a:t>lastName</a:t>
            </a:r>
            <a:r>
              <a:rPr lang="en-US" sz="1600" dirty="0" smtClean="0"/>
              <a:t>":"Doe"},</a:t>
            </a:r>
            <a:br>
              <a:rPr lang="en-US" sz="1600" dirty="0" smtClean="0"/>
            </a:br>
            <a:r>
              <a:rPr lang="en-US" sz="1600" dirty="0" smtClean="0"/>
              <a:t>  {"</a:t>
            </a:r>
            <a:r>
              <a:rPr lang="en-US" sz="1600" dirty="0" err="1" smtClean="0"/>
              <a:t>firstName</a:t>
            </a:r>
            <a:r>
              <a:rPr lang="en-US" sz="1600" dirty="0" smtClean="0"/>
              <a:t>":"Anna", "</a:t>
            </a:r>
            <a:r>
              <a:rPr lang="en-US" sz="1600" dirty="0" err="1" smtClean="0"/>
              <a:t>lastName</a:t>
            </a:r>
            <a:r>
              <a:rPr lang="en-US" sz="1600" dirty="0" smtClean="0"/>
              <a:t>":"Smith"},</a:t>
            </a:r>
            <a:br>
              <a:rPr lang="en-US" sz="1600" dirty="0" smtClean="0"/>
            </a:br>
            <a:r>
              <a:rPr lang="en-US" sz="1600" dirty="0" smtClean="0"/>
              <a:t>  {"</a:t>
            </a:r>
            <a:r>
              <a:rPr lang="en-US" sz="1600" dirty="0" err="1" smtClean="0"/>
              <a:t>firstName</a:t>
            </a:r>
            <a:r>
              <a:rPr lang="en-US" sz="1600" dirty="0" smtClean="0"/>
              <a:t>":"Peter", "</a:t>
            </a:r>
            <a:r>
              <a:rPr lang="en-US" sz="1600" dirty="0" err="1" smtClean="0"/>
              <a:t>lastName</a:t>
            </a:r>
            <a:r>
              <a:rPr lang="en-US" sz="1600" dirty="0" smtClean="0"/>
              <a:t>":"Jones"}</a:t>
            </a:r>
            <a:br>
              <a:rPr lang="en-US" sz="1600" dirty="0" smtClean="0"/>
            </a:br>
            <a:r>
              <a:rPr lang="en-US" sz="1600" dirty="0" smtClean="0"/>
              <a:t>]</a:t>
            </a:r>
          </a:p>
          <a:p>
            <a:pPr algn="l"/>
            <a:r>
              <a:rPr lang="en-US" sz="1600" dirty="0" smtClean="0"/>
              <a:t>In the example above, the object "employees" is an array. It contains three objects.</a:t>
            </a:r>
          </a:p>
          <a:p>
            <a:pPr algn="l"/>
            <a:r>
              <a:rPr lang="en-US" sz="1600" dirty="0" smtClean="0"/>
              <a:t>Each object is a record of a person (with a first name and a last name).</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400" dirty="0" smtClean="0"/>
              <a:t>Converting a JSON Text to a JavaScript Object</a:t>
            </a:r>
          </a:p>
          <a:p>
            <a:pPr algn="l"/>
            <a:r>
              <a:rPr lang="en-US" sz="1400" dirty="0" smtClean="0"/>
              <a:t>A common use of JSON is to read data from a web server, and display the data in a web page.</a:t>
            </a:r>
          </a:p>
          <a:p>
            <a:pPr algn="l"/>
            <a:r>
              <a:rPr lang="en-US" sz="1400" dirty="0" smtClean="0"/>
              <a:t>For simplicity, this can be demonstrated using a string as input.</a:t>
            </a:r>
          </a:p>
          <a:p>
            <a:pPr algn="l"/>
            <a:r>
              <a:rPr lang="en-US" sz="1400" dirty="0" smtClean="0"/>
              <a:t>First, create a JavaScript string containing JSON syntax:</a:t>
            </a:r>
          </a:p>
          <a:p>
            <a:pPr algn="l"/>
            <a:r>
              <a:rPr lang="en-US" sz="1400" dirty="0" smtClean="0"/>
              <a:t>let text = '{ "employees" : [' +</a:t>
            </a:r>
            <a:br>
              <a:rPr lang="en-US" sz="1400" dirty="0" smtClean="0"/>
            </a:br>
            <a:r>
              <a:rPr lang="en-US" sz="1400" dirty="0" smtClean="0"/>
              <a:t>'{ "</a:t>
            </a:r>
            <a:r>
              <a:rPr lang="en-US" sz="1400" dirty="0" err="1" smtClean="0"/>
              <a:t>firstName</a:t>
            </a:r>
            <a:r>
              <a:rPr lang="en-US" sz="1400" dirty="0" smtClean="0"/>
              <a:t>":"John" , "</a:t>
            </a:r>
            <a:r>
              <a:rPr lang="en-US" sz="1400" dirty="0" err="1" smtClean="0"/>
              <a:t>lastName</a:t>
            </a:r>
            <a:r>
              <a:rPr lang="en-US" sz="1400" dirty="0" smtClean="0"/>
              <a:t>":"Doe" },' +</a:t>
            </a:r>
            <a:br>
              <a:rPr lang="en-US" sz="1400" dirty="0" smtClean="0"/>
            </a:br>
            <a:r>
              <a:rPr lang="en-US" sz="1400" dirty="0" smtClean="0"/>
              <a:t>'{ "</a:t>
            </a:r>
            <a:r>
              <a:rPr lang="en-US" sz="1400" dirty="0" err="1" smtClean="0"/>
              <a:t>firstName</a:t>
            </a:r>
            <a:r>
              <a:rPr lang="en-US" sz="1400" dirty="0" smtClean="0"/>
              <a:t>":"Anna" , "</a:t>
            </a:r>
            <a:r>
              <a:rPr lang="en-US" sz="1400" dirty="0" err="1" smtClean="0"/>
              <a:t>lastName</a:t>
            </a:r>
            <a:r>
              <a:rPr lang="en-US" sz="1400" dirty="0" smtClean="0"/>
              <a:t>":"Smith" },' +</a:t>
            </a:r>
            <a:br>
              <a:rPr lang="en-US" sz="1400" dirty="0" smtClean="0"/>
            </a:br>
            <a:r>
              <a:rPr lang="en-US" sz="1400" dirty="0" smtClean="0"/>
              <a:t>'{ "</a:t>
            </a:r>
            <a:r>
              <a:rPr lang="en-US" sz="1400" dirty="0" err="1" smtClean="0"/>
              <a:t>firstName</a:t>
            </a:r>
            <a:r>
              <a:rPr lang="en-US" sz="1400" dirty="0" smtClean="0"/>
              <a:t>":"Peter" , "</a:t>
            </a:r>
            <a:r>
              <a:rPr lang="en-US" sz="1400" dirty="0" err="1" smtClean="0"/>
              <a:t>lastName</a:t>
            </a:r>
            <a:r>
              <a:rPr lang="en-US" sz="1400" dirty="0" smtClean="0"/>
              <a:t>":"Jones" } ]}';</a:t>
            </a:r>
          </a:p>
          <a:p>
            <a:pPr algn="l"/>
            <a:r>
              <a:rPr lang="en-US" sz="1400" dirty="0" smtClean="0"/>
              <a:t>Then, use the JavaScript built-in function </a:t>
            </a:r>
            <a:r>
              <a:rPr lang="en-US" sz="1400" dirty="0" err="1" smtClean="0"/>
              <a:t>JSON.parse</a:t>
            </a:r>
            <a:r>
              <a:rPr lang="en-US" sz="1400" dirty="0" smtClean="0"/>
              <a:t>() to convert the string into a JavaScript object:</a:t>
            </a:r>
          </a:p>
          <a:p>
            <a:pPr algn="l"/>
            <a:r>
              <a:rPr lang="en-US" sz="1400" dirty="0" smtClean="0"/>
              <a:t>const </a:t>
            </a:r>
            <a:r>
              <a:rPr lang="en-US" sz="1400" dirty="0" err="1" smtClean="0"/>
              <a:t>obj</a:t>
            </a:r>
            <a:r>
              <a:rPr lang="en-US" sz="1400" dirty="0" smtClean="0"/>
              <a:t> = </a:t>
            </a:r>
            <a:r>
              <a:rPr lang="en-US" sz="1400" dirty="0" err="1" smtClean="0"/>
              <a:t>JSON.parse</a:t>
            </a:r>
            <a:r>
              <a:rPr lang="en-US" sz="1400" dirty="0" smtClean="0"/>
              <a:t>(text);</a:t>
            </a:r>
          </a:p>
          <a:p>
            <a:pPr algn="l"/>
            <a:r>
              <a:rPr lang="en-US" sz="1400" dirty="0" smtClean="0"/>
              <a:t>&lt;p id="demo"&gt;&lt;/p&gt;</a:t>
            </a:r>
            <a:br>
              <a:rPr lang="en-US" sz="1400" dirty="0" smtClean="0"/>
            </a:br>
            <a:r>
              <a:rPr lang="en-US" sz="1400" dirty="0" smtClean="0"/>
              <a:t/>
            </a:r>
            <a:br>
              <a:rPr lang="en-US" sz="1400" dirty="0" smtClean="0"/>
            </a:br>
            <a:r>
              <a:rPr lang="en-US" sz="1400" dirty="0" smtClean="0"/>
              <a:t>&lt;script&gt;</a:t>
            </a:r>
            <a:br>
              <a:rPr lang="en-US" sz="1400" dirty="0" smtClean="0"/>
            </a:br>
            <a:r>
              <a:rPr lang="en-US" sz="1400" dirty="0" err="1" smtClean="0"/>
              <a:t>document.getElementById</a:t>
            </a:r>
            <a:r>
              <a:rPr lang="en-US" sz="1400" dirty="0" smtClean="0"/>
              <a:t>("demo").</a:t>
            </a:r>
            <a:r>
              <a:rPr lang="en-US" sz="1400" dirty="0" err="1" smtClean="0"/>
              <a:t>innerHTML</a:t>
            </a:r>
            <a:r>
              <a:rPr lang="en-US" sz="1400" dirty="0" smtClean="0"/>
              <a:t> =</a:t>
            </a:r>
            <a:br>
              <a:rPr lang="en-US" sz="1400" dirty="0" smtClean="0"/>
            </a:br>
            <a:r>
              <a:rPr lang="en-US" sz="1400" dirty="0" err="1" smtClean="0"/>
              <a:t>obj.employees</a:t>
            </a:r>
            <a:r>
              <a:rPr lang="en-US" sz="1400" dirty="0" smtClean="0"/>
              <a:t>[1].</a:t>
            </a:r>
            <a:r>
              <a:rPr lang="en-US" sz="1400" dirty="0" err="1" smtClean="0"/>
              <a:t>firstName</a:t>
            </a:r>
            <a:r>
              <a:rPr lang="en-US" sz="1400" dirty="0" smtClean="0"/>
              <a:t> + " " + </a:t>
            </a:r>
            <a:r>
              <a:rPr lang="en-US" sz="1400" dirty="0" err="1" smtClean="0"/>
              <a:t>obj.employees</a:t>
            </a:r>
            <a:r>
              <a:rPr lang="en-US" sz="1400" dirty="0" smtClean="0"/>
              <a:t>[1].</a:t>
            </a:r>
            <a:r>
              <a:rPr lang="en-US" sz="1400" dirty="0" err="1" smtClean="0"/>
              <a:t>lastName</a:t>
            </a:r>
            <a:r>
              <a:rPr lang="en-US" sz="1400" smtClean="0"/>
              <a:t>;</a:t>
            </a:r>
            <a:br>
              <a:rPr lang="en-US" sz="1400" smtClean="0"/>
            </a:br>
            <a:r>
              <a:rPr lang="en-US" sz="1400" smtClean="0"/>
              <a:t>&lt;/script&gt;</a:t>
            </a: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Comments</a:t>
            </a:r>
          </a:p>
        </p:txBody>
      </p:sp>
      <p:sp>
        <p:nvSpPr>
          <p:cNvPr id="3" name="Subtitle 2"/>
          <p:cNvSpPr>
            <a:spLocks noGrp="1"/>
          </p:cNvSpPr>
          <p:nvPr>
            <p:ph type="subTitle" idx="1"/>
          </p:nvPr>
        </p:nvSpPr>
        <p:spPr>
          <a:xfrm>
            <a:off x="1357290" y="3228536"/>
            <a:ext cx="7030806" cy="2629356"/>
          </a:xfrm>
        </p:spPr>
        <p:txBody>
          <a:bodyPr>
            <a:normAutofit/>
          </a:bodyPr>
          <a:lstStyle/>
          <a:p>
            <a:pPr algn="l"/>
            <a:r>
              <a:rPr lang="en-US" sz="1600" dirty="0" smtClean="0"/>
              <a:t>Java Style comment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chor="t">
            <a:normAutofit fontScale="90000"/>
          </a:bodyPr>
          <a:lstStyle/>
          <a:p>
            <a:pPr algn="l"/>
            <a:r>
              <a:rPr lang="en-US" sz="3200" b="0" dirty="0" smtClean="0"/>
              <a:t>JavaScript Events</a:t>
            </a:r>
            <a:br>
              <a:rPr lang="en-US" sz="3200" b="0" dirty="0" smtClean="0"/>
            </a:br>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HTML events are </a:t>
            </a:r>
            <a:r>
              <a:rPr lang="en-US" sz="1600" b="1" dirty="0" smtClean="0"/>
              <a:t>"things"</a:t>
            </a:r>
            <a:r>
              <a:rPr lang="en-US" sz="1600" dirty="0" smtClean="0"/>
              <a:t> that happen to HTML elements.</a:t>
            </a:r>
          </a:p>
          <a:p>
            <a:pPr algn="l"/>
            <a:r>
              <a:rPr lang="en-US" sz="1600" dirty="0" smtClean="0"/>
              <a:t>When JavaScript is used in HTML pages, JavaScript can </a:t>
            </a:r>
            <a:r>
              <a:rPr lang="en-US" sz="1600" b="1" dirty="0" smtClean="0"/>
              <a:t>"react"</a:t>
            </a:r>
            <a:r>
              <a:rPr lang="en-US" sz="1600" dirty="0" smtClean="0"/>
              <a:t> on these events.</a:t>
            </a:r>
          </a:p>
          <a:p>
            <a:pPr algn="l"/>
            <a:r>
              <a:rPr lang="en-US" sz="1600" dirty="0" smtClean="0"/>
              <a:t>HTML Events</a:t>
            </a:r>
          </a:p>
          <a:p>
            <a:pPr algn="l"/>
            <a:r>
              <a:rPr lang="en-US" sz="1600" dirty="0" smtClean="0"/>
              <a:t>An HTML event can be something the browser does, or something a user does.</a:t>
            </a:r>
          </a:p>
          <a:p>
            <a:pPr algn="l"/>
            <a:r>
              <a:rPr lang="en-US" sz="1600" dirty="0" smtClean="0"/>
              <a:t>Here are some examples of HTML events:</a:t>
            </a:r>
          </a:p>
          <a:p>
            <a:pPr algn="l"/>
            <a:r>
              <a:rPr lang="en-US" sz="1600" dirty="0" smtClean="0"/>
              <a:t>An HTML web page has finished loading</a:t>
            </a:r>
          </a:p>
          <a:p>
            <a:pPr algn="l"/>
            <a:r>
              <a:rPr lang="en-US" sz="1600" dirty="0" smtClean="0"/>
              <a:t>An HTML input field was changed</a:t>
            </a:r>
          </a:p>
          <a:p>
            <a:pPr algn="l"/>
            <a:r>
              <a:rPr lang="en-US" sz="1600" dirty="0" smtClean="0"/>
              <a:t>An HTML button was clicked</a:t>
            </a:r>
          </a:p>
          <a:p>
            <a:pPr algn="l"/>
            <a:r>
              <a:rPr lang="en-US" sz="1600" dirty="0" smtClean="0"/>
              <a:t>Often, when events happen, you may want to do something.</a:t>
            </a:r>
          </a:p>
          <a:p>
            <a:pPr algn="l"/>
            <a:r>
              <a:rPr lang="en-US" sz="1600" dirty="0" smtClean="0"/>
              <a:t>JavaScript lets you execute code when events are detected.</a:t>
            </a:r>
          </a:p>
          <a:p>
            <a:pPr algn="l"/>
            <a:r>
              <a:rPr lang="en-US" sz="1600" dirty="0" smtClean="0"/>
              <a:t>HTML allows event handler attributes, </a:t>
            </a:r>
            <a:r>
              <a:rPr lang="en-US" sz="1600" b="1" dirty="0" smtClean="0"/>
              <a:t>with JavaScript code</a:t>
            </a:r>
            <a:r>
              <a:rPr lang="en-US" sz="1600" dirty="0" smtClean="0"/>
              <a:t>, to be added to HTML elements.</a:t>
            </a:r>
          </a:p>
          <a:p>
            <a:pPr algn="l"/>
            <a:r>
              <a:rPr lang="en-US" sz="1600" dirty="0" smtClean="0"/>
              <a:t>With single quotes:</a:t>
            </a:r>
          </a:p>
          <a:p>
            <a:pPr algn="l"/>
            <a:r>
              <a:rPr lang="en-US" sz="1600" dirty="0" smtClean="0"/>
              <a:t>&lt;</a:t>
            </a:r>
            <a:r>
              <a:rPr lang="en-US" sz="1600" i="1" dirty="0" smtClean="0"/>
              <a:t>element</a:t>
            </a:r>
            <a:r>
              <a:rPr lang="en-US" sz="1600" dirty="0" smtClean="0"/>
              <a:t> </a:t>
            </a:r>
            <a:r>
              <a:rPr lang="en-US" sz="1600" i="1" dirty="0" smtClean="0"/>
              <a:t>event</a:t>
            </a:r>
            <a:r>
              <a:rPr lang="en-US" sz="1600" dirty="0" smtClean="0"/>
              <a:t>=</a:t>
            </a:r>
            <a:r>
              <a:rPr lang="en-US" sz="1600" b="1" dirty="0" smtClean="0"/>
              <a:t>'</a:t>
            </a:r>
            <a:r>
              <a:rPr lang="en-US" sz="1600" b="1" i="1" dirty="0" smtClean="0"/>
              <a:t>some JavaScript</a:t>
            </a:r>
            <a:r>
              <a:rPr lang="en-US" sz="1600" b="1" dirty="0" smtClean="0"/>
              <a:t>'</a:t>
            </a:r>
            <a:r>
              <a:rPr lang="en-US" sz="1600" dirty="0" smtClean="0"/>
              <a:t>&gt;</a:t>
            </a:r>
          </a:p>
          <a:p>
            <a:pPr algn="l"/>
            <a:r>
              <a:rPr lang="en-US" sz="1600" dirty="0" smtClean="0"/>
              <a:t>With double quotes:</a:t>
            </a:r>
          </a:p>
          <a:p>
            <a:pPr algn="l"/>
            <a:r>
              <a:rPr lang="en-US" sz="1600" dirty="0" smtClean="0"/>
              <a:t>&lt;</a:t>
            </a:r>
            <a:r>
              <a:rPr lang="en-US" sz="1600" i="1" dirty="0" smtClean="0"/>
              <a:t>element</a:t>
            </a:r>
            <a:r>
              <a:rPr lang="en-US" sz="1600" dirty="0" smtClean="0"/>
              <a:t> </a:t>
            </a:r>
            <a:r>
              <a:rPr lang="en-US" sz="1600" i="1" dirty="0" smtClean="0"/>
              <a:t>event</a:t>
            </a:r>
            <a:r>
              <a:rPr lang="en-US" sz="1600" dirty="0" smtClean="0"/>
              <a:t>=</a:t>
            </a:r>
            <a:r>
              <a:rPr lang="en-US" sz="1600" b="1" dirty="0" smtClean="0"/>
              <a:t>"</a:t>
            </a:r>
            <a:r>
              <a:rPr lang="en-US" sz="1600" b="1" i="1" dirty="0" smtClean="0"/>
              <a:t>some JavaScript</a:t>
            </a:r>
            <a:r>
              <a:rPr lang="en-US" sz="1600" b="1" dirty="0" smtClean="0"/>
              <a:t>"</a:t>
            </a:r>
            <a:r>
              <a:rPr lang="en-US" sz="1600" dirty="0" smtClean="0"/>
              <a:t>&gt;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&lt;button </a:t>
            </a:r>
            <a:r>
              <a:rPr lang="en-US" sz="1600" dirty="0" err="1" smtClean="0"/>
              <a:t>onclick</a:t>
            </a:r>
            <a:r>
              <a:rPr lang="en-US" sz="1600" dirty="0" smtClean="0"/>
              <a:t>="</a:t>
            </a:r>
            <a:r>
              <a:rPr lang="en-US" sz="1600" dirty="0" err="1" smtClean="0"/>
              <a:t>document.getElementById</a:t>
            </a:r>
            <a:r>
              <a:rPr lang="en-US" sz="1600" dirty="0" smtClean="0"/>
              <a:t>('demo').</a:t>
            </a:r>
            <a:r>
              <a:rPr lang="en-US" sz="1600" dirty="0" err="1" smtClean="0"/>
              <a:t>innerHTML</a:t>
            </a:r>
            <a:r>
              <a:rPr lang="en-US" sz="1600" dirty="0" smtClean="0"/>
              <a:t> = Date()"&gt;The time is?&lt;/button</a:t>
            </a:r>
            <a:r>
              <a:rPr lang="en-US" sz="1600" dirty="0" smtClean="0"/>
              <a:t>&gt;</a:t>
            </a:r>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63</a:t>
            </a:fld>
            <a:endParaRPr lang="en-US"/>
          </a:p>
        </p:txBody>
      </p:sp>
      <p:pic>
        <p:nvPicPr>
          <p:cNvPr id="1026" name="Picture 2"/>
          <p:cNvPicPr>
            <a:picLocks noChangeAspect="1" noChangeArrowheads="1"/>
          </p:cNvPicPr>
          <p:nvPr/>
        </p:nvPicPr>
        <p:blipFill>
          <a:blip r:embed="rId2"/>
          <a:srcRect/>
          <a:stretch>
            <a:fillRect/>
          </a:stretch>
        </p:blipFill>
        <p:spPr bwMode="auto">
          <a:xfrm>
            <a:off x="276225" y="1528776"/>
            <a:ext cx="8591550" cy="382905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Array</a:t>
            </a:r>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600" dirty="0" smtClean="0"/>
              <a:t>JavaScript arrays are used to store multiple values in a single variable.</a:t>
            </a:r>
          </a:p>
          <a:p>
            <a:pPr algn="l"/>
            <a:r>
              <a:rPr lang="en-US" sz="1600" dirty="0" smtClean="0"/>
              <a:t>Example</a:t>
            </a:r>
          </a:p>
          <a:p>
            <a:pPr algn="l"/>
            <a:r>
              <a:rPr lang="en-US" sz="1600" dirty="0" smtClean="0"/>
              <a:t>const cars = ["Saab", "Volvo", "BMW"];</a:t>
            </a:r>
          </a:p>
          <a:p>
            <a:pPr algn="l"/>
            <a:r>
              <a:rPr lang="en-US" sz="1600" dirty="0" smtClean="0"/>
              <a:t>What is an Array?</a:t>
            </a:r>
          </a:p>
          <a:p>
            <a:pPr algn="l"/>
            <a:r>
              <a:rPr lang="en-US" sz="1600" dirty="0" smtClean="0"/>
              <a:t>An array is a special variable, which can hold more than one value at a time.</a:t>
            </a:r>
          </a:p>
          <a:p>
            <a:pPr algn="l"/>
            <a:r>
              <a:rPr lang="en-US" sz="1600" dirty="0" smtClean="0"/>
              <a:t>If you have a list of items (a list of car names, for example), storing the cars in single variables could look like this:</a:t>
            </a:r>
          </a:p>
          <a:p>
            <a:pPr algn="l"/>
            <a:r>
              <a:rPr lang="en-US" sz="1600" dirty="0" smtClean="0"/>
              <a:t>let car1 = "Saab";</a:t>
            </a:r>
            <a:br>
              <a:rPr lang="en-US" sz="1600" dirty="0" smtClean="0"/>
            </a:br>
            <a:r>
              <a:rPr lang="en-US" sz="1600" dirty="0" smtClean="0"/>
              <a:t>let car2 = "Volvo";</a:t>
            </a:r>
            <a:br>
              <a:rPr lang="en-US" sz="1600" dirty="0" smtClean="0"/>
            </a:br>
            <a:r>
              <a:rPr lang="en-US" sz="1600" dirty="0" smtClean="0"/>
              <a:t>let car3 = "BMW";</a:t>
            </a:r>
          </a:p>
          <a:p>
            <a:pPr algn="l"/>
            <a:r>
              <a:rPr lang="en-US" sz="1600" dirty="0" smtClean="0"/>
              <a:t>However, what if you want to loop through the cars and find a specific one? And what if you had not 3 cars, but 300?</a:t>
            </a:r>
          </a:p>
          <a:p>
            <a:pPr algn="l"/>
            <a:r>
              <a:rPr lang="en-US" sz="1600" dirty="0" smtClean="0"/>
              <a:t>The solution is an array!</a:t>
            </a:r>
          </a:p>
          <a:p>
            <a:pPr algn="l"/>
            <a:r>
              <a:rPr lang="en-US" sz="1600" dirty="0" smtClean="0"/>
              <a:t>An array can hold many values under a single name, and you can access the values by referring to an index number.</a:t>
            </a:r>
          </a:p>
          <a:p>
            <a:pPr algn="l"/>
            <a:r>
              <a:rPr lang="en-US" sz="1600" dirty="0" smtClean="0"/>
              <a:t>Creating an Array</a:t>
            </a:r>
          </a:p>
          <a:p>
            <a:pPr algn="l"/>
            <a:r>
              <a:rPr lang="en-US" sz="1600" dirty="0" smtClean="0"/>
              <a:t>Using an array literal is the easiest way to create a JavaScript Array.</a:t>
            </a:r>
          </a:p>
          <a:p>
            <a:pPr algn="l"/>
            <a:r>
              <a:rPr lang="en-US" sz="1600" dirty="0" smtClean="0"/>
              <a:t>Syntax:</a:t>
            </a:r>
          </a:p>
          <a:p>
            <a:pPr algn="l"/>
            <a:r>
              <a:rPr lang="en-US" sz="1600" dirty="0" smtClean="0"/>
              <a:t>const </a:t>
            </a:r>
            <a:r>
              <a:rPr lang="en-US" sz="1600" i="1" dirty="0" err="1" smtClean="0"/>
              <a:t>array_name</a:t>
            </a:r>
            <a:r>
              <a:rPr lang="en-US" sz="1600" dirty="0" smtClean="0"/>
              <a:t> = [</a:t>
            </a:r>
            <a:r>
              <a:rPr lang="en-US" sz="1600" i="1" dirty="0" smtClean="0"/>
              <a:t>item1</a:t>
            </a:r>
            <a:r>
              <a:rPr lang="en-US" sz="1600" dirty="0" smtClean="0"/>
              <a:t>, </a:t>
            </a:r>
            <a:r>
              <a:rPr lang="en-US" sz="1600" i="1" dirty="0" smtClean="0"/>
              <a:t>item2</a:t>
            </a:r>
            <a:r>
              <a:rPr lang="en-US" sz="1600" dirty="0" smtClean="0"/>
              <a:t>, ...];      </a:t>
            </a:r>
            <a:br>
              <a:rPr lang="en-US" sz="1600" dirty="0" smtClean="0"/>
            </a:br>
            <a:endParaRPr lang="en-US" sz="1600" dirty="0" smtClean="0"/>
          </a:p>
          <a:p>
            <a:pPr algn="l"/>
            <a:r>
              <a:rPr lang="en-US" sz="1600" dirty="0" smtClean="0"/>
              <a:t>Example</a:t>
            </a:r>
          </a:p>
          <a:p>
            <a:pPr algn="l"/>
            <a:r>
              <a:rPr lang="en-US" sz="1600" dirty="0" smtClean="0"/>
              <a:t>const cars = ["Saab", "Volvo", "BMW"];</a:t>
            </a:r>
          </a:p>
          <a:p>
            <a:pPr algn="l"/>
            <a:r>
              <a:rPr lang="en-US" sz="1400" dirty="0" smtClean="0"/>
              <a:t>Spaces and line breaks are not important. A declaration can span multiple lines:</a:t>
            </a:r>
          </a:p>
          <a:p>
            <a:pPr algn="l"/>
            <a:r>
              <a:rPr lang="en-US" sz="1400" dirty="0" smtClean="0"/>
              <a:t>Example</a:t>
            </a:r>
          </a:p>
          <a:p>
            <a:pPr algn="l"/>
            <a:r>
              <a:rPr lang="en-US" sz="1400" dirty="0" smtClean="0"/>
              <a:t>const cars = [</a:t>
            </a:r>
            <a:br>
              <a:rPr lang="en-US" sz="1400" dirty="0" smtClean="0"/>
            </a:br>
            <a:r>
              <a:rPr lang="en-US" sz="1400" dirty="0" smtClean="0"/>
              <a:t>  "Saab",</a:t>
            </a:r>
            <a:br>
              <a:rPr lang="en-US" sz="1400" dirty="0" smtClean="0"/>
            </a:br>
            <a:r>
              <a:rPr lang="en-US" sz="1400" dirty="0" smtClean="0"/>
              <a:t>  "Volvo",</a:t>
            </a:r>
            <a:br>
              <a:rPr lang="en-US" sz="1400" dirty="0" smtClean="0"/>
            </a:br>
            <a:r>
              <a:rPr lang="en-US" sz="1400" dirty="0" smtClean="0"/>
              <a:t>  "BMW"</a:t>
            </a:r>
            <a:br>
              <a:rPr lang="en-US" sz="1400" dirty="0" smtClean="0"/>
            </a:br>
            <a:r>
              <a:rPr lang="en-US" sz="1400" dirty="0" smtClean="0"/>
              <a:t>];</a:t>
            </a:r>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const cars = [];</a:t>
            </a:r>
            <a:br>
              <a:rPr lang="en-US" sz="1400" dirty="0" smtClean="0"/>
            </a:br>
            <a:r>
              <a:rPr lang="en-US" sz="1400" dirty="0" smtClean="0"/>
              <a:t>cars[0]= "Saab";</a:t>
            </a:r>
            <a:br>
              <a:rPr lang="en-US" sz="1400" dirty="0" smtClean="0"/>
            </a:br>
            <a:r>
              <a:rPr lang="en-US" sz="1400" dirty="0" smtClean="0"/>
              <a:t>cars[1]= "Volvo";</a:t>
            </a:r>
            <a:br>
              <a:rPr lang="en-US" sz="1400" dirty="0" smtClean="0"/>
            </a:br>
            <a:r>
              <a:rPr lang="en-US" sz="1400" dirty="0" smtClean="0"/>
              <a:t>cars[2]= "BMW";</a:t>
            </a:r>
            <a:br>
              <a:rPr lang="en-US" sz="1400" dirty="0" smtClean="0"/>
            </a:br>
            <a:endParaRPr lang="en-US" sz="1400" dirty="0" smtClean="0"/>
          </a:p>
          <a:p>
            <a:pPr algn="l"/>
            <a:r>
              <a:rPr lang="en-US" sz="1400" dirty="0" smtClean="0"/>
              <a:t>Using the JavaScript Keyword new</a:t>
            </a:r>
          </a:p>
          <a:p>
            <a:pPr algn="l"/>
            <a:r>
              <a:rPr lang="en-US" sz="1400" dirty="0" smtClean="0"/>
              <a:t>The following example also creates an Array, and assigns values to it:</a:t>
            </a:r>
          </a:p>
          <a:p>
            <a:pPr algn="l"/>
            <a:r>
              <a:rPr lang="en-US" sz="1400" dirty="0" smtClean="0"/>
              <a:t>const cars = new Array("Saab", "Volvo", "BMW"); </a:t>
            </a:r>
            <a:endParaRPr lang="en-US" sz="1400" dirty="0" smtClean="0"/>
          </a:p>
          <a:p>
            <a:pPr algn="l"/>
            <a:r>
              <a:rPr lang="en-US" sz="1400" dirty="0" smtClean="0"/>
              <a:t>Access the Elements of an Array</a:t>
            </a:r>
          </a:p>
          <a:p>
            <a:pPr algn="l"/>
            <a:r>
              <a:rPr lang="en-US" sz="1400" dirty="0" smtClean="0"/>
              <a:t>You access an array element by referring to the </a:t>
            </a:r>
            <a:r>
              <a:rPr lang="en-US" sz="1400" b="1" dirty="0" smtClean="0"/>
              <a:t>index number</a:t>
            </a:r>
            <a:r>
              <a:rPr lang="en-US" sz="1400" dirty="0" smtClean="0"/>
              <a:t>:</a:t>
            </a:r>
          </a:p>
          <a:p>
            <a:pPr algn="l"/>
            <a:r>
              <a:rPr lang="en-US" sz="1400" dirty="0" smtClean="0"/>
              <a:t>const cars = ["Saab", "Volvo", "BMW"];</a:t>
            </a:r>
            <a:br>
              <a:rPr lang="en-US" sz="1400" dirty="0" smtClean="0"/>
            </a:br>
            <a:r>
              <a:rPr lang="en-US" sz="1400" dirty="0" smtClean="0"/>
              <a:t>let x = cars[0];    // x = "</a:t>
            </a:r>
            <a:r>
              <a:rPr lang="en-US" sz="1400" dirty="0" smtClean="0"/>
              <a:t>Saab“</a:t>
            </a:r>
          </a:p>
          <a:p>
            <a:pPr algn="l"/>
            <a:endParaRPr lang="en-US" sz="1400" dirty="0" smtClean="0"/>
          </a:p>
          <a:p>
            <a:pPr algn="l"/>
            <a:r>
              <a:rPr lang="en-US" sz="1400" dirty="0" smtClean="0"/>
              <a:t>Changing an Array Element</a:t>
            </a:r>
          </a:p>
          <a:p>
            <a:pPr algn="l"/>
            <a:r>
              <a:rPr lang="en-US" sz="1400" dirty="0" smtClean="0"/>
              <a:t>This statement changes the value of the first element in cars:</a:t>
            </a:r>
          </a:p>
          <a:p>
            <a:pPr algn="l"/>
            <a:r>
              <a:rPr lang="en-US" sz="1400" dirty="0" smtClean="0"/>
              <a:t>cars[0] = "Opel";</a:t>
            </a:r>
          </a:p>
          <a:p>
            <a:pPr algn="l"/>
            <a:r>
              <a:rPr lang="en-US" sz="1400" dirty="0" smtClean="0"/>
              <a:t>Example</a:t>
            </a:r>
          </a:p>
          <a:p>
            <a:pPr algn="l"/>
            <a:r>
              <a:rPr lang="en-US" sz="1400" dirty="0" smtClean="0"/>
              <a:t>const cars = ["Saab", "Volvo", "BMW"];</a:t>
            </a:r>
            <a:br>
              <a:rPr lang="en-US" sz="1400" dirty="0" smtClean="0"/>
            </a:br>
            <a:r>
              <a:rPr lang="en-US" sz="1400" dirty="0" smtClean="0"/>
              <a:t>cars[0] = "Opel";</a:t>
            </a:r>
          </a:p>
          <a:p>
            <a:pPr algn="l"/>
            <a:endParaRPr lang="en-US" sz="1400" dirty="0" smtClean="0"/>
          </a:p>
          <a:p>
            <a:pPr algn="l"/>
            <a:endParaRPr lang="en-US" sz="1400" dirty="0" smtClean="0"/>
          </a:p>
          <a:p>
            <a:pPr algn="l"/>
            <a:r>
              <a:rPr lang="en-US" sz="1200" dirty="0" smtClean="0"/>
              <a:t>Array Properties and Methods</a:t>
            </a:r>
          </a:p>
          <a:p>
            <a:pPr algn="l"/>
            <a:r>
              <a:rPr lang="en-US" sz="1200" dirty="0" smtClean="0"/>
              <a:t>The real strength of JavaScript arrays are the built-in array properties and methods:</a:t>
            </a:r>
          </a:p>
          <a:p>
            <a:pPr algn="l"/>
            <a:r>
              <a:rPr lang="en-US" sz="1200" dirty="0" err="1" smtClean="0"/>
              <a:t>cars.length</a:t>
            </a:r>
            <a:r>
              <a:rPr lang="en-US" sz="1200" dirty="0" smtClean="0"/>
              <a:t>   // Returns the number of elements</a:t>
            </a:r>
            <a:br>
              <a:rPr lang="en-US" sz="1200" dirty="0" smtClean="0"/>
            </a:br>
            <a:r>
              <a:rPr lang="en-US" sz="1200" dirty="0" err="1" smtClean="0"/>
              <a:t>cars.sort</a:t>
            </a:r>
            <a:r>
              <a:rPr lang="en-US" sz="1200" dirty="0" smtClean="0"/>
              <a:t>()   // Sorts the array</a:t>
            </a:r>
          </a:p>
          <a:p>
            <a:pPr algn="l"/>
            <a:r>
              <a:rPr lang="en-US" sz="1400" dirty="0" smtClean="0"/>
              <a:t/>
            </a:r>
            <a:br>
              <a:rPr lang="en-US" sz="1400" dirty="0" smtClean="0"/>
            </a:b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Looping Array Elements</a:t>
            </a:r>
          </a:p>
          <a:p>
            <a:pPr algn="l"/>
            <a:r>
              <a:rPr lang="en-US" sz="1600" dirty="0" smtClean="0"/>
              <a:t>The safest way to loop through an array, is using a for loop:</a:t>
            </a:r>
          </a:p>
          <a:p>
            <a:pPr algn="l"/>
            <a:r>
              <a:rPr lang="en-US" sz="1600" dirty="0" smtClean="0"/>
              <a:t>Example</a:t>
            </a:r>
          </a:p>
          <a:p>
            <a:pPr algn="l"/>
            <a:r>
              <a:rPr lang="en-US" sz="1600" dirty="0" smtClean="0"/>
              <a:t>const fruits = ["Banana", "Orange", "Apple", "Mango"];</a:t>
            </a:r>
            <a:br>
              <a:rPr lang="en-US" sz="1600" dirty="0" smtClean="0"/>
            </a:br>
            <a:r>
              <a:rPr lang="en-US" sz="1600" dirty="0" smtClean="0"/>
              <a:t>let </a:t>
            </a:r>
            <a:r>
              <a:rPr lang="en-US" sz="1600" dirty="0" err="1" smtClean="0"/>
              <a:t>fLen</a:t>
            </a:r>
            <a:r>
              <a:rPr lang="en-US" sz="1600" dirty="0" smtClean="0"/>
              <a:t> = </a:t>
            </a:r>
            <a:r>
              <a:rPr lang="en-US" sz="1600" dirty="0" err="1" smtClean="0"/>
              <a:t>fruits.length</a:t>
            </a:r>
            <a:r>
              <a:rPr lang="en-US" sz="1600" dirty="0" smtClean="0"/>
              <a:t>;</a:t>
            </a:r>
            <a:br>
              <a:rPr lang="en-US" sz="1600" dirty="0" smtClean="0"/>
            </a:br>
            <a:r>
              <a:rPr lang="en-US" sz="1600" dirty="0" smtClean="0"/>
              <a:t/>
            </a:r>
            <a:br>
              <a:rPr lang="en-US" sz="1600" dirty="0" smtClean="0"/>
            </a:br>
            <a:r>
              <a:rPr lang="en-US" sz="1600" dirty="0" smtClean="0"/>
              <a:t>text = "&lt;</a:t>
            </a:r>
            <a:r>
              <a:rPr lang="en-US" sz="1600" dirty="0" err="1" smtClean="0"/>
              <a:t>ul</a:t>
            </a:r>
            <a:r>
              <a:rPr lang="en-US" sz="1600" dirty="0" smtClean="0"/>
              <a:t>&gt;";</a:t>
            </a:r>
            <a:br>
              <a:rPr lang="en-US" sz="1600" dirty="0" smtClean="0"/>
            </a:br>
            <a:r>
              <a:rPr lang="en-US" sz="1600" dirty="0" smtClean="0"/>
              <a:t>for (let </a:t>
            </a:r>
            <a:r>
              <a:rPr lang="en-US" sz="1600" dirty="0" err="1" smtClean="0"/>
              <a:t>i</a:t>
            </a:r>
            <a:r>
              <a:rPr lang="en-US" sz="1600" dirty="0" smtClean="0"/>
              <a:t> = 0; </a:t>
            </a:r>
            <a:r>
              <a:rPr lang="en-US" sz="1600" dirty="0" err="1" smtClean="0"/>
              <a:t>i</a:t>
            </a:r>
            <a:r>
              <a:rPr lang="en-US" sz="1600" dirty="0" smtClean="0"/>
              <a:t> &lt; </a:t>
            </a:r>
            <a:r>
              <a:rPr lang="en-US" sz="1600" dirty="0" err="1" smtClean="0"/>
              <a:t>fLen</a:t>
            </a:r>
            <a:r>
              <a:rPr lang="en-US" sz="1600" dirty="0" smtClean="0"/>
              <a:t>; </a:t>
            </a:r>
            <a:r>
              <a:rPr lang="en-US" sz="1600" dirty="0" err="1" smtClean="0"/>
              <a:t>i</a:t>
            </a:r>
            <a:r>
              <a:rPr lang="en-US" sz="1600" dirty="0" smtClean="0"/>
              <a:t>++) {</a:t>
            </a:r>
            <a:br>
              <a:rPr lang="en-US" sz="1600" dirty="0" smtClean="0"/>
            </a:br>
            <a:r>
              <a:rPr lang="en-US" sz="1600" dirty="0" smtClean="0"/>
              <a:t>  text += "&lt;</a:t>
            </a:r>
            <a:r>
              <a:rPr lang="en-US" sz="1600" dirty="0" err="1" smtClean="0"/>
              <a:t>li</a:t>
            </a:r>
            <a:r>
              <a:rPr lang="en-US" sz="1600" dirty="0" smtClean="0"/>
              <a:t>&gt;" + fruits[</a:t>
            </a:r>
            <a:r>
              <a:rPr lang="en-US" sz="1600" dirty="0" err="1" smtClean="0"/>
              <a:t>i</a:t>
            </a:r>
            <a:r>
              <a:rPr lang="en-US" sz="1600" dirty="0" smtClean="0"/>
              <a:t>] + "&lt;/</a:t>
            </a:r>
            <a:r>
              <a:rPr lang="en-US" sz="1600" dirty="0" err="1" smtClean="0"/>
              <a:t>li</a:t>
            </a:r>
            <a:r>
              <a:rPr lang="en-US" sz="1600" dirty="0" smtClean="0"/>
              <a:t>&gt;";</a:t>
            </a:r>
            <a:br>
              <a:rPr lang="en-US" sz="1600" dirty="0" smtClean="0"/>
            </a:br>
            <a:r>
              <a:rPr lang="en-US" sz="1600" dirty="0" smtClean="0"/>
              <a:t>}</a:t>
            </a:r>
            <a:br>
              <a:rPr lang="en-US" sz="1600" dirty="0" smtClean="0"/>
            </a:br>
            <a:r>
              <a:rPr lang="en-US" sz="1600" dirty="0" smtClean="0"/>
              <a:t>text += "&lt;/</a:t>
            </a:r>
            <a:r>
              <a:rPr lang="en-US" sz="1600" dirty="0" err="1" smtClean="0"/>
              <a:t>ul</a:t>
            </a:r>
            <a:r>
              <a:rPr lang="en-US" sz="1600" dirty="0" smtClean="0"/>
              <a:t>&gt;";</a:t>
            </a:r>
          </a:p>
          <a:p>
            <a:pPr algn="l"/>
            <a:r>
              <a:rPr lang="en-US" sz="1600" dirty="0" smtClean="0"/>
              <a:t>You can also use the </a:t>
            </a:r>
            <a:r>
              <a:rPr lang="en-US" sz="1600" dirty="0" err="1" smtClean="0"/>
              <a:t>Array.forEach</a:t>
            </a:r>
            <a:r>
              <a:rPr lang="en-US" sz="1600" dirty="0" smtClean="0"/>
              <a:t>() function:</a:t>
            </a:r>
          </a:p>
          <a:p>
            <a:pPr algn="l"/>
            <a:r>
              <a:rPr lang="en-US" sz="1600" dirty="0" smtClean="0"/>
              <a:t>Example</a:t>
            </a:r>
          </a:p>
          <a:p>
            <a:pPr algn="l"/>
            <a:r>
              <a:rPr lang="en-US" sz="1600" dirty="0" smtClean="0"/>
              <a:t>const fruits = ["Banana", "Orange", "Apple", "Mango"];</a:t>
            </a:r>
            <a:br>
              <a:rPr lang="en-US" sz="1600" dirty="0" smtClean="0"/>
            </a:br>
            <a:r>
              <a:rPr lang="en-US" sz="1600" dirty="0" smtClean="0"/>
              <a:t/>
            </a:r>
            <a:br>
              <a:rPr lang="en-US" sz="1600" dirty="0" smtClean="0"/>
            </a:br>
            <a:r>
              <a:rPr lang="en-US" sz="1600" dirty="0" smtClean="0"/>
              <a:t>let text = "&lt;</a:t>
            </a:r>
            <a:r>
              <a:rPr lang="en-US" sz="1600" dirty="0" err="1" smtClean="0"/>
              <a:t>ul</a:t>
            </a:r>
            <a:r>
              <a:rPr lang="en-US" sz="1600" dirty="0" smtClean="0"/>
              <a:t>&gt;";</a:t>
            </a:r>
            <a:br>
              <a:rPr lang="en-US" sz="1600" dirty="0" smtClean="0"/>
            </a:br>
            <a:r>
              <a:rPr lang="en-US" sz="1600" dirty="0" err="1" smtClean="0"/>
              <a:t>fruits.forEach</a:t>
            </a:r>
            <a:r>
              <a:rPr lang="en-US" sz="1600" dirty="0" smtClean="0"/>
              <a:t>(</a:t>
            </a:r>
            <a:r>
              <a:rPr lang="en-US" sz="1600" dirty="0" err="1" smtClean="0"/>
              <a:t>myFunction</a:t>
            </a:r>
            <a:r>
              <a:rPr lang="en-US" sz="1600" dirty="0" smtClean="0"/>
              <a:t>);</a:t>
            </a:r>
            <a:br>
              <a:rPr lang="en-US" sz="1600" dirty="0" smtClean="0"/>
            </a:br>
            <a:r>
              <a:rPr lang="en-US" sz="1600" dirty="0" smtClean="0"/>
              <a:t>text += "&lt;/</a:t>
            </a:r>
            <a:r>
              <a:rPr lang="en-US" sz="1600" dirty="0" err="1" smtClean="0"/>
              <a:t>ul</a:t>
            </a:r>
            <a:r>
              <a:rPr lang="en-US" sz="1600" dirty="0" smtClean="0"/>
              <a:t>&gt;";</a:t>
            </a:r>
            <a:br>
              <a:rPr lang="en-US" sz="1600" dirty="0" smtClean="0"/>
            </a:br>
            <a:r>
              <a:rPr lang="en-US" sz="1600" dirty="0" smtClean="0"/>
              <a:t/>
            </a:r>
            <a:br>
              <a:rPr lang="en-US" sz="1600" dirty="0" smtClean="0"/>
            </a:br>
            <a:r>
              <a:rPr lang="en-US" sz="1600" dirty="0" smtClean="0"/>
              <a:t>function </a:t>
            </a:r>
            <a:r>
              <a:rPr lang="en-US" sz="1600" dirty="0" err="1" smtClean="0"/>
              <a:t>myFunction</a:t>
            </a:r>
            <a:r>
              <a:rPr lang="en-US" sz="1600" dirty="0" smtClean="0"/>
              <a:t>(value) {</a:t>
            </a:r>
            <a:br>
              <a:rPr lang="en-US" sz="1600" dirty="0" smtClean="0"/>
            </a:br>
            <a:r>
              <a:rPr lang="en-US" sz="1600" dirty="0" smtClean="0"/>
              <a:t>  text += "&lt;</a:t>
            </a:r>
            <a:r>
              <a:rPr lang="en-US" sz="1600" dirty="0" err="1" smtClean="0"/>
              <a:t>li</a:t>
            </a:r>
            <a:r>
              <a:rPr lang="en-US" sz="1600" dirty="0" smtClean="0"/>
              <a:t>&gt;" + value + "&lt;/</a:t>
            </a:r>
            <a:r>
              <a:rPr lang="en-US" sz="1600" dirty="0" err="1" smtClean="0"/>
              <a:t>li</a:t>
            </a:r>
            <a:r>
              <a:rPr lang="en-US" sz="1600" dirty="0" smtClean="0"/>
              <a:t>&gt;";</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Adding Array Elements</a:t>
            </a:r>
          </a:p>
          <a:p>
            <a:pPr algn="l"/>
            <a:r>
              <a:rPr lang="en-US" sz="1400" dirty="0" smtClean="0"/>
              <a:t>The easiest way to add a new element to an array is using the push() method:</a:t>
            </a:r>
          </a:p>
          <a:p>
            <a:pPr algn="l"/>
            <a:r>
              <a:rPr lang="en-US" sz="1400" dirty="0" smtClean="0"/>
              <a:t>Example</a:t>
            </a:r>
          </a:p>
          <a:p>
            <a:pPr algn="l"/>
            <a:r>
              <a:rPr lang="en-US" sz="1400" dirty="0" smtClean="0"/>
              <a:t>const fruits = ["Banana", "Orange", "Apple"];</a:t>
            </a:r>
            <a:br>
              <a:rPr lang="en-US" sz="1400" dirty="0" smtClean="0"/>
            </a:br>
            <a:r>
              <a:rPr lang="en-US" sz="1400" dirty="0" err="1" smtClean="0"/>
              <a:t>fruits.push</a:t>
            </a:r>
            <a:r>
              <a:rPr lang="en-US" sz="1400" dirty="0" smtClean="0"/>
              <a:t>("Lemon");  // Adds a new element (Lemon) to fruits</a:t>
            </a:r>
          </a:p>
          <a:p>
            <a:pPr algn="l"/>
            <a:endParaRPr lang="en-US" sz="1400" dirty="0" smtClean="0"/>
          </a:p>
          <a:p>
            <a:pPr algn="l"/>
            <a:r>
              <a:rPr lang="en-US" sz="1400" dirty="0" smtClean="0"/>
              <a:t>Popping</a:t>
            </a:r>
          </a:p>
          <a:p>
            <a:pPr algn="l"/>
            <a:r>
              <a:rPr lang="en-US" sz="1400" dirty="0" smtClean="0"/>
              <a:t>The pop() method removes the last element from an array:</a:t>
            </a:r>
          </a:p>
          <a:p>
            <a:pPr algn="l"/>
            <a:r>
              <a:rPr lang="en-US" sz="1400" dirty="0" smtClean="0"/>
              <a:t>Example</a:t>
            </a:r>
          </a:p>
          <a:p>
            <a:pPr algn="l"/>
            <a:r>
              <a:rPr lang="en-US" sz="1400" dirty="0" smtClean="0"/>
              <a:t>const fruits = ["Banana", "Orange", "Apple", "Mango"];</a:t>
            </a:r>
            <a:br>
              <a:rPr lang="en-US" sz="1400" dirty="0" smtClean="0"/>
            </a:br>
            <a:r>
              <a:rPr lang="en-US" sz="1400" dirty="0" smtClean="0"/>
              <a:t>fruits.pop();  // Removes "Mango" from </a:t>
            </a:r>
            <a:r>
              <a:rPr lang="en-US" sz="1400" dirty="0" smtClean="0"/>
              <a:t>fruits</a:t>
            </a:r>
          </a:p>
          <a:p>
            <a:pPr algn="l"/>
            <a:endParaRPr lang="en-US" sz="1400" dirty="0" smtClean="0"/>
          </a:p>
          <a:p>
            <a:pPr algn="l"/>
            <a:r>
              <a:rPr lang="en-US" sz="1400" dirty="0" smtClean="0"/>
              <a:t>Shifting Elements</a:t>
            </a:r>
          </a:p>
          <a:p>
            <a:pPr algn="l"/>
            <a:r>
              <a:rPr lang="en-US" sz="1400" dirty="0" smtClean="0"/>
              <a:t>Shifting is equivalent to popping, working on the first element instead of the last.</a:t>
            </a:r>
          </a:p>
          <a:p>
            <a:pPr algn="l"/>
            <a:r>
              <a:rPr lang="en-US" sz="1400" dirty="0" smtClean="0"/>
              <a:t>The shift() method removes the first array element and "shifts" all other elements to a lower index.</a:t>
            </a:r>
          </a:p>
          <a:p>
            <a:pPr algn="l"/>
            <a:r>
              <a:rPr lang="en-US" sz="1400" dirty="0" smtClean="0"/>
              <a:t>Example</a:t>
            </a:r>
          </a:p>
          <a:p>
            <a:pPr algn="l"/>
            <a:r>
              <a:rPr lang="en-US" sz="1400" dirty="0" smtClean="0"/>
              <a:t>const fruits = ["Banana", "Orange", "Apple", "Mango"];</a:t>
            </a:r>
            <a:br>
              <a:rPr lang="en-US" sz="1400" dirty="0" smtClean="0"/>
            </a:br>
            <a:r>
              <a:rPr lang="en-US" sz="1400" dirty="0" err="1" smtClean="0"/>
              <a:t>fruits.shift</a:t>
            </a:r>
            <a:r>
              <a:rPr lang="en-US" sz="1400" dirty="0" smtClean="0"/>
              <a:t>();   // Removes "Banana" from fruits</a:t>
            </a:r>
          </a:p>
          <a:p>
            <a:pPr algn="l"/>
            <a:endParaRPr lang="en-US" sz="1400" dirty="0" smtClean="0"/>
          </a:p>
          <a:p>
            <a:pPr algn="l"/>
            <a:r>
              <a:rPr lang="en-US" sz="1200" dirty="0" smtClean="0"/>
              <a:t>Deleting Elements</a:t>
            </a:r>
          </a:p>
          <a:p>
            <a:pPr algn="l"/>
            <a:r>
              <a:rPr lang="en-US" sz="1200" dirty="0" smtClean="0"/>
              <a:t>Since JavaScript arrays are objects, elements can be deleted by using the JavaScript operator delete:</a:t>
            </a:r>
          </a:p>
          <a:p>
            <a:pPr algn="l"/>
            <a:r>
              <a:rPr lang="en-US" sz="1200" dirty="0" smtClean="0"/>
              <a:t>Example</a:t>
            </a:r>
          </a:p>
          <a:p>
            <a:pPr algn="l"/>
            <a:r>
              <a:rPr lang="en-US" sz="1200" dirty="0" smtClean="0"/>
              <a:t>const fruits = ["Banana", "Orange", "Apple", "Mango"];</a:t>
            </a:r>
            <a:br>
              <a:rPr lang="en-US" sz="1200" dirty="0" smtClean="0"/>
            </a:br>
            <a:r>
              <a:rPr lang="en-US" sz="1200" dirty="0" smtClean="0"/>
              <a:t>delete fruits[0];        </a:t>
            </a:r>
          </a:p>
          <a:p>
            <a:pPr algn="l"/>
            <a:r>
              <a:rPr lang="en-US" sz="1400" dirty="0" smtClean="0"/>
              <a:t/>
            </a:r>
            <a:br>
              <a:rPr lang="en-US" sz="1400" dirty="0" smtClean="0"/>
            </a:br>
            <a:endParaRPr lang="en-US" sz="1400" dirty="0" smtClean="0"/>
          </a:p>
          <a:p>
            <a:pPr algn="l"/>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Splicing an Array</a:t>
            </a:r>
          </a:p>
          <a:p>
            <a:pPr algn="l"/>
            <a:r>
              <a:rPr lang="en-US" sz="1600" dirty="0" smtClean="0"/>
              <a:t>The splice() method can be used to add new items to an array:</a:t>
            </a:r>
          </a:p>
          <a:p>
            <a:pPr algn="l"/>
            <a:r>
              <a:rPr lang="en-US" sz="1600" dirty="0" smtClean="0"/>
              <a:t>Example</a:t>
            </a:r>
          </a:p>
          <a:p>
            <a:pPr algn="l"/>
            <a:r>
              <a:rPr lang="en-US" sz="1600" dirty="0" smtClean="0"/>
              <a:t>const fruits = ["Banana", "Orange", "Apple", "Mango"];</a:t>
            </a:r>
            <a:br>
              <a:rPr lang="en-US" sz="1600" dirty="0" smtClean="0"/>
            </a:br>
            <a:r>
              <a:rPr lang="en-US" sz="1600" dirty="0" err="1" smtClean="0"/>
              <a:t>fruits.splice</a:t>
            </a:r>
            <a:r>
              <a:rPr lang="en-US" sz="1600" dirty="0" smtClean="0"/>
              <a:t>(2, 0, "Lemon", "Kiwi");</a:t>
            </a:r>
          </a:p>
          <a:p>
            <a:pPr algn="l"/>
            <a:endParaRPr lang="en-US" sz="1600" dirty="0" smtClean="0"/>
          </a:p>
          <a:p>
            <a:pPr algn="l"/>
            <a:r>
              <a:rPr lang="en-US" sz="1600" dirty="0" smtClean="0"/>
              <a:t>The first parameter (2) defines the position </a:t>
            </a:r>
            <a:r>
              <a:rPr lang="en-US" sz="1600" b="1" dirty="0" smtClean="0"/>
              <a:t>where</a:t>
            </a:r>
            <a:r>
              <a:rPr lang="en-US" sz="1600" dirty="0" smtClean="0"/>
              <a:t> new elements should be </a:t>
            </a:r>
            <a:r>
              <a:rPr lang="en-US" sz="1600" b="1" dirty="0" smtClean="0"/>
              <a:t>added</a:t>
            </a:r>
            <a:r>
              <a:rPr lang="en-US" sz="1600" dirty="0" smtClean="0"/>
              <a:t> (spliced in).</a:t>
            </a:r>
          </a:p>
          <a:p>
            <a:pPr algn="l"/>
            <a:r>
              <a:rPr lang="en-US" sz="1600" dirty="0" smtClean="0"/>
              <a:t>The second parameter (0) defines </a:t>
            </a:r>
            <a:r>
              <a:rPr lang="en-US" sz="1600" b="1" dirty="0" smtClean="0"/>
              <a:t>how many</a:t>
            </a:r>
            <a:r>
              <a:rPr lang="en-US" sz="1600" dirty="0" smtClean="0"/>
              <a:t> elements should be </a:t>
            </a:r>
            <a:r>
              <a:rPr lang="en-US" sz="1600" b="1" dirty="0" smtClean="0"/>
              <a:t>removed</a:t>
            </a:r>
            <a:r>
              <a:rPr lang="en-US" sz="1600" dirty="0" smtClean="0"/>
              <a:t>.</a:t>
            </a:r>
          </a:p>
          <a:p>
            <a:pPr algn="l"/>
            <a:r>
              <a:rPr lang="en-US" sz="1600" dirty="0" smtClean="0"/>
              <a:t>The rest of the parameters ("Lemon" , "Kiwi") define the new elements to be </a:t>
            </a:r>
            <a:r>
              <a:rPr lang="en-US" sz="1600" b="1" dirty="0" smtClean="0"/>
              <a:t>added</a:t>
            </a:r>
            <a:r>
              <a:rPr lang="en-US" sz="1600" dirty="0" smtClean="0"/>
              <a:t>.</a:t>
            </a:r>
          </a:p>
          <a:p>
            <a:pPr algn="l"/>
            <a:r>
              <a:rPr lang="en-US" sz="1600" dirty="0" smtClean="0"/>
              <a:t>The splice() method returns an array with the deleted items:</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2000" dirty="0" smtClean="0"/>
              <a:t>Using splice() to Remove Elements</a:t>
            </a:r>
          </a:p>
          <a:p>
            <a:pPr algn="l"/>
            <a:r>
              <a:rPr lang="en-US" sz="2000" dirty="0" smtClean="0"/>
              <a:t>With clever parameter setting, you can use splice() to remove elements without leaving "holes" in the array:</a:t>
            </a:r>
          </a:p>
          <a:p>
            <a:pPr algn="l"/>
            <a:r>
              <a:rPr lang="en-US" sz="2000" dirty="0" smtClean="0"/>
              <a:t>Example</a:t>
            </a:r>
          </a:p>
          <a:p>
            <a:pPr algn="l"/>
            <a:r>
              <a:rPr lang="en-US" sz="2000" dirty="0" smtClean="0"/>
              <a:t>const fruits = ["Banana", "Orange", "Apple", "Mango"];</a:t>
            </a:r>
            <a:br>
              <a:rPr lang="en-US" sz="2000" dirty="0" smtClean="0"/>
            </a:br>
            <a:r>
              <a:rPr lang="en-US" sz="2000" dirty="0" err="1" smtClean="0"/>
              <a:t>fruits.splice</a:t>
            </a:r>
            <a:r>
              <a:rPr lang="en-US" sz="2000" dirty="0" smtClean="0"/>
              <a:t>(0, 1);   // Removes the first element</a:t>
            </a:r>
          </a:p>
          <a:p>
            <a:pPr algn="l"/>
            <a:r>
              <a:rPr lang="en-US" sz="2000" dirty="0" smtClean="0">
                <a:hlinkClick r:id="rId2"/>
              </a:rPr>
              <a:t>Try it Yourself »</a:t>
            </a:r>
            <a:endParaRPr lang="en-US" sz="2000" dirty="0" smtClean="0"/>
          </a:p>
          <a:p>
            <a:pPr algn="l"/>
            <a:r>
              <a:rPr lang="en-US" sz="2000" dirty="0" smtClean="0"/>
              <a:t>The first parameter (0) defines the position where new elements should be </a:t>
            </a:r>
            <a:r>
              <a:rPr lang="en-US" sz="2000" b="1" dirty="0" smtClean="0"/>
              <a:t>added</a:t>
            </a:r>
            <a:r>
              <a:rPr lang="en-US" sz="2000" dirty="0" smtClean="0"/>
              <a:t> (spliced in).</a:t>
            </a:r>
          </a:p>
          <a:p>
            <a:pPr algn="l"/>
            <a:r>
              <a:rPr lang="en-US" sz="2000" dirty="0" smtClean="0"/>
              <a:t>The second parameter (1) defines </a:t>
            </a:r>
            <a:r>
              <a:rPr lang="en-US" sz="2000" b="1" dirty="0" smtClean="0"/>
              <a:t>how many</a:t>
            </a:r>
            <a:r>
              <a:rPr lang="en-US" sz="2000" dirty="0" smtClean="0"/>
              <a:t> elements should be </a:t>
            </a:r>
            <a:r>
              <a:rPr lang="en-US" sz="2000" b="1" dirty="0" smtClean="0"/>
              <a:t>removed</a:t>
            </a:r>
            <a:r>
              <a:rPr lang="en-US" sz="2000" dirty="0" smtClean="0"/>
              <a:t>.</a:t>
            </a:r>
          </a:p>
          <a:p>
            <a:pPr algn="l"/>
            <a:r>
              <a:rPr lang="en-US" sz="2000" dirty="0" smtClean="0"/>
              <a:t>The rest of the parameters are omitted. No new elements will be added.</a:t>
            </a:r>
          </a:p>
          <a:p>
            <a:pPr algn="l"/>
            <a:r>
              <a:rPr lang="en-US" sz="2000" dirty="0" smtClean="0"/>
              <a:t>Merging (Concatenating) Arrays</a:t>
            </a:r>
          </a:p>
          <a:p>
            <a:pPr algn="l"/>
            <a:r>
              <a:rPr lang="en-US" sz="2000" dirty="0" smtClean="0"/>
              <a:t>The </a:t>
            </a:r>
            <a:r>
              <a:rPr lang="en-US" sz="2000" dirty="0" err="1" smtClean="0"/>
              <a:t>concat</a:t>
            </a:r>
            <a:r>
              <a:rPr lang="en-US" sz="2000" dirty="0" smtClean="0"/>
              <a:t>() method creates a new array by merging (concatenating) existing arrays:</a:t>
            </a:r>
          </a:p>
          <a:p>
            <a:pPr algn="l"/>
            <a:r>
              <a:rPr lang="en-US" sz="2000" dirty="0" smtClean="0"/>
              <a:t>Example (Merging Two Arrays)</a:t>
            </a:r>
          </a:p>
          <a:p>
            <a:pPr algn="l"/>
            <a:r>
              <a:rPr lang="en-US" sz="2000" dirty="0" smtClean="0"/>
              <a:t>const </a:t>
            </a:r>
            <a:r>
              <a:rPr lang="en-US" sz="2000" dirty="0" err="1" smtClean="0"/>
              <a:t>myGirls</a:t>
            </a:r>
            <a:r>
              <a:rPr lang="en-US" sz="2000" dirty="0" smtClean="0"/>
              <a:t> = ["</a:t>
            </a:r>
            <a:r>
              <a:rPr lang="en-US" sz="2000" dirty="0" err="1" smtClean="0"/>
              <a:t>Cecilie</a:t>
            </a:r>
            <a:r>
              <a:rPr lang="en-US" sz="2000" dirty="0" smtClean="0"/>
              <a:t>", "Lone"];</a:t>
            </a:r>
            <a:br>
              <a:rPr lang="en-US" sz="2000" dirty="0" smtClean="0"/>
            </a:br>
            <a:r>
              <a:rPr lang="en-US" sz="2000" dirty="0" smtClean="0"/>
              <a:t>const </a:t>
            </a:r>
            <a:r>
              <a:rPr lang="en-US" sz="2000" dirty="0" err="1" smtClean="0"/>
              <a:t>myBoys</a:t>
            </a:r>
            <a:r>
              <a:rPr lang="en-US" sz="2000" dirty="0" smtClean="0"/>
              <a:t> = ["Emil", "Tobias", "</a:t>
            </a:r>
            <a:r>
              <a:rPr lang="en-US" sz="2000" dirty="0" err="1" smtClean="0"/>
              <a:t>Linus</a:t>
            </a:r>
            <a:r>
              <a:rPr lang="en-US" sz="2000" dirty="0" smtClean="0"/>
              <a:t>"];</a:t>
            </a:r>
            <a:br>
              <a:rPr lang="en-US" sz="2000" dirty="0" smtClean="0"/>
            </a:br>
            <a:r>
              <a:rPr lang="en-US" sz="2000" dirty="0" smtClean="0"/>
              <a:t/>
            </a:r>
            <a:br>
              <a:rPr lang="en-US" sz="2000" dirty="0" smtClean="0"/>
            </a:br>
            <a:r>
              <a:rPr lang="en-US" sz="2000" dirty="0" smtClean="0"/>
              <a:t>// Concatenate (join) </a:t>
            </a:r>
            <a:r>
              <a:rPr lang="en-US" sz="2000" dirty="0" err="1" smtClean="0"/>
              <a:t>myGirls</a:t>
            </a:r>
            <a:r>
              <a:rPr lang="en-US" sz="2000" dirty="0" smtClean="0"/>
              <a:t> and </a:t>
            </a:r>
            <a:r>
              <a:rPr lang="en-US" sz="2000" dirty="0" err="1" smtClean="0"/>
              <a:t>myBoys</a:t>
            </a:r>
            <a:r>
              <a:rPr lang="en-US" sz="2000" dirty="0" smtClean="0"/>
              <a:t/>
            </a:r>
            <a:br>
              <a:rPr lang="en-US" sz="2000" dirty="0" smtClean="0"/>
            </a:br>
            <a:r>
              <a:rPr lang="en-US" sz="2000" dirty="0" smtClean="0"/>
              <a:t>const </a:t>
            </a:r>
            <a:r>
              <a:rPr lang="en-US" sz="2000" dirty="0" err="1" smtClean="0"/>
              <a:t>myChildren</a:t>
            </a:r>
            <a:r>
              <a:rPr lang="en-US" sz="2000" dirty="0" smtClean="0"/>
              <a:t> = </a:t>
            </a:r>
            <a:r>
              <a:rPr lang="en-US" sz="2000" dirty="0" err="1" smtClean="0"/>
              <a:t>myGirls.concat</a:t>
            </a:r>
            <a:r>
              <a:rPr lang="en-US" sz="2000" dirty="0" smtClean="0"/>
              <a:t>(</a:t>
            </a:r>
            <a:r>
              <a:rPr lang="en-US" sz="2000" dirty="0" err="1" smtClean="0"/>
              <a:t>myBoys</a:t>
            </a:r>
            <a:r>
              <a:rPr lang="en-US" sz="2000" dirty="0" smtClean="0"/>
              <a:t>);  </a:t>
            </a:r>
          </a:p>
          <a:p>
            <a:pPr algn="l"/>
            <a:r>
              <a:rPr lang="en-US" sz="2000" dirty="0" smtClean="0">
                <a:hlinkClick r:id="rId3"/>
              </a:rPr>
              <a:t>Try it Yourself »</a:t>
            </a:r>
            <a:endParaRPr lang="en-US" sz="2000" dirty="0" smtClean="0"/>
          </a:p>
          <a:p>
            <a:pPr algn="l"/>
            <a:r>
              <a:rPr lang="en-US" sz="2000" dirty="0" smtClean="0"/>
              <a:t>The </a:t>
            </a:r>
            <a:r>
              <a:rPr lang="en-US" sz="2000" dirty="0" err="1" smtClean="0"/>
              <a:t>concat</a:t>
            </a:r>
            <a:r>
              <a:rPr lang="en-US" sz="2000" dirty="0" smtClean="0"/>
              <a:t>() method does not change the existing arrays. It always returns a new array.</a:t>
            </a:r>
          </a:p>
          <a:p>
            <a:pPr algn="l"/>
            <a:r>
              <a:rPr lang="en-US" sz="2000" dirty="0" smtClean="0"/>
              <a:t>The </a:t>
            </a:r>
            <a:r>
              <a:rPr lang="en-US" sz="2000" dirty="0" err="1" smtClean="0"/>
              <a:t>concat</a:t>
            </a:r>
            <a:r>
              <a:rPr lang="en-US" sz="2000" dirty="0" smtClean="0"/>
              <a:t>() method can take any number of array arguments:</a:t>
            </a:r>
          </a:p>
          <a:p>
            <a:pPr algn="l"/>
            <a:r>
              <a:rPr lang="en-US" sz="2000" dirty="0" smtClean="0"/>
              <a:t>Example (Merging Three Arrays)</a:t>
            </a:r>
          </a:p>
          <a:p>
            <a:pPr algn="l"/>
            <a:r>
              <a:rPr lang="en-US" sz="2000" dirty="0" smtClean="0"/>
              <a:t>const arr1 = ["</a:t>
            </a:r>
            <a:r>
              <a:rPr lang="en-US" sz="2000" dirty="0" err="1" smtClean="0"/>
              <a:t>Cecilie</a:t>
            </a:r>
            <a:r>
              <a:rPr lang="en-US" sz="2000" dirty="0" smtClean="0"/>
              <a:t>", "Lone"];</a:t>
            </a:r>
            <a:br>
              <a:rPr lang="en-US" sz="2000" dirty="0" smtClean="0"/>
            </a:br>
            <a:r>
              <a:rPr lang="en-US" sz="2000" dirty="0" smtClean="0"/>
              <a:t>const arr2 = ["Emil", "Tobias", "</a:t>
            </a:r>
            <a:r>
              <a:rPr lang="en-US" sz="2000" dirty="0" err="1" smtClean="0"/>
              <a:t>Linus</a:t>
            </a:r>
            <a:r>
              <a:rPr lang="en-US" sz="2000" dirty="0" smtClean="0"/>
              <a:t>"];</a:t>
            </a:r>
            <a:br>
              <a:rPr lang="en-US" sz="2000" dirty="0" smtClean="0"/>
            </a:br>
            <a:r>
              <a:rPr lang="en-US" sz="2000" dirty="0" smtClean="0"/>
              <a:t>const arr3 = ["Robin", "Morgan"];</a:t>
            </a:r>
            <a:br>
              <a:rPr lang="en-US" sz="2000" dirty="0" smtClean="0"/>
            </a:br>
            <a:r>
              <a:rPr lang="en-US" sz="2000" dirty="0" smtClean="0"/>
              <a:t>const </a:t>
            </a:r>
            <a:r>
              <a:rPr lang="en-US" sz="2000" dirty="0" err="1" smtClean="0"/>
              <a:t>myChildren</a:t>
            </a:r>
            <a:r>
              <a:rPr lang="en-US" sz="2000" dirty="0" smtClean="0"/>
              <a:t> = arr1.concat(arr2, arr3);</a:t>
            </a:r>
          </a:p>
          <a:p>
            <a:pPr algn="l"/>
            <a:r>
              <a:rPr lang="en-US" sz="2000" dirty="0" smtClean="0">
                <a:hlinkClick r:id="rId4"/>
              </a:rPr>
              <a:t>Try it Yourself »</a:t>
            </a:r>
            <a:endParaRPr lang="en-US" sz="2000" dirty="0" smtClean="0"/>
          </a:p>
          <a:p>
            <a:pPr algn="l"/>
            <a:r>
              <a:rPr lang="en-US" sz="2000" dirty="0" smtClean="0"/>
              <a:t>The </a:t>
            </a:r>
            <a:r>
              <a:rPr lang="en-US" sz="2000" dirty="0" err="1" smtClean="0"/>
              <a:t>concat</a:t>
            </a:r>
            <a:r>
              <a:rPr lang="en-US" sz="2000" dirty="0" smtClean="0"/>
              <a:t>() method can also take strings as arguments:</a:t>
            </a:r>
          </a:p>
          <a:p>
            <a:pPr algn="l"/>
            <a:r>
              <a:rPr lang="en-US" sz="2000" dirty="0" smtClean="0"/>
              <a:t>Example (Merging an Array with Values)</a:t>
            </a:r>
          </a:p>
          <a:p>
            <a:pPr algn="l"/>
            <a:r>
              <a:rPr lang="en-US" sz="2000" dirty="0" smtClean="0"/>
              <a:t>const arr1 = ["Emil", "Tobias", "</a:t>
            </a:r>
            <a:r>
              <a:rPr lang="en-US" sz="2000" dirty="0" err="1" smtClean="0"/>
              <a:t>Linus</a:t>
            </a:r>
            <a:r>
              <a:rPr lang="en-US" sz="2000" dirty="0" smtClean="0"/>
              <a:t>"];</a:t>
            </a:r>
            <a:br>
              <a:rPr lang="en-US" sz="2000" dirty="0" smtClean="0"/>
            </a:br>
            <a:r>
              <a:rPr lang="en-US" sz="2000" dirty="0" smtClean="0"/>
              <a:t>const </a:t>
            </a:r>
            <a:r>
              <a:rPr lang="en-US" sz="2000" dirty="0" err="1" smtClean="0"/>
              <a:t>myChildren</a:t>
            </a:r>
            <a:r>
              <a:rPr lang="en-US" sz="2000" dirty="0" smtClean="0"/>
              <a:t> = arr1.concat("Peter"); </a:t>
            </a:r>
          </a:p>
          <a:p>
            <a:pPr algn="l"/>
            <a:r>
              <a:rPr lang="en-US" sz="2000" dirty="0" smtClean="0">
                <a:hlinkClick r:id="rId5"/>
              </a:rPr>
              <a:t>Try it Yourself »</a:t>
            </a:r>
            <a:endParaRPr lang="en-US" sz="2000" dirty="0" smtClean="0"/>
          </a:p>
          <a:p>
            <a:pPr algn="l"/>
            <a:r>
              <a:rPr lang="en-US" sz="2000" dirty="0" smtClean="0"/>
              <a:t>Slicing an Array</a:t>
            </a:r>
          </a:p>
          <a:p>
            <a:pPr algn="l"/>
            <a:r>
              <a:rPr lang="en-US" sz="2000" dirty="0" smtClean="0"/>
              <a:t>The slice() method slices out a piece of an array into a new array.</a:t>
            </a:r>
          </a:p>
          <a:p>
            <a:pPr algn="l"/>
            <a:r>
              <a:rPr lang="en-US" sz="2000" dirty="0" smtClean="0"/>
              <a:t>This example slices out a part of an array starting from array element 1 ("Orange"):</a:t>
            </a:r>
          </a:p>
          <a:p>
            <a:pPr algn="l"/>
            <a:r>
              <a:rPr lang="en-US" sz="2000" dirty="0" smtClean="0"/>
              <a:t>Example</a:t>
            </a:r>
          </a:p>
          <a:p>
            <a:pPr algn="l"/>
            <a:r>
              <a:rPr lang="en-US" sz="2000" dirty="0" smtClean="0"/>
              <a:t>const fruits = ["Banana", "Orange", "Lemon", "Apple", "Mango"];</a:t>
            </a:r>
            <a:br>
              <a:rPr lang="en-US" sz="2000" dirty="0" smtClean="0"/>
            </a:br>
            <a:r>
              <a:rPr lang="en-US" sz="2000" dirty="0" smtClean="0"/>
              <a:t>const citrus = </a:t>
            </a:r>
            <a:r>
              <a:rPr lang="en-US" sz="2000" dirty="0" err="1" smtClean="0"/>
              <a:t>fruits.slice</a:t>
            </a:r>
            <a:r>
              <a:rPr lang="en-US" sz="2000" dirty="0" smtClean="0"/>
              <a:t>(1);</a:t>
            </a:r>
          </a:p>
          <a:p>
            <a:pPr algn="l"/>
            <a:r>
              <a:rPr lang="en-US" sz="2000" dirty="0" smtClean="0">
                <a:hlinkClick r:id="rId6"/>
              </a:rPr>
              <a:t>Try it Yourself »</a:t>
            </a:r>
            <a:endParaRPr lang="en-US" sz="2000" dirty="0" smtClean="0"/>
          </a:p>
          <a:p>
            <a:pPr algn="l"/>
            <a:r>
              <a:rPr lang="en-US" sz="2000" dirty="0" smtClean="0"/>
              <a:t>The slice() method creates a new array. It does not remove any elements from the source array.</a:t>
            </a:r>
          </a:p>
          <a:p>
            <a:pPr algn="l"/>
            <a:r>
              <a:rPr lang="en-US" sz="2000" dirty="0" smtClean="0"/>
              <a:t>This example slices out a part of an array starting from array element 3 ("Apple"):</a:t>
            </a:r>
          </a:p>
          <a:p>
            <a:pPr algn="l"/>
            <a:r>
              <a:rPr lang="en-US" sz="2000" dirty="0" smtClean="0"/>
              <a:t>Example</a:t>
            </a:r>
          </a:p>
          <a:p>
            <a:pPr algn="l"/>
            <a:r>
              <a:rPr lang="en-US" sz="2000" dirty="0" smtClean="0"/>
              <a:t>const fruits = ["Banana", "Orange", "Lemon", "Apple", "Mango"];</a:t>
            </a:r>
            <a:br>
              <a:rPr lang="en-US" sz="2000" dirty="0" smtClean="0"/>
            </a:br>
            <a:r>
              <a:rPr lang="en-US" sz="2000" dirty="0" smtClean="0"/>
              <a:t>const citrus = </a:t>
            </a:r>
            <a:r>
              <a:rPr lang="en-US" sz="2000" dirty="0" err="1" smtClean="0"/>
              <a:t>fruits.slice</a:t>
            </a:r>
            <a:r>
              <a:rPr lang="en-US" sz="2000" dirty="0" smtClean="0"/>
              <a:t>(3);</a:t>
            </a:r>
          </a:p>
          <a:p>
            <a:pPr algn="l"/>
            <a:r>
              <a:rPr lang="en-US" sz="2000" dirty="0" smtClean="0">
                <a:hlinkClick r:id="rId7"/>
              </a:rPr>
              <a:t>Try it Yourself »</a:t>
            </a:r>
            <a:endParaRPr lang="en-US" sz="2000" dirty="0" smtClean="0"/>
          </a:p>
          <a:p>
            <a:pPr algn="l"/>
            <a:r>
              <a:rPr lang="en-US" sz="2000" dirty="0" smtClean="0"/>
              <a:t>The slice() method can take two arguments like slice(1, 3).</a:t>
            </a:r>
          </a:p>
          <a:p>
            <a:pPr algn="l"/>
            <a:r>
              <a:rPr lang="en-US" sz="2000" dirty="0" smtClean="0"/>
              <a:t>The method then selects elements from the start argument, and up to (but not including) the end argument.</a:t>
            </a:r>
          </a:p>
          <a:p>
            <a:pPr algn="l"/>
            <a:r>
              <a:rPr lang="en-US" sz="2000" dirty="0" smtClean="0"/>
              <a:t>Example</a:t>
            </a:r>
          </a:p>
          <a:p>
            <a:pPr algn="l"/>
            <a:r>
              <a:rPr lang="en-US" sz="2000" dirty="0" smtClean="0"/>
              <a:t>const fruits = ["Banana", "Orange", "Lemon", "Apple", "Mango"];</a:t>
            </a:r>
            <a:br>
              <a:rPr lang="en-US" sz="2000" dirty="0" smtClean="0"/>
            </a:br>
            <a:r>
              <a:rPr lang="en-US" sz="2000" dirty="0" smtClean="0"/>
              <a:t>const citrus = </a:t>
            </a:r>
            <a:r>
              <a:rPr lang="en-US" sz="2000" dirty="0" err="1" smtClean="0"/>
              <a:t>fruits.slice</a:t>
            </a:r>
            <a:r>
              <a:rPr lang="en-US" sz="2000" dirty="0" smtClean="0"/>
              <a:t>(1, 3);</a:t>
            </a:r>
          </a:p>
          <a:p>
            <a:pPr algn="l"/>
            <a:r>
              <a:rPr lang="en-US" sz="2000" dirty="0" smtClean="0">
                <a:hlinkClick r:id="rId8"/>
              </a:rPr>
              <a:t>Try it Yourself »</a:t>
            </a:r>
            <a:endParaRPr lang="en-US" sz="2000" dirty="0" smtClean="0"/>
          </a:p>
          <a:p>
            <a:pPr algn="l"/>
            <a:r>
              <a:rPr lang="en-US" sz="2000" dirty="0" smtClean="0"/>
              <a:t>If the end argument is omitted, like in the first examples, the slice() method slices out the rest of the array.</a:t>
            </a:r>
          </a:p>
          <a:p>
            <a:pPr algn="l"/>
            <a:r>
              <a:rPr lang="en-US" sz="2000" dirty="0" smtClean="0"/>
              <a:t>Example</a:t>
            </a:r>
          </a:p>
          <a:p>
            <a:pPr algn="l"/>
            <a:r>
              <a:rPr lang="en-US" sz="2000" dirty="0" smtClean="0"/>
              <a:t>const fruits = ["Banana", "Orange", "Lemon", "Apple", "Mango"];</a:t>
            </a:r>
            <a:br>
              <a:rPr lang="en-US" sz="2000" dirty="0" smtClean="0"/>
            </a:br>
            <a:r>
              <a:rPr lang="en-US" sz="2000" dirty="0" smtClean="0"/>
              <a:t>const citrus = </a:t>
            </a:r>
            <a:r>
              <a:rPr lang="en-US" sz="2000" dirty="0" err="1" smtClean="0"/>
              <a:t>fruits.slice</a:t>
            </a:r>
            <a:r>
              <a:rPr lang="en-US" sz="2000" dirty="0" smtClean="0"/>
              <a:t>(2);</a:t>
            </a:r>
          </a:p>
          <a:p>
            <a:pPr algn="l"/>
            <a:r>
              <a:rPr lang="en-US" sz="2000" dirty="0" smtClean="0">
                <a:hlinkClick r:id="rId9"/>
              </a:rPr>
              <a:t>Try it Yourself »</a:t>
            </a:r>
            <a:endParaRPr lang="en-US" sz="2000" dirty="0" smtClean="0"/>
          </a:p>
          <a:p>
            <a:pPr algn="l"/>
            <a:r>
              <a:rPr lang="en-US" sz="2000" dirty="0" smtClean="0"/>
              <a:t>Automatic </a:t>
            </a:r>
            <a:r>
              <a:rPr lang="en-US" sz="2000" dirty="0" err="1" smtClean="0"/>
              <a:t>toString</a:t>
            </a:r>
            <a:r>
              <a:rPr lang="en-US" sz="2000" dirty="0" smtClean="0"/>
              <a:t>()</a:t>
            </a:r>
          </a:p>
          <a:p>
            <a:pPr algn="l"/>
            <a:r>
              <a:rPr lang="en-US" sz="2000" dirty="0" smtClean="0"/>
              <a:t>JavaScript automatically converts an array to a comma separated string when a primitive value is expected.</a:t>
            </a:r>
          </a:p>
          <a:p>
            <a:pPr algn="l"/>
            <a:r>
              <a:rPr lang="en-US" sz="2000" dirty="0" smtClean="0"/>
              <a:t>This is always the case when you try to output an array.</a:t>
            </a:r>
          </a:p>
          <a:p>
            <a:pPr algn="l"/>
            <a:r>
              <a:rPr lang="en-US" sz="2000" dirty="0" smtClean="0"/>
              <a:t>These two examples will produce the same result:</a:t>
            </a:r>
          </a:p>
          <a:p>
            <a:pPr algn="l"/>
            <a:r>
              <a:rPr lang="en-US" sz="2000" dirty="0" smtClean="0"/>
              <a:t>Example</a:t>
            </a:r>
          </a:p>
          <a:p>
            <a:pPr algn="l"/>
            <a:r>
              <a:rPr lang="en-US" sz="2000" dirty="0" smtClean="0"/>
              <a:t>const fruits = ["Banana", "Orange", "Apple", "Mango"];</a:t>
            </a:r>
            <a:br>
              <a:rPr lang="en-US" sz="2000" dirty="0" smtClean="0"/>
            </a:br>
            <a:r>
              <a:rPr lang="en-US" sz="2000" dirty="0" err="1" smtClean="0"/>
              <a:t>document.getElementById</a:t>
            </a:r>
            <a:r>
              <a:rPr lang="en-US" sz="2000" dirty="0" smtClean="0"/>
              <a:t>("demo").</a:t>
            </a:r>
            <a:r>
              <a:rPr lang="en-US" sz="2000" dirty="0" err="1" smtClean="0"/>
              <a:t>innerHTML</a:t>
            </a:r>
            <a:r>
              <a:rPr lang="en-US" sz="2000" dirty="0" smtClean="0"/>
              <a:t> = </a:t>
            </a:r>
            <a:r>
              <a:rPr lang="en-US" sz="2000" dirty="0" err="1" smtClean="0"/>
              <a:t>fruits.toString</a:t>
            </a:r>
            <a:r>
              <a:rPr lang="en-US" sz="2000" dirty="0" smtClean="0"/>
              <a:t>();</a:t>
            </a:r>
          </a:p>
          <a:p>
            <a:pPr algn="l"/>
            <a:r>
              <a:rPr lang="en-US" sz="2000" dirty="0" smtClean="0">
                <a:hlinkClick r:id="rId10"/>
              </a:rPr>
              <a:t>Try it Yourself »</a:t>
            </a:r>
            <a:endParaRPr lang="en-US" sz="2000" dirty="0" smtClean="0"/>
          </a:p>
          <a:p>
            <a:pPr algn="l"/>
            <a:r>
              <a:rPr lang="en-US" sz="2000" dirty="0" smtClean="0"/>
              <a:t>Example</a:t>
            </a:r>
          </a:p>
          <a:p>
            <a:pPr algn="l"/>
            <a:r>
              <a:rPr lang="en-US" sz="2000" dirty="0" smtClean="0"/>
              <a:t>const fruits = ["Banana", "Orange", "Apple", "Mango"];</a:t>
            </a:r>
            <a:br>
              <a:rPr lang="en-US" sz="2000" dirty="0" smtClean="0"/>
            </a:br>
            <a:r>
              <a:rPr lang="en-US" sz="2000" dirty="0" err="1" smtClean="0"/>
              <a:t>document.getElementById</a:t>
            </a:r>
            <a:r>
              <a:rPr lang="en-US" sz="2000" dirty="0" smtClean="0"/>
              <a:t>("demo").</a:t>
            </a:r>
            <a:r>
              <a:rPr lang="en-US" sz="2000" dirty="0" err="1" smtClean="0"/>
              <a:t>innerHTML</a:t>
            </a:r>
            <a:r>
              <a:rPr lang="en-US" sz="2000" dirty="0" smtClean="0"/>
              <a:t> = fruits;</a:t>
            </a:r>
          </a:p>
          <a:p>
            <a:pPr algn="l"/>
            <a:r>
              <a:rPr lang="en-US" sz="2000" dirty="0" smtClean="0">
                <a:hlinkClick r:id="rId11"/>
              </a:rPr>
              <a:t>Try it Yourself »</a:t>
            </a:r>
            <a:endParaRPr lang="en-US" sz="2000" dirty="0" smtClean="0"/>
          </a:p>
          <a:p>
            <a:pPr algn="l"/>
            <a:r>
              <a:rPr lang="en-US" sz="2000" dirty="0" smtClean="0"/>
              <a:t>All JavaScript objects have a </a:t>
            </a:r>
            <a:r>
              <a:rPr lang="en-US" sz="2000" dirty="0" err="1" smtClean="0"/>
              <a:t>toString</a:t>
            </a:r>
            <a:r>
              <a:rPr lang="en-US" sz="2000" dirty="0" smtClean="0"/>
              <a:t>() method.</a:t>
            </a:r>
          </a:p>
          <a:p>
            <a:pPr algn="l"/>
            <a:r>
              <a:rPr lang="en-US" sz="2000" dirty="0" smtClean="0"/>
              <a:t>Finding Max and Min Values in an Array</a:t>
            </a:r>
          </a:p>
          <a:p>
            <a:pPr algn="l"/>
            <a:r>
              <a:rPr lang="en-US" sz="2000" dirty="0" smtClean="0"/>
              <a:t>There are no built-in functions for finding the highest or lowest value in a JavaScript array.</a:t>
            </a:r>
          </a:p>
          <a:p>
            <a:pPr algn="l"/>
            <a:r>
              <a:rPr lang="en-US" sz="2000" dirty="0" smtClean="0"/>
              <a:t>You will learn how you solve this problem in the next chapter of this tutorial.</a:t>
            </a:r>
          </a:p>
          <a:p>
            <a:pPr algn="l"/>
            <a:endParaRPr lang="en-US" sz="20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771516"/>
          </a:xfrm>
        </p:spPr>
        <p:txBody>
          <a:bodyPr>
            <a:normAutofit/>
          </a:bodyPr>
          <a:lstStyle/>
          <a:p>
            <a:pPr algn="l"/>
            <a:r>
              <a:rPr lang="en-US" sz="3600" dirty="0" smtClean="0"/>
              <a:t>Inline JavaScript</a:t>
            </a:r>
          </a:p>
        </p:txBody>
      </p:sp>
      <p:sp>
        <p:nvSpPr>
          <p:cNvPr id="3" name="Subtitle 2"/>
          <p:cNvSpPr>
            <a:spLocks noGrp="1"/>
          </p:cNvSpPr>
          <p:nvPr>
            <p:ph type="subTitle" idx="1"/>
          </p:nvPr>
        </p:nvSpPr>
        <p:spPr>
          <a:xfrm>
            <a:off x="928662" y="2285992"/>
            <a:ext cx="7459434" cy="4000528"/>
          </a:xfrm>
        </p:spPr>
        <p:txBody>
          <a:bodyPr>
            <a:normAutofit fontScale="77500" lnSpcReduction="20000"/>
          </a:bodyPr>
          <a:lstStyle/>
          <a:p>
            <a:pPr algn="l"/>
            <a:r>
              <a:rPr lang="en-US" sz="1600" dirty="0" smtClean="0"/>
              <a:t>&lt;html&gt;</a:t>
            </a:r>
          </a:p>
          <a:p>
            <a:pPr algn="l"/>
            <a:r>
              <a:rPr lang="en-US" sz="1600" dirty="0" smtClean="0"/>
              <a:t>   &lt;head&gt;</a:t>
            </a:r>
          </a:p>
          <a:p>
            <a:pPr algn="l"/>
            <a:r>
              <a:rPr lang="en-US" sz="1600" dirty="0" smtClean="0"/>
              <a:t>      &lt;script type = "text/</a:t>
            </a:r>
            <a:r>
              <a:rPr lang="en-US" sz="1600" dirty="0" err="1" smtClean="0"/>
              <a:t>javascript</a:t>
            </a:r>
            <a:r>
              <a:rPr lang="en-US" sz="1600" dirty="0" smtClean="0"/>
              <a:t>"&gt;</a:t>
            </a:r>
          </a:p>
          <a:p>
            <a:pPr algn="l"/>
            <a:r>
              <a:rPr lang="en-US" sz="1600" dirty="0" smtClean="0"/>
              <a:t>         &lt;!--</a:t>
            </a:r>
          </a:p>
          <a:p>
            <a:pPr algn="l"/>
            <a:r>
              <a:rPr lang="en-US" sz="1600" dirty="0" smtClean="0"/>
              <a:t>            function </a:t>
            </a:r>
            <a:r>
              <a:rPr lang="en-US" sz="1600" dirty="0" err="1" smtClean="0"/>
              <a:t>sayHello</a:t>
            </a:r>
            <a:r>
              <a:rPr lang="en-US" sz="1600" dirty="0" smtClean="0"/>
              <a:t>() {</a:t>
            </a:r>
          </a:p>
          <a:p>
            <a:pPr algn="l"/>
            <a:r>
              <a:rPr lang="en-US" sz="1600" dirty="0" smtClean="0"/>
              <a:t>               alert("Hello World")</a:t>
            </a:r>
          </a:p>
          <a:p>
            <a:pPr algn="l"/>
            <a:r>
              <a:rPr lang="en-US" sz="1600" dirty="0" smtClean="0"/>
              <a:t>            }</a:t>
            </a:r>
          </a:p>
          <a:p>
            <a:pPr algn="l"/>
            <a:r>
              <a:rPr lang="en-US" sz="1600" dirty="0" smtClean="0"/>
              <a:t>         //--&gt;</a:t>
            </a:r>
          </a:p>
          <a:p>
            <a:pPr algn="l"/>
            <a:r>
              <a:rPr lang="en-US" sz="1600" dirty="0" smtClean="0"/>
              <a:t>      &lt;/script&gt;</a:t>
            </a:r>
          </a:p>
          <a:p>
            <a:pPr algn="l"/>
            <a:r>
              <a:rPr lang="en-US" sz="1600" dirty="0" smtClean="0"/>
              <a:t>   &lt;/head&gt;</a:t>
            </a:r>
          </a:p>
          <a:p>
            <a:pPr algn="l"/>
            <a:r>
              <a:rPr lang="en-US" sz="1600" dirty="0" smtClean="0"/>
              <a:t>   </a:t>
            </a:r>
          </a:p>
          <a:p>
            <a:pPr algn="l"/>
            <a:r>
              <a:rPr lang="en-US" sz="1600" dirty="0" smtClean="0"/>
              <a:t>   &lt;body&gt;</a:t>
            </a:r>
          </a:p>
          <a:p>
            <a:pPr algn="l"/>
            <a:r>
              <a:rPr lang="en-US" sz="1600" dirty="0" smtClean="0"/>
              <a:t>      &lt;script type = "text/</a:t>
            </a:r>
            <a:r>
              <a:rPr lang="en-US" sz="1600" dirty="0" err="1" smtClean="0"/>
              <a:t>javascript</a:t>
            </a:r>
            <a:r>
              <a:rPr lang="en-US" sz="1600" dirty="0" smtClean="0"/>
              <a:t>"&gt;</a:t>
            </a:r>
          </a:p>
          <a:p>
            <a:pPr algn="l"/>
            <a:r>
              <a:rPr lang="en-US" sz="1600" dirty="0" smtClean="0"/>
              <a:t>         &lt;!--</a:t>
            </a:r>
          </a:p>
          <a:p>
            <a:pPr algn="l"/>
            <a:r>
              <a:rPr lang="en-US" sz="1600" dirty="0" smtClean="0"/>
              <a:t>            </a:t>
            </a:r>
            <a:r>
              <a:rPr lang="en-US" sz="1600" dirty="0" err="1" smtClean="0"/>
              <a:t>document.write</a:t>
            </a:r>
            <a:r>
              <a:rPr lang="en-US" sz="1600" dirty="0" smtClean="0"/>
              <a:t>("Hello World")</a:t>
            </a:r>
          </a:p>
          <a:p>
            <a:pPr algn="l"/>
            <a:r>
              <a:rPr lang="en-US" sz="1600" dirty="0" smtClean="0"/>
              <a:t>         //--&gt;</a:t>
            </a:r>
          </a:p>
          <a:p>
            <a:pPr algn="l"/>
            <a:r>
              <a:rPr lang="en-US" sz="1600" dirty="0" smtClean="0"/>
              <a:t>      &lt;/script&gt;</a:t>
            </a:r>
          </a:p>
          <a:p>
            <a:pPr algn="l"/>
            <a:r>
              <a:rPr lang="en-US" sz="1600" dirty="0" smtClean="0"/>
              <a:t>      </a:t>
            </a:r>
          </a:p>
          <a:p>
            <a:pPr algn="l"/>
            <a:r>
              <a:rPr lang="en-US" sz="1600" dirty="0" smtClean="0"/>
              <a:t>      &lt;input type = "button" </a:t>
            </a:r>
            <a:r>
              <a:rPr lang="en-US" sz="1600" dirty="0" err="1" smtClean="0"/>
              <a:t>onclick</a:t>
            </a:r>
            <a:r>
              <a:rPr lang="en-US" sz="1600" dirty="0" smtClean="0"/>
              <a:t> = "</a:t>
            </a:r>
            <a:r>
              <a:rPr lang="en-US" sz="1600" dirty="0" err="1" smtClean="0"/>
              <a:t>sayHello</a:t>
            </a:r>
            <a:r>
              <a:rPr lang="en-US" sz="1600" dirty="0" smtClean="0"/>
              <a:t>()" value = "Say Hello" /&gt;</a:t>
            </a:r>
          </a:p>
          <a:p>
            <a:pPr algn="l"/>
            <a:r>
              <a:rPr lang="en-US" sz="1600" dirty="0" smtClean="0"/>
              <a:t>   &lt;/body&gt;</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External JavaScript</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600" dirty="0" smtClean="0"/>
              <a:t>&lt;html&gt;</a:t>
            </a:r>
          </a:p>
          <a:p>
            <a:pPr algn="l"/>
            <a:r>
              <a:rPr lang="en-US" sz="1600" dirty="0" smtClean="0"/>
              <a:t>   &lt;head&gt;</a:t>
            </a:r>
          </a:p>
          <a:p>
            <a:pPr algn="l"/>
            <a:r>
              <a:rPr lang="en-US" sz="1600" dirty="0" smtClean="0"/>
              <a:t>      &lt;script type = "text/</a:t>
            </a:r>
            <a:r>
              <a:rPr lang="en-US" sz="1600" dirty="0" err="1" smtClean="0"/>
              <a:t>javascript</a:t>
            </a:r>
            <a:r>
              <a:rPr lang="en-US" sz="1600" dirty="0" smtClean="0"/>
              <a:t>" </a:t>
            </a:r>
            <a:r>
              <a:rPr lang="en-US" sz="1600" dirty="0" err="1" smtClean="0"/>
              <a:t>src</a:t>
            </a:r>
            <a:r>
              <a:rPr lang="en-US" sz="1600" dirty="0" smtClean="0"/>
              <a:t> = “&lt;filename.js&gt;" &gt;&lt;/script&gt;</a:t>
            </a:r>
          </a:p>
          <a:p>
            <a:pPr algn="l"/>
            <a:r>
              <a:rPr lang="en-US" sz="1600" dirty="0" smtClean="0"/>
              <a:t>   &lt;/head&gt;</a:t>
            </a:r>
          </a:p>
          <a:p>
            <a:pPr algn="l"/>
            <a:r>
              <a:rPr lang="en-US" sz="1600" dirty="0" smtClean="0"/>
              <a:t>   </a:t>
            </a:r>
          </a:p>
          <a:p>
            <a:pPr algn="l"/>
            <a:r>
              <a:rPr lang="en-US" sz="1600" dirty="0" smtClean="0"/>
              <a:t>   &lt;body&gt;</a:t>
            </a:r>
          </a:p>
          <a:p>
            <a:pPr algn="l"/>
            <a:r>
              <a:rPr lang="en-US" sz="1600" dirty="0" smtClean="0"/>
              <a:t>      .......</a:t>
            </a:r>
          </a:p>
          <a:p>
            <a:pPr algn="l"/>
            <a:r>
              <a:rPr lang="en-US" sz="1600" dirty="0" smtClean="0"/>
              <a:t>   &lt;/body&gt;</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Data Type</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600" dirty="0" smtClean="0"/>
              <a:t>JavaScript allows you to work with three primitive data types −</a:t>
            </a:r>
          </a:p>
          <a:p>
            <a:pPr algn="l"/>
            <a:r>
              <a:rPr lang="en-US" sz="1600" b="1" dirty="0" smtClean="0"/>
              <a:t>Numbers,</a:t>
            </a:r>
            <a:r>
              <a:rPr lang="en-US" sz="1600" dirty="0" smtClean="0"/>
              <a:t> </a:t>
            </a:r>
            <a:r>
              <a:rPr lang="en-US" sz="1600" dirty="0" err="1" smtClean="0"/>
              <a:t>eg</a:t>
            </a:r>
            <a:r>
              <a:rPr lang="en-US" sz="1600" dirty="0" smtClean="0"/>
              <a:t>. 123, 120.50 etc.</a:t>
            </a:r>
          </a:p>
          <a:p>
            <a:pPr algn="l"/>
            <a:r>
              <a:rPr lang="en-US" sz="1600" b="1" dirty="0" smtClean="0"/>
              <a:t>Strings</a:t>
            </a:r>
            <a:r>
              <a:rPr lang="en-US" sz="1600" dirty="0" smtClean="0"/>
              <a:t> of text e.g. "This text string" etc.</a:t>
            </a:r>
          </a:p>
          <a:p>
            <a:pPr algn="l"/>
            <a:r>
              <a:rPr lang="en-US" sz="1600" b="1" dirty="0" smtClean="0"/>
              <a:t>Boolean</a:t>
            </a:r>
            <a:r>
              <a:rPr lang="en-US" sz="1600" dirty="0" smtClean="0"/>
              <a:t> e.g. true or false.</a:t>
            </a:r>
          </a:p>
          <a:p>
            <a:pPr algn="l"/>
            <a:r>
              <a:rPr lang="en-US" sz="1600" dirty="0" smtClean="0"/>
              <a:t>JavaScript also defines two trivial data types, </a:t>
            </a:r>
            <a:r>
              <a:rPr lang="en-US" sz="1600" b="1" dirty="0" smtClean="0"/>
              <a:t>null</a:t>
            </a:r>
            <a:r>
              <a:rPr lang="en-US" sz="1600" dirty="0" smtClean="0"/>
              <a:t> and </a:t>
            </a:r>
            <a:r>
              <a:rPr lang="en-US" sz="1600" b="1" dirty="0" smtClean="0"/>
              <a:t>undefined,</a:t>
            </a:r>
            <a:r>
              <a:rPr lang="en-US" sz="1600" dirty="0" smtClean="0"/>
              <a:t> each of which defines only a single value. In addition to these primitive data types, JavaScript supports a composite data type known as </a:t>
            </a:r>
            <a:r>
              <a:rPr lang="en-US" sz="1600" b="1" dirty="0" smtClean="0"/>
              <a:t>object</a:t>
            </a:r>
            <a:r>
              <a:rPr lang="en-US" sz="1600" dirty="0" smtClean="0"/>
              <a:t>. </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95</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450</TotalTime>
  <Words>1780</Words>
  <Application>Microsoft Office PowerPoint</Application>
  <PresentationFormat>On-screen Show (4:3)</PresentationFormat>
  <Paragraphs>1053</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Flow</vt:lpstr>
      <vt:lpstr>JavaScript</vt:lpstr>
      <vt:lpstr>What is JavaScript ?</vt:lpstr>
      <vt:lpstr>Advantages of JavaScript</vt:lpstr>
      <vt:lpstr>Slide 4</vt:lpstr>
      <vt:lpstr>Slide 5</vt:lpstr>
      <vt:lpstr>Comments</vt:lpstr>
      <vt:lpstr>Inline JavaScript</vt:lpstr>
      <vt:lpstr>External JavaScript</vt:lpstr>
      <vt:lpstr>Data Type</vt:lpstr>
      <vt:lpstr>Variable</vt:lpstr>
      <vt:lpstr>Variable</vt:lpstr>
      <vt:lpstr>Variable  JavaScript Let </vt:lpstr>
      <vt:lpstr>Let</vt:lpstr>
      <vt:lpstr>Redeclaring Variables</vt:lpstr>
      <vt:lpstr>Redeclaring variable</vt:lpstr>
      <vt:lpstr>Redeclaring </vt:lpstr>
      <vt:lpstr>Slide 17</vt:lpstr>
      <vt:lpstr>JavaScript Const</vt:lpstr>
      <vt:lpstr>Const</vt:lpstr>
      <vt:lpstr>Const</vt:lpstr>
      <vt:lpstr>Const</vt:lpstr>
      <vt:lpstr>Operator</vt:lpstr>
      <vt:lpstr>Assignment Operators</vt:lpstr>
      <vt:lpstr>Comparison Operator</vt:lpstr>
      <vt:lpstr>Logical Operator</vt:lpstr>
      <vt:lpstr>Function</vt:lpstr>
      <vt:lpstr>Function</vt:lpstr>
      <vt:lpstr>JavaScript Objects </vt:lpstr>
      <vt:lpstr>Accessing Object Properties </vt:lpstr>
      <vt:lpstr>Object Method</vt:lpstr>
      <vt:lpstr>Accessing Object Methods </vt:lpstr>
      <vt:lpstr>String</vt:lpstr>
      <vt:lpstr>String Method</vt:lpstr>
      <vt:lpstr>Slide 34</vt:lpstr>
      <vt:lpstr>Slide 35</vt:lpstr>
      <vt:lpstr>Slide 36</vt:lpstr>
      <vt:lpstr>Slide 37</vt:lpstr>
      <vt:lpstr>Slide 38</vt:lpstr>
      <vt:lpstr>Slide 39</vt:lpstr>
      <vt:lpstr>String method</vt:lpstr>
      <vt:lpstr>String method</vt:lpstr>
      <vt:lpstr>String Method</vt:lpstr>
      <vt:lpstr>Slide 43</vt:lpstr>
      <vt:lpstr>Slide 44</vt:lpstr>
      <vt:lpstr>If/Condition</vt:lpstr>
      <vt:lpstr>Switch</vt:lpstr>
      <vt:lpstr>Loop</vt:lpstr>
      <vt:lpstr>Slide 48</vt:lpstr>
      <vt:lpstr>Slide 49</vt:lpstr>
      <vt:lpstr>Slide 50</vt:lpstr>
      <vt:lpstr>JavaScript Arrow Function </vt:lpstr>
      <vt:lpstr>Slide 52</vt:lpstr>
      <vt:lpstr>Slide 53</vt:lpstr>
      <vt:lpstr>Slide 54</vt:lpstr>
      <vt:lpstr>Slide 55</vt:lpstr>
      <vt:lpstr>JSON</vt:lpstr>
      <vt:lpstr>Slide 57</vt:lpstr>
      <vt:lpstr>Slide 58</vt:lpstr>
      <vt:lpstr>Slide 59</vt:lpstr>
      <vt:lpstr>Slide 60</vt:lpstr>
      <vt:lpstr>Slide 61</vt:lpstr>
      <vt:lpstr>JavaScript Events </vt:lpstr>
      <vt:lpstr>Slide 63</vt:lpstr>
      <vt:lpstr>Array</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222</cp:revision>
  <dcterms:created xsi:type="dcterms:W3CDTF">2021-06-23T08:14:12Z</dcterms:created>
  <dcterms:modified xsi:type="dcterms:W3CDTF">2021-06-27T03:16:24Z</dcterms:modified>
</cp:coreProperties>
</file>