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3" r:id="rId4"/>
    <p:sldId id="257" r:id="rId5"/>
    <p:sldId id="258" r:id="rId6"/>
    <p:sldId id="259"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61" r:id="rId20"/>
    <p:sldId id="276" r:id="rId21"/>
    <p:sldId id="275" r:id="rId22"/>
    <p:sldId id="281" r:id="rId23"/>
    <p:sldId id="277" r:id="rId24"/>
    <p:sldId id="278" r:id="rId25"/>
    <p:sldId id="279" r:id="rId26"/>
    <p:sldId id="280"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A40E50-6BF3-4CB7-B614-F8F850D9AEAD}"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CB245-89DB-44DC-8C06-B4AA26CF4E5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40E50-6BF3-4CB7-B614-F8F850D9AEAD}"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CB245-89DB-44DC-8C06-B4AA26CF4E5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40E50-6BF3-4CB7-B614-F8F850D9AEAD}"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CB245-89DB-44DC-8C06-B4AA26CF4E5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40E50-6BF3-4CB7-B614-F8F850D9AEAD}"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CB245-89DB-44DC-8C06-B4AA26CF4E5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A40E50-6BF3-4CB7-B614-F8F850D9AEAD}"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CB245-89DB-44DC-8C06-B4AA26CF4E5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A40E50-6BF3-4CB7-B614-F8F850D9AEAD}" type="datetimeFigureOut">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CB245-89DB-44DC-8C06-B4AA26CF4E5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A40E50-6BF3-4CB7-B614-F8F850D9AEAD}" type="datetimeFigureOut">
              <a:rPr lang="en-US" smtClean="0"/>
              <a:t>6/20/2021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0CB245-89DB-44DC-8C06-B4AA26CF4E5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A40E50-6BF3-4CB7-B614-F8F850D9AEAD}" type="datetimeFigureOut">
              <a:rPr lang="en-US" smtClean="0"/>
              <a:t>6/20/2021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0CB245-89DB-44DC-8C06-B4AA26CF4E5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40E50-6BF3-4CB7-B614-F8F850D9AEAD}" type="datetimeFigureOut">
              <a:rPr lang="en-US" smtClean="0"/>
              <a:t>6/20/2021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0CB245-89DB-44DC-8C06-B4AA26CF4E5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40E50-6BF3-4CB7-B614-F8F850D9AEAD}" type="datetimeFigureOut">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CB245-89DB-44DC-8C06-B4AA26CF4E5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40E50-6BF3-4CB7-B614-F8F850D9AEAD}" type="datetimeFigureOut">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CB245-89DB-44DC-8C06-B4AA26CF4E5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40E50-6BF3-4CB7-B614-F8F850D9AEAD}" type="datetimeFigureOut">
              <a:rPr lang="en-US" smtClean="0"/>
              <a:t>6/20/2021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0CB245-89DB-44DC-8C06-B4AA26CF4E5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r>
              <a:rPr lang="en-US" dirty="0" smtClean="0"/>
              <a:t> Tutorial</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9458" name="Picture 2"/>
          <p:cNvPicPr>
            <a:picLocks noGrp="1" noChangeAspect="1" noChangeArrowheads="1"/>
          </p:cNvPicPr>
          <p:nvPr>
            <p:ph idx="1"/>
          </p:nvPr>
        </p:nvPicPr>
        <p:blipFill>
          <a:blip r:embed="rId2"/>
          <a:srcRect/>
          <a:stretch>
            <a:fillRect/>
          </a:stretch>
        </p:blipFill>
        <p:spPr bwMode="auto">
          <a:xfrm>
            <a:off x="985837" y="1705769"/>
            <a:ext cx="7172325" cy="4314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482" name="Picture 2"/>
          <p:cNvPicPr>
            <a:picLocks noGrp="1" noChangeAspect="1" noChangeArrowheads="1"/>
          </p:cNvPicPr>
          <p:nvPr>
            <p:ph idx="1"/>
          </p:nvPr>
        </p:nvPicPr>
        <p:blipFill>
          <a:blip r:embed="rId2"/>
          <a:srcRect/>
          <a:stretch>
            <a:fillRect/>
          </a:stretch>
        </p:blipFill>
        <p:spPr bwMode="auto">
          <a:xfrm>
            <a:off x="1095375" y="1796256"/>
            <a:ext cx="6953250" cy="4133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dirty="0"/>
          </a:p>
        </p:txBody>
      </p:sp>
      <p:pic>
        <p:nvPicPr>
          <p:cNvPr id="21506" name="Picture 2"/>
          <p:cNvPicPr>
            <a:picLocks noChangeAspect="1" noChangeArrowheads="1"/>
          </p:cNvPicPr>
          <p:nvPr/>
        </p:nvPicPr>
        <p:blipFill>
          <a:blip r:embed="rId2"/>
          <a:srcRect/>
          <a:stretch>
            <a:fillRect/>
          </a:stretch>
        </p:blipFill>
        <p:spPr bwMode="auto">
          <a:xfrm>
            <a:off x="1223963" y="1966913"/>
            <a:ext cx="6696075"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2530" name="Picture 2"/>
          <p:cNvPicPr>
            <a:picLocks noGrp="1" noChangeAspect="1" noChangeArrowheads="1"/>
          </p:cNvPicPr>
          <p:nvPr>
            <p:ph idx="1"/>
          </p:nvPr>
        </p:nvPicPr>
        <p:blipFill>
          <a:blip r:embed="rId2"/>
          <a:srcRect/>
          <a:stretch>
            <a:fillRect/>
          </a:stretch>
        </p:blipFill>
        <p:spPr bwMode="auto">
          <a:xfrm>
            <a:off x="1300162" y="1748631"/>
            <a:ext cx="6543675" cy="4229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3554" name="Picture 2"/>
          <p:cNvPicPr>
            <a:picLocks noGrp="1" noChangeAspect="1" noChangeArrowheads="1"/>
          </p:cNvPicPr>
          <p:nvPr>
            <p:ph idx="1"/>
          </p:nvPr>
        </p:nvPicPr>
        <p:blipFill>
          <a:blip r:embed="rId2"/>
          <a:srcRect/>
          <a:stretch>
            <a:fillRect/>
          </a:stretch>
        </p:blipFill>
        <p:spPr bwMode="auto">
          <a:xfrm>
            <a:off x="1138237" y="2534444"/>
            <a:ext cx="6867525" cy="2657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4578" name="Picture 2"/>
          <p:cNvPicPr>
            <a:picLocks noGrp="1" noChangeAspect="1" noChangeArrowheads="1"/>
          </p:cNvPicPr>
          <p:nvPr>
            <p:ph idx="1"/>
          </p:nvPr>
        </p:nvPicPr>
        <p:blipFill>
          <a:blip r:embed="rId2"/>
          <a:srcRect/>
          <a:stretch>
            <a:fillRect/>
          </a:stretch>
        </p:blipFill>
        <p:spPr bwMode="auto">
          <a:xfrm>
            <a:off x="1138237" y="1696244"/>
            <a:ext cx="6867525" cy="4333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5602" name="Picture 2"/>
          <p:cNvPicPr>
            <a:picLocks noGrp="1" noChangeAspect="1" noChangeArrowheads="1"/>
          </p:cNvPicPr>
          <p:nvPr>
            <p:ph idx="1"/>
          </p:nvPr>
        </p:nvPicPr>
        <p:blipFill>
          <a:blip r:embed="rId2"/>
          <a:srcRect/>
          <a:stretch>
            <a:fillRect/>
          </a:stretch>
        </p:blipFill>
        <p:spPr bwMode="auto">
          <a:xfrm>
            <a:off x="1319212" y="2091531"/>
            <a:ext cx="6505575" cy="3543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6626" name="Picture 2"/>
          <p:cNvPicPr>
            <a:picLocks noGrp="1" noChangeAspect="1" noChangeArrowheads="1"/>
          </p:cNvPicPr>
          <p:nvPr>
            <p:ph idx="1"/>
          </p:nvPr>
        </p:nvPicPr>
        <p:blipFill>
          <a:blip r:embed="rId2"/>
          <a:srcRect/>
          <a:stretch>
            <a:fillRect/>
          </a:stretch>
        </p:blipFill>
        <p:spPr bwMode="auto">
          <a:xfrm>
            <a:off x="1195387" y="1967706"/>
            <a:ext cx="6753225" cy="3790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7650" name="Picture 2"/>
          <p:cNvPicPr>
            <a:picLocks noGrp="1" noChangeAspect="1" noChangeArrowheads="1"/>
          </p:cNvPicPr>
          <p:nvPr>
            <p:ph idx="1"/>
          </p:nvPr>
        </p:nvPicPr>
        <p:blipFill>
          <a:blip r:embed="rId2"/>
          <a:srcRect/>
          <a:stretch>
            <a:fillRect/>
          </a:stretch>
        </p:blipFill>
        <p:spPr bwMode="auto">
          <a:xfrm>
            <a:off x="1123950" y="2020094"/>
            <a:ext cx="6896100" cy="3686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Basich</a:t>
            </a:r>
            <a:r>
              <a:rPr lang="en-US" dirty="0" smtClean="0"/>
              <a:t> </a:t>
            </a:r>
            <a:r>
              <a:rPr lang="en-US" dirty="0" err="1" smtClean="0"/>
              <a:t>commads</a:t>
            </a:r>
            <a:endParaRPr lang="en-US" dirty="0"/>
          </a:p>
        </p:txBody>
      </p:sp>
      <p:sp>
        <p:nvSpPr>
          <p:cNvPr id="3" name="Content Placeholder 2"/>
          <p:cNvSpPr>
            <a:spLocks noGrp="1"/>
          </p:cNvSpPr>
          <p:nvPr>
            <p:ph idx="1"/>
          </p:nvPr>
        </p:nvSpPr>
        <p:spPr/>
        <p:txBody>
          <a:bodyPr>
            <a:normAutofit fontScale="47500" lnSpcReduction="20000"/>
          </a:bodyPr>
          <a:lstStyle/>
          <a:p>
            <a:r>
              <a:rPr lang="en-US" b="1" dirty="0" err="1"/>
              <a:t>git</a:t>
            </a:r>
            <a:r>
              <a:rPr lang="en-US" b="1" dirty="0"/>
              <a:t> </a:t>
            </a:r>
            <a:r>
              <a:rPr lang="en-US" b="1" dirty="0" err="1"/>
              <a:t>config</a:t>
            </a:r>
            <a:endParaRPr lang="en-US" dirty="0"/>
          </a:p>
          <a:p>
            <a:r>
              <a:rPr lang="en-US" b="1" dirty="0" err="1"/>
              <a:t>git</a:t>
            </a:r>
            <a:r>
              <a:rPr lang="en-US" b="1" dirty="0"/>
              <a:t> init</a:t>
            </a:r>
            <a:endParaRPr lang="en-US" dirty="0"/>
          </a:p>
          <a:p>
            <a:r>
              <a:rPr lang="en-US" b="1" dirty="0" err="1"/>
              <a:t>git</a:t>
            </a:r>
            <a:r>
              <a:rPr lang="en-US" b="1" dirty="0"/>
              <a:t> clone</a:t>
            </a:r>
            <a:endParaRPr lang="en-US" dirty="0"/>
          </a:p>
          <a:p>
            <a:r>
              <a:rPr lang="en-US" b="1" dirty="0" err="1"/>
              <a:t>git</a:t>
            </a:r>
            <a:r>
              <a:rPr lang="en-US" b="1" dirty="0"/>
              <a:t> add</a:t>
            </a:r>
            <a:endParaRPr lang="en-US" dirty="0"/>
          </a:p>
          <a:p>
            <a:r>
              <a:rPr lang="en-US" b="1" dirty="0" err="1"/>
              <a:t>git</a:t>
            </a:r>
            <a:r>
              <a:rPr lang="en-US" b="1" dirty="0"/>
              <a:t> commit</a:t>
            </a:r>
            <a:endParaRPr lang="en-US" dirty="0"/>
          </a:p>
          <a:p>
            <a:r>
              <a:rPr lang="en-US" b="1" dirty="0" err="1"/>
              <a:t>git</a:t>
            </a:r>
            <a:r>
              <a:rPr lang="en-US" b="1" dirty="0"/>
              <a:t> diff</a:t>
            </a:r>
            <a:endParaRPr lang="en-US" dirty="0"/>
          </a:p>
          <a:p>
            <a:r>
              <a:rPr lang="en-US" b="1" dirty="0" err="1"/>
              <a:t>git</a:t>
            </a:r>
            <a:r>
              <a:rPr lang="en-US" b="1" dirty="0"/>
              <a:t> reset</a:t>
            </a:r>
            <a:endParaRPr lang="en-US" dirty="0"/>
          </a:p>
          <a:p>
            <a:r>
              <a:rPr lang="en-US" b="1" dirty="0" err="1"/>
              <a:t>git</a:t>
            </a:r>
            <a:r>
              <a:rPr lang="en-US" b="1" dirty="0"/>
              <a:t> status</a:t>
            </a:r>
            <a:endParaRPr lang="en-US" dirty="0"/>
          </a:p>
          <a:p>
            <a:r>
              <a:rPr lang="en-US" b="1" dirty="0" err="1" smtClean="0"/>
              <a:t>git</a:t>
            </a:r>
            <a:r>
              <a:rPr lang="en-US" b="1" dirty="0" smtClean="0"/>
              <a:t> </a:t>
            </a:r>
            <a:r>
              <a:rPr lang="en-US" b="1" dirty="0"/>
              <a:t>log</a:t>
            </a:r>
            <a:endParaRPr lang="en-US" dirty="0"/>
          </a:p>
          <a:p>
            <a:r>
              <a:rPr lang="en-US" b="1" dirty="0" err="1"/>
              <a:t>git</a:t>
            </a:r>
            <a:r>
              <a:rPr lang="en-US" b="1" dirty="0"/>
              <a:t> show</a:t>
            </a:r>
            <a:endParaRPr lang="en-US" dirty="0"/>
          </a:p>
          <a:p>
            <a:r>
              <a:rPr lang="en-US" b="1" dirty="0" err="1"/>
              <a:t>git</a:t>
            </a:r>
            <a:r>
              <a:rPr lang="en-US" b="1" dirty="0"/>
              <a:t> tag</a:t>
            </a:r>
            <a:endParaRPr lang="en-US" dirty="0"/>
          </a:p>
          <a:p>
            <a:r>
              <a:rPr lang="en-US" b="1" dirty="0" err="1"/>
              <a:t>git</a:t>
            </a:r>
            <a:r>
              <a:rPr lang="en-US" b="1" dirty="0"/>
              <a:t> branch</a:t>
            </a:r>
            <a:endParaRPr lang="en-US" dirty="0"/>
          </a:p>
          <a:p>
            <a:r>
              <a:rPr lang="en-US" b="1" dirty="0" err="1"/>
              <a:t>git</a:t>
            </a:r>
            <a:r>
              <a:rPr lang="en-US" b="1" dirty="0"/>
              <a:t> checkout</a:t>
            </a:r>
            <a:endParaRPr lang="en-US" dirty="0"/>
          </a:p>
          <a:p>
            <a:r>
              <a:rPr lang="en-US" b="1" dirty="0" err="1"/>
              <a:t>git</a:t>
            </a:r>
            <a:r>
              <a:rPr lang="en-US" b="1" dirty="0"/>
              <a:t> merge</a:t>
            </a:r>
            <a:endParaRPr lang="en-US" dirty="0"/>
          </a:p>
          <a:p>
            <a:r>
              <a:rPr lang="en-US" b="1" dirty="0" err="1"/>
              <a:t>git</a:t>
            </a:r>
            <a:r>
              <a:rPr lang="en-US" b="1" dirty="0"/>
              <a:t> remote</a:t>
            </a:r>
            <a:endParaRPr lang="en-US" dirty="0"/>
          </a:p>
          <a:p>
            <a:r>
              <a:rPr lang="en-US" b="1" dirty="0" err="1"/>
              <a:t>git</a:t>
            </a:r>
            <a:r>
              <a:rPr lang="en-US" b="1" dirty="0"/>
              <a:t> push</a:t>
            </a:r>
            <a:endParaRPr lang="en-US" dirty="0"/>
          </a:p>
          <a:p>
            <a:r>
              <a:rPr lang="en-US" b="1" dirty="0" err="1"/>
              <a:t>git</a:t>
            </a:r>
            <a:r>
              <a:rPr lang="en-US" b="1" dirty="0"/>
              <a:t> pull</a:t>
            </a:r>
            <a:endParaRPr lang="en-US" dirty="0"/>
          </a:p>
          <a:p>
            <a:r>
              <a:rPr lang="en-US" b="1" dirty="0" err="1"/>
              <a:t>git</a:t>
            </a:r>
            <a:r>
              <a:rPr lang="en-US" b="1" dirty="0"/>
              <a:t> stash</a:t>
            </a:r>
            <a:endParaRPr lang="en-US" dirty="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Subtitle 2"/>
          <p:cNvSpPr>
            <a:spLocks noGrp="1"/>
          </p:cNvSpPr>
          <p:nvPr>
            <p:ph idx="1"/>
          </p:nvPr>
        </p:nvSpPr>
        <p:spPr/>
        <p:txBody>
          <a:bodyPr>
            <a:normAutofit fontScale="92500" lnSpcReduction="20000"/>
          </a:bodyPr>
          <a:lstStyle/>
          <a:p>
            <a:r>
              <a:rPr lang="en-US" dirty="0" err="1"/>
              <a:t>Git</a:t>
            </a:r>
            <a:r>
              <a:rPr lang="en-US" dirty="0"/>
              <a:t> is a version-control system for tracking changes in computer files and coordinating work on those files among multiple people. </a:t>
            </a:r>
            <a:r>
              <a:rPr lang="en-US" dirty="0" err="1"/>
              <a:t>Git</a:t>
            </a:r>
            <a:r>
              <a:rPr lang="en-US" dirty="0"/>
              <a:t> is a </a:t>
            </a:r>
            <a:r>
              <a:rPr lang="en-US" b="1" i="1" dirty="0"/>
              <a:t>Distributed Version Control System</a:t>
            </a:r>
            <a:r>
              <a:rPr lang="en-US" dirty="0"/>
              <a:t>. So </a:t>
            </a:r>
            <a:r>
              <a:rPr lang="en-US" dirty="0" err="1"/>
              <a:t>Git</a:t>
            </a:r>
            <a:r>
              <a:rPr lang="en-US" dirty="0"/>
              <a:t> does not necessarily rely on a central server to store all the versions of a project’s files. Instead, every user “clones” a copy of a repository (a collection of files) and has the </a:t>
            </a:r>
            <a:r>
              <a:rPr lang="en-US" b="1" i="1" dirty="0"/>
              <a:t>full</a:t>
            </a:r>
            <a:r>
              <a:rPr lang="en-US" dirty="0"/>
              <a:t> history of the project on their own hard drive. This clone has </a:t>
            </a:r>
            <a:r>
              <a:rPr lang="en-US" i="1" dirty="0"/>
              <a:t>all</a:t>
            </a:r>
            <a:r>
              <a:rPr lang="en-US" dirty="0"/>
              <a:t> of the metadata of the original while the original itself is stored on a self-hosted server or a third party hosting service like </a:t>
            </a:r>
            <a:r>
              <a:rPr lang="en-US" dirty="0" err="1"/>
              <a:t>GitHub</a:t>
            </a:r>
            <a:r>
              <a:rPr lang="en-US" dirty="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Git</a:t>
            </a:r>
            <a:r>
              <a:rPr lang="en-US" dirty="0" smtClean="0"/>
              <a:t> setup and </a:t>
            </a:r>
            <a:r>
              <a:rPr lang="en-US" dirty="0" err="1" smtClean="0"/>
              <a:t>config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command</a:t>
            </a:r>
            <a:endParaRPr lang="en-US" dirty="0"/>
          </a:p>
        </p:txBody>
      </p:sp>
      <p:sp>
        <p:nvSpPr>
          <p:cNvPr id="3" name="Content Placeholder 2"/>
          <p:cNvSpPr>
            <a:spLocks noGrp="1"/>
          </p:cNvSpPr>
          <p:nvPr>
            <p:ph idx="1"/>
          </p:nvPr>
        </p:nvSpPr>
        <p:spPr/>
        <p:txBody>
          <a:bodyPr>
            <a:normAutofit/>
          </a:bodyPr>
          <a:lstStyle/>
          <a:p>
            <a:r>
              <a:rPr lang="en-US" sz="1200" dirty="0" err="1" smtClean="0"/>
              <a:t>Sart</a:t>
            </a:r>
            <a:r>
              <a:rPr lang="en-US" sz="1200" dirty="0" smtClean="0"/>
              <a:t> development from a known tag</a:t>
            </a:r>
          </a:p>
          <a:p>
            <a:r>
              <a:rPr lang="en-US" sz="1200" dirty="0" smtClean="0"/>
              <a:t>$ </a:t>
            </a:r>
            <a:r>
              <a:rPr lang="en-US" sz="1200" dirty="0" err="1" smtClean="0"/>
              <a:t>git</a:t>
            </a:r>
            <a:r>
              <a:rPr lang="en-US" sz="1200" dirty="0" smtClean="0"/>
              <a:t> clone git://git.kernel.org/pub/scm/.../linux-2.6 my2.6 </a:t>
            </a:r>
          </a:p>
          <a:p>
            <a:r>
              <a:rPr lang="en-US" sz="1200" dirty="0" smtClean="0"/>
              <a:t>$ </a:t>
            </a:r>
            <a:r>
              <a:rPr lang="en-US" sz="1200" dirty="0" err="1" smtClean="0"/>
              <a:t>cd</a:t>
            </a:r>
            <a:r>
              <a:rPr lang="en-US" sz="1200" dirty="0" smtClean="0"/>
              <a:t> my2.6 </a:t>
            </a:r>
          </a:p>
          <a:p>
            <a:r>
              <a:rPr lang="en-US" sz="1200" dirty="0" smtClean="0"/>
              <a:t>$ </a:t>
            </a:r>
            <a:r>
              <a:rPr lang="en-US" sz="1200" dirty="0" err="1" smtClean="0"/>
              <a:t>git</a:t>
            </a:r>
            <a:r>
              <a:rPr lang="en-US" sz="1200" dirty="0" smtClean="0"/>
              <a:t> branch my2.6.14 v2.6.14 </a:t>
            </a:r>
            <a:r>
              <a:rPr lang="en-US" sz="1200" b="1" dirty="0" smtClean="0"/>
              <a:t>(1)</a:t>
            </a:r>
            <a:r>
              <a:rPr lang="en-US" sz="1200" dirty="0" smtClean="0"/>
              <a:t> </a:t>
            </a:r>
          </a:p>
          <a:p>
            <a:r>
              <a:rPr lang="en-US" sz="1200" dirty="0" smtClean="0"/>
              <a:t>$ </a:t>
            </a:r>
            <a:r>
              <a:rPr lang="en-US" sz="1200" dirty="0" err="1" smtClean="0"/>
              <a:t>git</a:t>
            </a:r>
            <a:r>
              <a:rPr lang="en-US" sz="1200" dirty="0" smtClean="0"/>
              <a:t> switch my2.6.14</a:t>
            </a:r>
          </a:p>
          <a:p>
            <a:endParaRPr lang="en-US" sz="1200" dirty="0"/>
          </a:p>
          <a:p>
            <a:r>
              <a:rPr lang="en-US" sz="1200" b="1" dirty="0" smtClean="0"/>
              <a:t>Above two step could </a:t>
            </a:r>
            <a:r>
              <a:rPr lang="en-US" sz="1200" b="1" dirty="0"/>
              <a:t>be combined into a single step with "checkout -b my2.6.14 v2.6.14".</a:t>
            </a:r>
          </a:p>
          <a:p>
            <a:endParaRPr lang="en-US" sz="1200" dirty="0" smtClean="0"/>
          </a:p>
          <a:p>
            <a:endParaRPr lang="en-US" sz="1200" dirty="0" smtClean="0"/>
          </a:p>
          <a:p>
            <a:r>
              <a:rPr lang="en-US" sz="1200" dirty="0" smtClean="0"/>
              <a:t>Delete an unneeded branch</a:t>
            </a:r>
          </a:p>
          <a:p>
            <a:r>
              <a:rPr lang="en-US" sz="1200" dirty="0" smtClean="0"/>
              <a:t>$ </a:t>
            </a:r>
            <a:r>
              <a:rPr lang="en-US" sz="1200" dirty="0" err="1" smtClean="0"/>
              <a:t>git</a:t>
            </a:r>
            <a:r>
              <a:rPr lang="en-US" sz="1200" dirty="0" smtClean="0"/>
              <a:t> clone git://git.kernel.org/.../git.git my.git </a:t>
            </a:r>
          </a:p>
          <a:p>
            <a:r>
              <a:rPr lang="en-US" sz="1200" dirty="0" smtClean="0"/>
              <a:t>$ </a:t>
            </a:r>
            <a:r>
              <a:rPr lang="en-US" sz="1200" dirty="0" err="1" smtClean="0"/>
              <a:t>cd</a:t>
            </a:r>
            <a:r>
              <a:rPr lang="en-US" sz="1200" dirty="0" smtClean="0"/>
              <a:t> my.git </a:t>
            </a:r>
          </a:p>
          <a:p>
            <a:r>
              <a:rPr lang="en-US" sz="1200" dirty="0" smtClean="0"/>
              <a:t>$ </a:t>
            </a:r>
            <a:r>
              <a:rPr lang="en-US" sz="1200" dirty="0" err="1" smtClean="0"/>
              <a:t>git</a:t>
            </a:r>
            <a:r>
              <a:rPr lang="en-US" sz="1200" dirty="0" smtClean="0"/>
              <a:t> branch -d -r origin/</a:t>
            </a:r>
            <a:r>
              <a:rPr lang="en-US" sz="1200" dirty="0" err="1" smtClean="0"/>
              <a:t>todo</a:t>
            </a:r>
            <a:r>
              <a:rPr lang="en-US" sz="1200" dirty="0" smtClean="0"/>
              <a:t> origin/html origin/man </a:t>
            </a:r>
            <a:r>
              <a:rPr lang="en-US" sz="1200" b="1" dirty="0" smtClean="0"/>
              <a:t>(1)</a:t>
            </a:r>
            <a:r>
              <a:rPr lang="en-US" sz="1200" dirty="0" smtClean="0"/>
              <a:t> </a:t>
            </a:r>
          </a:p>
          <a:p>
            <a:r>
              <a:rPr lang="en-US" sz="1200" dirty="0" smtClean="0"/>
              <a:t>$ </a:t>
            </a:r>
            <a:r>
              <a:rPr lang="en-US" sz="1200" dirty="0" err="1" smtClean="0"/>
              <a:t>git</a:t>
            </a:r>
            <a:r>
              <a:rPr lang="en-US" sz="1200" dirty="0" smtClean="0"/>
              <a:t> branch -D test </a:t>
            </a:r>
            <a:r>
              <a:rPr lang="en-US" sz="1200" b="1" dirty="0" smtClean="0"/>
              <a:t>(2)</a:t>
            </a:r>
            <a:endParaRPr lang="en-US" sz="1200" dirty="0" smtClean="0"/>
          </a:p>
          <a:p>
            <a:r>
              <a:rPr lang="en-US" sz="1200" b="1" dirty="0" smtClean="0"/>
              <a:t>1. Delete the remote-tracking branches "</a:t>
            </a:r>
            <a:r>
              <a:rPr lang="en-US" sz="1200" b="1" dirty="0" err="1" smtClean="0"/>
              <a:t>todo</a:t>
            </a:r>
            <a:r>
              <a:rPr lang="en-US" sz="1200" b="1" dirty="0" smtClean="0"/>
              <a:t>", "html" and "man". The next </a:t>
            </a:r>
            <a:r>
              <a:rPr lang="en-US" sz="1200" b="1" dirty="0"/>
              <a:t>fetch</a:t>
            </a:r>
            <a:r>
              <a:rPr lang="en-US" sz="1200" b="1" dirty="0" smtClean="0"/>
              <a:t> or </a:t>
            </a:r>
            <a:r>
              <a:rPr lang="en-US" sz="1200" b="1" dirty="0"/>
              <a:t>pull</a:t>
            </a:r>
            <a:r>
              <a:rPr lang="en-US" sz="1200" b="1" dirty="0" smtClean="0"/>
              <a:t> will create them again unless you configure them not to. </a:t>
            </a:r>
          </a:p>
          <a:p>
            <a:r>
              <a:rPr lang="en-US" sz="1200" b="1" dirty="0" smtClean="0"/>
              <a:t>2. Delete the "test" branch even if the "master" branch (or whichever branch is currently checked out) does not have all commits from the test branch.</a:t>
            </a:r>
          </a:p>
          <a:p>
            <a:endParaRPr lang="en-US" sz="1200" dirty="0" smtClean="0"/>
          </a:p>
          <a:p>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-clone</a:t>
            </a:r>
            <a:endParaRPr lang="en-US" dirty="0"/>
          </a:p>
        </p:txBody>
      </p:sp>
      <p:sp>
        <p:nvSpPr>
          <p:cNvPr id="3" name="Content Placeholder 2"/>
          <p:cNvSpPr>
            <a:spLocks noGrp="1"/>
          </p:cNvSpPr>
          <p:nvPr>
            <p:ph idx="1"/>
          </p:nvPr>
        </p:nvSpPr>
        <p:spPr/>
        <p:txBody>
          <a:bodyPr>
            <a:normAutofit/>
          </a:bodyPr>
          <a:lstStyle/>
          <a:p>
            <a:r>
              <a:rPr lang="en-US" sz="2800" dirty="0" err="1" smtClean="0"/>
              <a:t>git</a:t>
            </a:r>
            <a:r>
              <a:rPr lang="en-US" sz="2800" dirty="0" smtClean="0"/>
              <a:t> clone git://git.kernel.org/pub/scm/.../linux.git my-</a:t>
            </a:r>
            <a:r>
              <a:rPr lang="en-US" sz="2800" dirty="0" err="1" smtClean="0"/>
              <a:t>linux</a:t>
            </a:r>
            <a:endParaRPr lang="en-US" sz="2800" dirty="0" smtClean="0"/>
          </a:p>
          <a:p>
            <a:r>
              <a:rPr lang="en-US" sz="2800" dirty="0" err="1" smtClean="0"/>
              <a:t>cd</a:t>
            </a:r>
            <a:r>
              <a:rPr lang="en-US" sz="2800" dirty="0" smtClean="0"/>
              <a:t> my-</a:t>
            </a:r>
            <a:r>
              <a:rPr lang="en-US" sz="2800" dirty="0" err="1" smtClean="0"/>
              <a:t>linux</a:t>
            </a:r>
            <a:r>
              <a:rPr lang="en-US" sz="2800" dirty="0" smtClean="0"/>
              <a:t> </a:t>
            </a:r>
          </a:p>
          <a:p>
            <a:r>
              <a:rPr lang="en-US" sz="2800" dirty="0" smtClean="0"/>
              <a:t>$ make</a:t>
            </a:r>
          </a:p>
          <a:p>
            <a:r>
              <a:rPr lang="en-US" sz="2800" dirty="0" err="1" smtClean="0"/>
              <a:t>git</a:t>
            </a:r>
            <a:r>
              <a:rPr lang="en-US" sz="2800" dirty="0" smtClean="0"/>
              <a:t> show-branch</a:t>
            </a:r>
          </a:p>
          <a:p>
            <a:pPr>
              <a:buNone/>
            </a:pPr>
            <a:r>
              <a:rPr lang="en-US" sz="2800" dirty="0" smtClean="0"/>
              <a:t>To display branch</a:t>
            </a:r>
          </a:p>
          <a:p>
            <a:pPr>
              <a:buNone/>
            </a:pPr>
            <a:r>
              <a:rPr lang="en-US" sz="2800" dirty="0" smtClean="0"/>
              <a:t>$ </a:t>
            </a:r>
            <a:r>
              <a:rPr lang="en-US" sz="2800" dirty="0" err="1" smtClean="0"/>
              <a:t>git</a:t>
            </a:r>
            <a:r>
              <a:rPr lang="en-US" sz="2800" dirty="0" smtClean="0"/>
              <a:t> add &lt;file&gt;</a:t>
            </a:r>
          </a:p>
          <a:p>
            <a:pPr>
              <a:buNone/>
            </a:pPr>
            <a:r>
              <a:rPr lang="en-US" sz="2800" dirty="0" smtClean="0"/>
              <a:t>$ </a:t>
            </a:r>
            <a:r>
              <a:rPr lang="en-US" sz="2800" dirty="0" err="1" smtClean="0"/>
              <a:t>git</a:t>
            </a:r>
            <a:r>
              <a:rPr lang="en-US" sz="2800" dirty="0" smtClean="0"/>
              <a:t> commit –m ”&lt;message&gt;” file(s)</a:t>
            </a:r>
            <a:endParaRPr 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git</a:t>
            </a:r>
            <a:r>
              <a:rPr lang="en-US" dirty="0"/>
              <a:t>-checkout - Switch branches or restore working tree files</a:t>
            </a:r>
          </a:p>
        </p:txBody>
      </p:sp>
      <p:sp>
        <p:nvSpPr>
          <p:cNvPr id="3" name="Content Placeholder 2"/>
          <p:cNvSpPr>
            <a:spLocks noGrp="1"/>
          </p:cNvSpPr>
          <p:nvPr>
            <p:ph idx="1"/>
          </p:nvPr>
        </p:nvSpPr>
        <p:spPr/>
        <p:txBody>
          <a:bodyPr>
            <a:normAutofit fontScale="85000" lnSpcReduction="20000"/>
          </a:bodyPr>
          <a:lstStyle/>
          <a:p>
            <a:r>
              <a:rPr lang="en-US" dirty="0"/>
              <a:t>$ </a:t>
            </a:r>
            <a:r>
              <a:rPr lang="en-US" dirty="0" err="1"/>
              <a:t>git</a:t>
            </a:r>
            <a:r>
              <a:rPr lang="en-US" dirty="0"/>
              <a:t> checkout -b </a:t>
            </a:r>
            <a:r>
              <a:rPr lang="en-US" dirty="0" err="1"/>
              <a:t>foo</a:t>
            </a:r>
            <a:r>
              <a:rPr lang="en-US" dirty="0"/>
              <a:t> </a:t>
            </a:r>
            <a:r>
              <a:rPr lang="en-US" b="1" dirty="0"/>
              <a:t>(1)</a:t>
            </a:r>
            <a:r>
              <a:rPr lang="en-US" dirty="0"/>
              <a:t> </a:t>
            </a:r>
            <a:endParaRPr lang="en-US" dirty="0" smtClean="0"/>
          </a:p>
          <a:p>
            <a:r>
              <a:rPr lang="en-US" dirty="0" smtClean="0"/>
              <a:t>$ </a:t>
            </a:r>
            <a:r>
              <a:rPr lang="en-US" dirty="0" err="1"/>
              <a:t>git</a:t>
            </a:r>
            <a:r>
              <a:rPr lang="en-US" dirty="0"/>
              <a:t> branch </a:t>
            </a:r>
            <a:r>
              <a:rPr lang="en-US" dirty="0" err="1"/>
              <a:t>foo</a:t>
            </a:r>
            <a:r>
              <a:rPr lang="en-US" dirty="0"/>
              <a:t> </a:t>
            </a:r>
            <a:r>
              <a:rPr lang="en-US" b="1" dirty="0"/>
              <a:t>(2)</a:t>
            </a:r>
            <a:r>
              <a:rPr lang="en-US" dirty="0"/>
              <a:t> </a:t>
            </a:r>
            <a:endParaRPr lang="en-US" dirty="0" smtClean="0"/>
          </a:p>
          <a:p>
            <a:r>
              <a:rPr lang="en-US" dirty="0" smtClean="0"/>
              <a:t>$ </a:t>
            </a:r>
            <a:r>
              <a:rPr lang="en-US" dirty="0" err="1"/>
              <a:t>git</a:t>
            </a:r>
            <a:r>
              <a:rPr lang="en-US" dirty="0"/>
              <a:t> tag </a:t>
            </a:r>
            <a:r>
              <a:rPr lang="en-US" dirty="0" err="1"/>
              <a:t>foo</a:t>
            </a:r>
            <a:r>
              <a:rPr lang="en-US" dirty="0"/>
              <a:t> </a:t>
            </a:r>
            <a:r>
              <a:rPr lang="en-US" b="1" dirty="0"/>
              <a:t>(3)</a:t>
            </a:r>
            <a:endParaRPr lang="en-US" dirty="0"/>
          </a:p>
          <a:p>
            <a:r>
              <a:rPr lang="en-US" dirty="0"/>
              <a:t>creates a new branch </a:t>
            </a:r>
            <a:r>
              <a:rPr lang="en-US" dirty="0" err="1"/>
              <a:t>foo</a:t>
            </a:r>
            <a:r>
              <a:rPr lang="en-US" dirty="0"/>
              <a:t>, which refers to commit f, and then updates HEAD to refer to branch </a:t>
            </a:r>
            <a:r>
              <a:rPr lang="en-US" dirty="0" err="1"/>
              <a:t>foo</a:t>
            </a:r>
            <a:r>
              <a:rPr lang="en-US" dirty="0"/>
              <a:t>. In other words, we’ll no longer be in detached HEAD state after this command.</a:t>
            </a:r>
          </a:p>
          <a:p>
            <a:r>
              <a:rPr lang="en-US" dirty="0"/>
              <a:t>similarly creates a new branch </a:t>
            </a:r>
            <a:r>
              <a:rPr lang="en-US" dirty="0" err="1"/>
              <a:t>foo</a:t>
            </a:r>
            <a:r>
              <a:rPr lang="en-US" dirty="0"/>
              <a:t>, which refers to commit f, but leaves HEAD detached.</a:t>
            </a:r>
          </a:p>
          <a:p>
            <a:r>
              <a:rPr lang="en-US" dirty="0"/>
              <a:t>creates a new tag </a:t>
            </a:r>
            <a:r>
              <a:rPr lang="en-US" dirty="0" err="1"/>
              <a:t>foo</a:t>
            </a:r>
            <a:r>
              <a:rPr lang="en-US" dirty="0"/>
              <a:t>, which refers to commit f, leaving HEAD detached.</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a:t>
            </a:r>
            <a:endParaRPr lang="en-US" dirty="0"/>
          </a:p>
        </p:txBody>
      </p:sp>
      <p:sp>
        <p:nvSpPr>
          <p:cNvPr id="3" name="Content Placeholder 2"/>
          <p:cNvSpPr>
            <a:spLocks noGrp="1"/>
          </p:cNvSpPr>
          <p:nvPr>
            <p:ph idx="1"/>
          </p:nvPr>
        </p:nvSpPr>
        <p:spPr/>
        <p:txBody>
          <a:bodyPr/>
          <a:lstStyle/>
          <a:p>
            <a:r>
              <a:rPr lang="en-US" dirty="0"/>
              <a:t>The following sequence checks out the master branch, reverts the </a:t>
            </a:r>
            <a:r>
              <a:rPr lang="en-US" dirty="0" err="1"/>
              <a:t>Makefile</a:t>
            </a:r>
            <a:r>
              <a:rPr lang="en-US" dirty="0"/>
              <a:t> to two revisions back, deletes </a:t>
            </a:r>
            <a:r>
              <a:rPr lang="en-US" dirty="0" err="1"/>
              <a:t>hello.c</a:t>
            </a:r>
            <a:r>
              <a:rPr lang="en-US" dirty="0"/>
              <a:t> by mistake, and gets it back from the index.</a:t>
            </a:r>
          </a:p>
          <a:p>
            <a:r>
              <a:rPr lang="en-US" dirty="0"/>
              <a:t>$ </a:t>
            </a:r>
            <a:r>
              <a:rPr lang="en-US" dirty="0" err="1"/>
              <a:t>git</a:t>
            </a:r>
            <a:r>
              <a:rPr lang="en-US" dirty="0"/>
              <a:t> checkout master </a:t>
            </a:r>
            <a:r>
              <a:rPr lang="en-US" b="1" dirty="0"/>
              <a:t>(1)</a:t>
            </a:r>
            <a:r>
              <a:rPr lang="en-US" dirty="0"/>
              <a:t> </a:t>
            </a:r>
            <a:endParaRPr lang="en-US" dirty="0" smtClean="0"/>
          </a:p>
          <a:p>
            <a:r>
              <a:rPr lang="en-US" dirty="0" smtClean="0"/>
              <a:t>$ </a:t>
            </a:r>
            <a:r>
              <a:rPr lang="en-US" dirty="0" err="1"/>
              <a:t>git</a:t>
            </a:r>
            <a:r>
              <a:rPr lang="en-US" dirty="0"/>
              <a:t> checkout master~2 </a:t>
            </a:r>
            <a:r>
              <a:rPr lang="en-US" dirty="0" err="1"/>
              <a:t>Makefile</a:t>
            </a:r>
            <a:r>
              <a:rPr lang="en-US" dirty="0"/>
              <a:t> </a:t>
            </a:r>
            <a:r>
              <a:rPr lang="en-US" b="1" dirty="0" smtClean="0"/>
              <a:t>(</a:t>
            </a:r>
            <a:r>
              <a:rPr lang="en-US" b="1" dirty="0"/>
              <a:t>2)</a:t>
            </a:r>
            <a:r>
              <a:rPr lang="en-US" dirty="0"/>
              <a:t> </a:t>
            </a:r>
            <a:endParaRPr lang="en-US" dirty="0" smtClean="0"/>
          </a:p>
          <a:p>
            <a:r>
              <a:rPr lang="en-US" dirty="0" smtClean="0"/>
              <a:t>$ </a:t>
            </a:r>
            <a:r>
              <a:rPr lang="en-US" dirty="0" err="1"/>
              <a:t>rm</a:t>
            </a:r>
            <a:r>
              <a:rPr lang="en-US" dirty="0"/>
              <a:t> -f </a:t>
            </a:r>
            <a:r>
              <a:rPr lang="en-US" dirty="0" err="1"/>
              <a:t>hello.c</a:t>
            </a:r>
            <a:r>
              <a:rPr lang="en-US" dirty="0"/>
              <a:t> </a:t>
            </a:r>
            <a:endParaRPr lang="en-US" dirty="0" smtClean="0"/>
          </a:p>
          <a:p>
            <a:r>
              <a:rPr lang="en-US" dirty="0" smtClean="0"/>
              <a:t>$ </a:t>
            </a:r>
            <a:r>
              <a:rPr lang="en-US" dirty="0" err="1"/>
              <a:t>git</a:t>
            </a:r>
            <a:r>
              <a:rPr lang="en-US" dirty="0"/>
              <a:t> checkout </a:t>
            </a:r>
            <a:r>
              <a:rPr lang="en-US" dirty="0" err="1"/>
              <a:t>hello.c</a:t>
            </a:r>
            <a:r>
              <a:rPr lang="en-US" dirty="0"/>
              <a:t> </a:t>
            </a:r>
            <a:r>
              <a:rPr lang="en-US" b="1" dirty="0"/>
              <a:t>(3)</a:t>
            </a:r>
            <a:endParaRPr lang="en-US" dirty="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a:t>
            </a:r>
            <a:endParaRPr lang="en-US" dirty="0"/>
          </a:p>
        </p:txBody>
      </p:sp>
      <p:sp>
        <p:nvSpPr>
          <p:cNvPr id="3" name="Content Placeholder 2"/>
          <p:cNvSpPr>
            <a:spLocks noGrp="1"/>
          </p:cNvSpPr>
          <p:nvPr>
            <p:ph idx="1"/>
          </p:nvPr>
        </p:nvSpPr>
        <p:spPr/>
        <p:txBody>
          <a:bodyPr/>
          <a:lstStyle/>
          <a:p>
            <a:r>
              <a:rPr lang="en-US" dirty="0" smtClean="0"/>
              <a:t>Switch to new branch</a:t>
            </a:r>
          </a:p>
          <a:p>
            <a:r>
              <a:rPr lang="en-US" dirty="0" err="1" smtClean="0"/>
              <a:t>git</a:t>
            </a:r>
            <a:r>
              <a:rPr lang="en-US" dirty="0" smtClean="0"/>
              <a:t> checkout </a:t>
            </a:r>
            <a:r>
              <a:rPr lang="en-US" dirty="0" err="1" smtClean="0"/>
              <a:t>mytopic</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git</a:t>
            </a:r>
            <a:r>
              <a:rPr lang="en-US" dirty="0"/>
              <a:t>-clean - Remove untracked files from the working tree</a:t>
            </a:r>
          </a:p>
        </p:txBody>
      </p:sp>
      <p:sp>
        <p:nvSpPr>
          <p:cNvPr id="3" name="Content Placeholder 2"/>
          <p:cNvSpPr>
            <a:spLocks noGrp="1"/>
          </p:cNvSpPr>
          <p:nvPr>
            <p:ph idx="1"/>
          </p:nvPr>
        </p:nvSpPr>
        <p:spPr/>
        <p:txBody>
          <a:bodyPr>
            <a:normAutofit lnSpcReduction="10000"/>
          </a:bodyPr>
          <a:lstStyle/>
          <a:p>
            <a:r>
              <a:rPr lang="en-US" dirty="0" err="1"/>
              <a:t>git</a:t>
            </a:r>
            <a:r>
              <a:rPr lang="en-US" dirty="0"/>
              <a:t>-clean </a:t>
            </a:r>
            <a:r>
              <a:rPr lang="en-US" dirty="0" smtClean="0"/>
              <a:t>–</a:t>
            </a:r>
            <a:r>
              <a:rPr lang="en-US" dirty="0" err="1" smtClean="0"/>
              <a:t>i</a:t>
            </a:r>
            <a:endParaRPr lang="en-US" dirty="0" smtClean="0"/>
          </a:p>
          <a:p>
            <a:r>
              <a:rPr lang="en-US" dirty="0" smtClean="0"/>
              <a:t>It will ask what to do</a:t>
            </a:r>
          </a:p>
          <a:p>
            <a:r>
              <a:rPr lang="en-US" b="1" dirty="0"/>
              <a:t>Would remove the following item:</a:t>
            </a:r>
          </a:p>
          <a:p>
            <a:r>
              <a:rPr lang="en-US" dirty="0"/>
              <a:t>  test.txt</a:t>
            </a:r>
          </a:p>
          <a:p>
            <a:r>
              <a:rPr lang="en-US" b="1" dirty="0"/>
              <a:t>*** Commands ***</a:t>
            </a:r>
          </a:p>
          <a:p>
            <a:r>
              <a:rPr lang="en-US" dirty="0"/>
              <a:t>    1: clean                2: filter by pattern    3: select by numbers</a:t>
            </a:r>
          </a:p>
          <a:p>
            <a:r>
              <a:rPr lang="en-US" dirty="0"/>
              <a:t>    4: ask each             5: quit                 6: help</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err="1"/>
              <a:t>git</a:t>
            </a:r>
            <a:r>
              <a:rPr lang="en-US" sz="3600" dirty="0"/>
              <a:t>-diff - Show changes between commits, commit and working tree, etc</a:t>
            </a:r>
          </a:p>
        </p:txBody>
      </p:sp>
      <p:sp>
        <p:nvSpPr>
          <p:cNvPr id="3" name="Content Placeholder 2"/>
          <p:cNvSpPr>
            <a:spLocks noGrp="1"/>
          </p:cNvSpPr>
          <p:nvPr>
            <p:ph idx="1"/>
          </p:nvPr>
        </p:nvSpPr>
        <p:spPr/>
        <p:txBody>
          <a:bodyPr>
            <a:normAutofit/>
          </a:bodyPr>
          <a:lstStyle/>
          <a:p>
            <a:r>
              <a:rPr lang="en-US" sz="1200" dirty="0"/>
              <a:t>$ </a:t>
            </a:r>
            <a:r>
              <a:rPr lang="en-US" sz="1200" dirty="0" err="1"/>
              <a:t>git</a:t>
            </a:r>
            <a:r>
              <a:rPr lang="en-US" sz="1200" dirty="0"/>
              <a:t> diff </a:t>
            </a:r>
            <a:r>
              <a:rPr lang="en-US" sz="1200" b="1" dirty="0"/>
              <a:t>(1)</a:t>
            </a:r>
            <a:r>
              <a:rPr lang="en-US" sz="1200" dirty="0"/>
              <a:t> </a:t>
            </a:r>
            <a:endParaRPr lang="en-US" sz="1200" dirty="0" smtClean="0"/>
          </a:p>
          <a:p>
            <a:r>
              <a:rPr lang="en-US" sz="1200" dirty="0" smtClean="0"/>
              <a:t>$ </a:t>
            </a:r>
            <a:r>
              <a:rPr lang="en-US" sz="1200" dirty="0" err="1"/>
              <a:t>git</a:t>
            </a:r>
            <a:r>
              <a:rPr lang="en-US" sz="1200" dirty="0"/>
              <a:t> diff --cached </a:t>
            </a:r>
            <a:r>
              <a:rPr lang="en-US" sz="1200" b="1" dirty="0"/>
              <a:t>(2)</a:t>
            </a:r>
            <a:r>
              <a:rPr lang="en-US" sz="1200" dirty="0"/>
              <a:t> </a:t>
            </a:r>
            <a:endParaRPr lang="en-US" sz="1200" dirty="0" smtClean="0"/>
          </a:p>
          <a:p>
            <a:r>
              <a:rPr lang="en-US" sz="1200" dirty="0" smtClean="0"/>
              <a:t>$ </a:t>
            </a:r>
            <a:r>
              <a:rPr lang="en-US" sz="1200" dirty="0" err="1"/>
              <a:t>git</a:t>
            </a:r>
            <a:r>
              <a:rPr lang="en-US" sz="1200" dirty="0"/>
              <a:t> diff HEAD </a:t>
            </a:r>
            <a:r>
              <a:rPr lang="en-US" sz="1200" b="1" dirty="0"/>
              <a:t>(3)</a:t>
            </a:r>
            <a:endParaRPr lang="en-US" sz="1200" dirty="0"/>
          </a:p>
          <a:p>
            <a:r>
              <a:rPr lang="en-US" sz="1200" dirty="0" smtClean="0"/>
              <a:t>1. Changes </a:t>
            </a:r>
            <a:r>
              <a:rPr lang="en-US" sz="1200" dirty="0"/>
              <a:t>in the working tree not yet staged for the next commit.</a:t>
            </a:r>
          </a:p>
          <a:p>
            <a:r>
              <a:rPr lang="en-US" sz="1200" dirty="0" smtClean="0"/>
              <a:t>2. Changes </a:t>
            </a:r>
            <a:r>
              <a:rPr lang="en-US" sz="1200" dirty="0"/>
              <a:t>between the index and your last commit; what you would be committing if you run </a:t>
            </a:r>
            <a:r>
              <a:rPr lang="en-US" sz="1200" dirty="0" err="1"/>
              <a:t>git</a:t>
            </a:r>
            <a:r>
              <a:rPr lang="en-US" sz="1200" dirty="0"/>
              <a:t> commit without -a option.</a:t>
            </a:r>
          </a:p>
          <a:p>
            <a:r>
              <a:rPr lang="en-US" sz="1200" dirty="0" smtClean="0"/>
              <a:t>3. Changes </a:t>
            </a:r>
            <a:r>
              <a:rPr lang="en-US" sz="1200" dirty="0"/>
              <a:t>in the working tree since your last commit; what you would be committing if you run </a:t>
            </a:r>
            <a:r>
              <a:rPr lang="en-US" sz="1200" dirty="0" err="1"/>
              <a:t>git</a:t>
            </a:r>
            <a:r>
              <a:rPr lang="en-US" sz="1200" dirty="0"/>
              <a:t> commit </a:t>
            </a:r>
            <a:r>
              <a:rPr lang="en-US" sz="1200" dirty="0" smtClean="0"/>
              <a:t>–a</a:t>
            </a:r>
          </a:p>
          <a:p>
            <a:endParaRPr lang="en-US" sz="1200" dirty="0"/>
          </a:p>
          <a:p>
            <a:r>
              <a:rPr lang="en-US" sz="1200" dirty="0" smtClean="0"/>
              <a:t>$ </a:t>
            </a:r>
            <a:r>
              <a:rPr lang="en-US" sz="1200" dirty="0" err="1" smtClean="0"/>
              <a:t>git</a:t>
            </a:r>
            <a:r>
              <a:rPr lang="en-US" sz="1200" dirty="0" smtClean="0"/>
              <a:t> diff test </a:t>
            </a:r>
            <a:r>
              <a:rPr lang="en-US" sz="1200" b="1" dirty="0" smtClean="0"/>
              <a:t>(1)</a:t>
            </a:r>
            <a:r>
              <a:rPr lang="en-US" sz="1200" dirty="0" smtClean="0"/>
              <a:t> </a:t>
            </a:r>
          </a:p>
          <a:p>
            <a:r>
              <a:rPr lang="en-US" sz="1200" dirty="0" smtClean="0"/>
              <a:t>$ </a:t>
            </a:r>
            <a:r>
              <a:rPr lang="en-US" sz="1200" dirty="0" err="1" smtClean="0"/>
              <a:t>git</a:t>
            </a:r>
            <a:r>
              <a:rPr lang="en-US" sz="1200" dirty="0" smtClean="0"/>
              <a:t> diff HEAD -- ./test </a:t>
            </a:r>
            <a:r>
              <a:rPr lang="en-US" sz="1200" b="1" dirty="0" smtClean="0"/>
              <a:t>(2)</a:t>
            </a:r>
            <a:r>
              <a:rPr lang="en-US" sz="1200" dirty="0" smtClean="0"/>
              <a:t> </a:t>
            </a:r>
          </a:p>
          <a:p>
            <a:r>
              <a:rPr lang="en-US" sz="1200" dirty="0" smtClean="0"/>
              <a:t>$ </a:t>
            </a:r>
            <a:r>
              <a:rPr lang="en-US" sz="1200" dirty="0" err="1" smtClean="0"/>
              <a:t>git</a:t>
            </a:r>
            <a:r>
              <a:rPr lang="en-US" sz="1200" dirty="0" smtClean="0"/>
              <a:t> diff HEAD^ HEAD </a:t>
            </a:r>
            <a:r>
              <a:rPr lang="en-US" sz="1200" b="1" dirty="0" smtClean="0"/>
              <a:t>(3)</a:t>
            </a:r>
            <a:endParaRPr lang="en-US" sz="1200" dirty="0" smtClean="0"/>
          </a:p>
          <a:p>
            <a:r>
              <a:rPr lang="en-US" sz="1200" dirty="0" smtClean="0"/>
              <a:t>Instead of using the tip of the current branch, compare with the tip of "test" branch.</a:t>
            </a:r>
          </a:p>
          <a:p>
            <a:r>
              <a:rPr lang="en-US" sz="1200" dirty="0" smtClean="0"/>
              <a:t>Instead of comparing with the tip of "test" branch, compare with the tip of the current branch, but limit the comparison to the file "test".</a:t>
            </a:r>
          </a:p>
          <a:p>
            <a:r>
              <a:rPr lang="en-US" sz="1200" dirty="0" smtClean="0"/>
              <a:t>Compare the version before the last commit and the last commit.</a:t>
            </a:r>
          </a:p>
          <a:p>
            <a:r>
              <a:rPr lang="en-US" sz="1200" dirty="0" smtClean="0"/>
              <a:t>Comparing branches</a:t>
            </a:r>
            <a:endParaRPr lang="en-US" sz="1200" dirty="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Patch</a:t>
            </a:r>
            <a:br>
              <a:rPr lang="en-US" dirty="0" smtClean="0"/>
            </a:br>
            <a:endParaRPr lang="en-US" dirty="0"/>
          </a:p>
        </p:txBody>
      </p:sp>
      <p:sp>
        <p:nvSpPr>
          <p:cNvPr id="3" name="Content Placeholder 2"/>
          <p:cNvSpPr>
            <a:spLocks noGrp="1"/>
          </p:cNvSpPr>
          <p:nvPr>
            <p:ph idx="1"/>
          </p:nvPr>
        </p:nvSpPr>
        <p:spPr/>
        <p:txBody>
          <a:bodyPr/>
          <a:lstStyle/>
          <a:p>
            <a:r>
              <a:rPr lang="en-US" dirty="0" err="1" smtClean="0"/>
              <a:t>git</a:t>
            </a:r>
            <a:r>
              <a:rPr lang="en-US" dirty="0" smtClean="0"/>
              <a:t> diff &gt; </a:t>
            </a:r>
            <a:r>
              <a:rPr lang="en-US" dirty="0" err="1" smtClean="0"/>
              <a:t>mypatch.patch</a:t>
            </a:r>
            <a:endParaRPr lang="en-US" dirty="0" smtClean="0"/>
          </a:p>
          <a:p>
            <a:r>
              <a:rPr lang="en-US" dirty="0" err="1" smtClean="0"/>
              <a:t>git</a:t>
            </a:r>
            <a:r>
              <a:rPr lang="en-US" dirty="0" smtClean="0"/>
              <a:t> diff --cached &gt; </a:t>
            </a:r>
            <a:r>
              <a:rPr lang="en-US" dirty="0" err="1" smtClean="0"/>
              <a:t>mypatch.patch</a:t>
            </a:r>
            <a:r>
              <a:rPr lang="en-US" dirty="0" smtClean="0"/>
              <a:t> (to include </a:t>
            </a:r>
            <a:r>
              <a:rPr lang="en-US" dirty="0" err="1" smtClean="0"/>
              <a:t>git</a:t>
            </a:r>
            <a:r>
              <a:rPr lang="en-US" dirty="0" smtClean="0"/>
              <a:t> </a:t>
            </a:r>
            <a:r>
              <a:rPr lang="en-US" smtClean="0"/>
              <a:t>add files)</a:t>
            </a:r>
            <a:endParaRPr lang="en-US" dirty="0" smtClean="0"/>
          </a:p>
          <a:p>
            <a:r>
              <a:rPr lang="en-US" dirty="0" err="1" smtClean="0"/>
              <a:t>git</a:t>
            </a:r>
            <a:r>
              <a:rPr lang="en-US" dirty="0" smtClean="0"/>
              <a:t> apply </a:t>
            </a:r>
            <a:r>
              <a:rPr lang="en-US" dirty="0" err="1" smtClean="0"/>
              <a:t>mypatch.patch</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Free and Open source</a:t>
            </a:r>
          </a:p>
          <a:p>
            <a:r>
              <a:rPr lang="en-US" dirty="0" smtClean="0"/>
              <a:t>Fast and small</a:t>
            </a:r>
          </a:p>
          <a:p>
            <a:r>
              <a:rPr lang="en-US" dirty="0" smtClean="0"/>
              <a:t>Implicit backup</a:t>
            </a:r>
          </a:p>
          <a:p>
            <a:r>
              <a:rPr lang="en-US" dirty="0" smtClean="0"/>
              <a:t>Security</a:t>
            </a:r>
          </a:p>
          <a:p>
            <a:r>
              <a:rPr lang="en-US" dirty="0" smtClean="0"/>
              <a:t>No Need of powerful hardware</a:t>
            </a:r>
          </a:p>
          <a:p>
            <a:r>
              <a:rPr lang="en-US" dirty="0" smtClean="0"/>
              <a:t>Easy branching</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214437" y="1639094"/>
            <a:ext cx="6715125" cy="4448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Commands</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err="1"/>
              <a:t>git</a:t>
            </a:r>
            <a:r>
              <a:rPr lang="en-US" dirty="0"/>
              <a:t> add is a command used to add a file that is in the working directory to the staging area.</a:t>
            </a:r>
          </a:p>
          <a:p>
            <a:pPr fontAlgn="base"/>
            <a:r>
              <a:rPr lang="en-US" dirty="0" err="1"/>
              <a:t>git</a:t>
            </a:r>
            <a:r>
              <a:rPr lang="en-US" dirty="0"/>
              <a:t> commit is a command used to add all files that are staged to the local repository.</a:t>
            </a:r>
          </a:p>
          <a:p>
            <a:pPr fontAlgn="base"/>
            <a:r>
              <a:rPr lang="en-US" dirty="0" err="1"/>
              <a:t>git</a:t>
            </a:r>
            <a:r>
              <a:rPr lang="en-US" dirty="0"/>
              <a:t> push is a command used to add all committed files in the local repository to the remote repository. So in the remote repository, all files and changes will be visible to anyone with access to the remote repository.</a:t>
            </a:r>
          </a:p>
          <a:p>
            <a:pPr fontAlgn="base"/>
            <a:r>
              <a:rPr lang="en-US" dirty="0" err="1"/>
              <a:t>git</a:t>
            </a:r>
            <a:r>
              <a:rPr lang="en-US" dirty="0"/>
              <a:t> fetch is a command used to get files from the remote repository to the local repository but not into the working directory.</a:t>
            </a:r>
          </a:p>
          <a:p>
            <a:pPr fontAlgn="base"/>
            <a:r>
              <a:rPr lang="en-US" dirty="0" err="1"/>
              <a:t>git</a:t>
            </a:r>
            <a:r>
              <a:rPr lang="en-US" dirty="0"/>
              <a:t> merge is a command used to get the files from the local repository into the working directory.</a:t>
            </a:r>
          </a:p>
          <a:p>
            <a:pPr fontAlgn="base"/>
            <a:r>
              <a:rPr lang="en-US" dirty="0" err="1"/>
              <a:t>git</a:t>
            </a:r>
            <a:r>
              <a:rPr lang="en-US" dirty="0"/>
              <a:t> pull is command used to get files from the remote repository directly into the working directory. It is equivalent to a </a:t>
            </a:r>
            <a:r>
              <a:rPr lang="en-US" dirty="0" err="1"/>
              <a:t>git</a:t>
            </a:r>
            <a:r>
              <a:rPr lang="en-US" dirty="0"/>
              <a:t> fetch and a </a:t>
            </a:r>
            <a:r>
              <a:rPr lang="en-US" dirty="0" err="1"/>
              <a:t>git</a:t>
            </a:r>
            <a:r>
              <a:rPr lang="en-US" dirty="0"/>
              <a:t> merge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fontAlgn="base"/>
            <a:r>
              <a:rPr lang="en-US" dirty="0" err="1"/>
              <a:t>git</a:t>
            </a:r>
            <a:r>
              <a:rPr lang="en-US" dirty="0"/>
              <a:t> add is a command used to add a file that is in the working directory to the staging area.</a:t>
            </a:r>
          </a:p>
          <a:p>
            <a:pPr fontAlgn="base"/>
            <a:r>
              <a:rPr lang="en-US" dirty="0" err="1"/>
              <a:t>git</a:t>
            </a:r>
            <a:r>
              <a:rPr lang="en-US" dirty="0"/>
              <a:t> commit is a command used to add all files that are staged to the local repository.</a:t>
            </a:r>
          </a:p>
          <a:p>
            <a:pPr fontAlgn="base"/>
            <a:r>
              <a:rPr lang="en-US" dirty="0" err="1"/>
              <a:t>git</a:t>
            </a:r>
            <a:r>
              <a:rPr lang="en-US" dirty="0"/>
              <a:t> push is a command used to add all committed files in the local repository to the remote repository. So in the remote repository, all files and changes will be visible to anyone with access to the remote repository.</a:t>
            </a:r>
          </a:p>
          <a:p>
            <a:pPr fontAlgn="base"/>
            <a:r>
              <a:rPr lang="en-US" dirty="0" err="1"/>
              <a:t>git</a:t>
            </a:r>
            <a:r>
              <a:rPr lang="en-US" dirty="0"/>
              <a:t> fetch is a command used to get files from the remote repository to the local repository but not into the working directory.</a:t>
            </a:r>
          </a:p>
          <a:p>
            <a:pPr fontAlgn="base"/>
            <a:r>
              <a:rPr lang="en-US" dirty="0" err="1"/>
              <a:t>git</a:t>
            </a:r>
            <a:r>
              <a:rPr lang="en-US" dirty="0"/>
              <a:t> merge is a command used to get the files from the local repository into the working directory.</a:t>
            </a:r>
          </a:p>
          <a:p>
            <a:pPr fontAlgn="base"/>
            <a:r>
              <a:rPr lang="en-US" dirty="0" err="1"/>
              <a:t>git</a:t>
            </a:r>
            <a:r>
              <a:rPr lang="en-US" dirty="0"/>
              <a:t> pull is command used to get files from the remote repository directly into the working directory. It is equivalent to a </a:t>
            </a:r>
            <a:r>
              <a:rPr lang="en-US" dirty="0" err="1"/>
              <a:t>git</a:t>
            </a:r>
            <a:r>
              <a:rPr lang="en-US" dirty="0"/>
              <a:t> fetch and a </a:t>
            </a:r>
            <a:r>
              <a:rPr lang="en-US" dirty="0" err="1"/>
              <a:t>git</a:t>
            </a:r>
            <a:r>
              <a:rPr lang="en-US" dirty="0"/>
              <a:t> merge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git</a:t>
            </a:r>
            <a:r>
              <a:rPr lang="en-US" dirty="0" smtClean="0"/>
              <a:t> </a:t>
            </a:r>
            <a:r>
              <a:rPr lang="en-US" dirty="0" err="1" smtClean="0"/>
              <a:t>config</a:t>
            </a:r>
            <a:r>
              <a:rPr lang="en-US" dirty="0" smtClean="0"/>
              <a:t> --global user.name "YOUR_USERNAME" </a:t>
            </a:r>
          </a:p>
          <a:p>
            <a:r>
              <a:rPr lang="en-US" dirty="0" err="1" smtClean="0"/>
              <a:t>git</a:t>
            </a:r>
            <a:r>
              <a:rPr lang="en-US" dirty="0" smtClean="0"/>
              <a:t> </a:t>
            </a:r>
            <a:r>
              <a:rPr lang="en-US" dirty="0" err="1" smtClean="0"/>
              <a:t>config</a:t>
            </a:r>
            <a:r>
              <a:rPr lang="en-US" dirty="0" smtClean="0"/>
              <a:t> --global </a:t>
            </a:r>
            <a:r>
              <a:rPr lang="en-US" dirty="0" err="1" smtClean="0"/>
              <a:t>user.email</a:t>
            </a:r>
            <a:r>
              <a:rPr lang="en-US" dirty="0" smtClean="0"/>
              <a:t> &lt;email&gt;</a:t>
            </a:r>
          </a:p>
          <a:p>
            <a:r>
              <a:rPr lang="en-US" dirty="0" err="1" smtClean="0"/>
              <a:t>git</a:t>
            </a:r>
            <a:r>
              <a:rPr lang="en-US" dirty="0" smtClean="0"/>
              <a:t> </a:t>
            </a:r>
            <a:r>
              <a:rPr lang="en-US" dirty="0" err="1" smtClean="0"/>
              <a:t>config</a:t>
            </a:r>
            <a:r>
              <a:rPr lang="en-US" dirty="0" smtClean="0"/>
              <a:t> --global --list # To check the info you just provided</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Branching</a:t>
            </a:r>
            <a:endParaRPr lang="en-US" dirty="0"/>
          </a:p>
        </p:txBody>
      </p:sp>
      <p:pic>
        <p:nvPicPr>
          <p:cNvPr id="17410" name="Picture 2"/>
          <p:cNvPicPr>
            <a:picLocks noGrp="1" noChangeAspect="1" noChangeArrowheads="1"/>
          </p:cNvPicPr>
          <p:nvPr>
            <p:ph idx="1"/>
          </p:nvPr>
        </p:nvPicPr>
        <p:blipFill>
          <a:blip r:embed="rId2"/>
          <a:srcRect/>
          <a:stretch>
            <a:fillRect/>
          </a:stretch>
        </p:blipFill>
        <p:spPr bwMode="auto">
          <a:xfrm>
            <a:off x="1343025" y="2081229"/>
            <a:ext cx="6457950" cy="3705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Branch</a:t>
            </a:r>
            <a:endParaRPr lang="en-US" dirty="0"/>
          </a:p>
        </p:txBody>
      </p:sp>
      <p:pic>
        <p:nvPicPr>
          <p:cNvPr id="18434" name="Picture 2"/>
          <p:cNvPicPr>
            <a:picLocks noGrp="1" noChangeAspect="1" noChangeArrowheads="1"/>
          </p:cNvPicPr>
          <p:nvPr>
            <p:ph idx="1"/>
          </p:nvPr>
        </p:nvPicPr>
        <p:blipFill>
          <a:blip r:embed="rId2"/>
          <a:srcRect/>
          <a:stretch>
            <a:fillRect/>
          </a:stretch>
        </p:blipFill>
        <p:spPr bwMode="auto">
          <a:xfrm>
            <a:off x="1364434" y="1600200"/>
            <a:ext cx="6415131"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463</Words>
  <Application>Microsoft Office PowerPoint</Application>
  <PresentationFormat>On-screen Show (4:3)</PresentationFormat>
  <Paragraphs>115</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Git Tutorial</vt:lpstr>
      <vt:lpstr>Slide 2</vt:lpstr>
      <vt:lpstr>Advantages</vt:lpstr>
      <vt:lpstr>Slide 4</vt:lpstr>
      <vt:lpstr>Basic Commands</vt:lpstr>
      <vt:lpstr>Slide 6</vt:lpstr>
      <vt:lpstr>Slide 7</vt:lpstr>
      <vt:lpstr>Basic Branching</vt:lpstr>
      <vt:lpstr>Basic Branch</vt:lpstr>
      <vt:lpstr>Slide 10</vt:lpstr>
      <vt:lpstr>Slide 11</vt:lpstr>
      <vt:lpstr>Slide 12</vt:lpstr>
      <vt:lpstr>Slide 13</vt:lpstr>
      <vt:lpstr>Slide 14</vt:lpstr>
      <vt:lpstr>Slide 15</vt:lpstr>
      <vt:lpstr>Slide 16</vt:lpstr>
      <vt:lpstr>Slide 17</vt:lpstr>
      <vt:lpstr>Slide 18</vt:lpstr>
      <vt:lpstr>Basich commads</vt:lpstr>
      <vt:lpstr>Git setup and config</vt:lpstr>
      <vt:lpstr>Git command</vt:lpstr>
      <vt:lpstr>git-clone</vt:lpstr>
      <vt:lpstr>git-checkout - Switch branches or restore working tree files</vt:lpstr>
      <vt:lpstr>Git checkout</vt:lpstr>
      <vt:lpstr>Git checkout</vt:lpstr>
      <vt:lpstr>git-clean - Remove untracked files from the working tree</vt:lpstr>
      <vt:lpstr>git-diff - Show changes between commits, commit and working tree, etc</vt:lpstr>
      <vt:lpstr>Create Patch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aayushraj</dc:creator>
  <cp:lastModifiedBy>aayushraj</cp:lastModifiedBy>
  <cp:revision>39</cp:revision>
  <dcterms:created xsi:type="dcterms:W3CDTF">2021-06-20T01:04:13Z</dcterms:created>
  <dcterms:modified xsi:type="dcterms:W3CDTF">2021-06-20T06:08:24Z</dcterms:modified>
</cp:coreProperties>
</file>