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97"/>
  </p:notesMasterIdLst>
  <p:handoutMasterIdLst>
    <p:handoutMasterId r:id="rId9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47" r:id="rId44"/>
    <p:sldId id="340" r:id="rId45"/>
    <p:sldId id="341" r:id="rId46"/>
    <p:sldId id="342" r:id="rId47"/>
    <p:sldId id="343" r:id="rId48"/>
    <p:sldId id="344" r:id="rId49"/>
    <p:sldId id="345" r:id="rId50"/>
    <p:sldId id="346" r:id="rId51"/>
    <p:sldId id="348" r:id="rId52"/>
    <p:sldId id="349" r:id="rId53"/>
    <p:sldId id="350" r:id="rId54"/>
    <p:sldId id="351" r:id="rId55"/>
    <p:sldId id="352" r:id="rId56"/>
    <p:sldId id="353" r:id="rId57"/>
    <p:sldId id="354" r:id="rId58"/>
    <p:sldId id="355" r:id="rId59"/>
    <p:sldId id="356" r:id="rId60"/>
    <p:sldId id="357" r:id="rId61"/>
    <p:sldId id="358" r:id="rId62"/>
    <p:sldId id="359" r:id="rId63"/>
    <p:sldId id="360" r:id="rId64"/>
    <p:sldId id="361" r:id="rId65"/>
    <p:sldId id="362" r:id="rId66"/>
    <p:sldId id="363" r:id="rId67"/>
    <p:sldId id="364" r:id="rId68"/>
    <p:sldId id="365" r:id="rId69"/>
    <p:sldId id="370" r:id="rId70"/>
    <p:sldId id="366" r:id="rId71"/>
    <p:sldId id="367" r:id="rId72"/>
    <p:sldId id="369" r:id="rId73"/>
    <p:sldId id="328" r:id="rId74"/>
    <p:sldId id="329" r:id="rId75"/>
    <p:sldId id="299" r:id="rId76"/>
    <p:sldId id="317" r:id="rId77"/>
    <p:sldId id="318" r:id="rId78"/>
    <p:sldId id="300" r:id="rId79"/>
    <p:sldId id="301" r:id="rId80"/>
    <p:sldId id="302" r:id="rId81"/>
    <p:sldId id="303" r:id="rId82"/>
    <p:sldId id="313" r:id="rId83"/>
    <p:sldId id="314" r:id="rId84"/>
    <p:sldId id="315" r:id="rId85"/>
    <p:sldId id="316" r:id="rId86"/>
    <p:sldId id="319" r:id="rId87"/>
    <p:sldId id="320" r:id="rId88"/>
    <p:sldId id="332" r:id="rId89"/>
    <p:sldId id="333" r:id="rId90"/>
    <p:sldId id="334" r:id="rId91"/>
    <p:sldId id="335" r:id="rId92"/>
    <p:sldId id="336" r:id="rId93"/>
    <p:sldId id="337" r:id="rId94"/>
    <p:sldId id="338" r:id="rId95"/>
    <p:sldId id="339"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7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627CD6-EC2A-474E-95EA-B4A55857AC2C}" type="datetimeFigureOut">
              <a:rPr lang="en-US" smtClean="0"/>
              <a:pPr/>
              <a:t>6/26/2021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8C6584-85D9-4C3A-BB29-2F23106AF28B}"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62A1C-3158-4CF5-80A3-D7B8F58EE8AA}" type="datetimeFigureOut">
              <a:rPr lang="en-US" smtClean="0"/>
              <a:pPr/>
              <a:t>6/26/2021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44EB04-A4E8-438B-947F-95BAB1BF3D82}"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5DC3856-2194-4DDC-B53C-251B5B8D1C64}" type="datetime1">
              <a:rPr lang="en-US" smtClean="0"/>
              <a:pPr/>
              <a:t>6/26/2021</a:t>
            </a:fld>
            <a:endParaRPr lang="en-US"/>
          </a:p>
        </p:txBody>
      </p:sp>
      <p:sp>
        <p:nvSpPr>
          <p:cNvPr id="19" name="Footer Placeholder 18"/>
          <p:cNvSpPr>
            <a:spLocks noGrp="1"/>
          </p:cNvSpPr>
          <p:nvPr>
            <p:ph type="ftr" sz="quarter" idx="11"/>
          </p:nvPr>
        </p:nvSpPr>
        <p:spPr/>
        <p:txBody>
          <a:bodyPr/>
          <a:lstStyle/>
          <a:p>
            <a:r>
              <a:rPr lang="en-US" smtClean="0"/>
              <a:t>HTML Tutorial(RK)</a:t>
            </a:r>
            <a:endParaRPr lang="en-US"/>
          </a:p>
        </p:txBody>
      </p:sp>
      <p:sp>
        <p:nvSpPr>
          <p:cNvPr id="27" name="Slide Number Placeholder 26"/>
          <p:cNvSpPr>
            <a:spLocks noGrp="1"/>
          </p:cNvSpPr>
          <p:nvPr>
            <p:ph type="sldNum" sz="quarter" idx="12"/>
          </p:nvPr>
        </p:nvSpPr>
        <p:spPr/>
        <p:txBody>
          <a:bodyPr/>
          <a:lstStyle/>
          <a:p>
            <a:fld id="{A764E606-9830-4F28-B8FF-27B179B08D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DC2ABF-A47C-4F08-BC23-5F93F8CA5CE5}" type="datetime1">
              <a:rPr lang="en-US" smtClean="0"/>
              <a:pPr/>
              <a:t>6/26/2021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DFEDA8-C774-41B9-AAE4-E07793AF960B}" type="datetime1">
              <a:rPr lang="en-US" smtClean="0"/>
              <a:pPr/>
              <a:t>6/26/2021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0C3F03-67BC-4763-95DB-3F9D3CF37960}" type="datetime1">
              <a:rPr lang="en-US" smtClean="0"/>
              <a:pPr/>
              <a:t>6/26/2021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4B333FC-B8EF-43AC-87C2-8511FC7EAD61}" type="datetime1">
              <a:rPr lang="en-US" smtClean="0"/>
              <a:pPr/>
              <a:t>6/26/2021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0A9791-C0D7-4976-A77F-B80E7832CD6A}" type="datetime1">
              <a:rPr lang="en-US" smtClean="0"/>
              <a:pPr/>
              <a:t>6/26/2021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C4D741-94E6-4E34-A25E-92D71FA5E540}" type="datetime1">
              <a:rPr lang="en-US" smtClean="0"/>
              <a:pPr/>
              <a:t>6/26/2021</a:t>
            </a:fld>
            <a:endParaRPr lang="en-US"/>
          </a:p>
        </p:txBody>
      </p:sp>
      <p:sp>
        <p:nvSpPr>
          <p:cNvPr id="8" name="Footer Placeholder 7"/>
          <p:cNvSpPr>
            <a:spLocks noGrp="1"/>
          </p:cNvSpPr>
          <p:nvPr>
            <p:ph type="ftr" sz="quarter" idx="11"/>
          </p:nvPr>
        </p:nvSpPr>
        <p:spPr/>
        <p:txBody>
          <a:bodyPr/>
          <a:lstStyle/>
          <a:p>
            <a:r>
              <a:rPr lang="en-US" smtClean="0"/>
              <a:t>HTML Tutorial(RK)</a:t>
            </a:r>
            <a:endParaRPr lang="en-US"/>
          </a:p>
        </p:txBody>
      </p:sp>
      <p:sp>
        <p:nvSpPr>
          <p:cNvPr id="9" name="Slide Number Placeholder 8"/>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D3C212-C7B8-453A-81B4-09008679334E}" type="datetime1">
              <a:rPr lang="en-US" smtClean="0"/>
              <a:pPr/>
              <a:t>6/26/2021</a:t>
            </a:fld>
            <a:endParaRPr lang="en-US"/>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E832B-B805-4B10-8072-2B9DC1240A78}" type="datetime1">
              <a:rPr lang="en-US" smtClean="0"/>
              <a:pPr/>
              <a:t>6/26/2021</a:t>
            </a:fld>
            <a:endParaRPr lang="en-US"/>
          </a:p>
        </p:txBody>
      </p:sp>
      <p:sp>
        <p:nvSpPr>
          <p:cNvPr id="3" name="Footer Placeholder 2"/>
          <p:cNvSpPr>
            <a:spLocks noGrp="1"/>
          </p:cNvSpPr>
          <p:nvPr>
            <p:ph type="ftr" sz="quarter" idx="11"/>
          </p:nvPr>
        </p:nvSpPr>
        <p:spPr/>
        <p:txBody>
          <a:bodyPr/>
          <a:lstStyle/>
          <a:p>
            <a:r>
              <a:rPr lang="en-US" smtClean="0"/>
              <a:t>HTML Tutorial(RK)</a:t>
            </a:r>
            <a:endParaRPr lang="en-US"/>
          </a:p>
        </p:txBody>
      </p:sp>
      <p:sp>
        <p:nvSpPr>
          <p:cNvPr id="4" name="Slide Number Placeholder 3"/>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F8F3403-7B1B-4476-B6C3-5CACF95E0B89}" type="datetime1">
              <a:rPr lang="en-US" smtClean="0"/>
              <a:pPr/>
              <a:t>6/26/2021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5CAD4D-F660-4466-9DF1-C29EF88288F2}" type="datetime1">
              <a:rPr lang="en-US" smtClean="0"/>
              <a:pPr/>
              <a:t>6/26/2021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a:xfrm>
            <a:off x="8077200" y="6356351"/>
            <a:ext cx="609600" cy="365125"/>
          </a:xfrm>
        </p:spPr>
        <p:txBody>
          <a:bodyPr/>
          <a:lstStyle/>
          <a:p>
            <a:fld id="{A764E606-9830-4F28-B8FF-27B179B08DB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3F0E40F-773E-4E4E-A923-412D44C2F21F}" type="datetime1">
              <a:rPr lang="en-US" smtClean="0"/>
              <a:pPr/>
              <a:t>6/26/2021</a:t>
            </a:fld>
            <a:endParaRPr lang="en-US"/>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HTML Tutorial(RK)</a:t>
            </a:r>
            <a:endParaRPr lang="en-US"/>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764E606-9830-4F28-B8FF-27B179B08DB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hyperlink" Target="https://www.w3schools.com/react/react_es6.asp" TargetMode="Externa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hyperlink" Target="https://reactjs.org/docs/react-component.html" TargetMode="External"/><Relationship Id="rId2" Type="http://schemas.openxmlformats.org/officeDocument/2006/relationships/hyperlink" Target="https://projects.wojtekmaj.pl/react-lifecycle-methods-diagram/" TargetMode="External"/><Relationship Id="rId1" Type="http://schemas.openxmlformats.org/officeDocument/2006/relationships/slideLayout" Target="../slideLayouts/slideLayout1.xml"/><Relationship Id="rId4" Type="http://schemas.openxmlformats.org/officeDocument/2006/relationships/hyperlink" Target="https://reactjs.org/blog/2018/03/27/update-on-async-rendering.html"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React JS</a:t>
            </a:r>
            <a:endParaRPr lang="en-US"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a:t>
            </a:fld>
            <a:endParaRPr lang="en-US"/>
          </a:p>
        </p:txBody>
      </p:sp>
      <p:pic>
        <p:nvPicPr>
          <p:cNvPr id="3074" name="Picture 2"/>
          <p:cNvPicPr>
            <a:picLocks noChangeAspect="1" noChangeArrowheads="1"/>
          </p:cNvPicPr>
          <p:nvPr/>
        </p:nvPicPr>
        <p:blipFill>
          <a:blip r:embed="rId2"/>
          <a:srcRect/>
          <a:stretch>
            <a:fillRect/>
          </a:stretch>
        </p:blipFill>
        <p:spPr bwMode="auto">
          <a:xfrm>
            <a:off x="500035" y="1500175"/>
            <a:ext cx="7858180" cy="457203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4"/>
            <a:ext cx="7816624" cy="785818"/>
          </a:xfrm>
        </p:spPr>
        <p:txBody>
          <a:bodyPr>
            <a:normAutofit/>
          </a:bodyPr>
          <a:lstStyle/>
          <a:p>
            <a:pPr algn="l"/>
            <a:r>
              <a:rPr lang="en-US" sz="1600" dirty="0" smtClean="0">
                <a:solidFill>
                  <a:srgbClr val="FFC000"/>
                </a:solidFill>
              </a:rPr>
              <a:t>After Modifying first app</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a:t>
            </a:fld>
            <a:endParaRPr lang="en-US"/>
          </a:p>
        </p:txBody>
      </p:sp>
      <p:pic>
        <p:nvPicPr>
          <p:cNvPr id="4098" name="Picture 2"/>
          <p:cNvPicPr>
            <a:picLocks noChangeAspect="1" noChangeArrowheads="1"/>
          </p:cNvPicPr>
          <p:nvPr/>
        </p:nvPicPr>
        <p:blipFill>
          <a:blip r:embed="rId2"/>
          <a:srcRect/>
          <a:stretch>
            <a:fillRect/>
          </a:stretch>
        </p:blipFill>
        <p:spPr bwMode="auto">
          <a:xfrm>
            <a:off x="1" y="3000373"/>
            <a:ext cx="9277351" cy="44100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12</a:t>
            </a:fld>
            <a:endParaRPr lang="en-US"/>
          </a:p>
        </p:txBody>
      </p:sp>
      <p:pic>
        <p:nvPicPr>
          <p:cNvPr id="5122" name="Picture 2"/>
          <p:cNvPicPr>
            <a:picLocks noChangeAspect="1" noChangeArrowheads="1"/>
          </p:cNvPicPr>
          <p:nvPr/>
        </p:nvPicPr>
        <p:blipFill>
          <a:blip r:embed="rId2"/>
          <a:srcRect/>
          <a:stretch>
            <a:fillRect/>
          </a:stretch>
        </p:blipFill>
        <p:spPr bwMode="auto">
          <a:xfrm>
            <a:off x="428596" y="1214423"/>
            <a:ext cx="7929619" cy="485778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13</a:t>
            </a:fld>
            <a:endParaRPr lang="en-US"/>
          </a:p>
        </p:txBody>
      </p:sp>
      <p:pic>
        <p:nvPicPr>
          <p:cNvPr id="6146" name="Picture 2"/>
          <p:cNvPicPr>
            <a:picLocks noChangeAspect="1" noChangeArrowheads="1"/>
          </p:cNvPicPr>
          <p:nvPr/>
        </p:nvPicPr>
        <p:blipFill>
          <a:blip r:embed="rId2"/>
          <a:srcRect/>
          <a:stretch>
            <a:fillRect/>
          </a:stretch>
        </p:blipFill>
        <p:spPr bwMode="auto">
          <a:xfrm>
            <a:off x="571473" y="2005028"/>
            <a:ext cx="7858179" cy="399574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143117"/>
            <a:ext cx="7851648" cy="928694"/>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ES6 </a:t>
            </a:r>
            <a:r>
              <a:rPr lang="en-US" sz="1600" dirty="0" smtClean="0"/>
              <a:t>stands for </a:t>
            </a:r>
            <a:r>
              <a:rPr lang="en-US" sz="1600" dirty="0" err="1" smtClean="0"/>
              <a:t>ECMAScript</a:t>
            </a:r>
            <a:r>
              <a:rPr lang="en-US" sz="1600" dirty="0" smtClean="0"/>
              <a:t> 6.</a:t>
            </a:r>
          </a:p>
          <a:p>
            <a:pPr algn="l"/>
            <a:r>
              <a:rPr lang="en-US" sz="1600" dirty="0" err="1" smtClean="0"/>
              <a:t>ECMAScript</a:t>
            </a:r>
            <a:r>
              <a:rPr lang="en-US" sz="1600" dirty="0" smtClean="0"/>
              <a:t> was created to standardize JavaScript, and ES6 is the 6th version of </a:t>
            </a:r>
            <a:r>
              <a:rPr lang="en-US" sz="1600" dirty="0" err="1" smtClean="0"/>
              <a:t>ECMAScript</a:t>
            </a:r>
            <a:r>
              <a:rPr lang="en-US" sz="1600" dirty="0" smtClean="0"/>
              <a:t>, it was published in 2015, and is also known as </a:t>
            </a:r>
            <a:r>
              <a:rPr lang="en-US" sz="1600" dirty="0" err="1" smtClean="0"/>
              <a:t>ECMAScript</a:t>
            </a:r>
            <a:r>
              <a:rPr lang="en-US" sz="1600" dirty="0" smtClean="0"/>
              <a:t> 2015.</a:t>
            </a:r>
          </a:p>
          <a:p>
            <a:pPr algn="l"/>
            <a:r>
              <a:rPr lang="en-US" sz="1600" dirty="0" smtClean="0"/>
              <a:t>Why Should I Learn ES6?</a:t>
            </a:r>
          </a:p>
          <a:p>
            <a:pPr algn="l"/>
            <a:r>
              <a:rPr lang="en-US" sz="1600" dirty="0" smtClean="0"/>
              <a:t>React uses ES6, and you should be familiar with some of the new features like:</a:t>
            </a:r>
          </a:p>
          <a:p>
            <a:pPr algn="l">
              <a:buFont typeface="Wingdings" pitchFamily="2" charset="2"/>
              <a:buChar char="ü"/>
            </a:pPr>
            <a:r>
              <a:rPr lang="en-US" sz="1600" dirty="0" smtClean="0">
                <a:solidFill>
                  <a:srgbClr val="FFC000"/>
                </a:solidFill>
              </a:rPr>
              <a:t>Classes</a:t>
            </a:r>
          </a:p>
          <a:p>
            <a:pPr algn="l">
              <a:buFont typeface="Wingdings" pitchFamily="2" charset="2"/>
              <a:buChar char="ü"/>
            </a:pPr>
            <a:r>
              <a:rPr lang="en-US" sz="1600" dirty="0" smtClean="0">
                <a:solidFill>
                  <a:srgbClr val="FFC000"/>
                </a:solidFill>
              </a:rPr>
              <a:t>Arrow Functions</a:t>
            </a:r>
          </a:p>
          <a:p>
            <a:pPr algn="l">
              <a:buFont typeface="Wingdings" pitchFamily="2" charset="2"/>
              <a:buChar char="ü"/>
            </a:pPr>
            <a:r>
              <a:rPr lang="en-US" sz="1600" dirty="0" smtClean="0">
                <a:solidFill>
                  <a:srgbClr val="FFC000"/>
                </a:solidFill>
              </a:rPr>
              <a:t>Variables (let, const, </a:t>
            </a:r>
            <a:r>
              <a:rPr lang="en-US" sz="1600" dirty="0" err="1" smtClean="0">
                <a:solidFill>
                  <a:srgbClr val="FFC000"/>
                </a:solidFill>
              </a:rPr>
              <a:t>var</a:t>
            </a:r>
            <a:r>
              <a:rPr lang="en-US" sz="1600" dirty="0" smtClean="0">
                <a:solidFill>
                  <a:srgbClr val="FFC000"/>
                </a:solidFill>
              </a:rPr>
              <a:t>)</a:t>
            </a:r>
          </a:p>
          <a:p>
            <a:pPr algn="l"/>
            <a:endParaRPr lang="en-US" sz="1600" dirty="0" smtClean="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14</a:t>
            </a:fld>
            <a:endParaRPr lang="en-US"/>
          </a:p>
        </p:txBody>
      </p:sp>
      <p:sp>
        <p:nvSpPr>
          <p:cNvPr id="10" name="Subtitle 2"/>
          <p:cNvSpPr txBox="1">
            <a:spLocks/>
          </p:cNvSpPr>
          <p:nvPr/>
        </p:nvSpPr>
        <p:spPr>
          <a:xfrm>
            <a:off x="428596" y="785795"/>
            <a:ext cx="7816624" cy="714380"/>
          </a:xfrm>
          <a:prstGeom prst="rect">
            <a:avLst/>
          </a:prstGeom>
        </p:spPr>
        <p:txBody>
          <a:bodyPr vert="horz" lIns="0" rIns="18288">
            <a:normAutofit/>
          </a:bodyPr>
          <a:lstStyle/>
          <a:p>
            <a:pPr marL="0" marR="4572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600" b="0" i="0" u="none" strike="noStrike" kern="1200" cap="none" spc="0" normalizeH="0" baseline="0" noProof="0" dirty="0" smtClean="0">
                <a:ln>
                  <a:noFill/>
                </a:ln>
                <a:solidFill>
                  <a:srgbClr val="FFC000"/>
                </a:solidFill>
                <a:effectLst/>
                <a:uLnTx/>
                <a:uFillTx/>
                <a:latin typeface="+mn-lt"/>
                <a:ea typeface="+mn-ea"/>
                <a:cs typeface="+mn-cs"/>
              </a:rPr>
              <a:t>What</a:t>
            </a:r>
            <a:r>
              <a:rPr kumimoji="0" lang="en-US" sz="1600" b="0" i="0" u="none" strike="noStrike" kern="1200" cap="none" spc="0" normalizeH="0" noProof="0" dirty="0" smtClean="0">
                <a:ln>
                  <a:noFill/>
                </a:ln>
                <a:solidFill>
                  <a:srgbClr val="FFC000"/>
                </a:solidFill>
                <a:effectLst/>
                <a:uLnTx/>
                <a:uFillTx/>
                <a:latin typeface="+mn-lt"/>
                <a:ea typeface="+mn-ea"/>
                <a:cs typeface="+mn-cs"/>
              </a:rPr>
              <a:t> is ESS6?</a:t>
            </a:r>
            <a:endParaRPr kumimoji="0" lang="en-US" sz="1600" b="0" i="0" u="none" strike="noStrike" kern="1200" cap="none" spc="0" normalizeH="0" baseline="0" noProof="0" dirty="0" smtClean="0">
              <a:ln>
                <a:noFill/>
              </a:ln>
              <a:solidFill>
                <a:srgbClr val="FFC000"/>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Classes</a:t>
            </a: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ES6 </a:t>
            </a:r>
            <a:r>
              <a:rPr lang="en-US" sz="1600" dirty="0" smtClean="0"/>
              <a:t>introduced classes.</a:t>
            </a:r>
          </a:p>
          <a:p>
            <a:pPr algn="l"/>
            <a:r>
              <a:rPr lang="en-US" sz="1600" dirty="0" smtClean="0"/>
              <a:t>A class is a type of function, but instead of using the keyword function to initiate it, we use the keyword class, and the properties are assigned inside a constructor() method.</a:t>
            </a:r>
          </a:p>
          <a:p>
            <a:pPr algn="l"/>
            <a:r>
              <a:rPr lang="en-US" sz="1600" dirty="0" smtClean="0"/>
              <a:t>Example</a:t>
            </a:r>
          </a:p>
          <a:p>
            <a:pPr algn="l"/>
            <a:r>
              <a:rPr lang="en-US" sz="1600" dirty="0" smtClean="0"/>
              <a:t>A simple class constructor:</a:t>
            </a:r>
          </a:p>
          <a:p>
            <a:pPr algn="l"/>
            <a:endParaRPr lang="en-US" sz="1600" dirty="0" smtClean="0"/>
          </a:p>
          <a:p>
            <a:pPr algn="l"/>
            <a:r>
              <a:rPr lang="en-US" sz="1600" dirty="0" smtClean="0"/>
              <a:t>class </a:t>
            </a:r>
            <a:r>
              <a:rPr lang="en-US" sz="1600" dirty="0" smtClean="0"/>
              <a:t>Car {</a:t>
            </a:r>
          </a:p>
          <a:p>
            <a:pPr algn="l"/>
            <a:r>
              <a:rPr lang="en-US" sz="1600" dirty="0" smtClean="0"/>
              <a:t>  constructor(name) {</a:t>
            </a:r>
          </a:p>
          <a:p>
            <a:pPr algn="l"/>
            <a:r>
              <a:rPr lang="en-US" sz="1600" dirty="0" smtClean="0"/>
              <a:t>    </a:t>
            </a:r>
            <a:r>
              <a:rPr lang="en-US" sz="1600" dirty="0" err="1" smtClean="0"/>
              <a:t>this.brand</a:t>
            </a:r>
            <a:r>
              <a:rPr lang="en-US" sz="1600" dirty="0" smtClean="0"/>
              <a:t> = name;</a:t>
            </a:r>
          </a:p>
          <a:p>
            <a:pPr algn="l"/>
            <a:r>
              <a:rPr lang="en-US" sz="1600" dirty="0" smtClean="0"/>
              <a:t>  }</a:t>
            </a:r>
          </a:p>
          <a:p>
            <a:pPr algn="l"/>
            <a:r>
              <a:rPr lang="en-US" sz="1600" dirty="0" smtClean="0"/>
              <a:t>}</a:t>
            </a: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85794"/>
            <a:ext cx="7851648" cy="557202"/>
          </a:xfrm>
        </p:spPr>
        <p:txBody>
          <a:bodyPr anchor="b">
            <a:normAutofit fontScale="90000"/>
          </a:bodyPr>
          <a:lstStyle/>
          <a:p>
            <a:pPr algn="l"/>
            <a:r>
              <a:rPr lang="en-US" sz="3600" dirty="0" smtClean="0"/>
              <a:t/>
            </a:r>
            <a:br>
              <a:rPr lang="en-US" sz="3600" dirty="0" smtClean="0"/>
            </a:br>
            <a:r>
              <a:rPr lang="en-US" sz="3600" dirty="0" err="1" smtClean="0"/>
              <a:t>Inheritence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t>Class Inheritance</a:t>
            </a:r>
          </a:p>
          <a:p>
            <a:pPr algn="l"/>
            <a:r>
              <a:rPr lang="en-US" sz="1600" dirty="0" smtClean="0"/>
              <a:t>To create a class inheritance, use the extends keyword.</a:t>
            </a:r>
          </a:p>
          <a:p>
            <a:pPr algn="l"/>
            <a:r>
              <a:rPr lang="en-US" sz="1600" dirty="0" smtClean="0"/>
              <a:t>A class created with a class inheritance inherits all the methods from another class:</a:t>
            </a:r>
          </a:p>
          <a:p>
            <a:pPr algn="l"/>
            <a:endParaRPr lang="en-US" sz="1600" dirty="0" smtClean="0">
              <a:solidFill>
                <a:srgbClr val="FFC000"/>
              </a:solidFill>
            </a:endParaRPr>
          </a:p>
          <a:p>
            <a:pPr algn="l"/>
            <a:r>
              <a:rPr lang="en-US" sz="1600" dirty="0" smtClean="0">
                <a:solidFill>
                  <a:srgbClr val="FFC000"/>
                </a:solidFill>
              </a:rPr>
              <a:t>class Car {</a:t>
            </a:r>
          </a:p>
          <a:p>
            <a:pPr algn="l"/>
            <a:r>
              <a:rPr lang="en-US" sz="1600" dirty="0" smtClean="0">
                <a:solidFill>
                  <a:srgbClr val="FFC000"/>
                </a:solidFill>
              </a:rPr>
              <a:t>  constructor(name) {</a:t>
            </a:r>
          </a:p>
          <a:p>
            <a:pPr algn="l"/>
            <a:r>
              <a:rPr lang="en-US" sz="1600" dirty="0" smtClean="0">
                <a:solidFill>
                  <a:srgbClr val="FFC000"/>
                </a:solidFill>
              </a:rPr>
              <a:t>    </a:t>
            </a:r>
            <a:r>
              <a:rPr lang="en-US" sz="1600" dirty="0" err="1" smtClean="0">
                <a:solidFill>
                  <a:srgbClr val="FFC000"/>
                </a:solidFill>
              </a:rPr>
              <a:t>this.brand</a:t>
            </a:r>
            <a:r>
              <a:rPr lang="en-US" sz="1600" dirty="0" smtClean="0">
                <a:solidFill>
                  <a:srgbClr val="FFC000"/>
                </a:solidFill>
              </a:rPr>
              <a:t> = name;</a:t>
            </a:r>
          </a:p>
          <a:p>
            <a:pPr algn="l"/>
            <a:r>
              <a:rPr lang="en-US" sz="1600" dirty="0" smtClean="0">
                <a:solidFill>
                  <a:srgbClr val="FFC000"/>
                </a:solidFill>
              </a:rPr>
              <a:t>  }</a:t>
            </a:r>
          </a:p>
          <a:p>
            <a:pPr algn="l"/>
            <a:endParaRPr lang="en-US" sz="1600" dirty="0" smtClean="0">
              <a:solidFill>
                <a:srgbClr val="FFC000"/>
              </a:solidFill>
            </a:endParaRPr>
          </a:p>
          <a:p>
            <a:pPr algn="l"/>
            <a:r>
              <a:rPr lang="en-US" sz="1600" dirty="0" smtClean="0">
                <a:solidFill>
                  <a:srgbClr val="FFC000"/>
                </a:solidFill>
              </a:rPr>
              <a:t>  present() {</a:t>
            </a:r>
          </a:p>
          <a:p>
            <a:pPr algn="l"/>
            <a:r>
              <a:rPr lang="en-US" sz="1600" dirty="0" smtClean="0">
                <a:solidFill>
                  <a:srgbClr val="FFC000"/>
                </a:solidFill>
              </a:rPr>
              <a:t>    return 'I have a ' + </a:t>
            </a:r>
            <a:r>
              <a:rPr lang="en-US" sz="1600" dirty="0" err="1" smtClean="0">
                <a:solidFill>
                  <a:srgbClr val="FFC000"/>
                </a:solidFill>
              </a:rPr>
              <a:t>this.brand</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class Model extends Car {</a:t>
            </a:r>
          </a:p>
          <a:p>
            <a:pPr algn="l"/>
            <a:r>
              <a:rPr lang="en-US" sz="1600" dirty="0" smtClean="0">
                <a:solidFill>
                  <a:srgbClr val="FFC000"/>
                </a:solidFill>
              </a:rPr>
              <a:t>  constructor(name, mod) {</a:t>
            </a:r>
          </a:p>
          <a:p>
            <a:pPr algn="l"/>
            <a:r>
              <a:rPr lang="en-US" sz="1600" dirty="0" smtClean="0">
                <a:solidFill>
                  <a:srgbClr val="FFC000"/>
                </a:solidFill>
              </a:rPr>
              <a:t>    super(name);</a:t>
            </a:r>
          </a:p>
          <a:p>
            <a:pPr algn="l"/>
            <a:r>
              <a:rPr lang="en-US" sz="1600" dirty="0" smtClean="0">
                <a:solidFill>
                  <a:srgbClr val="FFC000"/>
                </a:solidFill>
              </a:rPr>
              <a:t>    </a:t>
            </a:r>
            <a:r>
              <a:rPr lang="en-US" sz="1600" dirty="0" err="1" smtClean="0">
                <a:solidFill>
                  <a:srgbClr val="FFC000"/>
                </a:solidFill>
              </a:rPr>
              <a:t>this.model</a:t>
            </a:r>
            <a:r>
              <a:rPr lang="en-US" sz="1600" dirty="0" smtClean="0">
                <a:solidFill>
                  <a:srgbClr val="FFC000"/>
                </a:solidFill>
              </a:rPr>
              <a:t> = mod;</a:t>
            </a:r>
          </a:p>
          <a:p>
            <a:pPr algn="l"/>
            <a:r>
              <a:rPr lang="en-US" sz="1600" dirty="0" smtClean="0">
                <a:solidFill>
                  <a:srgbClr val="FFC000"/>
                </a:solidFill>
              </a:rPr>
              <a:t>  }  </a:t>
            </a:r>
          </a:p>
          <a:p>
            <a:pPr algn="l"/>
            <a:r>
              <a:rPr lang="en-US" sz="1600" dirty="0" smtClean="0">
                <a:solidFill>
                  <a:srgbClr val="FFC000"/>
                </a:solidFill>
              </a:rPr>
              <a:t>  show() {</a:t>
            </a:r>
          </a:p>
          <a:p>
            <a:pPr algn="l"/>
            <a:r>
              <a:rPr lang="en-US" sz="1600" dirty="0" smtClean="0">
                <a:solidFill>
                  <a:srgbClr val="FFC000"/>
                </a:solidFill>
              </a:rPr>
              <a:t>      return </a:t>
            </a:r>
            <a:r>
              <a:rPr lang="en-US" sz="1600" dirty="0" err="1" smtClean="0">
                <a:solidFill>
                  <a:srgbClr val="FFC000"/>
                </a:solidFill>
              </a:rPr>
              <a:t>this.present</a:t>
            </a:r>
            <a:r>
              <a:rPr lang="en-US" sz="1600" dirty="0" smtClean="0">
                <a:solidFill>
                  <a:srgbClr val="FFC000"/>
                </a:solidFill>
              </a:rPr>
              <a:t>() + ', it is a ' + </a:t>
            </a:r>
            <a:r>
              <a:rPr lang="en-US" sz="1600" dirty="0" err="1" smtClean="0">
                <a:solidFill>
                  <a:srgbClr val="FFC000"/>
                </a:solidFill>
              </a:rPr>
              <a:t>this.model</a:t>
            </a:r>
            <a:endParaRPr lang="en-US" sz="1600" dirty="0" smtClean="0">
              <a:solidFill>
                <a:srgbClr val="FFC000"/>
              </a:solidFill>
            </a:endParaRPr>
          </a:p>
          <a:p>
            <a:pPr algn="l"/>
            <a:r>
              <a:rPr lang="en-US" sz="1600" dirty="0" smtClean="0">
                <a:solidFill>
                  <a:srgbClr val="FFC000"/>
                </a:solidFill>
              </a:rPr>
              <a:t>  }</a:t>
            </a:r>
          </a:p>
          <a:p>
            <a:pPr algn="l"/>
            <a:r>
              <a:rPr lang="en-US" sz="1600" dirty="0" smtClean="0">
                <a:solidFill>
                  <a:srgbClr val="FFC000"/>
                </a:solidFill>
              </a:rPr>
              <a:t>}</a:t>
            </a:r>
          </a:p>
          <a:p>
            <a:pPr algn="l"/>
            <a:r>
              <a:rPr lang="en-US" sz="1600" dirty="0" err="1" smtClean="0">
                <a:solidFill>
                  <a:srgbClr val="FFC000"/>
                </a:solidFill>
              </a:rPr>
              <a:t>mycar</a:t>
            </a:r>
            <a:r>
              <a:rPr lang="en-US" sz="1600" dirty="0" smtClean="0">
                <a:solidFill>
                  <a:srgbClr val="FFC000"/>
                </a:solidFill>
              </a:rPr>
              <a:t> = new Model("Ford", "Mustang");</a:t>
            </a:r>
          </a:p>
          <a:p>
            <a:pPr algn="l"/>
            <a:r>
              <a:rPr lang="en-US" sz="1600" dirty="0" err="1" smtClean="0">
                <a:solidFill>
                  <a:srgbClr val="FFC000"/>
                </a:solidFill>
              </a:rPr>
              <a:t>mycar.show</a:t>
            </a:r>
            <a:r>
              <a:rPr lang="en-US" sz="1600" dirty="0" smtClean="0">
                <a:solidFill>
                  <a:srgbClr val="FFC000"/>
                </a:solidFill>
              </a:rPr>
              <a: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err="1" smtClean="0"/>
              <a:t>Inheritence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t>The super() method refers to the parent class.</a:t>
            </a:r>
          </a:p>
          <a:p>
            <a:pPr algn="l"/>
            <a:r>
              <a:rPr lang="en-US" sz="1600" dirty="0" smtClean="0"/>
              <a:t>By calling the super() method in the constructor method, we call the parent's constructor method and gets access to the parent's properties and methods</a:t>
            </a:r>
            <a:r>
              <a:rPr lang="en-US" sz="1600" dirty="0" smtClean="0"/>
              <a:t>.</a:t>
            </a:r>
          </a:p>
          <a:p>
            <a:pPr algn="l"/>
            <a:endParaRPr lang="en-US" sz="1600" dirty="0" smtClean="0"/>
          </a:p>
          <a:p>
            <a:pPr algn="l"/>
            <a:r>
              <a:rPr lang="en-US" sz="1600" dirty="0" smtClean="0"/>
              <a:t>Arrow Functions</a:t>
            </a:r>
          </a:p>
          <a:p>
            <a:pPr algn="l"/>
            <a:r>
              <a:rPr lang="en-US" sz="1600" dirty="0" smtClean="0"/>
              <a:t>Arrow functions were introduced in ES6.</a:t>
            </a:r>
          </a:p>
          <a:p>
            <a:pPr algn="l"/>
            <a:r>
              <a:rPr lang="en-US" sz="1600" dirty="0" smtClean="0"/>
              <a:t>Arrow functions allow us to write shorter function syntax:</a:t>
            </a:r>
          </a:p>
          <a:p>
            <a:pPr algn="l"/>
            <a:r>
              <a:rPr lang="en-US" sz="1600" dirty="0" smtClean="0"/>
              <a:t>Before:</a:t>
            </a:r>
          </a:p>
          <a:p>
            <a:pPr algn="l"/>
            <a:endParaRPr lang="en-US" sz="1600" dirty="0" smtClean="0">
              <a:solidFill>
                <a:srgbClr val="FFC000"/>
              </a:solidFill>
            </a:endParaRPr>
          </a:p>
          <a:p>
            <a:pPr algn="l"/>
            <a:r>
              <a:rPr lang="en-US" sz="1600" dirty="0" smtClean="0">
                <a:solidFill>
                  <a:srgbClr val="FFC000"/>
                </a:solidFill>
              </a:rPr>
              <a:t>hello = function() {</a:t>
            </a:r>
          </a:p>
          <a:p>
            <a:pPr algn="l"/>
            <a:r>
              <a:rPr lang="en-US" sz="1600" dirty="0" smtClean="0">
                <a:solidFill>
                  <a:srgbClr val="FFC000"/>
                </a:solidFill>
              </a:rPr>
              <a:t>  return "Hello World!";</a:t>
            </a:r>
          </a:p>
          <a:p>
            <a:pPr algn="l"/>
            <a:r>
              <a:rPr lang="en-US" sz="1600" dirty="0" smtClean="0">
                <a:solidFill>
                  <a:srgbClr val="FFC000"/>
                </a:solidFill>
              </a:rPr>
              <a:t>}</a:t>
            </a:r>
          </a:p>
          <a:p>
            <a:pPr algn="l"/>
            <a:endParaRPr lang="en-US" sz="1600" dirty="0" smtClean="0"/>
          </a:p>
          <a:p>
            <a:pPr algn="l"/>
            <a:r>
              <a:rPr lang="en-US" sz="1600" dirty="0" smtClean="0"/>
              <a:t>With Arrow Function:</a:t>
            </a:r>
          </a:p>
          <a:p>
            <a:pPr algn="l"/>
            <a:endParaRPr lang="en-US" sz="1600" dirty="0" smtClean="0"/>
          </a:p>
          <a:p>
            <a:pPr algn="l"/>
            <a:r>
              <a:rPr lang="en-US" sz="1600" dirty="0" smtClean="0">
                <a:solidFill>
                  <a:srgbClr val="FFC000"/>
                </a:solidFill>
              </a:rPr>
              <a:t>hello = () =&gt; {</a:t>
            </a:r>
          </a:p>
          <a:p>
            <a:pPr algn="l"/>
            <a:r>
              <a:rPr lang="en-US" sz="1600" dirty="0" smtClean="0">
                <a:solidFill>
                  <a:srgbClr val="FFC000"/>
                </a:solidFill>
              </a:rPr>
              <a:t>  return "Hello World!";</a:t>
            </a:r>
          </a:p>
          <a:p>
            <a:pPr algn="l"/>
            <a:r>
              <a:rPr lang="en-US" sz="1600" dirty="0" smtClean="0">
                <a:solidFill>
                  <a:srgbClr val="FFC000"/>
                </a:solidFill>
              </a:rPr>
              <a:t>}</a:t>
            </a:r>
            <a:endParaRPr lang="en-US" sz="1500" dirty="0" smtClean="0">
              <a:solidFill>
                <a:srgbClr val="FFC000"/>
              </a:solidFill>
            </a:endParaRPr>
          </a:p>
          <a:p>
            <a:pPr algn="l"/>
            <a:endParaRPr lang="en-US" sz="1500" dirty="0" smtClean="0">
              <a:solidFill>
                <a:srgbClr val="FFC000"/>
              </a:solidFill>
            </a:endParaRPr>
          </a:p>
          <a:p>
            <a:pPr algn="l"/>
            <a:r>
              <a:rPr lang="en-US" sz="1500" dirty="0" smtClean="0"/>
              <a:t>It gets shorter! If the function has only one statement, and the statement returns a value, you can remove the brackets and the return keyword:</a:t>
            </a:r>
          </a:p>
          <a:p>
            <a:pPr algn="l"/>
            <a:r>
              <a:rPr lang="en-US" sz="1500" dirty="0" smtClean="0"/>
              <a:t>Arrow Functions Return Value by Default:</a:t>
            </a:r>
          </a:p>
          <a:p>
            <a:pPr algn="l"/>
            <a:r>
              <a:rPr lang="en-US" sz="1500" dirty="0" smtClean="0">
                <a:solidFill>
                  <a:srgbClr val="FFC000"/>
                </a:solidFill>
              </a:rPr>
              <a:t>hello = () =&gt; "Hello World</a:t>
            </a:r>
            <a:r>
              <a:rPr lang="en-US" sz="1500" dirty="0" smtClean="0">
                <a:solidFill>
                  <a:srgbClr val="FFC000"/>
                </a:solidFill>
              </a:rPr>
              <a:t>!";</a:t>
            </a:r>
          </a:p>
          <a:p>
            <a:pPr algn="l"/>
            <a:r>
              <a:rPr lang="en-US" sz="1900" dirty="0" smtClean="0"/>
              <a:t>Arrow Function With Parameters:</a:t>
            </a:r>
          </a:p>
          <a:p>
            <a:pPr algn="l"/>
            <a:endParaRPr lang="en-US" sz="1900" dirty="0" smtClean="0"/>
          </a:p>
          <a:p>
            <a:pPr algn="l"/>
            <a:r>
              <a:rPr lang="en-US" sz="1900" dirty="0" smtClean="0">
                <a:solidFill>
                  <a:srgbClr val="FFC000"/>
                </a:solidFill>
              </a:rPr>
              <a:t>hello = (</a:t>
            </a:r>
            <a:r>
              <a:rPr lang="en-US" sz="1900" dirty="0" err="1" smtClean="0">
                <a:solidFill>
                  <a:srgbClr val="FFC000"/>
                </a:solidFill>
              </a:rPr>
              <a:t>val</a:t>
            </a:r>
            <a:r>
              <a:rPr lang="en-US" sz="1900" dirty="0" smtClean="0">
                <a:solidFill>
                  <a:srgbClr val="FFC000"/>
                </a:solidFill>
              </a:rPr>
              <a:t>) =&gt; "Hello " + </a:t>
            </a:r>
            <a:r>
              <a:rPr lang="en-US" sz="1900" dirty="0" err="1" smtClean="0">
                <a:solidFill>
                  <a:srgbClr val="FFC000"/>
                </a:solidFill>
              </a:rPr>
              <a:t>val</a:t>
            </a:r>
            <a:r>
              <a:rPr lang="en-US" sz="1900" dirty="0" smtClean="0">
                <a:solidFill>
                  <a:srgbClr val="FFC000"/>
                </a:solidFill>
              </a:rPr>
              <a:t>;</a:t>
            </a:r>
            <a:br>
              <a:rPr lang="en-US" sz="1900" dirty="0" smtClean="0">
                <a:solidFill>
                  <a:srgbClr val="FFC000"/>
                </a:solidFill>
              </a:rPr>
            </a:br>
            <a:endParaRPr lang="en-US" sz="1900" dirty="0" smtClean="0">
              <a:solidFill>
                <a:srgbClr val="FFC000"/>
              </a:solidFill>
            </a:endParaRPr>
          </a:p>
          <a:p>
            <a:pPr algn="l"/>
            <a:r>
              <a:rPr lang="en-US" sz="1900" dirty="0" smtClean="0"/>
              <a:t>In fact, if you have only one parameter, you can skip the parentheses as well:</a:t>
            </a:r>
          </a:p>
          <a:p>
            <a:pPr algn="l"/>
            <a:r>
              <a:rPr lang="en-US" sz="1900" dirty="0" smtClean="0"/>
              <a:t>Arrow Function Without Parentheses:</a:t>
            </a:r>
          </a:p>
          <a:p>
            <a:pPr algn="l"/>
            <a:r>
              <a:rPr lang="en-US" sz="1900" dirty="0" smtClean="0">
                <a:solidFill>
                  <a:srgbClr val="FFC000"/>
                </a:solidFill>
              </a:rPr>
              <a:t>hello = </a:t>
            </a:r>
            <a:r>
              <a:rPr lang="en-US" sz="1900" dirty="0" err="1" smtClean="0">
                <a:solidFill>
                  <a:srgbClr val="FFC000"/>
                </a:solidFill>
              </a:rPr>
              <a:t>val</a:t>
            </a:r>
            <a:r>
              <a:rPr lang="en-US" sz="1900" dirty="0" smtClean="0">
                <a:solidFill>
                  <a:srgbClr val="FFC000"/>
                </a:solidFill>
              </a:rPr>
              <a:t> =&gt; "Hello " + </a:t>
            </a:r>
            <a:r>
              <a:rPr lang="en-US" sz="1900" dirty="0" err="1" smtClean="0">
                <a:solidFill>
                  <a:srgbClr val="FFC000"/>
                </a:solidFill>
              </a:rPr>
              <a:t>val</a:t>
            </a:r>
            <a:r>
              <a:rPr lang="en-US" sz="1900" dirty="0" smtClean="0">
                <a:solidFill>
                  <a:srgbClr val="FFC000"/>
                </a:solidFill>
              </a:rPr>
              <a: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This</a:t>
            </a: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What About this?</a:t>
            </a:r>
          </a:p>
          <a:p>
            <a:pPr algn="l"/>
            <a:r>
              <a:rPr lang="en-US" sz="1600" dirty="0" smtClean="0"/>
              <a:t>The handling of this is also different in arrow functions compared to regular functions.</a:t>
            </a:r>
          </a:p>
          <a:p>
            <a:pPr algn="l"/>
            <a:r>
              <a:rPr lang="en-US" sz="1600" dirty="0" smtClean="0"/>
              <a:t>In short, with arrow functions there are no binding of this.</a:t>
            </a:r>
          </a:p>
          <a:p>
            <a:pPr algn="l"/>
            <a:r>
              <a:rPr lang="en-US" sz="1600" dirty="0" smtClean="0"/>
              <a:t>In regular functions the this keyword represented the object that called the function, which could be the window, the document, a button or whatever.</a:t>
            </a:r>
          </a:p>
          <a:p>
            <a:pPr algn="l"/>
            <a:r>
              <a:rPr lang="en-US" sz="1600" dirty="0" smtClean="0"/>
              <a:t>With arrow functions, the this keyword </a:t>
            </a:r>
            <a:r>
              <a:rPr lang="en-US" sz="1600" i="1" dirty="0" smtClean="0"/>
              <a:t>always</a:t>
            </a:r>
            <a:r>
              <a:rPr lang="en-US" sz="1600" dirty="0" smtClean="0"/>
              <a:t> represents the object that defined the arrow function.</a:t>
            </a:r>
          </a:p>
          <a:p>
            <a:pPr algn="l"/>
            <a:r>
              <a:rPr lang="en-US" sz="1600" dirty="0" smtClean="0"/>
              <a:t>Let us take a look at two examples to understand the difference.</a:t>
            </a:r>
          </a:p>
          <a:p>
            <a:pPr algn="l"/>
            <a:r>
              <a:rPr lang="en-US" sz="1600" dirty="0" smtClean="0"/>
              <a:t>Both examples call a method twice, first when the page loads, and once again when the user clicks a button.</a:t>
            </a:r>
          </a:p>
          <a:p>
            <a:pPr algn="l"/>
            <a:r>
              <a:rPr lang="en-US" sz="1600" dirty="0" smtClean="0"/>
              <a:t>The first example uses a regular function, and the second example uses an arrow function.</a:t>
            </a:r>
          </a:p>
          <a:p>
            <a:pPr algn="l"/>
            <a:r>
              <a:rPr lang="en-US" sz="1600" dirty="0" smtClean="0"/>
              <a:t>The result shows that the first example returns two different objects (window and button), and the second example returns the Header object twice.</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600" dirty="0" smtClean="0">
                <a:solidFill>
                  <a:srgbClr val="FFC000"/>
                </a:solidFill>
              </a:rPr>
              <a:t>&lt;!DOCTYPE html&gt;</a:t>
            </a:r>
          </a:p>
          <a:p>
            <a:pPr algn="l"/>
            <a:r>
              <a:rPr lang="en-US" sz="600" dirty="0" smtClean="0">
                <a:solidFill>
                  <a:srgbClr val="FFC000"/>
                </a:solidFill>
              </a:rPr>
              <a:t>&lt;html&gt;</a:t>
            </a:r>
          </a:p>
          <a:p>
            <a:pPr algn="l"/>
            <a:endParaRPr lang="en-US" sz="600" dirty="0" smtClean="0">
              <a:solidFill>
                <a:srgbClr val="FFC000"/>
              </a:solidFill>
            </a:endParaRPr>
          </a:p>
          <a:p>
            <a:pPr algn="l"/>
            <a:r>
              <a:rPr lang="en-US" sz="600" dirty="0" smtClean="0">
                <a:solidFill>
                  <a:srgbClr val="FFC000"/>
                </a:solidFill>
              </a:rPr>
              <a:t>&lt;body&gt;</a:t>
            </a:r>
          </a:p>
          <a:p>
            <a:pPr algn="l"/>
            <a:endParaRPr lang="en-US" sz="600" dirty="0" smtClean="0">
              <a:solidFill>
                <a:srgbClr val="FFC000"/>
              </a:solidFill>
            </a:endParaRPr>
          </a:p>
          <a:p>
            <a:pPr algn="l"/>
            <a:r>
              <a:rPr lang="en-US" sz="600" dirty="0" smtClean="0">
                <a:solidFill>
                  <a:srgbClr val="FFC000"/>
                </a:solidFill>
              </a:rPr>
              <a:t>&lt;h1&gt;Regular Function&lt;/h1&gt;</a:t>
            </a:r>
          </a:p>
          <a:p>
            <a:pPr algn="l"/>
            <a:endParaRPr lang="en-US" sz="600" dirty="0" smtClean="0">
              <a:solidFill>
                <a:srgbClr val="FFC000"/>
              </a:solidFill>
            </a:endParaRPr>
          </a:p>
          <a:p>
            <a:pPr algn="l"/>
            <a:r>
              <a:rPr lang="en-US" sz="600" dirty="0" smtClean="0">
                <a:solidFill>
                  <a:srgbClr val="FFC000"/>
                </a:solidFill>
              </a:rPr>
              <a:t>&lt;p&gt;The &lt;strong&gt;this&lt;/strong&gt; keyword represents different objects depending on how the function was called.&lt;/p&gt;</a:t>
            </a:r>
          </a:p>
          <a:p>
            <a:pPr algn="l"/>
            <a:endParaRPr lang="en-US" sz="600" dirty="0" smtClean="0">
              <a:solidFill>
                <a:srgbClr val="FFC000"/>
              </a:solidFill>
            </a:endParaRPr>
          </a:p>
          <a:p>
            <a:pPr algn="l"/>
            <a:r>
              <a:rPr lang="en-US" sz="600" dirty="0" smtClean="0">
                <a:solidFill>
                  <a:srgbClr val="FFC000"/>
                </a:solidFill>
              </a:rPr>
              <a:t>&lt;button id="</a:t>
            </a:r>
            <a:r>
              <a:rPr lang="en-US" sz="600" dirty="0" err="1" smtClean="0">
                <a:solidFill>
                  <a:srgbClr val="FFC000"/>
                </a:solidFill>
              </a:rPr>
              <a:t>btn</a:t>
            </a:r>
            <a:r>
              <a:rPr lang="en-US" sz="600" dirty="0" smtClean="0">
                <a:solidFill>
                  <a:srgbClr val="FFC000"/>
                </a:solidFill>
              </a:rPr>
              <a:t>"&gt;Click Me!&lt;/button&gt;</a:t>
            </a:r>
          </a:p>
          <a:p>
            <a:pPr algn="l"/>
            <a:endParaRPr lang="en-US" sz="600" dirty="0" smtClean="0">
              <a:solidFill>
                <a:srgbClr val="FFC000"/>
              </a:solidFill>
            </a:endParaRPr>
          </a:p>
          <a:p>
            <a:pPr algn="l"/>
            <a:r>
              <a:rPr lang="en-US" sz="600" dirty="0" smtClean="0">
                <a:solidFill>
                  <a:srgbClr val="FFC000"/>
                </a:solidFill>
              </a:rPr>
              <a:t>&lt;p&gt;&lt;strong&gt;this&lt;/strong&gt; represents:&lt;/p&gt;</a:t>
            </a:r>
          </a:p>
          <a:p>
            <a:pPr algn="l"/>
            <a:endParaRPr lang="en-US" sz="600" dirty="0" smtClean="0">
              <a:solidFill>
                <a:srgbClr val="FFC000"/>
              </a:solidFill>
            </a:endParaRPr>
          </a:p>
          <a:p>
            <a:pPr algn="l"/>
            <a:r>
              <a:rPr lang="en-US" sz="600" dirty="0" smtClean="0">
                <a:solidFill>
                  <a:srgbClr val="FFC000"/>
                </a:solidFill>
              </a:rPr>
              <a:t>&lt;p id="demo"&gt;&lt;/p&gt;</a:t>
            </a:r>
          </a:p>
          <a:p>
            <a:pPr algn="l"/>
            <a:endParaRPr lang="en-US" sz="600" dirty="0" smtClean="0">
              <a:solidFill>
                <a:srgbClr val="FFC000"/>
              </a:solidFill>
            </a:endParaRPr>
          </a:p>
          <a:p>
            <a:pPr algn="l"/>
            <a:r>
              <a:rPr lang="en-US" sz="600" dirty="0" smtClean="0">
                <a:solidFill>
                  <a:srgbClr val="FFC000"/>
                </a:solidFill>
              </a:rPr>
              <a:t>&lt;p&gt;See the difference before and after the button is clicked.&lt;/p&gt;</a:t>
            </a:r>
          </a:p>
          <a:p>
            <a:pPr algn="l"/>
            <a:r>
              <a:rPr lang="en-US" sz="600" dirty="0" smtClean="0">
                <a:solidFill>
                  <a:srgbClr val="FFC000"/>
                </a:solidFill>
              </a:rPr>
              <a:t>  </a:t>
            </a:r>
          </a:p>
          <a:p>
            <a:pPr algn="l"/>
            <a:r>
              <a:rPr lang="en-US" sz="600" dirty="0" smtClean="0">
                <a:solidFill>
                  <a:srgbClr val="FFC000"/>
                </a:solidFill>
              </a:rPr>
              <a:t>&lt;script&gt;</a:t>
            </a:r>
          </a:p>
          <a:p>
            <a:pPr algn="l"/>
            <a:r>
              <a:rPr lang="en-US" sz="600" dirty="0" smtClean="0">
                <a:solidFill>
                  <a:srgbClr val="FFC000"/>
                </a:solidFill>
              </a:rPr>
              <a:t>class Header {</a:t>
            </a:r>
          </a:p>
          <a:p>
            <a:pPr algn="l"/>
            <a:r>
              <a:rPr lang="en-US" sz="600" dirty="0" smtClean="0">
                <a:solidFill>
                  <a:srgbClr val="FFC000"/>
                </a:solidFill>
              </a:rPr>
              <a:t>  constructor() {</a:t>
            </a:r>
          </a:p>
          <a:p>
            <a:pPr algn="l"/>
            <a:r>
              <a:rPr lang="en-US" sz="600" dirty="0" smtClean="0">
                <a:solidFill>
                  <a:srgbClr val="FFC000"/>
                </a:solidFill>
              </a:rPr>
              <a:t>    </a:t>
            </a:r>
            <a:r>
              <a:rPr lang="en-US" sz="600" dirty="0" err="1" smtClean="0">
                <a:solidFill>
                  <a:srgbClr val="FFC000"/>
                </a:solidFill>
              </a:rPr>
              <a:t>this.color</a:t>
            </a:r>
            <a:r>
              <a:rPr lang="en-US" sz="600" dirty="0" smtClean="0">
                <a:solidFill>
                  <a:srgbClr val="FFC000"/>
                </a:solidFill>
              </a:rPr>
              <a:t> = "Red";</a:t>
            </a:r>
          </a:p>
          <a:p>
            <a:pPr algn="l"/>
            <a:r>
              <a:rPr lang="en-US" sz="600" dirty="0" smtClean="0">
                <a:solidFill>
                  <a:srgbClr val="FFC000"/>
                </a:solidFill>
              </a:rPr>
              <a:t>  }</a:t>
            </a:r>
          </a:p>
          <a:p>
            <a:pPr algn="l"/>
            <a:endParaRPr lang="en-US" sz="600" dirty="0" smtClean="0">
              <a:solidFill>
                <a:srgbClr val="FFC000"/>
              </a:solidFill>
            </a:endParaRPr>
          </a:p>
          <a:p>
            <a:pPr algn="l"/>
            <a:r>
              <a:rPr lang="en-US" sz="600" dirty="0" smtClean="0">
                <a:solidFill>
                  <a:srgbClr val="FFC000"/>
                </a:solidFill>
              </a:rPr>
              <a:t>  </a:t>
            </a:r>
            <a:r>
              <a:rPr lang="en-US" sz="600" dirty="0" err="1" smtClean="0">
                <a:solidFill>
                  <a:srgbClr val="FFC000"/>
                </a:solidFill>
              </a:rPr>
              <a:t>changeColor</a:t>
            </a:r>
            <a:r>
              <a:rPr lang="en-US" sz="600" dirty="0" smtClean="0">
                <a:solidFill>
                  <a:srgbClr val="FFC000"/>
                </a:solidFill>
              </a:rPr>
              <a:t> = function() {</a:t>
            </a:r>
          </a:p>
          <a:p>
            <a:pPr algn="l"/>
            <a:r>
              <a:rPr lang="en-US" sz="600" dirty="0" smtClean="0">
                <a:solidFill>
                  <a:srgbClr val="FFC000"/>
                </a:solidFill>
              </a:rPr>
              <a:t>    </a:t>
            </a:r>
            <a:r>
              <a:rPr lang="en-US" sz="600" dirty="0" err="1" smtClean="0">
                <a:solidFill>
                  <a:srgbClr val="FFC000"/>
                </a:solidFill>
              </a:rPr>
              <a:t>document.getElementById</a:t>
            </a:r>
            <a:r>
              <a:rPr lang="en-US" sz="600" dirty="0" smtClean="0">
                <a:solidFill>
                  <a:srgbClr val="FFC000"/>
                </a:solidFill>
              </a:rPr>
              <a:t>("demo").</a:t>
            </a:r>
            <a:r>
              <a:rPr lang="en-US" sz="600" dirty="0" err="1" smtClean="0">
                <a:solidFill>
                  <a:srgbClr val="FFC000"/>
                </a:solidFill>
              </a:rPr>
              <a:t>innerHTML</a:t>
            </a:r>
            <a:r>
              <a:rPr lang="en-US" sz="600" dirty="0" smtClean="0">
                <a:solidFill>
                  <a:srgbClr val="FFC000"/>
                </a:solidFill>
              </a:rPr>
              <a:t> += this;</a:t>
            </a:r>
          </a:p>
          <a:p>
            <a:pPr algn="l"/>
            <a:r>
              <a:rPr lang="en-US" sz="600" dirty="0" smtClean="0">
                <a:solidFill>
                  <a:srgbClr val="FFC000"/>
                </a:solidFill>
              </a:rPr>
              <a:t>  }</a:t>
            </a:r>
          </a:p>
          <a:p>
            <a:pPr algn="l"/>
            <a:r>
              <a:rPr lang="en-US" sz="600" dirty="0" smtClean="0">
                <a:solidFill>
                  <a:srgbClr val="FFC000"/>
                </a:solidFill>
              </a:rPr>
              <a:t>}</a:t>
            </a:r>
          </a:p>
          <a:p>
            <a:pPr algn="l"/>
            <a:endParaRPr lang="en-US" sz="600" dirty="0" smtClean="0">
              <a:solidFill>
                <a:srgbClr val="FFC000"/>
              </a:solidFill>
            </a:endParaRPr>
          </a:p>
          <a:p>
            <a:pPr algn="l"/>
            <a:r>
              <a:rPr lang="en-US" sz="600" dirty="0" err="1" smtClean="0">
                <a:solidFill>
                  <a:srgbClr val="FFC000"/>
                </a:solidFill>
              </a:rPr>
              <a:t>myheader</a:t>
            </a:r>
            <a:r>
              <a:rPr lang="en-US" sz="600" dirty="0" smtClean="0">
                <a:solidFill>
                  <a:srgbClr val="FFC000"/>
                </a:solidFill>
              </a:rPr>
              <a:t> = new Header();</a:t>
            </a:r>
          </a:p>
          <a:p>
            <a:pPr algn="l"/>
            <a:endParaRPr lang="en-US" sz="600" dirty="0" smtClean="0">
              <a:solidFill>
                <a:srgbClr val="FFC000"/>
              </a:solidFill>
            </a:endParaRPr>
          </a:p>
          <a:p>
            <a:pPr algn="l"/>
            <a:r>
              <a:rPr lang="en-US" sz="600" dirty="0" smtClean="0">
                <a:solidFill>
                  <a:srgbClr val="FFC000"/>
                </a:solidFill>
              </a:rPr>
              <a:t>//The window object calls the function:</a:t>
            </a:r>
          </a:p>
          <a:p>
            <a:pPr algn="l"/>
            <a:r>
              <a:rPr lang="en-US" sz="600" dirty="0" err="1" smtClean="0">
                <a:solidFill>
                  <a:srgbClr val="FFC000"/>
                </a:solidFill>
              </a:rPr>
              <a:t>window.addEventListener</a:t>
            </a:r>
            <a:r>
              <a:rPr lang="en-US" sz="600" dirty="0" smtClean="0">
                <a:solidFill>
                  <a:srgbClr val="FFC000"/>
                </a:solidFill>
              </a:rPr>
              <a:t>("load", </a:t>
            </a:r>
            <a:r>
              <a:rPr lang="en-US" sz="600" dirty="0" err="1" smtClean="0">
                <a:solidFill>
                  <a:srgbClr val="FFC000"/>
                </a:solidFill>
              </a:rPr>
              <a:t>myheader.changeColor</a:t>
            </a:r>
            <a:r>
              <a:rPr lang="en-US" sz="600" dirty="0" smtClean="0">
                <a:solidFill>
                  <a:srgbClr val="FFC000"/>
                </a:solidFill>
              </a:rPr>
              <a:t>);</a:t>
            </a:r>
          </a:p>
          <a:p>
            <a:pPr algn="l"/>
            <a:endParaRPr lang="en-US" sz="600" dirty="0" smtClean="0">
              <a:solidFill>
                <a:srgbClr val="FFC000"/>
              </a:solidFill>
            </a:endParaRPr>
          </a:p>
          <a:p>
            <a:pPr algn="l"/>
            <a:r>
              <a:rPr lang="en-US" sz="600" dirty="0" smtClean="0">
                <a:solidFill>
                  <a:srgbClr val="FFC000"/>
                </a:solidFill>
              </a:rPr>
              <a:t>//A button object calls the function:</a:t>
            </a:r>
          </a:p>
          <a:p>
            <a:pPr algn="l"/>
            <a:r>
              <a:rPr lang="en-US" sz="600" dirty="0" err="1" smtClean="0">
                <a:solidFill>
                  <a:srgbClr val="FFC000"/>
                </a:solidFill>
              </a:rPr>
              <a:t>document.getElementById</a:t>
            </a:r>
            <a:r>
              <a:rPr lang="en-US" sz="600" dirty="0" smtClean="0">
                <a:solidFill>
                  <a:srgbClr val="FFC000"/>
                </a:solidFill>
              </a:rPr>
              <a:t>("</a:t>
            </a:r>
            <a:r>
              <a:rPr lang="en-US" sz="600" dirty="0" err="1" smtClean="0">
                <a:solidFill>
                  <a:srgbClr val="FFC000"/>
                </a:solidFill>
              </a:rPr>
              <a:t>btn</a:t>
            </a:r>
            <a:r>
              <a:rPr lang="en-US" sz="600" dirty="0" smtClean="0">
                <a:solidFill>
                  <a:srgbClr val="FFC000"/>
                </a:solidFill>
              </a:rPr>
              <a:t>").</a:t>
            </a:r>
            <a:r>
              <a:rPr lang="en-US" sz="600" dirty="0" err="1" smtClean="0">
                <a:solidFill>
                  <a:srgbClr val="FFC000"/>
                </a:solidFill>
              </a:rPr>
              <a:t>addEventListener</a:t>
            </a:r>
            <a:r>
              <a:rPr lang="en-US" sz="600" dirty="0" smtClean="0">
                <a:solidFill>
                  <a:srgbClr val="FFC000"/>
                </a:solidFill>
              </a:rPr>
              <a:t>("click", </a:t>
            </a:r>
            <a:r>
              <a:rPr lang="en-US" sz="600" dirty="0" err="1" smtClean="0">
                <a:solidFill>
                  <a:srgbClr val="FFC000"/>
                </a:solidFill>
              </a:rPr>
              <a:t>myheader.changeColor</a:t>
            </a:r>
            <a:r>
              <a:rPr lang="en-US" sz="600" dirty="0" smtClean="0">
                <a:solidFill>
                  <a:srgbClr val="FFC000"/>
                </a:solidFill>
              </a:rPr>
              <a:t>);</a:t>
            </a:r>
          </a:p>
          <a:p>
            <a:pPr algn="l"/>
            <a:endParaRPr lang="en-US" sz="600" dirty="0" smtClean="0">
              <a:solidFill>
                <a:srgbClr val="FFC000"/>
              </a:solidFill>
            </a:endParaRPr>
          </a:p>
          <a:p>
            <a:pPr algn="l"/>
            <a:r>
              <a:rPr lang="en-US" sz="600" dirty="0" smtClean="0">
                <a:solidFill>
                  <a:srgbClr val="FFC000"/>
                </a:solidFill>
              </a:rPr>
              <a:t>&lt;/script&gt;</a:t>
            </a:r>
          </a:p>
          <a:p>
            <a:pPr algn="l"/>
            <a:endParaRPr lang="en-US" sz="600" dirty="0" smtClean="0">
              <a:solidFill>
                <a:srgbClr val="FFC000"/>
              </a:solidFill>
            </a:endParaRPr>
          </a:p>
          <a:p>
            <a:pPr algn="l"/>
            <a:r>
              <a:rPr lang="en-US" sz="600" dirty="0" smtClean="0">
                <a:solidFill>
                  <a:srgbClr val="FFC000"/>
                </a:solidFill>
              </a:rPr>
              <a:t>&lt;/body&gt;</a:t>
            </a:r>
          </a:p>
          <a:p>
            <a:pPr algn="l"/>
            <a:r>
              <a:rPr lang="en-US" sz="600" dirty="0" smtClean="0">
                <a:solidFill>
                  <a:srgbClr val="FFC000"/>
                </a:solidFill>
              </a:rPr>
              <a:t>&lt;/html&gt;</a:t>
            </a:r>
          </a:p>
          <a:p>
            <a:pPr algn="l"/>
            <a:endParaRPr lang="en-US" sz="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3600" dirty="0" smtClean="0"/>
              <a:t>What is React ?</a:t>
            </a:r>
          </a:p>
        </p:txBody>
      </p:sp>
      <p:sp>
        <p:nvSpPr>
          <p:cNvPr id="3" name="Subtitle 2"/>
          <p:cNvSpPr>
            <a:spLocks noGrp="1"/>
          </p:cNvSpPr>
          <p:nvPr>
            <p:ph type="subTitle" idx="1"/>
          </p:nvPr>
        </p:nvSpPr>
        <p:spPr>
          <a:xfrm>
            <a:off x="1357290" y="3228536"/>
            <a:ext cx="7030807" cy="2629356"/>
          </a:xfrm>
        </p:spPr>
        <p:txBody>
          <a:bodyPr>
            <a:normAutofit/>
          </a:bodyPr>
          <a:lstStyle/>
          <a:p>
            <a:pPr algn="l"/>
            <a:r>
              <a:rPr lang="en-US" sz="1400" dirty="0" smtClean="0"/>
              <a:t>React is a JavaScript library for building user interfaces.</a:t>
            </a:r>
          </a:p>
          <a:p>
            <a:pPr algn="l"/>
            <a:r>
              <a:rPr lang="en-US" sz="1400" dirty="0" smtClean="0"/>
              <a:t>React is used to build single page applications.</a:t>
            </a:r>
          </a:p>
          <a:p>
            <a:pPr algn="l"/>
            <a:r>
              <a:rPr lang="en-US" sz="1400" dirty="0" smtClean="0"/>
              <a:t>React allows us to create reusable UI components.</a:t>
            </a:r>
            <a:endParaRPr lang="en-US" sz="1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428760"/>
          </a:xfrm>
        </p:spPr>
        <p:txBody>
          <a:bodyPr anchor="t">
            <a:normAutofit/>
          </a:bodyPr>
          <a:lstStyle/>
          <a:p>
            <a:pPr algn="l"/>
            <a:r>
              <a:rPr lang="en-US" sz="3600" dirty="0" smtClean="0"/>
              <a:t/>
            </a:r>
            <a:br>
              <a:rPr lang="en-US" sz="3600" dirty="0" smtClean="0"/>
            </a:br>
            <a:r>
              <a:rPr lang="en-US" sz="3600" dirty="0" smtClean="0"/>
              <a:t>with </a:t>
            </a:r>
            <a:r>
              <a:rPr lang="en-US" sz="3600" dirty="0" err="1" smtClean="0"/>
              <a:t>arraow</a:t>
            </a:r>
            <a:r>
              <a:rPr lang="en-US" sz="3600" dirty="0" smtClean="0"/>
              <a:t> function this</a:t>
            </a: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500" dirty="0" smtClean="0">
                <a:solidFill>
                  <a:srgbClr val="FFC000"/>
                </a:solidFill>
              </a:rPr>
              <a:t>&lt;!DOCTYPE html&gt;</a:t>
            </a:r>
          </a:p>
          <a:p>
            <a:pPr algn="l"/>
            <a:r>
              <a:rPr lang="en-US" sz="500" dirty="0" smtClean="0">
                <a:solidFill>
                  <a:srgbClr val="FFC000"/>
                </a:solidFill>
              </a:rPr>
              <a:t>&lt;html&gt;</a:t>
            </a:r>
          </a:p>
          <a:p>
            <a:pPr algn="l"/>
            <a:endParaRPr lang="en-US" sz="500" dirty="0" smtClean="0">
              <a:solidFill>
                <a:srgbClr val="FFC000"/>
              </a:solidFill>
            </a:endParaRPr>
          </a:p>
          <a:p>
            <a:pPr algn="l"/>
            <a:r>
              <a:rPr lang="en-US" sz="500" dirty="0" smtClean="0">
                <a:solidFill>
                  <a:srgbClr val="FFC000"/>
                </a:solidFill>
              </a:rPr>
              <a:t>&lt;body&gt;</a:t>
            </a:r>
          </a:p>
          <a:p>
            <a:pPr algn="l"/>
            <a:endParaRPr lang="en-US" sz="500" dirty="0" smtClean="0">
              <a:solidFill>
                <a:srgbClr val="FFC000"/>
              </a:solidFill>
            </a:endParaRPr>
          </a:p>
          <a:p>
            <a:pPr algn="l"/>
            <a:r>
              <a:rPr lang="en-US" sz="1000" dirty="0" smtClean="0">
                <a:solidFill>
                  <a:srgbClr val="FFC000"/>
                </a:solidFill>
              </a:rPr>
              <a:t>&lt;h1&gt;Arrow Function&lt;/h1&gt;</a:t>
            </a:r>
          </a:p>
          <a:p>
            <a:pPr algn="l"/>
            <a:r>
              <a:rPr lang="en-US" sz="1000" dirty="0" smtClean="0">
                <a:solidFill>
                  <a:srgbClr val="FFC000"/>
                </a:solidFill>
              </a:rPr>
              <a:t>&lt;</a:t>
            </a:r>
            <a:r>
              <a:rPr lang="en-US" sz="1000" dirty="0" smtClean="0">
                <a:solidFill>
                  <a:srgbClr val="FFC000"/>
                </a:solidFill>
              </a:rPr>
              <a:t>p&gt;The &lt;strong&gt;this&lt;/strong&gt; keyword represents the Header object.&lt;/p&gt;</a:t>
            </a:r>
          </a:p>
          <a:p>
            <a:pPr algn="l"/>
            <a:r>
              <a:rPr lang="en-US" sz="1000" dirty="0" smtClean="0">
                <a:solidFill>
                  <a:srgbClr val="FFC000"/>
                </a:solidFill>
              </a:rPr>
              <a:t>&lt;</a:t>
            </a:r>
            <a:r>
              <a:rPr lang="en-US" sz="1000" dirty="0" smtClean="0">
                <a:solidFill>
                  <a:srgbClr val="FFC000"/>
                </a:solidFill>
              </a:rPr>
              <a:t>button id="</a:t>
            </a:r>
            <a:r>
              <a:rPr lang="en-US" sz="1000" dirty="0" err="1" smtClean="0">
                <a:solidFill>
                  <a:srgbClr val="FFC000"/>
                </a:solidFill>
              </a:rPr>
              <a:t>btn</a:t>
            </a:r>
            <a:r>
              <a:rPr lang="en-US" sz="1000" dirty="0" smtClean="0">
                <a:solidFill>
                  <a:srgbClr val="FFC000"/>
                </a:solidFill>
              </a:rPr>
              <a:t>"&gt;Click Me!&lt;/button&gt;</a:t>
            </a:r>
          </a:p>
          <a:p>
            <a:pPr algn="l"/>
            <a:r>
              <a:rPr lang="en-US" sz="1000" dirty="0" smtClean="0">
                <a:solidFill>
                  <a:srgbClr val="FFC000"/>
                </a:solidFill>
              </a:rPr>
              <a:t>&lt;</a:t>
            </a:r>
            <a:r>
              <a:rPr lang="en-US" sz="1000" dirty="0" smtClean="0">
                <a:solidFill>
                  <a:srgbClr val="FFC000"/>
                </a:solidFill>
              </a:rPr>
              <a:t>p&gt;&lt;strong&gt;this&lt;/strong&gt; represents:&lt;/p&gt;</a:t>
            </a:r>
          </a:p>
          <a:p>
            <a:pPr algn="l"/>
            <a:r>
              <a:rPr lang="en-US" sz="1000" dirty="0" smtClean="0">
                <a:solidFill>
                  <a:srgbClr val="FFC000"/>
                </a:solidFill>
              </a:rPr>
              <a:t>&lt;</a:t>
            </a:r>
            <a:r>
              <a:rPr lang="en-US" sz="1000" dirty="0" smtClean="0">
                <a:solidFill>
                  <a:srgbClr val="FFC000"/>
                </a:solidFill>
              </a:rPr>
              <a:t>p id="demo"&gt;&lt;/p&gt;</a:t>
            </a:r>
          </a:p>
          <a:p>
            <a:pPr algn="l"/>
            <a:r>
              <a:rPr lang="en-US" sz="1800" dirty="0" smtClean="0">
                <a:solidFill>
                  <a:srgbClr val="FFC000"/>
                </a:solidFill>
              </a:rPr>
              <a:t>&lt;</a:t>
            </a:r>
            <a:r>
              <a:rPr lang="en-US" sz="1800" dirty="0" smtClean="0">
                <a:solidFill>
                  <a:srgbClr val="FFC000"/>
                </a:solidFill>
              </a:rPr>
              <a:t>script&gt;</a:t>
            </a:r>
          </a:p>
          <a:p>
            <a:pPr algn="l"/>
            <a:r>
              <a:rPr lang="en-US" sz="1200" dirty="0" smtClean="0">
                <a:solidFill>
                  <a:srgbClr val="FFC000"/>
                </a:solidFill>
              </a:rPr>
              <a:t>class Header {</a:t>
            </a:r>
          </a:p>
          <a:p>
            <a:pPr algn="l"/>
            <a:r>
              <a:rPr lang="en-US" sz="1200" dirty="0" smtClean="0">
                <a:solidFill>
                  <a:srgbClr val="FFC000"/>
                </a:solidFill>
              </a:rPr>
              <a:t>  constructor() {</a:t>
            </a:r>
          </a:p>
          <a:p>
            <a:pPr algn="l"/>
            <a:r>
              <a:rPr lang="en-US" sz="1200" dirty="0" smtClean="0">
                <a:solidFill>
                  <a:srgbClr val="FFC000"/>
                </a:solidFill>
              </a:rPr>
              <a:t>    </a:t>
            </a:r>
            <a:r>
              <a:rPr lang="en-US" sz="1200" dirty="0" err="1" smtClean="0">
                <a:solidFill>
                  <a:srgbClr val="FFC000"/>
                </a:solidFill>
              </a:rPr>
              <a:t>this.color</a:t>
            </a:r>
            <a:r>
              <a:rPr lang="en-US" sz="1200" dirty="0" smtClean="0">
                <a:solidFill>
                  <a:srgbClr val="FFC000"/>
                </a:solidFill>
              </a:rPr>
              <a:t> = "Red";</a:t>
            </a:r>
          </a:p>
          <a:p>
            <a:pPr algn="l"/>
            <a:r>
              <a:rPr lang="en-US" sz="1200" dirty="0" smtClean="0">
                <a:solidFill>
                  <a:srgbClr val="FFC000"/>
                </a:solidFill>
              </a:rPr>
              <a:t>  }</a:t>
            </a:r>
          </a:p>
          <a:p>
            <a:pPr algn="l"/>
            <a:r>
              <a:rPr lang="en-US" sz="1200" dirty="0" smtClean="0">
                <a:solidFill>
                  <a:srgbClr val="FFC000"/>
                </a:solidFill>
              </a:rPr>
              <a:t>  </a:t>
            </a:r>
            <a:r>
              <a:rPr lang="en-US" sz="1200" dirty="0" err="1" smtClean="0">
                <a:solidFill>
                  <a:srgbClr val="FFC000"/>
                </a:solidFill>
              </a:rPr>
              <a:t>changeColor</a:t>
            </a:r>
            <a:r>
              <a:rPr lang="en-US" sz="1200" dirty="0" smtClean="0">
                <a:solidFill>
                  <a:srgbClr val="FFC000"/>
                </a:solidFill>
              </a:rPr>
              <a:t> = () =&gt; {</a:t>
            </a:r>
          </a:p>
          <a:p>
            <a:pPr algn="l"/>
            <a:r>
              <a:rPr lang="en-US" sz="1200" dirty="0" smtClean="0">
                <a:solidFill>
                  <a:srgbClr val="FFC000"/>
                </a:solidFill>
              </a:rPr>
              <a:t>    </a:t>
            </a:r>
            <a:r>
              <a:rPr lang="en-US" sz="1200" dirty="0" err="1" smtClean="0">
                <a:solidFill>
                  <a:srgbClr val="FFC000"/>
                </a:solidFill>
              </a:rPr>
              <a:t>document.getElementById</a:t>
            </a:r>
            <a:r>
              <a:rPr lang="en-US" sz="1200" dirty="0" smtClean="0">
                <a:solidFill>
                  <a:srgbClr val="FFC000"/>
                </a:solidFill>
              </a:rPr>
              <a:t>("demo").</a:t>
            </a:r>
            <a:r>
              <a:rPr lang="en-US" sz="1200" dirty="0" err="1" smtClean="0">
                <a:solidFill>
                  <a:srgbClr val="FFC000"/>
                </a:solidFill>
              </a:rPr>
              <a:t>innerHTML</a:t>
            </a:r>
            <a:r>
              <a:rPr lang="en-US" sz="1200" dirty="0" smtClean="0">
                <a:solidFill>
                  <a:srgbClr val="FFC000"/>
                </a:solidFill>
              </a:rPr>
              <a:t> += this;</a:t>
            </a:r>
          </a:p>
          <a:p>
            <a:pPr algn="l"/>
            <a:r>
              <a:rPr lang="en-US" sz="1200" dirty="0" smtClean="0">
                <a:solidFill>
                  <a:srgbClr val="FFC000"/>
                </a:solidFill>
              </a:rPr>
              <a:t>  }</a:t>
            </a:r>
          </a:p>
          <a:p>
            <a:pPr algn="l"/>
            <a:r>
              <a:rPr lang="en-US" sz="1200" dirty="0" smtClean="0">
                <a:solidFill>
                  <a:srgbClr val="FFC000"/>
                </a:solidFill>
              </a:rPr>
              <a:t>}</a:t>
            </a:r>
          </a:p>
          <a:p>
            <a:pPr algn="l"/>
            <a:endParaRPr lang="en-US" sz="1200" dirty="0" smtClean="0">
              <a:solidFill>
                <a:srgbClr val="FFC000"/>
              </a:solidFill>
            </a:endParaRPr>
          </a:p>
          <a:p>
            <a:pPr algn="l"/>
            <a:r>
              <a:rPr lang="en-US" sz="1200" dirty="0" err="1" smtClean="0">
                <a:solidFill>
                  <a:srgbClr val="FFC000"/>
                </a:solidFill>
              </a:rPr>
              <a:t>myheader</a:t>
            </a:r>
            <a:r>
              <a:rPr lang="en-US" sz="1200" dirty="0" smtClean="0">
                <a:solidFill>
                  <a:srgbClr val="FFC000"/>
                </a:solidFill>
              </a:rPr>
              <a:t> = new Header();</a:t>
            </a:r>
          </a:p>
          <a:p>
            <a:pPr algn="l"/>
            <a:r>
              <a:rPr lang="en-US" sz="1200" dirty="0" smtClean="0">
                <a:solidFill>
                  <a:srgbClr val="FFC000"/>
                </a:solidFill>
              </a:rPr>
              <a:t>//</a:t>
            </a:r>
            <a:r>
              <a:rPr lang="en-US" sz="1200" dirty="0" smtClean="0">
                <a:solidFill>
                  <a:srgbClr val="FFC000"/>
                </a:solidFill>
              </a:rPr>
              <a:t>The window object calls the function:</a:t>
            </a:r>
          </a:p>
          <a:p>
            <a:pPr algn="l"/>
            <a:r>
              <a:rPr lang="en-US" sz="1200" dirty="0" err="1" smtClean="0">
                <a:solidFill>
                  <a:srgbClr val="FFC000"/>
                </a:solidFill>
              </a:rPr>
              <a:t>window.addEventListener</a:t>
            </a:r>
            <a:r>
              <a:rPr lang="en-US" sz="1200" dirty="0" smtClean="0">
                <a:solidFill>
                  <a:srgbClr val="FFC000"/>
                </a:solidFill>
              </a:rPr>
              <a:t>("load", </a:t>
            </a:r>
            <a:r>
              <a:rPr lang="en-US" sz="1200" dirty="0" err="1" smtClean="0">
                <a:solidFill>
                  <a:srgbClr val="FFC000"/>
                </a:solidFill>
              </a:rPr>
              <a:t>myheader.changeColor</a:t>
            </a:r>
            <a:r>
              <a:rPr lang="en-US" sz="1200" dirty="0" smtClean="0">
                <a:solidFill>
                  <a:srgbClr val="FFC000"/>
                </a:solidFill>
              </a:rPr>
              <a:t>);</a:t>
            </a:r>
          </a:p>
          <a:p>
            <a:pPr algn="l"/>
            <a:r>
              <a:rPr lang="en-US" sz="1200" dirty="0" smtClean="0">
                <a:solidFill>
                  <a:srgbClr val="FFC000"/>
                </a:solidFill>
              </a:rPr>
              <a:t>//</a:t>
            </a:r>
            <a:r>
              <a:rPr lang="en-US" sz="1200" dirty="0" smtClean="0">
                <a:solidFill>
                  <a:srgbClr val="FFC000"/>
                </a:solidFill>
              </a:rPr>
              <a:t>A button object calls the function:</a:t>
            </a:r>
          </a:p>
          <a:p>
            <a:pPr algn="l"/>
            <a:r>
              <a:rPr lang="en-US" sz="1200" dirty="0" err="1" smtClean="0">
                <a:solidFill>
                  <a:srgbClr val="FFC000"/>
                </a:solidFill>
              </a:rPr>
              <a:t>document.getElementById</a:t>
            </a:r>
            <a:r>
              <a:rPr lang="en-US" sz="1200" dirty="0" smtClean="0">
                <a:solidFill>
                  <a:srgbClr val="FFC000"/>
                </a:solidFill>
              </a:rPr>
              <a:t>("</a:t>
            </a:r>
            <a:r>
              <a:rPr lang="en-US" sz="1200" dirty="0" err="1" smtClean="0">
                <a:solidFill>
                  <a:srgbClr val="FFC000"/>
                </a:solidFill>
              </a:rPr>
              <a:t>btn</a:t>
            </a:r>
            <a:r>
              <a:rPr lang="en-US" sz="1200" dirty="0" smtClean="0">
                <a:solidFill>
                  <a:srgbClr val="FFC000"/>
                </a:solidFill>
              </a:rPr>
              <a:t>").</a:t>
            </a:r>
            <a:r>
              <a:rPr lang="en-US" sz="1200" dirty="0" err="1" smtClean="0">
                <a:solidFill>
                  <a:srgbClr val="FFC000"/>
                </a:solidFill>
              </a:rPr>
              <a:t>addEventListener</a:t>
            </a:r>
            <a:r>
              <a:rPr lang="en-US" sz="1200" dirty="0" smtClean="0">
                <a:solidFill>
                  <a:srgbClr val="FFC000"/>
                </a:solidFill>
              </a:rPr>
              <a:t>("click", </a:t>
            </a:r>
            <a:r>
              <a:rPr lang="en-US" sz="1200" dirty="0" err="1" smtClean="0">
                <a:solidFill>
                  <a:srgbClr val="FFC000"/>
                </a:solidFill>
              </a:rPr>
              <a:t>myheader.changeColor</a:t>
            </a:r>
            <a:r>
              <a:rPr lang="en-US" sz="1200" dirty="0" smtClean="0">
                <a:solidFill>
                  <a:srgbClr val="FFC000"/>
                </a:solidFill>
              </a:rPr>
              <a:t>);</a:t>
            </a:r>
          </a:p>
          <a:p>
            <a:pPr algn="l"/>
            <a:r>
              <a:rPr lang="en-US" sz="900" dirty="0" smtClean="0">
                <a:solidFill>
                  <a:srgbClr val="FFC000"/>
                </a:solidFill>
              </a:rPr>
              <a:t>&lt;/</a:t>
            </a:r>
            <a:r>
              <a:rPr lang="en-US" sz="900" dirty="0" smtClean="0">
                <a:solidFill>
                  <a:srgbClr val="FFC000"/>
                </a:solidFill>
              </a:rPr>
              <a:t>script&gt;</a:t>
            </a:r>
          </a:p>
          <a:p>
            <a:pPr algn="l"/>
            <a:r>
              <a:rPr lang="en-US" sz="900" dirty="0" smtClean="0">
                <a:solidFill>
                  <a:srgbClr val="FFC000"/>
                </a:solidFill>
              </a:rPr>
              <a:t>&lt;/</a:t>
            </a:r>
            <a:r>
              <a:rPr lang="en-US" sz="900" dirty="0" smtClean="0">
                <a:solidFill>
                  <a:srgbClr val="FFC000"/>
                </a:solidFill>
              </a:rPr>
              <a:t>body&gt;</a:t>
            </a:r>
          </a:p>
          <a:p>
            <a:pPr algn="l"/>
            <a:r>
              <a:rPr lang="en-US" sz="900" dirty="0" smtClean="0">
                <a:solidFill>
                  <a:srgbClr val="FFC000"/>
                </a:solidFill>
              </a:rPr>
              <a:t>&lt;/html&gt;</a:t>
            </a:r>
          </a:p>
          <a:p>
            <a:pPr algn="l"/>
            <a:endParaRPr lang="en-US" sz="18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Remember these differences when you are working with functions. Sometimes the behavior of regular functions is what you want, if not, use arrow functions.</a:t>
            </a:r>
          </a:p>
          <a:p>
            <a:pPr algn="l"/>
            <a:r>
              <a:rPr lang="en-US" sz="1600" dirty="0" smtClean="0"/>
              <a:t/>
            </a:r>
            <a:br>
              <a:rPr lang="en-US" sz="1600" dirty="0" smtClean="0"/>
            </a:b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928694"/>
          </a:xfrm>
        </p:spPr>
        <p:txBody>
          <a:bodyPr anchor="b">
            <a:normAutofit fontScale="90000"/>
          </a:bodyPr>
          <a:lstStyle/>
          <a:p>
            <a:pPr algn="l"/>
            <a:r>
              <a:rPr lang="en-US" sz="3600" dirty="0" smtClean="0"/>
              <a:t/>
            </a:r>
            <a:br>
              <a:rPr lang="en-US" sz="3600" dirty="0" smtClean="0"/>
            </a:br>
            <a:r>
              <a:rPr lang="en-US" sz="3200" b="0" dirty="0" smtClean="0"/>
              <a:t>React Render HTML</a:t>
            </a:r>
            <a:br>
              <a:rPr lang="en-US" sz="3200" b="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React's goal is in many ways to render HTML in a web page.</a:t>
            </a:r>
          </a:p>
          <a:p>
            <a:pPr algn="l"/>
            <a:r>
              <a:rPr lang="en-US" sz="1600" dirty="0" smtClean="0"/>
              <a:t>React renders HTML to the web page by using a function called </a:t>
            </a:r>
            <a:r>
              <a:rPr lang="en-US" sz="1600" dirty="0" err="1" smtClean="0"/>
              <a:t>ReactDOM.render</a:t>
            </a:r>
            <a:r>
              <a:rPr lang="en-US" sz="1600" dirty="0" smtClean="0"/>
              <a:t>().</a:t>
            </a:r>
          </a:p>
          <a:p>
            <a:pPr algn="l"/>
            <a:r>
              <a:rPr lang="en-US" sz="1600" dirty="0" smtClean="0"/>
              <a:t>The Render Function</a:t>
            </a:r>
          </a:p>
          <a:p>
            <a:pPr algn="l"/>
            <a:r>
              <a:rPr lang="en-US" sz="1600" dirty="0" smtClean="0"/>
              <a:t>The </a:t>
            </a:r>
            <a:r>
              <a:rPr lang="en-US" sz="1600" dirty="0" err="1" smtClean="0"/>
              <a:t>ReactDOM.render</a:t>
            </a:r>
            <a:r>
              <a:rPr lang="en-US" sz="1600" dirty="0" smtClean="0"/>
              <a:t>() function takes two arguments, HTML code and an HTML element.</a:t>
            </a:r>
          </a:p>
          <a:p>
            <a:pPr algn="l"/>
            <a:r>
              <a:rPr lang="en-US" sz="1600" dirty="0" smtClean="0"/>
              <a:t>The purpose of the function is to display the specified HTML code inside the specified HTML element.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React JSX</a:t>
            </a:r>
            <a:endParaRPr lang="en-US" sz="3200" b="0" dirty="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r>
              <a:rPr lang="en-US" sz="1600" dirty="0" smtClean="0"/>
              <a:t>What is JSX?</a:t>
            </a:r>
          </a:p>
          <a:p>
            <a:pPr algn="l"/>
            <a:r>
              <a:rPr lang="en-US" sz="1600" dirty="0" smtClean="0"/>
              <a:t>JSX stands for JavaScript XML.</a:t>
            </a:r>
          </a:p>
          <a:p>
            <a:pPr algn="l"/>
            <a:r>
              <a:rPr lang="en-US" sz="1600" dirty="0" smtClean="0"/>
              <a:t>JSX allows us to write HTML in React.</a:t>
            </a:r>
          </a:p>
          <a:p>
            <a:pPr algn="l"/>
            <a:r>
              <a:rPr lang="en-US" sz="1600" dirty="0" smtClean="0"/>
              <a:t>JSX makes it easier to write and add HTML in React.</a:t>
            </a:r>
          </a:p>
          <a:p>
            <a:pPr algn="l"/>
            <a:r>
              <a:rPr lang="en-US" sz="1600" dirty="0" smtClean="0"/>
              <a:t/>
            </a:r>
            <a:br>
              <a:rPr lang="en-US" sz="1600" dirty="0" smtClean="0"/>
            </a:br>
            <a:r>
              <a:rPr lang="en-US" sz="1600" dirty="0" smtClean="0"/>
              <a:t>Coding JSX</a:t>
            </a:r>
          </a:p>
          <a:p>
            <a:pPr algn="l"/>
            <a:r>
              <a:rPr lang="en-US" sz="1600" dirty="0" smtClean="0"/>
              <a:t>JSX allows us to write HTML elements in JavaScript and place them in the DOM without any </a:t>
            </a:r>
            <a:r>
              <a:rPr lang="en-US" sz="1600" dirty="0" err="1" smtClean="0"/>
              <a:t>createElement</a:t>
            </a:r>
            <a:r>
              <a:rPr lang="en-US" sz="1600" dirty="0" smtClean="0"/>
              <a:t>()  and/or </a:t>
            </a:r>
            <a:r>
              <a:rPr lang="en-US" sz="1600" dirty="0" err="1" smtClean="0"/>
              <a:t>appendChild</a:t>
            </a:r>
            <a:r>
              <a:rPr lang="en-US" sz="1600" dirty="0" smtClean="0"/>
              <a:t>() methods.</a:t>
            </a:r>
          </a:p>
          <a:p>
            <a:pPr algn="l"/>
            <a:r>
              <a:rPr lang="en-US" sz="1600" dirty="0" smtClean="0"/>
              <a:t>JSX converts HTML tags into react elements.</a:t>
            </a:r>
          </a:p>
          <a:p>
            <a:pPr algn="l"/>
            <a:r>
              <a:rPr lang="en-US" sz="1600" dirty="0" smtClean="0"/>
              <a:t>You are not required to use JSX, but JSX makes it easier to write React applications.</a:t>
            </a:r>
          </a:p>
          <a:p>
            <a:pPr algn="l"/>
            <a:endParaRPr lang="en-US" sz="1600" dirty="0" smtClean="0">
              <a:solidFill>
                <a:srgbClr val="FFC000"/>
              </a:solidFill>
            </a:endParaRPr>
          </a:p>
          <a:p>
            <a:pPr algn="l"/>
            <a:r>
              <a:rPr lang="en-US" sz="1600" dirty="0" smtClean="0"/>
              <a:t>JSX</a:t>
            </a:r>
            <a:r>
              <a:rPr lang="en-US" sz="1600" dirty="0" smtClean="0"/>
              <a:t>:</a:t>
            </a:r>
            <a:endParaRPr lang="en-US" sz="1600" dirty="0" smtClean="0">
              <a:solidFill>
                <a:srgbClr val="FFC000"/>
              </a:solidFill>
            </a:endParaRPr>
          </a:p>
          <a:p>
            <a:pPr algn="l"/>
            <a:r>
              <a:rPr lang="en-US" sz="1600" dirty="0" smtClean="0">
                <a:solidFill>
                  <a:srgbClr val="FFC000"/>
                </a:solidFill>
              </a:rPr>
              <a:t>const </a:t>
            </a:r>
            <a:r>
              <a:rPr lang="en-US" sz="1600" dirty="0" err="1" smtClean="0">
                <a:solidFill>
                  <a:srgbClr val="FFC000"/>
                </a:solidFill>
              </a:rPr>
              <a:t>myelement</a:t>
            </a:r>
            <a:r>
              <a:rPr lang="en-US" sz="1600" dirty="0" smtClean="0">
                <a:solidFill>
                  <a:srgbClr val="FFC000"/>
                </a:solidFill>
              </a:rPr>
              <a:t> = &lt;h1&gt;I Love JSX!&lt;/h1</a:t>
            </a:r>
            <a:r>
              <a:rPr lang="en-US" sz="1600" dirty="0" smtClean="0">
                <a:solidFill>
                  <a:srgbClr val="FFC000"/>
                </a:solidFill>
              </a:rPr>
              <a:t>&gt;;</a:t>
            </a:r>
          </a:p>
          <a:p>
            <a:pPr algn="l"/>
            <a:r>
              <a:rPr lang="en-US" sz="1600" dirty="0" smtClean="0">
                <a:solidFill>
                  <a:srgbClr val="FFC000"/>
                </a:solidFill>
              </a:rPr>
              <a:t> </a:t>
            </a:r>
            <a:r>
              <a:rPr lang="en-US" sz="1600" dirty="0" err="1" smtClean="0">
                <a:solidFill>
                  <a:srgbClr val="FFC000"/>
                </a:solidFill>
              </a:rPr>
              <a:t>ReactDOM.render</a:t>
            </a:r>
            <a:r>
              <a:rPr lang="en-US" sz="1600" dirty="0" smtClean="0">
                <a:solidFill>
                  <a:srgbClr val="FFC000"/>
                </a:solidFill>
              </a:rPr>
              <a:t>(</a:t>
            </a:r>
            <a:r>
              <a:rPr lang="en-US" sz="1600" dirty="0" err="1" smtClean="0">
                <a:solidFill>
                  <a:srgbClr val="FFC000"/>
                </a:solidFill>
              </a:rPr>
              <a:t>myelement</a:t>
            </a:r>
            <a:r>
              <a:rPr lang="en-US" sz="1600" dirty="0" smtClean="0">
                <a:solidFill>
                  <a:srgbClr val="FFC000"/>
                </a:solidFill>
              </a:rPr>
              <a:t>, </a:t>
            </a:r>
            <a:r>
              <a:rPr lang="en-US" sz="1600" dirty="0" err="1" smtClean="0">
                <a:solidFill>
                  <a:srgbClr val="FFC000"/>
                </a:solidFill>
              </a:rPr>
              <a:t>document.getElementById</a:t>
            </a:r>
            <a:r>
              <a:rPr lang="en-US" sz="1600" dirty="0" smtClean="0">
                <a:solidFill>
                  <a:srgbClr val="FFC000"/>
                </a:solidFill>
              </a:rPr>
              <a:t>('root</a:t>
            </a:r>
            <a:r>
              <a:rPr lang="en-US" sz="1600" dirty="0" smtClean="0">
                <a:solidFill>
                  <a:srgbClr val="FFC000"/>
                </a:solidFill>
              </a:rPr>
              <a:t>'));</a:t>
            </a:r>
          </a:p>
          <a:p>
            <a:pPr algn="l"/>
            <a:endParaRPr lang="en-US" sz="1600" dirty="0" smtClean="0">
              <a:solidFill>
                <a:srgbClr val="FFC000"/>
              </a:solidFill>
            </a:endParaRPr>
          </a:p>
          <a:p>
            <a:pPr algn="l"/>
            <a:r>
              <a:rPr lang="en-US" sz="1600" dirty="0" smtClean="0"/>
              <a:t>Without JSX:</a:t>
            </a:r>
          </a:p>
          <a:p>
            <a:pPr algn="l"/>
            <a:r>
              <a:rPr lang="en-US" sz="1600" dirty="0" smtClean="0">
                <a:solidFill>
                  <a:srgbClr val="FFC000"/>
                </a:solidFill>
              </a:rPr>
              <a:t>const </a:t>
            </a:r>
            <a:r>
              <a:rPr lang="en-US" sz="1600" dirty="0" err="1" smtClean="0">
                <a:solidFill>
                  <a:srgbClr val="FFC000"/>
                </a:solidFill>
              </a:rPr>
              <a:t>myelement</a:t>
            </a:r>
            <a:r>
              <a:rPr lang="en-US" sz="1600" dirty="0" smtClean="0">
                <a:solidFill>
                  <a:srgbClr val="FFC000"/>
                </a:solidFill>
              </a:rPr>
              <a:t> = </a:t>
            </a:r>
            <a:r>
              <a:rPr lang="en-US" sz="1600" dirty="0" err="1" smtClean="0">
                <a:solidFill>
                  <a:srgbClr val="FFC000"/>
                </a:solidFill>
              </a:rPr>
              <a:t>React.createElement</a:t>
            </a:r>
            <a:r>
              <a:rPr lang="en-US" sz="1600" dirty="0" smtClean="0">
                <a:solidFill>
                  <a:srgbClr val="FFC000"/>
                </a:solidFill>
              </a:rPr>
              <a:t>('h1', {}, 'I do not use JSX!'); </a:t>
            </a:r>
            <a:r>
              <a:rPr lang="en-US" sz="1600" dirty="0" err="1" smtClean="0">
                <a:solidFill>
                  <a:srgbClr val="FFC000"/>
                </a:solidFill>
              </a:rPr>
              <a:t>ReactDOM.render</a:t>
            </a:r>
            <a:r>
              <a:rPr lang="en-US" sz="1600" dirty="0" smtClean="0">
                <a:solidFill>
                  <a:srgbClr val="FFC000"/>
                </a:solidFill>
              </a:rPr>
              <a:t>(</a:t>
            </a:r>
            <a:r>
              <a:rPr lang="en-US" sz="1600" dirty="0" err="1" smtClean="0">
                <a:solidFill>
                  <a:srgbClr val="FFC000"/>
                </a:solidFill>
              </a:rPr>
              <a:t>myelement</a:t>
            </a:r>
            <a:r>
              <a:rPr lang="en-US" sz="1600" dirty="0" smtClean="0">
                <a:solidFill>
                  <a:srgbClr val="FFC000"/>
                </a:solidFill>
              </a:rPr>
              <a:t>, </a:t>
            </a:r>
            <a:r>
              <a:rPr lang="en-US" sz="1600" dirty="0" err="1" smtClean="0">
                <a:solidFill>
                  <a:srgbClr val="FFC000"/>
                </a:solidFill>
              </a:rPr>
              <a:t>document.getElementById</a:t>
            </a:r>
            <a:r>
              <a:rPr lang="en-US" sz="1600" dirty="0" smtClean="0">
                <a:solidFill>
                  <a:srgbClr val="FFC000"/>
                </a:solidFill>
              </a:rPr>
              <a:t>('root</a:t>
            </a:r>
            <a:r>
              <a:rPr lang="en-US" sz="1600" dirty="0" smtClean="0">
                <a:solidFill>
                  <a:srgbClr val="FFC000"/>
                </a:solidFill>
              </a:rPr>
              <a:t>'));</a:t>
            </a:r>
          </a:p>
          <a:p>
            <a:pPr algn="l"/>
            <a:endParaRPr lang="en-US" sz="1600" dirty="0" smtClean="0"/>
          </a:p>
          <a:p>
            <a:pPr algn="l"/>
            <a:r>
              <a:rPr lang="en-US" sz="1600" dirty="0" smtClean="0"/>
              <a:t>As you can see in the first example, JSX allows us to write HTML directly within the JavaScript code.</a:t>
            </a:r>
          </a:p>
          <a:p>
            <a:pPr algn="l"/>
            <a:r>
              <a:rPr lang="en-US" sz="1600" dirty="0" smtClean="0"/>
              <a:t>JSX is an extension of the JavaScript language based on ES6, and is translated into regular JavaScript at runtime.</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Expressions in JSX</a:t>
            </a:r>
            <a:endParaRPr lang="en-US" sz="32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With JSX you can write expressions inside curly braces { }.</a:t>
            </a:r>
          </a:p>
          <a:p>
            <a:pPr algn="l"/>
            <a:r>
              <a:rPr lang="en-US" sz="1600" dirty="0" smtClean="0"/>
              <a:t>The expression can be a React variable, or property, or any other valid JavaScript expression. JSX will execute the expression and return the result:</a:t>
            </a:r>
          </a:p>
          <a:p>
            <a:pPr algn="l"/>
            <a:r>
              <a:rPr lang="en-US" sz="1600" dirty="0" smtClean="0"/>
              <a:t>Example</a:t>
            </a:r>
          </a:p>
          <a:p>
            <a:pPr algn="l"/>
            <a:endParaRPr lang="en-US" sz="1600" dirty="0" smtClean="0">
              <a:solidFill>
                <a:srgbClr val="FFC000"/>
              </a:solidFill>
            </a:endParaRPr>
          </a:p>
          <a:p>
            <a:pPr algn="l"/>
            <a:r>
              <a:rPr lang="en-US" sz="1600" dirty="0" smtClean="0"/>
              <a:t>const </a:t>
            </a:r>
            <a:r>
              <a:rPr lang="en-US" sz="1600" dirty="0" err="1" smtClean="0"/>
              <a:t>myelement</a:t>
            </a:r>
            <a:r>
              <a:rPr lang="en-US" sz="1600" dirty="0" smtClean="0"/>
              <a:t> = &lt;h1&gt;React is {5 + 5} times better with JSX&lt;/h1&gt;;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Inserting a Large Block of HTML</a:t>
            </a:r>
            <a:br>
              <a:rPr lang="en-US" sz="3600" dirty="0" smtClean="0"/>
            </a:b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To </a:t>
            </a:r>
            <a:r>
              <a:rPr lang="en-US" sz="1600" dirty="0" smtClean="0"/>
              <a:t>write HTML on multiple lines, put the HTML inside parentheses:</a:t>
            </a:r>
          </a:p>
          <a:p>
            <a:pPr algn="l"/>
            <a:r>
              <a:rPr lang="en-US" sz="1600" dirty="0" smtClean="0"/>
              <a:t>Create a list with three list items</a:t>
            </a:r>
            <a:r>
              <a:rPr lang="en-US" sz="1600" dirty="0" smtClean="0"/>
              <a:t>:</a:t>
            </a:r>
          </a:p>
          <a:p>
            <a:pPr algn="l"/>
            <a:endParaRPr lang="it-IT" sz="1600" dirty="0" smtClean="0"/>
          </a:p>
          <a:p>
            <a:pPr algn="l"/>
            <a:r>
              <a:rPr lang="it-IT" sz="1600" dirty="0" smtClean="0">
                <a:solidFill>
                  <a:srgbClr val="FFC000"/>
                </a:solidFill>
              </a:rPr>
              <a:t>const </a:t>
            </a:r>
            <a:r>
              <a:rPr lang="it-IT" sz="1600" dirty="0" smtClean="0">
                <a:solidFill>
                  <a:srgbClr val="FFC000"/>
                </a:solidFill>
              </a:rPr>
              <a:t>myelement = (</a:t>
            </a:r>
          </a:p>
          <a:p>
            <a:pPr algn="l"/>
            <a:r>
              <a:rPr lang="it-IT" sz="1600" dirty="0" smtClean="0">
                <a:solidFill>
                  <a:srgbClr val="FFC000"/>
                </a:solidFill>
              </a:rPr>
              <a:t>  &lt;ul&gt;</a:t>
            </a:r>
          </a:p>
          <a:p>
            <a:pPr algn="l"/>
            <a:r>
              <a:rPr lang="it-IT" sz="1600" dirty="0" smtClean="0">
                <a:solidFill>
                  <a:srgbClr val="FFC000"/>
                </a:solidFill>
              </a:rPr>
              <a:t>    &lt;li&gt;Apples&lt;/li&gt;</a:t>
            </a:r>
          </a:p>
          <a:p>
            <a:pPr algn="l"/>
            <a:r>
              <a:rPr lang="it-IT" sz="1600" dirty="0" smtClean="0">
                <a:solidFill>
                  <a:srgbClr val="FFC000"/>
                </a:solidFill>
              </a:rPr>
              <a:t>    &lt;li&gt;Bananas&lt;/li&gt;</a:t>
            </a:r>
          </a:p>
          <a:p>
            <a:pPr algn="l"/>
            <a:r>
              <a:rPr lang="it-IT" sz="1600" dirty="0" smtClean="0">
                <a:solidFill>
                  <a:srgbClr val="FFC000"/>
                </a:solidFill>
              </a:rPr>
              <a:t>    &lt;li&gt;Cherries&lt;/li&gt;</a:t>
            </a:r>
          </a:p>
          <a:p>
            <a:pPr algn="l"/>
            <a:r>
              <a:rPr lang="it-IT" sz="1600" dirty="0" smtClean="0">
                <a:solidFill>
                  <a:srgbClr val="FFC000"/>
                </a:solidFill>
              </a:rPr>
              <a:t>  &lt;/ul&gt;</a:t>
            </a:r>
          </a:p>
          <a:p>
            <a:pPr algn="l"/>
            <a:r>
              <a:rPr lang="it-IT" sz="1600" dirty="0" smtClean="0">
                <a:solidFill>
                  <a:srgbClr val="FFC000"/>
                </a:solidFill>
              </a:rPr>
              <a:t>);</a:t>
            </a:r>
          </a:p>
          <a:p>
            <a:pPr algn="l"/>
            <a:endParaRPr lang="it-IT" sz="1600" dirty="0" smtClean="0"/>
          </a:p>
          <a:p>
            <a:pPr algn="l"/>
            <a:r>
              <a:rPr lang="en-US" sz="1600" dirty="0" smtClean="0"/>
              <a:t>One Top Level Element</a:t>
            </a:r>
          </a:p>
          <a:p>
            <a:pPr algn="l"/>
            <a:r>
              <a:rPr lang="en-US" sz="1600" dirty="0" smtClean="0"/>
              <a:t>The HTML code must be wrapped in ONE top level element.</a:t>
            </a:r>
          </a:p>
          <a:p>
            <a:pPr algn="l"/>
            <a:r>
              <a:rPr lang="en-US" sz="1600" dirty="0" smtClean="0"/>
              <a:t>So if you like to write </a:t>
            </a:r>
            <a:r>
              <a:rPr lang="en-US" sz="1600" i="1" dirty="0" smtClean="0"/>
              <a:t>two</a:t>
            </a:r>
            <a:r>
              <a:rPr lang="en-US" sz="1600" dirty="0" smtClean="0"/>
              <a:t> headers, you must put them inside a parent element, like a div element</a:t>
            </a:r>
          </a:p>
          <a:p>
            <a:pPr algn="l"/>
            <a:endParaRPr lang="en-US" sz="1600" dirty="0" smtClean="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const </a:t>
            </a:r>
            <a:r>
              <a:rPr lang="en-US" sz="1600" dirty="0" err="1" smtClean="0">
                <a:solidFill>
                  <a:srgbClr val="FFC000"/>
                </a:solidFill>
              </a:rPr>
              <a:t>myelement</a:t>
            </a:r>
            <a:r>
              <a:rPr lang="en-US" sz="1600" dirty="0" smtClean="0">
                <a:solidFill>
                  <a:srgbClr val="FFC000"/>
                </a:solidFill>
              </a:rPr>
              <a:t> = (</a:t>
            </a:r>
          </a:p>
          <a:p>
            <a:pPr algn="l"/>
            <a:r>
              <a:rPr lang="en-US" sz="1600" dirty="0" smtClean="0">
                <a:solidFill>
                  <a:srgbClr val="FFC000"/>
                </a:solidFill>
              </a:rPr>
              <a:t>  &lt;div&gt;</a:t>
            </a:r>
          </a:p>
          <a:p>
            <a:pPr algn="l"/>
            <a:r>
              <a:rPr lang="en-US" sz="1600" dirty="0" smtClean="0">
                <a:solidFill>
                  <a:srgbClr val="FFC000"/>
                </a:solidFill>
              </a:rPr>
              <a:t>    &lt;h1&gt;I am a Header.&lt;/h1&gt;</a:t>
            </a:r>
          </a:p>
          <a:p>
            <a:pPr algn="l"/>
            <a:r>
              <a:rPr lang="en-US" sz="1600" dirty="0" smtClean="0">
                <a:solidFill>
                  <a:srgbClr val="FFC000"/>
                </a:solidFill>
              </a:rPr>
              <a:t>    &lt;h1&gt;I am a Header too.&lt;/h1&gt;</a:t>
            </a:r>
          </a:p>
          <a:p>
            <a:pPr algn="l"/>
            <a:r>
              <a:rPr lang="en-US" sz="1600" dirty="0" smtClean="0">
                <a:solidFill>
                  <a:srgbClr val="FFC000"/>
                </a:solidFill>
              </a:rPr>
              <a:t>  &lt;/div&gt;</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smtClean="0"/>
              <a:t>Elements Must be Closed</a:t>
            </a:r>
          </a:p>
          <a:p>
            <a:pPr algn="l"/>
            <a:r>
              <a:rPr lang="en-US" sz="1600" dirty="0" smtClean="0"/>
              <a:t>JSX follows XML rules, and therefore HTML elements must be properly closed.</a:t>
            </a:r>
          </a:p>
          <a:p>
            <a:pPr algn="l"/>
            <a:endParaRPr lang="en-US" sz="1600" dirty="0" smtClean="0">
              <a:solidFill>
                <a:srgbClr val="FFC000"/>
              </a:solidFill>
            </a:endParaRPr>
          </a:p>
          <a:p>
            <a:pPr algn="l"/>
            <a:r>
              <a:rPr lang="en-US" sz="1600" dirty="0" smtClean="0"/>
              <a:t>const </a:t>
            </a:r>
            <a:r>
              <a:rPr lang="en-US" sz="1600" dirty="0" err="1" smtClean="0"/>
              <a:t>myelement</a:t>
            </a:r>
            <a:r>
              <a:rPr lang="en-US" sz="1600" dirty="0" smtClean="0"/>
              <a:t> = &lt;input type="text" /&gt;;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fontScale="90000"/>
          </a:bodyPr>
          <a:lstStyle/>
          <a:p>
            <a:pPr algn="l"/>
            <a:r>
              <a:rPr lang="en-US" sz="3600" dirty="0" smtClean="0"/>
              <a:t/>
            </a:r>
            <a:br>
              <a:rPr lang="en-US" sz="3600" dirty="0" smtClean="0"/>
            </a:br>
            <a:r>
              <a:rPr lang="en-US" sz="3600" dirty="0" smtClean="0"/>
              <a:t>React Component</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t>Components are like functions that return HTML elements.</a:t>
            </a:r>
          </a:p>
          <a:p>
            <a:pPr algn="l"/>
            <a:r>
              <a:rPr lang="en-US" sz="1600" dirty="0" smtClean="0"/>
              <a:t>React Components</a:t>
            </a:r>
          </a:p>
          <a:p>
            <a:pPr algn="l"/>
            <a:r>
              <a:rPr lang="en-US" sz="1600" dirty="0" smtClean="0"/>
              <a:t>Components are independent and reusable bits of code. They serve the same purpose as JavaScript functions, but work in isolation and return HTML via a render() function.</a:t>
            </a:r>
          </a:p>
          <a:p>
            <a:pPr algn="l"/>
            <a:r>
              <a:rPr lang="en-US" sz="1600" dirty="0" smtClean="0"/>
              <a:t>Components come in two types, Class components and Function components, in this tutorial we will concentrate on Class components.</a:t>
            </a:r>
          </a:p>
          <a:p>
            <a:pPr algn="l"/>
            <a:r>
              <a:rPr lang="en-US" sz="1600" dirty="0" smtClean="0"/>
              <a:t>Create a Class Component</a:t>
            </a:r>
          </a:p>
          <a:p>
            <a:pPr algn="l"/>
            <a:r>
              <a:rPr lang="en-US" sz="1600" dirty="0" smtClean="0"/>
              <a:t>When creating a React component, the component's name must start with an upper case letter.</a:t>
            </a:r>
          </a:p>
          <a:p>
            <a:pPr algn="l"/>
            <a:r>
              <a:rPr lang="en-US" sz="1600" dirty="0" smtClean="0"/>
              <a:t>The component has to include the extends </a:t>
            </a:r>
            <a:r>
              <a:rPr lang="en-US" sz="1600" dirty="0" err="1" smtClean="0"/>
              <a:t>React.Component</a:t>
            </a:r>
            <a:r>
              <a:rPr lang="en-US" sz="1600" dirty="0" smtClean="0"/>
              <a:t> statement, this statement creates an inheritance to </a:t>
            </a:r>
            <a:r>
              <a:rPr lang="en-US" sz="1600" dirty="0" err="1" smtClean="0"/>
              <a:t>React.Component</a:t>
            </a:r>
            <a:r>
              <a:rPr lang="en-US" sz="1600" dirty="0" smtClean="0"/>
              <a:t>, and gives your component access to </a:t>
            </a:r>
            <a:r>
              <a:rPr lang="en-US" sz="1600" dirty="0" err="1" smtClean="0"/>
              <a:t>React.Component's</a:t>
            </a:r>
            <a:r>
              <a:rPr lang="en-US" sz="1600" dirty="0" smtClean="0"/>
              <a:t> functions.</a:t>
            </a:r>
          </a:p>
          <a:p>
            <a:pPr algn="l"/>
            <a:r>
              <a:rPr lang="en-US" sz="1600" dirty="0" smtClean="0"/>
              <a:t>The component also requires a render() method, this method returns HTML.</a:t>
            </a:r>
          </a:p>
          <a:p>
            <a:pPr algn="l"/>
            <a:r>
              <a:rPr lang="en-US" sz="1600" dirty="0" smtClean="0"/>
              <a:t>Create a Class component called </a:t>
            </a:r>
            <a:r>
              <a:rPr lang="en-US" sz="1600" dirty="0" smtClean="0"/>
              <a:t>Car</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&lt;h2&gt;Hi, I am a Car!&lt;/h2&gt;;</a:t>
            </a:r>
          </a:p>
          <a:p>
            <a:pPr algn="l"/>
            <a:r>
              <a:rPr lang="en-US" sz="1600" dirty="0" smtClean="0">
                <a:solidFill>
                  <a:srgbClr val="FFC000"/>
                </a:solidFill>
              </a:rPr>
              <a:t>  }</a:t>
            </a:r>
          </a:p>
          <a:p>
            <a:pPr algn="l"/>
            <a:r>
              <a:rPr lang="en-US" sz="1600" dirty="0" smtClean="0">
                <a:solidFill>
                  <a:srgbClr val="FFC000"/>
                </a:solidFill>
              </a:rPr>
              <a:t>}</a:t>
            </a:r>
            <a:endParaRPr lang="en-US" sz="2300" dirty="0" smtClean="0">
              <a:solidFill>
                <a:srgbClr val="FFC000"/>
              </a:solidFill>
            </a:endParaRPr>
          </a:p>
          <a:p>
            <a:pPr algn="l"/>
            <a:r>
              <a:rPr lang="en-US" sz="2100" dirty="0" smtClean="0"/>
              <a:t>Now your React application has a component called Car, which returns a &lt;h2&gt; element.</a:t>
            </a:r>
          </a:p>
          <a:p>
            <a:pPr algn="l"/>
            <a:r>
              <a:rPr lang="en-US" sz="2100" dirty="0" smtClean="0"/>
              <a:t>To use this component in your application, use similar syntax as normal HTML: &lt;Car /&gt;</a:t>
            </a:r>
          </a:p>
          <a:p>
            <a:pPr algn="l"/>
            <a:r>
              <a:rPr lang="en-US" sz="2100" dirty="0" smtClean="0"/>
              <a:t>Example</a:t>
            </a:r>
          </a:p>
          <a:p>
            <a:pPr algn="l"/>
            <a:r>
              <a:rPr lang="en-US" sz="2100" dirty="0" smtClean="0"/>
              <a:t>Display the Car component in the "root" element:</a:t>
            </a:r>
          </a:p>
          <a:p>
            <a:pPr algn="l"/>
            <a:r>
              <a:rPr lang="en-US" sz="2100" dirty="0" err="1" smtClean="0">
                <a:solidFill>
                  <a:srgbClr val="FFC000"/>
                </a:solidFill>
              </a:rPr>
              <a:t>ReactDOM.render</a:t>
            </a:r>
            <a:r>
              <a:rPr lang="en-US" sz="2100" dirty="0" smtClean="0">
                <a:solidFill>
                  <a:srgbClr val="FFC000"/>
                </a:solidFill>
              </a:rPr>
              <a:t>(&lt;Car /&gt;, </a:t>
            </a:r>
            <a:r>
              <a:rPr lang="en-US" sz="2100" dirty="0" err="1" smtClean="0">
                <a:solidFill>
                  <a:srgbClr val="FFC000"/>
                </a:solidFill>
              </a:rPr>
              <a:t>document.getElementById</a:t>
            </a:r>
            <a:r>
              <a:rPr lang="en-US" sz="2100" dirty="0" smtClean="0">
                <a:solidFill>
                  <a:srgbClr val="FFC000"/>
                </a:solidFill>
              </a:rPr>
              <a:t>('root'));</a:t>
            </a:r>
            <a:endParaRPr lang="en-US" sz="23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fontScale="90000"/>
          </a:bodyPr>
          <a:lstStyle/>
          <a:p>
            <a:pPr algn="l"/>
            <a:r>
              <a:rPr lang="en-US" sz="3600" dirty="0" smtClean="0"/>
              <a:t/>
            </a:r>
            <a:br>
              <a:rPr lang="en-US" sz="3600" dirty="0" smtClean="0"/>
            </a:br>
            <a:r>
              <a:rPr lang="en-US" sz="3600" dirty="0" smtClean="0"/>
              <a:t>Function Component</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lnSpcReduction="10000"/>
          </a:bodyPr>
          <a:lstStyle/>
          <a:p>
            <a:pPr algn="l"/>
            <a:r>
              <a:rPr lang="en-US" sz="1600" dirty="0" smtClean="0"/>
              <a:t>Create a Function Component</a:t>
            </a:r>
          </a:p>
          <a:p>
            <a:pPr algn="l"/>
            <a:r>
              <a:rPr lang="en-US" sz="1600" dirty="0" smtClean="0"/>
              <a:t>Here is the same example as above, but created using a Function component instead.</a:t>
            </a:r>
          </a:p>
          <a:p>
            <a:pPr algn="l"/>
            <a:r>
              <a:rPr lang="en-US" sz="1600" dirty="0" smtClean="0"/>
              <a:t>A Function component also returns HTML, and behaves pretty much the same way as a Class component, but Class components have some additions, and will be preferred in this tutorial.</a:t>
            </a:r>
          </a:p>
          <a:p>
            <a:pPr algn="l"/>
            <a:r>
              <a:rPr lang="en-US" sz="1600" dirty="0" smtClean="0"/>
              <a:t>Create a Function component called Car</a:t>
            </a:r>
          </a:p>
          <a:p>
            <a:pPr algn="l"/>
            <a:r>
              <a:rPr lang="en-US" sz="1600" dirty="0" smtClean="0">
                <a:solidFill>
                  <a:srgbClr val="FFC000"/>
                </a:solidFill>
              </a:rPr>
              <a:t>function Car() {</a:t>
            </a:r>
          </a:p>
          <a:p>
            <a:pPr algn="l"/>
            <a:r>
              <a:rPr lang="en-US" sz="1600" dirty="0" smtClean="0">
                <a:solidFill>
                  <a:srgbClr val="FFC000"/>
                </a:solidFill>
              </a:rPr>
              <a:t>  return &lt;h2&gt;Hi, I am also a Car!&lt;/h2&gt;;</a:t>
            </a:r>
          </a:p>
          <a:p>
            <a:pPr algn="l"/>
            <a:r>
              <a:rPr lang="en-US" sz="1600" dirty="0" smtClean="0">
                <a:solidFill>
                  <a:srgbClr val="FFC000"/>
                </a:solidFill>
              </a:rPr>
              <a:t>}</a:t>
            </a:r>
          </a:p>
          <a:p>
            <a:pPr algn="l"/>
            <a:r>
              <a:rPr lang="en-US" sz="1600" dirty="0" smtClean="0"/>
              <a:t>Once again your React application has a Car component.</a:t>
            </a:r>
          </a:p>
          <a:p>
            <a:pPr algn="l"/>
            <a:r>
              <a:rPr lang="en-US" sz="1600" dirty="0" smtClean="0"/>
              <a:t>Refer to the Car component as normal HTML (except in React, components </a:t>
            </a:r>
            <a:r>
              <a:rPr lang="en-US" sz="1600" i="1" dirty="0" smtClean="0"/>
              <a:t>must</a:t>
            </a:r>
            <a:r>
              <a:rPr lang="en-US" sz="1600" dirty="0" smtClean="0"/>
              <a:t> start with an upper case letter):</a:t>
            </a:r>
          </a:p>
          <a:p>
            <a:pPr algn="l"/>
            <a:endParaRPr lang="en-US" sz="1600" dirty="0" smtClean="0"/>
          </a:p>
          <a:p>
            <a:pPr algn="l"/>
            <a:r>
              <a:rPr lang="en-US" sz="1600" dirty="0" smtClean="0"/>
              <a:t>Display the Car component in the "root" element: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(&lt;Car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Component Constructor</a:t>
            </a:r>
            <a:br>
              <a:rPr lang="en-US" sz="3600" dirty="0" smtClean="0"/>
            </a:b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If </a:t>
            </a:r>
            <a:r>
              <a:rPr lang="en-US" sz="1600" dirty="0" smtClean="0"/>
              <a:t>there is a constructor() function in your component, this function will be called when the component gets initiated.</a:t>
            </a:r>
          </a:p>
          <a:p>
            <a:pPr algn="l"/>
            <a:r>
              <a:rPr lang="en-US" sz="1600" dirty="0" smtClean="0"/>
              <a:t>The constructor function is where you initiate the component's properties.</a:t>
            </a:r>
          </a:p>
          <a:p>
            <a:pPr algn="l"/>
            <a:r>
              <a:rPr lang="en-US" sz="1600" dirty="0" smtClean="0"/>
              <a:t>In React, component properties should be kept in an object called state.</a:t>
            </a:r>
          </a:p>
          <a:p>
            <a:pPr algn="l"/>
            <a:r>
              <a:rPr lang="en-US" sz="1600" dirty="0" smtClean="0"/>
              <a:t>You will learn more about state later in this tutorial.</a:t>
            </a:r>
          </a:p>
          <a:p>
            <a:pPr algn="l"/>
            <a:r>
              <a:rPr lang="en-US" sz="1600" dirty="0" smtClean="0"/>
              <a:t>The constructor function is also where you honor the inheritance of the parent component by including the super() statement, which executes the parent component's constructor function, and your component has access to all the functions of the parent component (</a:t>
            </a:r>
            <a:r>
              <a:rPr lang="en-US" sz="1600" dirty="0" err="1" smtClean="0"/>
              <a:t>React.Component</a:t>
            </a:r>
            <a:r>
              <a:rPr lang="en-US" sz="1600" dirty="0" smtClean="0"/>
              <a:t>).</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 {</a:t>
            </a:r>
          </a:p>
          <a:p>
            <a:pPr algn="l"/>
            <a:r>
              <a:rPr lang="en-US" sz="1600" dirty="0" smtClean="0">
                <a:solidFill>
                  <a:srgbClr val="FFC000"/>
                </a:solidFill>
              </a:rPr>
              <a:t>    super();</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{color: "red"};</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Car!&lt;/h2&gt;;</a:t>
            </a:r>
          </a:p>
          <a:p>
            <a:pPr algn="l"/>
            <a:r>
              <a:rPr lang="en-US" sz="1600" dirty="0" smtClean="0">
                <a:solidFill>
                  <a:srgbClr val="FFC000"/>
                </a:solidFill>
              </a:rPr>
              <a:t>  }</a:t>
            </a:r>
          </a:p>
          <a:p>
            <a:pPr algn="l"/>
            <a:r>
              <a:rPr lang="en-US" sz="1600" dirty="0" smtClean="0">
                <a:solidFill>
                  <a:srgbClr val="FFC000"/>
                </a:solidFill>
              </a:rPr>
              <a: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14357"/>
            <a:ext cx="7851648" cy="700078"/>
          </a:xfrm>
        </p:spPr>
        <p:txBody>
          <a:bodyPr>
            <a:normAutofit/>
          </a:bodyPr>
          <a:lstStyle/>
          <a:p>
            <a:pPr algn="l"/>
            <a:r>
              <a:rPr lang="en-US" sz="3600" dirty="0" smtClean="0"/>
              <a:t>Advantages of React</a:t>
            </a:r>
          </a:p>
        </p:txBody>
      </p:sp>
      <p:sp>
        <p:nvSpPr>
          <p:cNvPr id="3" name="Subtitle 2"/>
          <p:cNvSpPr>
            <a:spLocks noGrp="1"/>
          </p:cNvSpPr>
          <p:nvPr>
            <p:ph type="subTitle" idx="1"/>
          </p:nvPr>
        </p:nvSpPr>
        <p:spPr>
          <a:xfrm>
            <a:off x="500034" y="1714489"/>
            <a:ext cx="7888063" cy="4143404"/>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Use the color property in the render() function</a:t>
            </a:r>
            <a:r>
              <a:rPr lang="en-US" sz="1600" dirty="0" smtClean="0"/>
              <a:t>:</a:t>
            </a: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 {</a:t>
            </a:r>
          </a:p>
          <a:p>
            <a:pPr algn="l"/>
            <a:r>
              <a:rPr lang="en-US" sz="1600" dirty="0" smtClean="0">
                <a:solidFill>
                  <a:srgbClr val="FFC000"/>
                </a:solidFill>
              </a:rPr>
              <a:t>    super();</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{color: "red"};</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a:t>
            </a:r>
            <a:r>
              <a:rPr lang="en-US" sz="1600" dirty="0" err="1" smtClean="0">
                <a:solidFill>
                  <a:srgbClr val="FFC000"/>
                </a:solidFill>
              </a:rPr>
              <a:t>this.state.color</a:t>
            </a:r>
            <a:r>
              <a:rPr lang="en-US" sz="1600" dirty="0" smtClean="0">
                <a:solidFill>
                  <a:srgbClr val="FFC000"/>
                </a:solidFill>
              </a:rPr>
              <a:t>} Car!&lt;/h2&gt;;</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b">
            <a:normAutofit fontScale="90000"/>
          </a:bodyPr>
          <a:lstStyle/>
          <a:p>
            <a:pPr algn="l"/>
            <a:r>
              <a:rPr lang="en-US" sz="3600" dirty="0" smtClean="0"/>
              <a:t/>
            </a:r>
            <a:br>
              <a:rPr lang="en-US" sz="3600" dirty="0" smtClean="0"/>
            </a:br>
            <a:r>
              <a:rPr lang="en-US" sz="3600" dirty="0" smtClean="0"/>
              <a:t>Props</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lnSpcReduction="10000"/>
          </a:bodyPr>
          <a:lstStyle/>
          <a:p>
            <a:pPr algn="l"/>
            <a:r>
              <a:rPr lang="en-US" sz="1600" dirty="0" smtClean="0"/>
              <a:t>Another way of handling component properties is by using props.</a:t>
            </a:r>
          </a:p>
          <a:p>
            <a:pPr algn="l"/>
            <a:r>
              <a:rPr lang="en-US" sz="1600" dirty="0" smtClean="0"/>
              <a:t>Props are like function arguments, and you send them into the component as attributes.</a:t>
            </a:r>
          </a:p>
          <a:p>
            <a:pPr algn="l"/>
            <a:r>
              <a:rPr lang="en-US" sz="1600" dirty="0" smtClean="0"/>
              <a:t>You will learn more about props in the next chapter.</a:t>
            </a:r>
          </a:p>
          <a:p>
            <a:pPr algn="l"/>
            <a:r>
              <a:rPr lang="en-US" sz="1600" dirty="0" smtClean="0"/>
              <a:t>Example</a:t>
            </a:r>
          </a:p>
          <a:p>
            <a:pPr algn="l"/>
            <a:r>
              <a:rPr lang="en-US" sz="1600" dirty="0" smtClean="0"/>
              <a:t>Use an attribute to pass a color to the Car component, and use it in the render() function:</a:t>
            </a:r>
          </a:p>
          <a:p>
            <a:pPr algn="l"/>
            <a:endParaRPr lang="en-US" sz="1600" dirty="0" smtClean="0">
              <a:solidFill>
                <a:srgbClr val="FFC000"/>
              </a:solidFill>
            </a:endParaRPr>
          </a:p>
          <a:p>
            <a:pPr algn="l"/>
            <a:endParaRPr lang="en-US" sz="1600" dirty="0" smtClean="0">
              <a:solidFill>
                <a:srgbClr val="FFC000"/>
              </a:solidFill>
            </a:endParaRPr>
          </a:p>
          <a:p>
            <a:pPr algn="l"/>
            <a:r>
              <a:rPr lang="en-US" sz="1600" dirty="0" smtClean="0">
                <a:solidFill>
                  <a:srgbClr val="FFC000"/>
                </a:solidFill>
              </a:rPr>
              <a:t> //Props</a:t>
            </a:r>
          </a:p>
          <a:p>
            <a:pPr algn="l"/>
            <a:r>
              <a:rPr lang="en-US" sz="1600" dirty="0" smtClean="0">
                <a:solidFill>
                  <a:srgbClr val="FFC000"/>
                </a:solidFill>
              </a:rPr>
              <a:t> </a:t>
            </a:r>
          </a:p>
          <a:p>
            <a:pPr algn="l"/>
            <a:r>
              <a:rPr lang="en-US" sz="1600" dirty="0" smtClean="0">
                <a:solidFill>
                  <a:srgbClr val="FFC000"/>
                </a:solidFill>
              </a:rPr>
              <a:t> 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a:t>
            </a:r>
            <a:r>
              <a:rPr lang="en-US" sz="1600" dirty="0" err="1" smtClean="0">
                <a:solidFill>
                  <a:srgbClr val="FFC000"/>
                </a:solidFill>
              </a:rPr>
              <a:t>this.props.color</a:t>
            </a:r>
            <a:r>
              <a:rPr lang="en-US" sz="1600" dirty="0" smtClean="0">
                <a:solidFill>
                  <a:srgbClr val="FFC000"/>
                </a:solidFill>
              </a:rPr>
              <a:t>} Car!&lt;/h2&gt;;</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(&lt;Car color="red"/&gt;,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Components in Components</a:t>
            </a:r>
            <a:br>
              <a:rPr lang="en-US" sz="3600" dirty="0" smtClean="0"/>
            </a:b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t>We </a:t>
            </a:r>
            <a:r>
              <a:rPr lang="en-US" sz="1600" dirty="0" smtClean="0"/>
              <a:t>can refer to components inside other components:</a:t>
            </a:r>
          </a:p>
          <a:p>
            <a:pPr algn="l"/>
            <a:r>
              <a:rPr lang="en-US" sz="1600" dirty="0" smtClean="0"/>
              <a:t>Use the Car component inside the Garage component:</a:t>
            </a:r>
          </a:p>
          <a:p>
            <a:pPr algn="l"/>
            <a:endParaRPr lang="en-US" sz="2000" dirty="0" smtClean="0">
              <a:solidFill>
                <a:srgbClr val="FFC000"/>
              </a:solidFill>
            </a:endParaRPr>
          </a:p>
          <a:p>
            <a:pPr algn="l"/>
            <a:r>
              <a:rPr lang="en-US" sz="2000" dirty="0" smtClean="0">
                <a:solidFill>
                  <a:srgbClr val="FFC000"/>
                </a:solidFill>
              </a:rPr>
              <a:t>class Car extends </a:t>
            </a:r>
            <a:r>
              <a:rPr lang="en-US" sz="2000" dirty="0" err="1" smtClean="0">
                <a:solidFill>
                  <a:srgbClr val="FFC000"/>
                </a:solidFill>
              </a:rPr>
              <a:t>React.Component</a:t>
            </a:r>
            <a:r>
              <a:rPr lang="en-US" sz="2000" dirty="0" smtClean="0">
                <a:solidFill>
                  <a:srgbClr val="FFC000"/>
                </a:solidFill>
              </a:rPr>
              <a:t> {</a:t>
            </a:r>
          </a:p>
          <a:p>
            <a:pPr algn="l"/>
            <a:r>
              <a:rPr lang="en-US" sz="2000" dirty="0" smtClean="0">
                <a:solidFill>
                  <a:srgbClr val="FFC000"/>
                </a:solidFill>
              </a:rPr>
              <a:t>  render() {</a:t>
            </a:r>
          </a:p>
          <a:p>
            <a:pPr algn="l"/>
            <a:r>
              <a:rPr lang="en-US" sz="2000" dirty="0" smtClean="0">
                <a:solidFill>
                  <a:srgbClr val="FFC000"/>
                </a:solidFill>
              </a:rPr>
              <a:t>    return &lt;h2&gt;I am a Car!&lt;/h2&gt;;</a:t>
            </a:r>
          </a:p>
          <a:p>
            <a:pPr algn="l"/>
            <a:r>
              <a:rPr lang="en-US" sz="2000" dirty="0" smtClean="0">
                <a:solidFill>
                  <a:srgbClr val="FFC000"/>
                </a:solidFill>
              </a:rPr>
              <a:t>  }</a:t>
            </a:r>
          </a:p>
          <a:p>
            <a:pPr algn="l"/>
            <a:r>
              <a:rPr lang="en-US" sz="2000" dirty="0" smtClean="0">
                <a:solidFill>
                  <a:srgbClr val="FFC000"/>
                </a:solidFill>
              </a:rPr>
              <a:t>}</a:t>
            </a:r>
          </a:p>
          <a:p>
            <a:pPr algn="l"/>
            <a:endParaRPr lang="en-US" sz="2000" dirty="0" smtClean="0">
              <a:solidFill>
                <a:srgbClr val="FFC000"/>
              </a:solidFill>
            </a:endParaRPr>
          </a:p>
          <a:p>
            <a:pPr algn="l"/>
            <a:r>
              <a:rPr lang="en-US" sz="2000" dirty="0" smtClean="0">
                <a:solidFill>
                  <a:srgbClr val="FFC000"/>
                </a:solidFill>
              </a:rPr>
              <a:t>class Garage extends </a:t>
            </a:r>
            <a:r>
              <a:rPr lang="en-US" sz="2000" dirty="0" err="1" smtClean="0">
                <a:solidFill>
                  <a:srgbClr val="FFC000"/>
                </a:solidFill>
              </a:rPr>
              <a:t>React.Component</a:t>
            </a:r>
            <a:r>
              <a:rPr lang="en-US" sz="2000" dirty="0" smtClean="0">
                <a:solidFill>
                  <a:srgbClr val="FFC000"/>
                </a:solidFill>
              </a:rPr>
              <a:t> {</a:t>
            </a:r>
          </a:p>
          <a:p>
            <a:pPr algn="l"/>
            <a:r>
              <a:rPr lang="en-US" sz="2000" dirty="0" smtClean="0">
                <a:solidFill>
                  <a:srgbClr val="FFC000"/>
                </a:solidFill>
              </a:rPr>
              <a:t>  render() {</a:t>
            </a:r>
          </a:p>
          <a:p>
            <a:pPr algn="l"/>
            <a:r>
              <a:rPr lang="en-US" sz="2000" dirty="0" smtClean="0">
                <a:solidFill>
                  <a:srgbClr val="FFC000"/>
                </a:solidFill>
              </a:rPr>
              <a:t>    return (</a:t>
            </a:r>
          </a:p>
          <a:p>
            <a:pPr algn="l"/>
            <a:r>
              <a:rPr lang="en-US" sz="2000" dirty="0" smtClean="0">
                <a:solidFill>
                  <a:srgbClr val="FFC000"/>
                </a:solidFill>
              </a:rPr>
              <a:t>      &lt;div&gt;</a:t>
            </a:r>
          </a:p>
          <a:p>
            <a:pPr algn="l"/>
            <a:r>
              <a:rPr lang="en-US" sz="2000" dirty="0" smtClean="0">
                <a:solidFill>
                  <a:srgbClr val="FFC000"/>
                </a:solidFill>
              </a:rPr>
              <a:t>      &lt;h1&gt;Who lives in my Garage?&lt;/h1&gt;</a:t>
            </a:r>
          </a:p>
          <a:p>
            <a:pPr algn="l"/>
            <a:r>
              <a:rPr lang="en-US" sz="2000" dirty="0" smtClean="0">
                <a:solidFill>
                  <a:srgbClr val="FFC000"/>
                </a:solidFill>
              </a:rPr>
              <a:t>      &lt;Car /&gt;</a:t>
            </a:r>
          </a:p>
          <a:p>
            <a:pPr algn="l"/>
            <a:r>
              <a:rPr lang="en-US" sz="2000" dirty="0" smtClean="0">
                <a:solidFill>
                  <a:srgbClr val="FFC000"/>
                </a:solidFill>
              </a:rPr>
              <a:t>      &lt;/div&gt;</a:t>
            </a:r>
          </a:p>
          <a:p>
            <a:pPr algn="l"/>
            <a:r>
              <a:rPr lang="en-US" sz="2000" dirty="0" smtClean="0">
                <a:solidFill>
                  <a:srgbClr val="FFC000"/>
                </a:solidFill>
              </a:rPr>
              <a:t>    );</a:t>
            </a:r>
          </a:p>
          <a:p>
            <a:pPr algn="l"/>
            <a:r>
              <a:rPr lang="en-US" sz="2000" dirty="0" smtClean="0">
                <a:solidFill>
                  <a:srgbClr val="FFC000"/>
                </a:solidFill>
              </a:rPr>
              <a:t>  }</a:t>
            </a:r>
          </a:p>
          <a:p>
            <a:pPr algn="l"/>
            <a:r>
              <a:rPr lang="en-US" sz="2000" dirty="0" smtClean="0">
                <a:solidFill>
                  <a:srgbClr val="FFC000"/>
                </a:solidFill>
              </a:rPr>
              <a:t>}</a:t>
            </a:r>
          </a:p>
          <a:p>
            <a:pPr algn="l"/>
            <a:endParaRPr lang="en-US" sz="2000" dirty="0" smtClean="0">
              <a:solidFill>
                <a:srgbClr val="FFC000"/>
              </a:solidFill>
            </a:endParaRPr>
          </a:p>
          <a:p>
            <a:pPr algn="l"/>
            <a:r>
              <a:rPr lang="en-US" sz="2000" dirty="0" err="1" smtClean="0">
                <a:solidFill>
                  <a:srgbClr val="FFC000"/>
                </a:solidFill>
              </a:rPr>
              <a:t>ReactDOM.render</a:t>
            </a:r>
            <a:r>
              <a:rPr lang="en-US" sz="2000" dirty="0" smtClean="0">
                <a:solidFill>
                  <a:srgbClr val="FFC000"/>
                </a:solidFill>
              </a:rPr>
              <a:t>(&lt;Garage /&gt;, </a:t>
            </a:r>
            <a:r>
              <a:rPr lang="en-US" sz="2000" dirty="0" err="1" smtClean="0">
                <a:solidFill>
                  <a:srgbClr val="FFC000"/>
                </a:solidFill>
              </a:rPr>
              <a:t>document.getElementById</a:t>
            </a:r>
            <a:r>
              <a:rPr lang="en-US" sz="2000" dirty="0" smtClean="0">
                <a:solidFill>
                  <a:srgbClr val="FFC000"/>
                </a:solidFill>
              </a:rPr>
              <a:t>('root'));</a:t>
            </a:r>
          </a:p>
          <a:p>
            <a:pPr algn="l"/>
            <a:r>
              <a:rPr lang="en-US" sz="2000" dirty="0" smtClean="0">
                <a:solidFill>
                  <a:srgbClr val="FFC000"/>
                </a:solidFill>
              </a:rPr>
              <a:t> </a:t>
            </a:r>
            <a:endParaRPr lang="en-US" sz="20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Components in Files</a:t>
            </a:r>
            <a:endParaRPr lang="en-US" sz="32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React is all about re-using code, and it can be smart to insert some of your components in separate files.</a:t>
            </a:r>
          </a:p>
          <a:p>
            <a:pPr algn="l"/>
            <a:r>
              <a:rPr lang="en-US" sz="1600" dirty="0" smtClean="0"/>
              <a:t>To do that, create a new file with a .</a:t>
            </a:r>
            <a:r>
              <a:rPr lang="en-US" sz="1600" dirty="0" err="1" smtClean="0"/>
              <a:t>js</a:t>
            </a:r>
            <a:r>
              <a:rPr lang="en-US" sz="1600" dirty="0" smtClean="0"/>
              <a:t> file extension and put the code inside it:</a:t>
            </a:r>
          </a:p>
          <a:p>
            <a:pPr algn="l"/>
            <a:r>
              <a:rPr lang="en-US" sz="1600" dirty="0" smtClean="0"/>
              <a:t>Note that the file must start by importing React (as before), and it has to end with the statement export default Car;.</a:t>
            </a:r>
          </a:p>
          <a:p>
            <a:pPr algn="l"/>
            <a:endParaRPr lang="en-US" sz="1600" dirty="0" smtClean="0">
              <a:solidFill>
                <a:srgbClr val="FFC000"/>
              </a:solidFill>
            </a:endParaRPr>
          </a:p>
          <a:p>
            <a:pPr algn="l"/>
            <a:r>
              <a:rPr lang="en-US" sz="1600" dirty="0" smtClean="0">
                <a:solidFill>
                  <a:srgbClr val="FFC000"/>
                </a:solidFill>
              </a:rPr>
              <a:t> </a:t>
            </a:r>
          </a:p>
          <a:p>
            <a:pPr algn="l"/>
            <a:r>
              <a:rPr lang="en-US" sz="1600" dirty="0" smtClean="0">
                <a:solidFill>
                  <a:srgbClr val="FFC000"/>
                </a:solidFill>
              </a:rPr>
              <a:t>Example</a:t>
            </a:r>
          </a:p>
          <a:p>
            <a:pPr algn="l"/>
            <a:r>
              <a:rPr lang="en-US" sz="1600" dirty="0" smtClean="0">
                <a:solidFill>
                  <a:srgbClr val="FFC000"/>
                </a:solidFill>
              </a:rPr>
              <a:t>This is the new file, we named it "App.js":</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ReactDOM</a:t>
            </a:r>
            <a:r>
              <a:rPr lang="en-US" sz="1600" dirty="0" smtClean="0">
                <a:solidFill>
                  <a:srgbClr val="FFC000"/>
                </a:solidFill>
              </a:rPr>
              <a:t> from 'react-</a:t>
            </a:r>
            <a:r>
              <a:rPr lang="en-US" sz="1600" dirty="0" err="1" smtClean="0">
                <a:solidFill>
                  <a:srgbClr val="FFC000"/>
                </a:solidFill>
              </a:rPr>
              <a:t>dom</a:t>
            </a:r>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&lt;h2&gt;Hi, I am a Car!&lt;/h2&gt;;</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export default Car;</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928694"/>
          </a:xfrm>
        </p:spPr>
        <p:txBody>
          <a:bodyPr anchor="b">
            <a:normAutofit fontScale="90000"/>
          </a:bodyPr>
          <a:lstStyle/>
          <a:p>
            <a:pPr algn="l"/>
            <a:r>
              <a:rPr lang="en-US" sz="3600" dirty="0" smtClean="0"/>
              <a:t/>
            </a:r>
            <a:br>
              <a:rPr lang="en-US" sz="3600" dirty="0" smtClean="0"/>
            </a:br>
            <a:r>
              <a:rPr lang="en-US" sz="3600" dirty="0" smtClean="0"/>
              <a:t>Components in File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To </a:t>
            </a:r>
            <a:r>
              <a:rPr lang="en-US" sz="1600" dirty="0" smtClean="0">
                <a:solidFill>
                  <a:srgbClr val="FFC000"/>
                </a:solidFill>
              </a:rPr>
              <a:t>be able to use the Car component, you have to import the file in your application.</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Now we import the "App.js" file in the application, and we can use the Car component as if it was created here.</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ReactDOM</a:t>
            </a:r>
            <a:r>
              <a:rPr lang="en-US" sz="1600" dirty="0" smtClean="0">
                <a:solidFill>
                  <a:srgbClr val="FFC000"/>
                </a:solidFill>
              </a:rPr>
              <a:t> from 'react-</a:t>
            </a:r>
            <a:r>
              <a:rPr lang="en-US" sz="1600" dirty="0" err="1" smtClean="0">
                <a:solidFill>
                  <a:srgbClr val="FFC000"/>
                </a:solidFill>
              </a:rPr>
              <a:t>dom</a:t>
            </a:r>
            <a:r>
              <a:rPr lang="en-US" sz="1600" dirty="0" smtClean="0">
                <a:solidFill>
                  <a:srgbClr val="FFC000"/>
                </a:solidFill>
              </a:rPr>
              <a:t>';</a:t>
            </a:r>
          </a:p>
          <a:p>
            <a:pPr algn="l"/>
            <a:r>
              <a:rPr lang="en-US" sz="1600" dirty="0" smtClean="0">
                <a:solidFill>
                  <a:srgbClr val="FFC000"/>
                </a:solidFill>
              </a:rPr>
              <a:t>import Car from './App.js';</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(&lt;Car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fontScale="90000"/>
          </a:bodyPr>
          <a:lstStyle/>
          <a:p>
            <a:pPr algn="l"/>
            <a:r>
              <a:rPr lang="en-US" sz="3600" dirty="0" smtClean="0"/>
              <a:t/>
            </a:r>
            <a:br>
              <a:rPr lang="en-US" sz="3600" dirty="0" smtClean="0"/>
            </a:br>
            <a:r>
              <a:rPr lang="en-US" sz="3600" dirty="0" smtClean="0"/>
              <a:t>Create component using commands</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 </a:t>
            </a:r>
            <a:r>
              <a:rPr lang="en-US" sz="1600" dirty="0" err="1" smtClean="0">
                <a:solidFill>
                  <a:srgbClr val="FFC000"/>
                </a:solidFill>
              </a:rPr>
              <a:t>npx</a:t>
            </a:r>
            <a:r>
              <a:rPr lang="en-US" sz="1600" dirty="0" smtClean="0">
                <a:solidFill>
                  <a:srgbClr val="FFC000"/>
                </a:solidFill>
              </a:rPr>
              <a:t> generate-react-</a:t>
            </a:r>
            <a:r>
              <a:rPr lang="en-US" sz="1600" dirty="0" err="1" smtClean="0">
                <a:solidFill>
                  <a:srgbClr val="FFC000"/>
                </a:solidFill>
              </a:rPr>
              <a:t>cli</a:t>
            </a:r>
            <a:r>
              <a:rPr lang="en-US" sz="1600" dirty="0" smtClean="0">
                <a:solidFill>
                  <a:srgbClr val="FFC000"/>
                </a:solidFill>
              </a:rPr>
              <a:t> component props-comp</a:t>
            </a:r>
          </a:p>
          <a:p>
            <a:pPr algn="l"/>
            <a:r>
              <a:rPr lang="en-US" sz="1600" dirty="0" smtClean="0">
                <a:solidFill>
                  <a:srgbClr val="FFC000"/>
                </a:solidFill>
              </a:rPr>
              <a:t>$ </a:t>
            </a:r>
            <a:r>
              <a:rPr lang="en-US" sz="1600" dirty="0" err="1" smtClean="0">
                <a:solidFill>
                  <a:srgbClr val="FFC000"/>
                </a:solidFill>
              </a:rPr>
              <a:t>npx</a:t>
            </a:r>
            <a:r>
              <a:rPr lang="en-US" sz="1600" dirty="0" smtClean="0">
                <a:solidFill>
                  <a:srgbClr val="FFC000"/>
                </a:solidFill>
              </a:rPr>
              <a:t> </a:t>
            </a:r>
            <a:r>
              <a:rPr lang="en-US" sz="1600" dirty="0" smtClean="0">
                <a:solidFill>
                  <a:srgbClr val="FFC000"/>
                </a:solidFill>
              </a:rPr>
              <a:t>generate-react-</a:t>
            </a:r>
            <a:r>
              <a:rPr lang="en-US" sz="1600" dirty="0" err="1" smtClean="0">
                <a:solidFill>
                  <a:srgbClr val="FFC000"/>
                </a:solidFill>
              </a:rPr>
              <a:t>cli</a:t>
            </a:r>
            <a:r>
              <a:rPr lang="en-US" sz="1600" dirty="0" smtClean="0">
                <a:solidFill>
                  <a:srgbClr val="FFC000"/>
                </a:solidFill>
              </a:rPr>
              <a:t> component props-comp --</a:t>
            </a:r>
            <a:r>
              <a:rPr lang="en-US" sz="1600" dirty="0" err="1" smtClean="0">
                <a:solidFill>
                  <a:srgbClr val="FFC000"/>
                </a:solidFill>
              </a:rPr>
              <a:t>withTest</a:t>
            </a:r>
            <a:r>
              <a:rPr lang="en-US" sz="1600" dirty="0" smtClean="0">
                <a:solidFill>
                  <a:srgbClr val="FFC000"/>
                </a:solidFill>
              </a:rPr>
              <a:t>=false</a:t>
            </a:r>
          </a:p>
          <a:p>
            <a:pPr algn="l"/>
            <a:endParaRPr lang="en-US" sz="1600" dirty="0" smtClean="0">
              <a:solidFill>
                <a:srgbClr val="FFC000"/>
              </a:solidFill>
            </a:endParaRPr>
          </a:p>
          <a:p>
            <a:pPr algn="l"/>
            <a:r>
              <a:rPr lang="en-US" sz="1600" dirty="0" smtClean="0"/>
              <a:t>class Car extends </a:t>
            </a:r>
            <a:r>
              <a:rPr lang="en-US" sz="1600" dirty="0" err="1" smtClean="0"/>
              <a:t>React.Component</a:t>
            </a:r>
            <a:r>
              <a:rPr lang="en-US" sz="1600" dirty="0" smtClean="0"/>
              <a:t> {</a:t>
            </a:r>
          </a:p>
          <a:p>
            <a:pPr algn="l"/>
            <a:r>
              <a:rPr lang="en-US" sz="1600" dirty="0" smtClean="0"/>
              <a:t>  render() {</a:t>
            </a:r>
          </a:p>
          <a:p>
            <a:pPr algn="l"/>
            <a:r>
              <a:rPr lang="en-US" sz="1600" dirty="0" smtClean="0"/>
              <a:t>    return &lt;h2&gt;I am a {</a:t>
            </a:r>
            <a:r>
              <a:rPr lang="en-US" sz="1600" dirty="0" err="1" smtClean="0"/>
              <a:t>this.props.brand</a:t>
            </a:r>
            <a:r>
              <a:rPr lang="en-US" sz="1600" dirty="0" smtClean="0"/>
              <a:t>}!&lt;/h2&gt;;</a:t>
            </a:r>
          </a:p>
          <a:p>
            <a:pPr algn="l"/>
            <a:r>
              <a:rPr lang="en-US" sz="1600" dirty="0" smtClean="0"/>
              <a:t>  }</a:t>
            </a:r>
          </a:p>
          <a:p>
            <a:pPr algn="l"/>
            <a:r>
              <a:rPr lang="en-US" sz="1600" dirty="0" smtClean="0"/>
              <a:t>}</a:t>
            </a:r>
          </a:p>
          <a:p>
            <a:pPr algn="l"/>
            <a:r>
              <a:rPr lang="en-US" sz="1600" dirty="0" smtClean="0"/>
              <a:t/>
            </a:r>
            <a:br>
              <a:rPr lang="en-US" sz="1600" dirty="0" smtClean="0"/>
            </a:br>
            <a:r>
              <a:rPr lang="en-US" sz="1600" dirty="0" smtClean="0"/>
              <a:t>export default Car;</a:t>
            </a:r>
          </a:p>
          <a:p>
            <a:pPr algn="l"/>
            <a:endParaRPr lang="en-US" sz="1600" dirty="0" smtClean="0">
              <a:solidFill>
                <a:srgbClr val="FFC000"/>
              </a:solidFill>
            </a:endParaRPr>
          </a:p>
          <a:p>
            <a:pPr algn="l"/>
            <a:r>
              <a:rPr lang="en-US" sz="1600" dirty="0" smtClean="0"/>
              <a:t/>
            </a:r>
            <a:br>
              <a:rPr lang="en-US" sz="1600" dirty="0" smtClean="0"/>
            </a:br>
            <a:r>
              <a:rPr lang="en-US" sz="1600" dirty="0" smtClean="0"/>
              <a:t>const </a:t>
            </a:r>
            <a:r>
              <a:rPr lang="en-US" sz="1600" dirty="0" err="1" smtClean="0"/>
              <a:t>myelement</a:t>
            </a:r>
            <a:r>
              <a:rPr lang="en-US" sz="1600" dirty="0" smtClean="0"/>
              <a:t> = &lt;Car brand="Ford" </a:t>
            </a:r>
            <a:r>
              <a:rPr lang="en-US" sz="1600" dirty="0" smtClean="0"/>
              <a:t>/&gt;;</a:t>
            </a:r>
          </a:p>
          <a:p>
            <a:pPr algn="l"/>
            <a:r>
              <a:rPr lang="en-US" sz="1600" dirty="0" smtClean="0"/>
              <a:t> </a:t>
            </a:r>
            <a:r>
              <a:rPr lang="en-US" sz="1600" dirty="0" err="1" smtClean="0"/>
              <a:t>ReactDOM.render</a:t>
            </a:r>
            <a:r>
              <a:rPr lang="en-US" sz="1600" dirty="0" smtClean="0"/>
              <a:t>(</a:t>
            </a:r>
            <a:r>
              <a:rPr lang="en-US" sz="1600" dirty="0" err="1" smtClean="0"/>
              <a:t>myelement</a:t>
            </a:r>
            <a:r>
              <a:rPr lang="en-US" sz="1600" dirty="0" smtClean="0"/>
              <a:t>, </a:t>
            </a:r>
            <a:r>
              <a:rPr lang="en-US" sz="1600" dirty="0" err="1" smtClean="0"/>
              <a:t>document.getElementById</a:t>
            </a:r>
            <a:r>
              <a:rPr lang="en-US" sz="1600" dirty="0" smtClean="0"/>
              <a:t>('root')); </a:t>
            </a:r>
            <a:br>
              <a:rPr lang="en-US" sz="1600" dirty="0" smtClean="0"/>
            </a:b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t>Pass Data</a:t>
            </a:r>
          </a:p>
          <a:p>
            <a:pPr algn="l"/>
            <a:r>
              <a:rPr lang="en-US" sz="1600" dirty="0" smtClean="0"/>
              <a:t>Props are also how you pass data from one component to another, as parameters.</a:t>
            </a:r>
          </a:p>
          <a:p>
            <a:pPr algn="l"/>
            <a:endParaRPr lang="en-US" sz="1600" dirty="0" smtClean="0">
              <a:solidFill>
                <a:srgbClr val="FFC000"/>
              </a:solidFill>
            </a:endParaRPr>
          </a:p>
          <a:p>
            <a:pPr algn="l"/>
            <a:r>
              <a:rPr lang="en-US" sz="1400" dirty="0" smtClean="0">
                <a:solidFill>
                  <a:srgbClr val="FFC000"/>
                </a:solidFill>
              </a:rPr>
              <a:t>import React from 'react';</a:t>
            </a:r>
          </a:p>
          <a:p>
            <a:pPr algn="l"/>
            <a:r>
              <a:rPr lang="en-US" sz="1400" dirty="0" smtClean="0">
                <a:solidFill>
                  <a:srgbClr val="FFC000"/>
                </a:solidFill>
              </a:rPr>
              <a:t>class</a:t>
            </a:r>
            <a:r>
              <a:rPr lang="en-US" sz="1400" dirty="0" smtClean="0">
                <a:solidFill>
                  <a:srgbClr val="FFC000"/>
                </a:solidFill>
              </a:rPr>
              <a:t> Car extends </a:t>
            </a:r>
            <a:r>
              <a:rPr lang="en-US" sz="1400" dirty="0" err="1" smtClean="0">
                <a:solidFill>
                  <a:srgbClr val="FFC000"/>
                </a:solidFill>
              </a:rPr>
              <a:t>React.Component</a:t>
            </a:r>
            <a:r>
              <a:rPr lang="en-US" sz="1400" dirty="0" smtClean="0">
                <a:solidFill>
                  <a:srgbClr val="FFC000"/>
                </a:solidFill>
              </a:rPr>
              <a:t> {</a:t>
            </a:r>
          </a:p>
          <a:p>
            <a:pPr algn="l"/>
            <a:r>
              <a:rPr lang="en-US" sz="1400" dirty="0" smtClean="0">
                <a:solidFill>
                  <a:srgbClr val="FFC000"/>
                </a:solidFill>
              </a:rPr>
              <a:t>  render() {</a:t>
            </a:r>
          </a:p>
          <a:p>
            <a:pPr algn="l"/>
            <a:r>
              <a:rPr lang="en-US" sz="1400" dirty="0" smtClean="0">
                <a:solidFill>
                  <a:srgbClr val="FFC000"/>
                </a:solidFill>
              </a:rPr>
              <a:t>    return &lt;h2&gt;I am a {</a:t>
            </a:r>
            <a:r>
              <a:rPr lang="en-US" sz="1400" dirty="0" err="1" smtClean="0">
                <a:solidFill>
                  <a:srgbClr val="FFC000"/>
                </a:solidFill>
              </a:rPr>
              <a:t>this.props.brand</a:t>
            </a:r>
            <a:r>
              <a:rPr lang="en-US" sz="1400" dirty="0" smtClean="0">
                <a:solidFill>
                  <a:srgbClr val="FFC000"/>
                </a:solidFill>
              </a:rPr>
              <a:t>}!&lt;/h2&gt;;</a:t>
            </a:r>
          </a:p>
          <a:p>
            <a:pPr algn="l"/>
            <a:r>
              <a:rPr lang="en-US" sz="1400" dirty="0" smtClean="0">
                <a:solidFill>
                  <a:srgbClr val="FFC000"/>
                </a:solidFill>
              </a:rPr>
              <a:t>  }</a:t>
            </a:r>
          </a:p>
          <a:p>
            <a:pPr algn="l"/>
            <a:r>
              <a:rPr lang="en-US" sz="1400" dirty="0" smtClean="0">
                <a:solidFill>
                  <a:srgbClr val="FFC000"/>
                </a:solidFill>
              </a:rPr>
              <a:t>}</a:t>
            </a:r>
          </a:p>
          <a:p>
            <a:pPr algn="l"/>
            <a:r>
              <a:rPr lang="en-US" sz="1400" dirty="0" smtClean="0"/>
              <a:t/>
            </a:r>
            <a:br>
              <a:rPr lang="en-US" sz="1400" dirty="0" smtClean="0"/>
            </a:br>
            <a:r>
              <a:rPr lang="en-US" sz="1400" dirty="0" smtClean="0">
                <a:solidFill>
                  <a:srgbClr val="FFC000"/>
                </a:solidFill>
              </a:rPr>
              <a:t>export default Car;</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Car from './Car';</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class Garage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&lt;h1&gt;Who lives in my garage?&lt;/h1&gt;</a:t>
            </a:r>
          </a:p>
          <a:p>
            <a:pPr algn="l"/>
            <a:r>
              <a:rPr lang="en-US" sz="1600" dirty="0" smtClean="0">
                <a:solidFill>
                  <a:srgbClr val="FFC000"/>
                </a:solidFill>
              </a:rPr>
              <a:t>      &lt;Car brand="Ford" /&gt;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export default Garage;</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solidFill>
                  <a:srgbClr val="FFC000"/>
                </a:solidFill>
              </a:rPr>
              <a:t>import React from 'react';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class </a:t>
            </a:r>
            <a:r>
              <a:rPr lang="en-US" sz="1600" dirty="0" err="1" smtClean="0">
                <a:solidFill>
                  <a:srgbClr val="FFC000"/>
                </a:solidFill>
              </a:rPr>
              <a:t>Emp</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{this.props.data.name}!&lt;/h2&gt;;</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export default </a:t>
            </a:r>
            <a:r>
              <a:rPr lang="en-US" sz="1600" dirty="0" err="1" smtClean="0">
                <a:solidFill>
                  <a:srgbClr val="FFC000"/>
                </a:solidFill>
              </a:rPr>
              <a:t>Emp</a:t>
            </a:r>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Emp</a:t>
            </a:r>
            <a:r>
              <a:rPr lang="en-US" sz="1600" dirty="0" smtClean="0">
                <a:solidFill>
                  <a:srgbClr val="FFC000"/>
                </a:solidFill>
              </a:rPr>
              <a:t> from './</a:t>
            </a:r>
            <a:r>
              <a:rPr lang="en-US" sz="1600" dirty="0" err="1" smtClean="0">
                <a:solidFill>
                  <a:srgbClr val="FFC000"/>
                </a:solidFill>
              </a:rPr>
              <a:t>Emp</a:t>
            </a:r>
            <a:r>
              <a:rPr lang="en-US" sz="1600" dirty="0" smtClean="0">
                <a:solidFill>
                  <a:srgbClr val="FFC000"/>
                </a:solidFill>
              </a:rPr>
              <a: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class Department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const </a:t>
            </a:r>
            <a:r>
              <a:rPr lang="en-US" sz="1600" dirty="0" err="1" smtClean="0">
                <a:solidFill>
                  <a:srgbClr val="FFC000"/>
                </a:solidFill>
              </a:rPr>
              <a:t>empInfo</a:t>
            </a:r>
            <a:r>
              <a:rPr lang="en-US" sz="1600" dirty="0" smtClean="0">
                <a:solidFill>
                  <a:srgbClr val="FFC000"/>
                </a:solidFill>
              </a:rPr>
              <a:t> = {name: "</a:t>
            </a:r>
            <a:r>
              <a:rPr lang="en-US" sz="1600" dirty="0" err="1" smtClean="0">
                <a:solidFill>
                  <a:srgbClr val="FFC000"/>
                </a:solidFill>
              </a:rPr>
              <a:t>Rakesh</a:t>
            </a:r>
            <a:r>
              <a:rPr lang="en-US" sz="1600" dirty="0" smtClean="0">
                <a:solidFill>
                  <a:srgbClr val="FFC000"/>
                </a:solidFill>
              </a:rPr>
              <a:t>", </a:t>
            </a:r>
            <a:r>
              <a:rPr lang="en-US" sz="1600" dirty="0" err="1" smtClean="0">
                <a:solidFill>
                  <a:srgbClr val="FFC000"/>
                </a:solidFill>
              </a:rPr>
              <a:t>agge</a:t>
            </a:r>
            <a:r>
              <a:rPr lang="en-US" sz="1600" dirty="0" smtClean="0">
                <a:solidFill>
                  <a:srgbClr val="FFC000"/>
                </a:solidFill>
              </a:rPr>
              <a:t>: "30"};</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&lt;h1&gt;Who works in my department?&lt;/h1&gt;</a:t>
            </a:r>
          </a:p>
          <a:p>
            <a:pPr algn="l"/>
            <a:r>
              <a:rPr lang="en-US" sz="1600" dirty="0" smtClean="0">
                <a:solidFill>
                  <a:srgbClr val="FFC000"/>
                </a:solidFill>
              </a:rPr>
              <a:t>      &lt;</a:t>
            </a:r>
            <a:r>
              <a:rPr lang="en-US" sz="1600" dirty="0" err="1" smtClean="0">
                <a:solidFill>
                  <a:srgbClr val="FFC000"/>
                </a:solidFill>
              </a:rPr>
              <a:t>Emp</a:t>
            </a:r>
            <a:r>
              <a:rPr lang="en-US" sz="1600" dirty="0" smtClean="0">
                <a:solidFill>
                  <a:srgbClr val="FFC000"/>
                </a:solidFill>
              </a:rPr>
              <a:t> data={</a:t>
            </a:r>
            <a:r>
              <a:rPr lang="en-US" sz="1600" dirty="0" err="1" smtClean="0">
                <a:solidFill>
                  <a:srgbClr val="FFC000"/>
                </a:solidFill>
              </a:rPr>
              <a:t>empInfo</a:t>
            </a:r>
            <a:r>
              <a:rPr lang="en-US" sz="1600" dirty="0" smtClean="0">
                <a:solidFill>
                  <a:srgbClr val="FFC000"/>
                </a:solidFill>
              </a:rPr>
              <a:t>} /&gt;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export default Department;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Props in the Constructor</a:t>
            </a:r>
          </a:p>
          <a:p>
            <a:pPr algn="l"/>
            <a:r>
              <a:rPr lang="en-US" sz="1600" dirty="0" smtClean="0"/>
              <a:t>If your component has a constructor function, the props should always be passed to the constructor and also to the </a:t>
            </a:r>
            <a:r>
              <a:rPr lang="en-US" sz="1600" dirty="0" err="1" smtClean="0"/>
              <a:t>React.Component</a:t>
            </a:r>
            <a:r>
              <a:rPr lang="en-US" sz="1600" dirty="0" smtClean="0"/>
              <a:t> via the super() method.</a:t>
            </a:r>
          </a:p>
          <a:p>
            <a:pPr algn="l"/>
            <a:r>
              <a:rPr lang="en-US" sz="1600" dirty="0" smtClean="0">
                <a:solidFill>
                  <a:srgbClr val="FFC000"/>
                </a:solidFill>
              </a:rPr>
              <a:t>class </a:t>
            </a:r>
            <a:r>
              <a:rPr lang="en-US" sz="1600" dirty="0" err="1" smtClean="0">
                <a:solidFill>
                  <a:srgbClr val="FFC000"/>
                </a:solidFill>
              </a:rPr>
              <a:t>Emp</a:t>
            </a:r>
            <a:r>
              <a:rPr lang="en-US" sz="1600" dirty="0" smtClean="0">
                <a:solidFill>
                  <a:srgbClr val="FFC000"/>
                </a:solidFill>
              </a:rPr>
              <a:t> </a:t>
            </a:r>
            <a:r>
              <a:rPr lang="en-US" sz="1600" dirty="0" smtClean="0">
                <a:solidFill>
                  <a:srgbClr val="FFC000"/>
                </a:solidFill>
              </a:rPr>
              <a:t>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a:t>
            </a:r>
            <a:r>
              <a:rPr lang="en-US" sz="1600" dirty="0" smtClean="0">
                <a:solidFill>
                  <a:srgbClr val="FFC000"/>
                </a:solidFill>
              </a:rPr>
              <a:t>this.props.name}!&lt;/</a:t>
            </a:r>
            <a:r>
              <a:rPr lang="en-US" sz="1600" dirty="0" smtClean="0">
                <a:solidFill>
                  <a:srgbClr val="FFC000"/>
                </a:solidFill>
              </a:rPr>
              <a:t>h2&gt;;</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React State</a:t>
            </a:r>
            <a:endParaRPr lang="en-US" sz="3200" b="0" dirty="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t>React components has a built-in state object.</a:t>
            </a:r>
          </a:p>
          <a:p>
            <a:pPr algn="l"/>
            <a:r>
              <a:rPr lang="en-US" sz="1600" dirty="0" smtClean="0"/>
              <a:t>The state object is where you store property values that belongs to the component.</a:t>
            </a:r>
          </a:p>
          <a:p>
            <a:pPr algn="l"/>
            <a:r>
              <a:rPr lang="en-US" sz="1600" dirty="0" smtClean="0"/>
              <a:t>When the state object changes, the component re-renders.</a:t>
            </a:r>
          </a:p>
          <a:p>
            <a:pPr algn="l"/>
            <a:r>
              <a:rPr lang="en-US" sz="1600" dirty="0" smtClean="0"/>
              <a:t/>
            </a:r>
            <a:br>
              <a:rPr lang="en-US" sz="1600" dirty="0" smtClean="0"/>
            </a:br>
            <a:r>
              <a:rPr lang="en-US" sz="1600" dirty="0" smtClean="0"/>
              <a:t>Creating the state Object</a:t>
            </a:r>
          </a:p>
          <a:p>
            <a:pPr algn="l"/>
            <a:r>
              <a:rPr lang="en-US" sz="1600" dirty="0" smtClean="0"/>
              <a:t>The state object is initialized in the constructor:</a:t>
            </a:r>
          </a:p>
          <a:p>
            <a:pPr algn="l"/>
            <a:r>
              <a:rPr lang="en-US" sz="1600" dirty="0" smtClean="0">
                <a:solidFill>
                  <a:srgbClr val="FFC000"/>
                </a:solidFill>
              </a:rPr>
              <a:t>import React from 'react';</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{brand: "Ford"};</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Car&lt;/h1&gt;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export default Car;</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t>Create React App</a:t>
            </a:r>
          </a:p>
          <a:p>
            <a:pPr algn="l"/>
            <a:r>
              <a:rPr lang="en-US" sz="1600" dirty="0" smtClean="0"/>
              <a:t>In order to learn and test React, you should set up a React Environment on your computer.</a:t>
            </a:r>
          </a:p>
          <a:p>
            <a:pPr algn="l"/>
            <a:r>
              <a:rPr lang="en-US" sz="1600" dirty="0" smtClean="0"/>
              <a:t>This tutorial uses the create-react-app.</a:t>
            </a:r>
          </a:p>
          <a:p>
            <a:pPr algn="l"/>
            <a:r>
              <a:rPr lang="en-US" sz="1600" dirty="0" smtClean="0"/>
              <a:t>The create-react-app is an officially supported way to create React applications.</a:t>
            </a:r>
          </a:p>
          <a:p>
            <a:pPr algn="l"/>
            <a:r>
              <a:rPr lang="en-US" sz="1600" dirty="0" smtClean="0"/>
              <a:t>If you have NPM and Node.js installed, you can create a React application by first installing the </a:t>
            </a:r>
            <a:r>
              <a:rPr lang="en-US" sz="1600" dirty="0" smtClean="0">
                <a:solidFill>
                  <a:srgbClr val="FFC000"/>
                </a:solidFill>
              </a:rPr>
              <a:t>create-react-app.</a:t>
            </a:r>
          </a:p>
          <a:p>
            <a:pPr algn="l"/>
            <a:r>
              <a:rPr lang="en-US" sz="1600" dirty="0" smtClean="0"/>
              <a:t>Install create-react-app by running this command in your terminal:</a:t>
            </a:r>
          </a:p>
          <a:p>
            <a:pPr algn="l"/>
            <a:r>
              <a:rPr lang="en-US" sz="1600" dirty="0" smtClean="0"/>
              <a:t>$ </a:t>
            </a:r>
            <a:r>
              <a:rPr lang="en-US" sz="1600" dirty="0" err="1" smtClean="0">
                <a:solidFill>
                  <a:srgbClr val="FFC000"/>
                </a:solidFill>
              </a:rPr>
              <a:t>npm</a:t>
            </a:r>
            <a:r>
              <a:rPr lang="en-US" sz="1600" dirty="0" smtClean="0">
                <a:solidFill>
                  <a:srgbClr val="FFC000"/>
                </a:solidFill>
              </a:rPr>
              <a:t> install -g create-react-app</a:t>
            </a:r>
          </a:p>
          <a:p>
            <a:pPr algn="l"/>
            <a:endParaRPr lang="en-US" sz="1600" dirty="0" smtClean="0"/>
          </a:p>
          <a:p>
            <a:pPr algn="l"/>
            <a:r>
              <a:rPr lang="en-US" sz="1600" dirty="0" smtClean="0"/>
              <a:t>You are now ready to create your first React application!</a:t>
            </a:r>
          </a:p>
          <a:p>
            <a:pPr algn="l"/>
            <a:r>
              <a:rPr lang="en-US" sz="1600" dirty="0" smtClean="0"/>
              <a:t>Run this command to create a React application named </a:t>
            </a:r>
            <a:r>
              <a:rPr lang="en-US" sz="1600" dirty="0" err="1" smtClean="0"/>
              <a:t>myfirstreact</a:t>
            </a:r>
            <a:r>
              <a:rPr lang="en-US" sz="1600" dirty="0" smtClean="0"/>
              <a:t>:</a:t>
            </a:r>
          </a:p>
          <a:p>
            <a:pPr algn="l"/>
            <a:r>
              <a:rPr lang="en-US" sz="1600" dirty="0" smtClean="0"/>
              <a:t>$ </a:t>
            </a:r>
            <a:r>
              <a:rPr lang="en-US" sz="1600" dirty="0" err="1" smtClean="0"/>
              <a:t>npx</a:t>
            </a:r>
            <a:r>
              <a:rPr lang="en-US" sz="1600" dirty="0" smtClean="0"/>
              <a:t> create-react-app </a:t>
            </a:r>
            <a:r>
              <a:rPr lang="en-US" sz="1600" dirty="0" err="1" smtClean="0"/>
              <a:t>myfirstreact</a:t>
            </a:r>
            <a:endParaRPr lang="en-US" sz="1600" dirty="0" smtClean="0"/>
          </a:p>
          <a:p>
            <a:pPr algn="l"/>
            <a:r>
              <a:rPr lang="en-US" sz="1600" dirty="0" smtClean="0">
                <a:solidFill>
                  <a:srgbClr val="FFC000"/>
                </a:solidFill>
              </a:rPr>
              <a:t>Run the React Application</a:t>
            </a:r>
          </a:p>
          <a:p>
            <a:pPr algn="l"/>
            <a:r>
              <a:rPr lang="en-US" sz="1800" dirty="0" smtClean="0"/>
              <a:t>If you followed the two commands above, you are ready to run your first real React application!</a:t>
            </a:r>
          </a:p>
          <a:p>
            <a:pPr algn="l"/>
            <a:r>
              <a:rPr lang="en-US" sz="1800" dirty="0" smtClean="0"/>
              <a:t>Run this command to move to the </a:t>
            </a:r>
            <a:r>
              <a:rPr lang="en-US" sz="1800" dirty="0" err="1" smtClean="0"/>
              <a:t>myfirstreact</a:t>
            </a:r>
            <a:r>
              <a:rPr lang="en-US" sz="1800" dirty="0" smtClean="0"/>
              <a:t> directory:</a:t>
            </a:r>
          </a:p>
          <a:p>
            <a:pPr algn="l"/>
            <a:r>
              <a:rPr lang="en-US" sz="1800" dirty="0" smtClean="0"/>
              <a:t>$ </a:t>
            </a:r>
            <a:r>
              <a:rPr lang="en-US" sz="1800" dirty="0" err="1" smtClean="0">
                <a:solidFill>
                  <a:srgbClr val="FFC000"/>
                </a:solidFill>
              </a:rPr>
              <a:t>cd</a:t>
            </a:r>
            <a:r>
              <a:rPr lang="en-US" sz="1800" dirty="0" smtClean="0">
                <a:solidFill>
                  <a:srgbClr val="FFC000"/>
                </a:solidFill>
              </a:rPr>
              <a:t> </a:t>
            </a:r>
            <a:r>
              <a:rPr lang="en-US" sz="1800" dirty="0" err="1" smtClean="0">
                <a:solidFill>
                  <a:srgbClr val="FFC000"/>
                </a:solidFill>
              </a:rPr>
              <a:t>myfirstreact</a:t>
            </a:r>
            <a:endParaRPr lang="en-US" sz="1800" dirty="0" smtClean="0">
              <a:solidFill>
                <a:srgbClr val="FFC000"/>
              </a:solidFill>
            </a:endParaRPr>
          </a:p>
          <a:p>
            <a:pPr algn="l"/>
            <a:r>
              <a:rPr lang="en-US" sz="1800" dirty="0" smtClean="0"/>
              <a:t>Run this command to execute the React application </a:t>
            </a:r>
            <a:r>
              <a:rPr lang="en-US" sz="1800" dirty="0" err="1" smtClean="0"/>
              <a:t>myfirstreact</a:t>
            </a:r>
            <a:r>
              <a:rPr lang="en-US" sz="1800" dirty="0" smtClean="0"/>
              <a:t>:</a:t>
            </a:r>
          </a:p>
          <a:p>
            <a:pPr algn="l"/>
            <a:r>
              <a:rPr lang="en-US" sz="1800" dirty="0" smtClean="0"/>
              <a:t> $ </a:t>
            </a:r>
            <a:r>
              <a:rPr lang="en-US" sz="1900" dirty="0" err="1" smtClean="0">
                <a:solidFill>
                  <a:srgbClr val="FFC000"/>
                </a:solidFill>
              </a:rPr>
              <a:t>npm</a:t>
            </a:r>
            <a:r>
              <a:rPr lang="en-US" sz="1900" dirty="0" smtClean="0">
                <a:solidFill>
                  <a:srgbClr val="FFC000"/>
                </a:solidFill>
              </a:rPr>
              <a:t> start</a:t>
            </a:r>
          </a:p>
          <a:p>
            <a:pPr algn="l"/>
            <a:endParaRPr lang="en-US" sz="1800" dirty="0" smtClean="0"/>
          </a:p>
          <a:p>
            <a:pPr algn="l"/>
            <a:endParaRPr lang="en-US" sz="1900" dirty="0" smtClean="0"/>
          </a:p>
          <a:p>
            <a:pPr algn="l"/>
            <a:r>
              <a:rPr lang="en-US" sz="1900" dirty="0" smtClean="0"/>
              <a:t>A new browser window will pop up with your newly created React App! If not, open your browser and type localhost:3000 in the address bar.</a:t>
            </a:r>
          </a:p>
          <a:p>
            <a:pPr algn="l"/>
            <a:endParaRPr lang="en-US" sz="1600" dirty="0" smtClean="0"/>
          </a:p>
          <a:p>
            <a:pPr algn="l"/>
            <a:endParaRPr lang="en-US" sz="1600" dirty="0" smtClean="0"/>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solidFill>
                  <a:srgbClr val="FFC000"/>
                </a:solidFill>
              </a:rPr>
              <a:t>import React from 'react';</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brand: "Ford",</a:t>
            </a:r>
          </a:p>
          <a:p>
            <a:pPr algn="l"/>
            <a:r>
              <a:rPr lang="en-US" sz="1600" dirty="0" smtClean="0">
                <a:solidFill>
                  <a:srgbClr val="FFC000"/>
                </a:solidFill>
              </a:rPr>
              <a:t>      model: "Mustang",</a:t>
            </a:r>
          </a:p>
          <a:p>
            <a:pPr algn="l"/>
            <a:r>
              <a:rPr lang="en-US" sz="1600" dirty="0" smtClean="0">
                <a:solidFill>
                  <a:srgbClr val="FFC000"/>
                </a:solidFill>
              </a:rPr>
              <a:t>      color: "red",</a:t>
            </a:r>
          </a:p>
          <a:p>
            <a:pPr algn="l"/>
            <a:r>
              <a:rPr lang="en-US" sz="1600" dirty="0" smtClean="0">
                <a:solidFill>
                  <a:srgbClr val="FFC000"/>
                </a:solidFill>
              </a:rPr>
              <a:t>      year: 1964</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Car&lt;/h1&gt;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export default Car;</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600" dirty="0" smtClean="0"/>
              <a:t>Using the state Object</a:t>
            </a:r>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t>Refer </a:t>
            </a:r>
            <a:r>
              <a:rPr lang="en-US" sz="1600" dirty="0" smtClean="0"/>
              <a:t>to the state object anywhere in the component by using the </a:t>
            </a:r>
            <a:r>
              <a:rPr lang="en-US" sz="1600" dirty="0" err="1" smtClean="0"/>
              <a:t>this.state.</a:t>
            </a:r>
            <a:r>
              <a:rPr lang="en-US" sz="1600" i="1" dirty="0" err="1" smtClean="0"/>
              <a:t>propertyname</a:t>
            </a:r>
            <a:r>
              <a:rPr lang="en-US" sz="1600" dirty="0" smtClean="0"/>
              <a:t> syntax:</a:t>
            </a: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brand: "Ford",</a:t>
            </a:r>
          </a:p>
          <a:p>
            <a:pPr algn="l"/>
            <a:r>
              <a:rPr lang="en-US" sz="1600" dirty="0" smtClean="0">
                <a:solidFill>
                  <a:srgbClr val="FFC000"/>
                </a:solidFill>
              </a:rPr>
              <a:t>      model: "Mustang",</a:t>
            </a:r>
          </a:p>
          <a:p>
            <a:pPr algn="l"/>
            <a:r>
              <a:rPr lang="en-US" sz="1600" dirty="0" smtClean="0">
                <a:solidFill>
                  <a:srgbClr val="FFC000"/>
                </a:solidFill>
              </a:rPr>
              <a:t>      color: "red",</a:t>
            </a:r>
          </a:p>
          <a:p>
            <a:pPr algn="l"/>
            <a:r>
              <a:rPr lang="en-US" sz="1600" dirty="0" smtClean="0">
                <a:solidFill>
                  <a:srgbClr val="FFC000"/>
                </a:solidFill>
              </a:rPr>
              <a:t>      year: 1964</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a:t>
            </a:r>
            <a:r>
              <a:rPr lang="en-US" sz="1600" dirty="0" err="1" smtClean="0">
                <a:solidFill>
                  <a:srgbClr val="FFC000"/>
                </a:solidFill>
              </a:rPr>
              <a:t>this.state.brand</a:t>
            </a:r>
            <a:r>
              <a:rPr lang="en-US" sz="1600" dirty="0" smtClean="0">
                <a:solidFill>
                  <a:srgbClr val="FFC000"/>
                </a:solidFill>
              </a:rPr>
              <a:t>}&lt;/h1&gt;</a:t>
            </a:r>
          </a:p>
          <a:p>
            <a:pPr algn="l"/>
            <a:r>
              <a:rPr lang="en-US" sz="1600" dirty="0" smtClean="0">
                <a:solidFill>
                  <a:srgbClr val="FFC000"/>
                </a:solidFill>
              </a:rPr>
              <a:t>        &lt;p&gt;</a:t>
            </a:r>
          </a:p>
          <a:p>
            <a:pPr algn="l"/>
            <a:r>
              <a:rPr lang="en-US" sz="1600" dirty="0" smtClean="0">
                <a:solidFill>
                  <a:srgbClr val="FFC000"/>
                </a:solidFill>
              </a:rPr>
              <a:t>          It is a {</a:t>
            </a:r>
            <a:r>
              <a:rPr lang="en-US" sz="1600" dirty="0" err="1" smtClean="0">
                <a:solidFill>
                  <a:srgbClr val="FFC000"/>
                </a:solidFill>
              </a:rPr>
              <a:t>this.state.color</a:t>
            </a:r>
            <a:r>
              <a:rPr lang="en-US" sz="1600" dirty="0" smtClean="0">
                <a:solidFill>
                  <a:srgbClr val="FFC000"/>
                </a:solidFill>
              </a:rPr>
              <a:t>}</a:t>
            </a:r>
          </a:p>
          <a:p>
            <a:pPr algn="l"/>
            <a:r>
              <a:rPr lang="en-US" sz="1600" dirty="0" smtClean="0">
                <a:solidFill>
                  <a:srgbClr val="FFC000"/>
                </a:solidFill>
              </a:rPr>
              <a:t>          {</a:t>
            </a:r>
            <a:r>
              <a:rPr lang="en-US" sz="1600" dirty="0" err="1" smtClean="0">
                <a:solidFill>
                  <a:srgbClr val="FFC000"/>
                </a:solidFill>
              </a:rPr>
              <a:t>this.state.model</a:t>
            </a:r>
            <a:r>
              <a:rPr lang="en-US" sz="1600" dirty="0" smtClean="0">
                <a:solidFill>
                  <a:srgbClr val="FFC000"/>
                </a:solidFill>
              </a:rPr>
              <a:t>}</a:t>
            </a:r>
          </a:p>
          <a:p>
            <a:pPr algn="l"/>
            <a:r>
              <a:rPr lang="en-US" sz="1600" dirty="0" smtClean="0">
                <a:solidFill>
                  <a:srgbClr val="FFC000"/>
                </a:solidFill>
              </a:rPr>
              <a:t>          from {</a:t>
            </a:r>
            <a:r>
              <a:rPr lang="en-US" sz="1600" dirty="0" err="1" smtClean="0">
                <a:solidFill>
                  <a:srgbClr val="FFC000"/>
                </a:solidFill>
              </a:rPr>
              <a:t>this.state.year</a:t>
            </a:r>
            <a:r>
              <a:rPr lang="en-US" sz="1600" dirty="0" smtClean="0">
                <a:solidFill>
                  <a:srgbClr val="FFC000"/>
                </a:solidFill>
              </a:rPr>
              <a:t>}.</a:t>
            </a:r>
          </a:p>
          <a:p>
            <a:pPr algn="l"/>
            <a:r>
              <a:rPr lang="en-US" sz="1600" dirty="0" smtClean="0">
                <a:solidFill>
                  <a:srgbClr val="FFC000"/>
                </a:solidFill>
              </a:rPr>
              <a:t>        &lt;/p&gt;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25000" lnSpcReduction="20000"/>
          </a:bodyPr>
          <a:lstStyle/>
          <a:p>
            <a:pPr algn="l"/>
            <a:r>
              <a:rPr lang="en-US" sz="1600" dirty="0" smtClean="0"/>
              <a:t>Changing the state Object</a:t>
            </a:r>
          </a:p>
          <a:p>
            <a:pPr algn="l"/>
            <a:r>
              <a:rPr lang="en-US" sz="1600" dirty="0" smtClean="0"/>
              <a:t>To change a value in the state object, use the </a:t>
            </a:r>
            <a:r>
              <a:rPr lang="en-US" sz="1600" dirty="0" err="1" smtClean="0"/>
              <a:t>this.setState</a:t>
            </a:r>
            <a:r>
              <a:rPr lang="en-US" sz="1600" dirty="0" smtClean="0"/>
              <a:t>() method.</a:t>
            </a:r>
          </a:p>
          <a:p>
            <a:pPr algn="l"/>
            <a:r>
              <a:rPr lang="en-US" sz="1600" dirty="0" smtClean="0"/>
              <a:t>When a value in the state object changes, the component will re-render, meaning that the output will change according to the new value(s).</a:t>
            </a:r>
          </a:p>
          <a:p>
            <a:pPr algn="l"/>
            <a:r>
              <a:rPr lang="en-US" sz="1600" dirty="0" smtClean="0">
                <a:solidFill>
                  <a:srgbClr val="FFC000"/>
                </a:solidFill>
              </a:rPr>
              <a:t>import React from 'react';</a:t>
            </a:r>
          </a:p>
          <a:p>
            <a:pPr algn="l"/>
            <a:endParaRPr lang="en-US" sz="1600" dirty="0" smtClean="0">
              <a:solidFill>
                <a:srgbClr val="FFC000"/>
              </a:solidFill>
            </a:endParaRPr>
          </a:p>
          <a:p>
            <a:pPr algn="l"/>
            <a:r>
              <a:rPr lang="en-US" sz="1600" dirty="0" smtClean="0">
                <a:solidFill>
                  <a:srgbClr val="FFC000"/>
                </a:solidFill>
              </a:rPr>
              <a:t>//Add a button with an </a:t>
            </a:r>
            <a:r>
              <a:rPr lang="en-US" sz="1600" dirty="0" err="1" smtClean="0">
                <a:solidFill>
                  <a:srgbClr val="FFC000"/>
                </a:solidFill>
              </a:rPr>
              <a:t>onClick</a:t>
            </a:r>
            <a:r>
              <a:rPr lang="en-US" sz="1600" dirty="0" smtClean="0">
                <a:solidFill>
                  <a:srgbClr val="FFC000"/>
                </a:solidFill>
              </a:rPr>
              <a:t> event that will change the color property:</a:t>
            </a:r>
          </a:p>
          <a:p>
            <a:pPr algn="l"/>
            <a:endParaRPr lang="en-US" sz="1600" dirty="0" smtClean="0">
              <a:solidFill>
                <a:srgbClr val="FFC000"/>
              </a:solidFill>
            </a:endParaRPr>
          </a:p>
          <a:p>
            <a:pPr algn="l"/>
            <a:r>
              <a:rPr lang="en-US" sz="1600" dirty="0" smtClean="0">
                <a:solidFill>
                  <a:srgbClr val="FFC000"/>
                </a:solidFill>
              </a:rPr>
              <a:t>c</a:t>
            </a:r>
            <a:r>
              <a:rPr lang="en-US" sz="4400" dirty="0" smtClean="0">
                <a:solidFill>
                  <a:srgbClr val="FFC000"/>
                </a:solidFill>
              </a:rPr>
              <a:t>lass Car extends </a:t>
            </a:r>
            <a:r>
              <a:rPr lang="en-US" sz="4400" dirty="0" err="1" smtClean="0">
                <a:solidFill>
                  <a:srgbClr val="FFC000"/>
                </a:solidFill>
              </a:rPr>
              <a:t>React.Component</a:t>
            </a:r>
            <a:r>
              <a:rPr lang="en-US" sz="4400" dirty="0" smtClean="0">
                <a:solidFill>
                  <a:srgbClr val="FFC000"/>
                </a:solidFill>
              </a:rPr>
              <a:t> {</a:t>
            </a:r>
          </a:p>
          <a:p>
            <a:pPr algn="l"/>
            <a:r>
              <a:rPr lang="en-US" sz="4400" dirty="0" smtClean="0">
                <a:solidFill>
                  <a:srgbClr val="FFC000"/>
                </a:solidFill>
              </a:rPr>
              <a:t>  constructor(props) {</a:t>
            </a:r>
          </a:p>
          <a:p>
            <a:pPr algn="l"/>
            <a:r>
              <a:rPr lang="en-US" sz="4400" dirty="0" smtClean="0">
                <a:solidFill>
                  <a:srgbClr val="FFC000"/>
                </a:solidFill>
              </a:rPr>
              <a:t>    super(props);</a:t>
            </a:r>
          </a:p>
          <a:p>
            <a:pPr algn="l"/>
            <a:r>
              <a:rPr lang="en-US" sz="4400" dirty="0" smtClean="0">
                <a:solidFill>
                  <a:srgbClr val="FFC000"/>
                </a:solidFill>
              </a:rPr>
              <a:t>    </a:t>
            </a:r>
            <a:r>
              <a:rPr lang="en-US" sz="4400" dirty="0" err="1" smtClean="0">
                <a:solidFill>
                  <a:srgbClr val="FFC000"/>
                </a:solidFill>
              </a:rPr>
              <a:t>this.state</a:t>
            </a:r>
            <a:r>
              <a:rPr lang="en-US" sz="4400" dirty="0" smtClean="0">
                <a:solidFill>
                  <a:srgbClr val="FFC000"/>
                </a:solidFill>
              </a:rPr>
              <a:t> = </a:t>
            </a:r>
            <a:r>
              <a:rPr lang="en-US" sz="4400" dirty="0" smtClean="0">
                <a:solidFill>
                  <a:srgbClr val="FFC000"/>
                </a:solidFill>
              </a:rPr>
              <a:t>{  </a:t>
            </a:r>
            <a:r>
              <a:rPr lang="en-US" sz="4400" dirty="0" smtClean="0">
                <a:solidFill>
                  <a:srgbClr val="FFC000"/>
                </a:solidFill>
              </a:rPr>
              <a:t>brand: "Ford",</a:t>
            </a:r>
          </a:p>
          <a:p>
            <a:pPr algn="l"/>
            <a:r>
              <a:rPr lang="en-US" sz="4400" dirty="0" smtClean="0">
                <a:solidFill>
                  <a:srgbClr val="FFC000"/>
                </a:solidFill>
              </a:rPr>
              <a:t>      model: "Mustang",</a:t>
            </a:r>
          </a:p>
          <a:p>
            <a:pPr algn="l"/>
            <a:r>
              <a:rPr lang="en-US" sz="4400" dirty="0" smtClean="0">
                <a:solidFill>
                  <a:srgbClr val="FFC000"/>
                </a:solidFill>
              </a:rPr>
              <a:t>      color: "red",</a:t>
            </a:r>
          </a:p>
          <a:p>
            <a:pPr algn="l"/>
            <a:r>
              <a:rPr lang="en-US" sz="4400" dirty="0" smtClean="0">
                <a:solidFill>
                  <a:srgbClr val="FFC000"/>
                </a:solidFill>
              </a:rPr>
              <a:t>      year: 1964</a:t>
            </a:r>
          </a:p>
          <a:p>
            <a:pPr algn="l"/>
            <a:r>
              <a:rPr lang="en-US" sz="4400" dirty="0" smtClean="0">
                <a:solidFill>
                  <a:srgbClr val="FFC000"/>
                </a:solidFill>
              </a:rPr>
              <a:t>    };</a:t>
            </a:r>
          </a:p>
          <a:p>
            <a:pPr algn="l"/>
            <a:r>
              <a:rPr lang="en-US" sz="4400" dirty="0" smtClean="0">
                <a:solidFill>
                  <a:srgbClr val="FFC000"/>
                </a:solidFill>
              </a:rPr>
              <a:t>  }</a:t>
            </a:r>
          </a:p>
          <a:p>
            <a:pPr algn="l"/>
            <a:r>
              <a:rPr lang="en-US" sz="4400" dirty="0" smtClean="0">
                <a:solidFill>
                  <a:srgbClr val="FFC000"/>
                </a:solidFill>
              </a:rPr>
              <a:t>  </a:t>
            </a:r>
            <a:r>
              <a:rPr lang="en-US" sz="4400" dirty="0" err="1" smtClean="0">
                <a:solidFill>
                  <a:srgbClr val="FFC000"/>
                </a:solidFill>
              </a:rPr>
              <a:t>changeColor</a:t>
            </a:r>
            <a:r>
              <a:rPr lang="en-US" sz="4400" dirty="0" smtClean="0">
                <a:solidFill>
                  <a:srgbClr val="FFC000"/>
                </a:solidFill>
              </a:rPr>
              <a:t> = () =&gt; {</a:t>
            </a:r>
          </a:p>
          <a:p>
            <a:pPr algn="l"/>
            <a:r>
              <a:rPr lang="en-US" sz="4400" dirty="0" smtClean="0">
                <a:solidFill>
                  <a:srgbClr val="FFC000"/>
                </a:solidFill>
              </a:rPr>
              <a:t>    </a:t>
            </a:r>
            <a:r>
              <a:rPr lang="en-US" sz="4400" dirty="0" err="1" smtClean="0">
                <a:solidFill>
                  <a:srgbClr val="FFC000"/>
                </a:solidFill>
              </a:rPr>
              <a:t>this.setState</a:t>
            </a:r>
            <a:r>
              <a:rPr lang="en-US" sz="4400" dirty="0" smtClean="0">
                <a:solidFill>
                  <a:srgbClr val="FFC000"/>
                </a:solidFill>
              </a:rPr>
              <a:t>({color: "blue"});</a:t>
            </a:r>
          </a:p>
          <a:p>
            <a:pPr algn="l"/>
            <a:r>
              <a:rPr lang="en-US" sz="4400" dirty="0" smtClean="0">
                <a:solidFill>
                  <a:srgbClr val="FFC000"/>
                </a:solidFill>
              </a:rPr>
              <a:t>  }</a:t>
            </a:r>
          </a:p>
          <a:p>
            <a:pPr algn="l"/>
            <a:r>
              <a:rPr lang="en-US" sz="4400" dirty="0" smtClean="0">
                <a:solidFill>
                  <a:srgbClr val="FFC000"/>
                </a:solidFill>
              </a:rPr>
              <a:t>  render() {</a:t>
            </a:r>
          </a:p>
          <a:p>
            <a:pPr algn="l"/>
            <a:r>
              <a:rPr lang="en-US" sz="4400" dirty="0" smtClean="0">
                <a:solidFill>
                  <a:srgbClr val="FFC000"/>
                </a:solidFill>
              </a:rPr>
              <a:t>    return (</a:t>
            </a:r>
          </a:p>
          <a:p>
            <a:pPr algn="l"/>
            <a:r>
              <a:rPr lang="en-US" sz="4400" dirty="0" smtClean="0">
                <a:solidFill>
                  <a:srgbClr val="FFC000"/>
                </a:solidFill>
              </a:rPr>
              <a:t>      &lt;div&gt;</a:t>
            </a:r>
          </a:p>
          <a:p>
            <a:pPr algn="l"/>
            <a:r>
              <a:rPr lang="en-US" sz="4400" dirty="0" smtClean="0">
                <a:solidFill>
                  <a:srgbClr val="FFC000"/>
                </a:solidFill>
              </a:rPr>
              <a:t>        &lt;h1&gt;My {</a:t>
            </a:r>
            <a:r>
              <a:rPr lang="en-US" sz="4400" dirty="0" err="1" smtClean="0">
                <a:solidFill>
                  <a:srgbClr val="FFC000"/>
                </a:solidFill>
              </a:rPr>
              <a:t>this.state.brand</a:t>
            </a:r>
            <a:r>
              <a:rPr lang="en-US" sz="4400" dirty="0" smtClean="0">
                <a:solidFill>
                  <a:srgbClr val="FFC000"/>
                </a:solidFill>
              </a:rPr>
              <a:t>}&lt;/h1&gt;</a:t>
            </a:r>
          </a:p>
          <a:p>
            <a:pPr algn="l"/>
            <a:r>
              <a:rPr lang="en-US" sz="4400" dirty="0" smtClean="0">
                <a:solidFill>
                  <a:srgbClr val="FFC000"/>
                </a:solidFill>
              </a:rPr>
              <a:t>        &lt;p&gt;</a:t>
            </a:r>
          </a:p>
          <a:p>
            <a:pPr algn="l"/>
            <a:r>
              <a:rPr lang="en-US" sz="4400" dirty="0" smtClean="0">
                <a:solidFill>
                  <a:srgbClr val="FFC000"/>
                </a:solidFill>
              </a:rPr>
              <a:t>          It is a {</a:t>
            </a:r>
            <a:r>
              <a:rPr lang="en-US" sz="4400" dirty="0" err="1" smtClean="0">
                <a:solidFill>
                  <a:srgbClr val="FFC000"/>
                </a:solidFill>
              </a:rPr>
              <a:t>this.state.color</a:t>
            </a:r>
            <a:r>
              <a:rPr lang="en-US" sz="4400" dirty="0" smtClean="0">
                <a:solidFill>
                  <a:srgbClr val="FFC000"/>
                </a:solidFill>
              </a:rPr>
              <a:t>}      </a:t>
            </a:r>
            <a:r>
              <a:rPr lang="en-US" sz="4400" dirty="0" smtClean="0">
                <a:solidFill>
                  <a:srgbClr val="FFC000"/>
                </a:solidFill>
              </a:rPr>
              <a:t>{</a:t>
            </a:r>
            <a:r>
              <a:rPr lang="en-US" sz="4400" dirty="0" err="1" smtClean="0">
                <a:solidFill>
                  <a:srgbClr val="FFC000"/>
                </a:solidFill>
              </a:rPr>
              <a:t>this.state.model</a:t>
            </a:r>
            <a:r>
              <a:rPr lang="en-US" sz="4400" dirty="0" smtClean="0">
                <a:solidFill>
                  <a:srgbClr val="FFC000"/>
                </a:solidFill>
              </a:rPr>
              <a:t>}          </a:t>
            </a:r>
            <a:r>
              <a:rPr lang="en-US" sz="4400" dirty="0" smtClean="0">
                <a:solidFill>
                  <a:srgbClr val="FFC000"/>
                </a:solidFill>
              </a:rPr>
              <a:t>from {</a:t>
            </a:r>
            <a:r>
              <a:rPr lang="en-US" sz="4400" dirty="0" err="1" smtClean="0">
                <a:solidFill>
                  <a:srgbClr val="FFC000"/>
                </a:solidFill>
              </a:rPr>
              <a:t>this.state.year</a:t>
            </a:r>
            <a:r>
              <a:rPr lang="en-US" sz="4400" dirty="0" smtClean="0">
                <a:solidFill>
                  <a:srgbClr val="FFC000"/>
                </a:solidFill>
              </a:rPr>
              <a:t>}.        </a:t>
            </a:r>
            <a:r>
              <a:rPr lang="en-US" sz="4400" dirty="0" smtClean="0">
                <a:solidFill>
                  <a:srgbClr val="FFC000"/>
                </a:solidFill>
              </a:rPr>
              <a:t>&lt;/p&gt;</a:t>
            </a:r>
          </a:p>
          <a:p>
            <a:pPr algn="l"/>
            <a:r>
              <a:rPr lang="en-US" sz="4400" dirty="0" smtClean="0">
                <a:solidFill>
                  <a:srgbClr val="FFC000"/>
                </a:solidFill>
              </a:rPr>
              <a:t>        &lt;</a:t>
            </a:r>
            <a:r>
              <a:rPr lang="en-US" sz="4400" dirty="0" smtClean="0">
                <a:solidFill>
                  <a:srgbClr val="FFC000"/>
                </a:solidFill>
              </a:rPr>
              <a:t>button       </a:t>
            </a:r>
            <a:r>
              <a:rPr lang="en-US" sz="4400" dirty="0" smtClean="0">
                <a:solidFill>
                  <a:srgbClr val="FFC000"/>
                </a:solidFill>
              </a:rPr>
              <a:t>type="</a:t>
            </a:r>
            <a:r>
              <a:rPr lang="en-US" sz="4400" dirty="0" smtClean="0">
                <a:solidFill>
                  <a:srgbClr val="FFC000"/>
                </a:solidFill>
              </a:rPr>
              <a:t>button“         </a:t>
            </a:r>
            <a:r>
              <a:rPr lang="en-US" sz="4400" dirty="0" err="1" smtClean="0">
                <a:solidFill>
                  <a:srgbClr val="FFC000"/>
                </a:solidFill>
              </a:rPr>
              <a:t>onClick</a:t>
            </a:r>
            <a:r>
              <a:rPr lang="en-US" sz="4400" dirty="0" smtClean="0">
                <a:solidFill>
                  <a:srgbClr val="FFC000"/>
                </a:solidFill>
              </a:rPr>
              <a:t>={</a:t>
            </a:r>
            <a:r>
              <a:rPr lang="en-US" sz="4400" dirty="0" err="1" smtClean="0">
                <a:solidFill>
                  <a:srgbClr val="FFC000"/>
                </a:solidFill>
              </a:rPr>
              <a:t>this.changeColor</a:t>
            </a:r>
            <a:r>
              <a:rPr lang="en-US" sz="4400" dirty="0" smtClean="0">
                <a:solidFill>
                  <a:srgbClr val="FFC000"/>
                </a:solidFill>
              </a:rPr>
              <a:t>}       </a:t>
            </a:r>
            <a:r>
              <a:rPr lang="en-US" sz="4400" dirty="0" smtClean="0">
                <a:solidFill>
                  <a:srgbClr val="FFC000"/>
                </a:solidFill>
              </a:rPr>
              <a:t>&gt;Change color&lt;/button&gt;</a:t>
            </a:r>
          </a:p>
          <a:p>
            <a:pPr algn="l"/>
            <a:r>
              <a:rPr lang="en-US" sz="4400" dirty="0" smtClean="0">
                <a:solidFill>
                  <a:srgbClr val="FFC000"/>
                </a:solidFill>
              </a:rPr>
              <a:t>      &lt;/div&gt;</a:t>
            </a:r>
          </a:p>
          <a:p>
            <a:pPr algn="l"/>
            <a:r>
              <a:rPr lang="en-US" sz="4400" dirty="0" smtClean="0">
                <a:solidFill>
                  <a:srgbClr val="FFC000"/>
                </a:solidFill>
              </a:rPr>
              <a:t>    );</a:t>
            </a:r>
          </a:p>
          <a:p>
            <a:pPr algn="l"/>
            <a:r>
              <a:rPr lang="en-US" sz="4400" dirty="0" smtClean="0">
                <a:solidFill>
                  <a:srgbClr val="FFC000"/>
                </a:solidFill>
              </a:rPr>
              <a:t>  }</a:t>
            </a:r>
          </a:p>
          <a:p>
            <a:pPr algn="l"/>
            <a:r>
              <a:rPr lang="en-US" sz="4400" dirty="0" smtClean="0">
                <a:solidFill>
                  <a:srgbClr val="FFC000"/>
                </a:solidFill>
              </a:rPr>
              <a:t>}</a:t>
            </a:r>
          </a:p>
          <a:p>
            <a:pPr algn="l"/>
            <a:r>
              <a:rPr lang="en-US" sz="4400" dirty="0" smtClean="0">
                <a:solidFill>
                  <a:srgbClr val="FFC000"/>
                </a:solidFill>
              </a:rPr>
              <a:t>export </a:t>
            </a:r>
            <a:r>
              <a:rPr lang="en-US" sz="4400" dirty="0" smtClean="0">
                <a:solidFill>
                  <a:srgbClr val="FFC000"/>
                </a:solidFill>
              </a:rPr>
              <a:t>default Car;</a:t>
            </a:r>
            <a:endParaRPr lang="en-US" sz="44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857256"/>
          </a:xfrm>
        </p:spPr>
        <p:txBody>
          <a:bodyPr anchor="b">
            <a:normAutofit fontScale="90000"/>
          </a:bodyPr>
          <a:lstStyle/>
          <a:p>
            <a:pPr algn="l"/>
            <a:r>
              <a:rPr lang="en-US" sz="3600" dirty="0" smtClean="0"/>
              <a:t/>
            </a:r>
            <a:br>
              <a:rPr lang="en-US" sz="3600" dirty="0" smtClean="0"/>
            </a:br>
            <a:r>
              <a:rPr lang="en-US" sz="3600" dirty="0" smtClean="0"/>
              <a:t>State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Always use the </a:t>
            </a:r>
            <a:r>
              <a:rPr lang="en-US" sz="1600" dirty="0" err="1" smtClean="0"/>
              <a:t>setState</a:t>
            </a:r>
            <a:r>
              <a:rPr lang="en-US" sz="1600" dirty="0" smtClean="0"/>
              <a:t>() method to change the state object, it will ensure that the component knows its been updated and calls the render() method (and all the other lifecycle methods).</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React Events</a:t>
            </a:r>
            <a:endParaRPr lang="en-US" sz="32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Just </a:t>
            </a:r>
            <a:r>
              <a:rPr lang="en-US" sz="1600" dirty="0" smtClean="0"/>
              <a:t>like HTML, React can perform actions based on user events.</a:t>
            </a:r>
          </a:p>
          <a:p>
            <a:pPr algn="l"/>
            <a:r>
              <a:rPr lang="en-US" sz="1600" dirty="0" smtClean="0"/>
              <a:t>React has the same events as HTML: click, change, </a:t>
            </a:r>
            <a:r>
              <a:rPr lang="en-US" sz="1600" dirty="0" err="1" smtClean="0"/>
              <a:t>mouseover</a:t>
            </a:r>
            <a:r>
              <a:rPr lang="en-US" sz="1600" dirty="0" smtClean="0"/>
              <a:t> etc.</a:t>
            </a:r>
          </a:p>
          <a:p>
            <a:pPr algn="l"/>
            <a:r>
              <a:rPr lang="en-US" sz="1600" dirty="0" smtClean="0"/>
              <a:t>Adding Events</a:t>
            </a:r>
          </a:p>
          <a:p>
            <a:pPr algn="l"/>
            <a:r>
              <a:rPr lang="en-US" sz="1600" dirty="0" smtClean="0"/>
              <a:t>React events are written in </a:t>
            </a:r>
            <a:r>
              <a:rPr lang="en-US" sz="1600" dirty="0" err="1" smtClean="0"/>
              <a:t>camelCase</a:t>
            </a:r>
            <a:r>
              <a:rPr lang="en-US" sz="1600" dirty="0" smtClean="0"/>
              <a:t> syntax:</a:t>
            </a:r>
          </a:p>
          <a:p>
            <a:pPr algn="l"/>
            <a:r>
              <a:rPr lang="en-US" sz="1600" dirty="0" err="1" smtClean="0"/>
              <a:t>onClick</a:t>
            </a:r>
            <a:r>
              <a:rPr lang="en-US" sz="1600" dirty="0" smtClean="0"/>
              <a:t> instead of </a:t>
            </a:r>
            <a:r>
              <a:rPr lang="en-US" sz="1600" dirty="0" err="1" smtClean="0"/>
              <a:t>onclick</a:t>
            </a:r>
            <a:r>
              <a:rPr lang="en-US" sz="1600" dirty="0" smtClean="0"/>
              <a:t>.</a:t>
            </a:r>
          </a:p>
          <a:p>
            <a:pPr algn="l"/>
            <a:r>
              <a:rPr lang="en-US" sz="1600" dirty="0" smtClean="0"/>
              <a:t>React event handlers are written inside curly braces:</a:t>
            </a:r>
          </a:p>
          <a:p>
            <a:pPr algn="l"/>
            <a:r>
              <a:rPr lang="en-US" sz="1600" dirty="0" err="1" smtClean="0"/>
              <a:t>onClick</a:t>
            </a:r>
            <a:r>
              <a:rPr lang="en-US" sz="1600" dirty="0" smtClean="0"/>
              <a:t>={shoot}  instead of </a:t>
            </a:r>
            <a:r>
              <a:rPr lang="en-US" sz="1600" dirty="0" err="1" smtClean="0"/>
              <a:t>onClick</a:t>
            </a:r>
            <a:r>
              <a:rPr lang="en-US" sz="1600" dirty="0" smtClean="0"/>
              <a:t>="shoot()".</a:t>
            </a:r>
          </a:p>
          <a:p>
            <a:pPr algn="l"/>
            <a:endParaRPr lang="en-US" sz="1600" dirty="0" smtClean="0">
              <a:solidFill>
                <a:srgbClr val="FFC000"/>
              </a:solidFill>
            </a:endParaRPr>
          </a:p>
          <a:p>
            <a:pPr algn="l"/>
            <a:r>
              <a:rPr lang="en-US" sz="1600" dirty="0" smtClean="0"/>
              <a:t>React:</a:t>
            </a:r>
          </a:p>
          <a:p>
            <a:pPr algn="l"/>
            <a:r>
              <a:rPr lang="en-US" sz="1600" dirty="0" smtClean="0">
                <a:solidFill>
                  <a:srgbClr val="FFC000"/>
                </a:solidFill>
              </a:rPr>
              <a:t>&lt;button </a:t>
            </a:r>
            <a:r>
              <a:rPr lang="en-US" sz="1600" dirty="0" err="1" smtClean="0">
                <a:solidFill>
                  <a:srgbClr val="FFC000"/>
                </a:solidFill>
              </a:rPr>
              <a:t>onClick</a:t>
            </a:r>
            <a:r>
              <a:rPr lang="en-US" sz="1600" dirty="0" smtClean="0">
                <a:solidFill>
                  <a:srgbClr val="FFC000"/>
                </a:solidFill>
              </a:rPr>
              <a:t>={shoot}&gt;Take the Shot!&lt;/button</a:t>
            </a:r>
            <a:r>
              <a:rPr lang="en-US" sz="1600" dirty="0" smtClean="0">
                <a:solidFill>
                  <a:srgbClr val="FFC000"/>
                </a:solidFill>
              </a:rPr>
              <a:t>&gt;</a:t>
            </a:r>
          </a:p>
          <a:p>
            <a:pPr algn="l"/>
            <a:endParaRPr lang="en-US" sz="1600" dirty="0" smtClean="0">
              <a:solidFill>
                <a:srgbClr val="FFC000"/>
              </a:solidFill>
            </a:endParaRPr>
          </a:p>
          <a:p>
            <a:pPr algn="l"/>
            <a:r>
              <a:rPr lang="en-US" sz="1600" dirty="0" smtClean="0"/>
              <a:t>HTML:</a:t>
            </a:r>
          </a:p>
          <a:p>
            <a:pPr algn="l"/>
            <a:r>
              <a:rPr lang="en-US" sz="1600" dirty="0" smtClean="0">
                <a:solidFill>
                  <a:srgbClr val="FFC000"/>
                </a:solidFill>
              </a:rPr>
              <a:t>&lt;button </a:t>
            </a:r>
            <a:r>
              <a:rPr lang="en-US" sz="1600" dirty="0" err="1" smtClean="0">
                <a:solidFill>
                  <a:srgbClr val="FFC000"/>
                </a:solidFill>
              </a:rPr>
              <a:t>onclick</a:t>
            </a:r>
            <a:r>
              <a:rPr lang="en-US" sz="1600" dirty="0" smtClean="0">
                <a:solidFill>
                  <a:srgbClr val="FFC000"/>
                </a:solidFill>
              </a:rPr>
              <a:t>="shoot()"&gt;Take the Shot!&lt;/button&gt;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solidFill>
                  <a:srgbClr val="FFC000"/>
                </a:solidFill>
              </a:rPr>
              <a:t>Event Handlers</a:t>
            </a:r>
          </a:p>
          <a:p>
            <a:pPr algn="l"/>
            <a:r>
              <a:rPr lang="en-US" sz="1600" dirty="0" smtClean="0">
                <a:solidFill>
                  <a:srgbClr val="FFC000"/>
                </a:solidFill>
              </a:rPr>
              <a:t>A good practice is to put the event handler as a method in the component class:</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Put the shoot function inside the Football component:</a:t>
            </a:r>
          </a:p>
          <a:p>
            <a:pPr algn="l"/>
            <a:endParaRPr lang="en-US" sz="1600" dirty="0" smtClean="0">
              <a:solidFill>
                <a:srgbClr val="FFC000"/>
              </a:solidFill>
            </a:endParaRP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shoot() {</a:t>
            </a:r>
          </a:p>
          <a:p>
            <a:pPr algn="l"/>
            <a:r>
              <a:rPr lang="en-US" sz="1600" dirty="0" smtClean="0">
                <a:solidFill>
                  <a:srgbClr val="FFC000"/>
                </a:solidFill>
              </a:rPr>
              <a:t>    alert("Great Shot!");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this.shoot</a:t>
            </a:r>
            <a:r>
              <a:rPr lang="en-US" sz="1600" dirty="0" smtClean="0">
                <a:solidFill>
                  <a:srgbClr val="FFC000"/>
                </a:solidFill>
              </a:rPr>
              <a:t>}&gt;Take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357322"/>
          </a:xfrm>
        </p:spPr>
        <p:txBody>
          <a:bodyPr anchor="t">
            <a:normAutofit/>
          </a:bodyPr>
          <a:lstStyle/>
          <a:p>
            <a:pPr algn="l"/>
            <a:r>
              <a:rPr lang="en-US" sz="3600" dirty="0" smtClean="0"/>
              <a:t/>
            </a:r>
            <a:br>
              <a:rPr lang="en-US" sz="3600" dirty="0" smtClean="0"/>
            </a:br>
            <a:r>
              <a:rPr lang="en-US" sz="3600" dirty="0" smtClean="0"/>
              <a:t>Bind this</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endParaRPr lang="en-US" sz="1600" dirty="0" smtClean="0">
              <a:solidFill>
                <a:srgbClr val="FFC000"/>
              </a:solidFill>
            </a:endParaRPr>
          </a:p>
          <a:p>
            <a:pPr algn="l"/>
            <a:r>
              <a:rPr lang="en-US" sz="1600" dirty="0" smtClean="0">
                <a:solidFill>
                  <a:srgbClr val="FFC000"/>
                </a:solidFill>
              </a:rPr>
              <a:t>Bind this</a:t>
            </a:r>
          </a:p>
          <a:p>
            <a:pPr algn="l"/>
            <a:r>
              <a:rPr lang="en-US" sz="1600" dirty="0" smtClean="0">
                <a:solidFill>
                  <a:srgbClr val="FFC000"/>
                </a:solidFill>
              </a:rPr>
              <a:t>For methods in React, the this keyword should represent the component that owns the method.</a:t>
            </a:r>
          </a:p>
          <a:p>
            <a:pPr algn="l"/>
            <a:endParaRPr lang="en-US" sz="1600" dirty="0" smtClean="0">
              <a:solidFill>
                <a:srgbClr val="FFC000"/>
              </a:solidFill>
            </a:endParaRPr>
          </a:p>
          <a:p>
            <a:pPr algn="l"/>
            <a:r>
              <a:rPr lang="en-US" sz="1600" dirty="0" smtClean="0">
                <a:solidFill>
                  <a:srgbClr val="FFC000"/>
                </a:solidFill>
              </a:rPr>
              <a:t>That is why you should use arrow functions. With arrow functions, this will always represent the object that defined the arrow function.</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shoot = () =&gt; {</a:t>
            </a:r>
          </a:p>
          <a:p>
            <a:pPr algn="l"/>
            <a:r>
              <a:rPr lang="en-US" sz="1600" dirty="0" smtClean="0">
                <a:solidFill>
                  <a:srgbClr val="FFC000"/>
                </a:solidFill>
              </a:rPr>
              <a:t>    alert(this);</a:t>
            </a:r>
          </a:p>
          <a:p>
            <a:pPr algn="l"/>
            <a:r>
              <a:rPr lang="en-US" sz="1600" dirty="0" smtClean="0">
                <a:solidFill>
                  <a:srgbClr val="FFC000"/>
                </a:solidFill>
              </a:rPr>
              <a:t>    /*</a:t>
            </a:r>
          </a:p>
          <a:p>
            <a:pPr algn="l"/>
            <a:r>
              <a:rPr lang="en-US" sz="1600" dirty="0" smtClean="0">
                <a:solidFill>
                  <a:srgbClr val="FFC000"/>
                </a:solidFill>
              </a:rPr>
              <a:t>    The 'this' keyword refers to the component object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this.shoot</a:t>
            </a:r>
            <a:r>
              <a:rPr lang="en-US" sz="1600" dirty="0" smtClean="0">
                <a:solidFill>
                  <a:srgbClr val="FFC000"/>
                </a:solidFill>
              </a:rPr>
              <a:t>}&gt;Take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t>Why Arrow Functions?</a:t>
            </a:r>
          </a:p>
          <a:p>
            <a:pPr algn="l"/>
            <a:r>
              <a:rPr lang="en-US" sz="1600" dirty="0" smtClean="0"/>
              <a:t>In class components, the this keyword is not defined by default, so with regular functions the this keyword represents the object that called the method, which can be the global window object, a HTML button, or whatever.</a:t>
            </a:r>
          </a:p>
          <a:p>
            <a:pPr algn="l"/>
            <a:r>
              <a:rPr lang="en-US" sz="1600" dirty="0" smtClean="0"/>
              <a:t>Read more about binding this in our </a:t>
            </a:r>
            <a:r>
              <a:rPr lang="en-US" sz="1600" dirty="0" smtClean="0">
                <a:hlinkClick r:id="rId2"/>
              </a:rPr>
              <a:t>React ES6 'What About this?'</a:t>
            </a:r>
            <a:r>
              <a:rPr lang="en-US" sz="1600" dirty="0" smtClean="0"/>
              <a:t> chapter.</a:t>
            </a:r>
          </a:p>
          <a:p>
            <a:pPr algn="l"/>
            <a:r>
              <a:rPr lang="en-US" sz="1600" dirty="0" smtClean="0"/>
              <a:t>If you </a:t>
            </a:r>
            <a:r>
              <a:rPr lang="en-US" sz="1600" i="1" dirty="0" smtClean="0"/>
              <a:t>must</a:t>
            </a:r>
            <a:r>
              <a:rPr lang="en-US" sz="1600" dirty="0" smtClean="0"/>
              <a:t> use regular functions instead of arrow functions you have to bind this to the component instance using the bind() method:</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Make this available in the shoot function by binding it in the constructor function:</a:t>
            </a:r>
          </a:p>
          <a:p>
            <a:pPr algn="l"/>
            <a:endParaRPr lang="en-US" sz="1600" dirty="0" smtClean="0">
              <a:solidFill>
                <a:srgbClr val="FFC000"/>
              </a:solidFill>
            </a:endParaRP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this.shoot</a:t>
            </a:r>
            <a:r>
              <a:rPr lang="en-US" sz="1600" dirty="0" smtClean="0">
                <a:solidFill>
                  <a:srgbClr val="FFC000"/>
                </a:solidFill>
              </a:rPr>
              <a:t> = </a:t>
            </a:r>
            <a:r>
              <a:rPr lang="en-US" sz="1600" dirty="0" err="1" smtClean="0">
                <a:solidFill>
                  <a:srgbClr val="FFC000"/>
                </a:solidFill>
              </a:rPr>
              <a:t>this.shoot.bind</a:t>
            </a:r>
            <a:r>
              <a:rPr lang="en-US" sz="1600" dirty="0" smtClean="0">
                <a:solidFill>
                  <a:srgbClr val="FFC000"/>
                </a:solidFill>
              </a:rPr>
              <a:t>(this)</a:t>
            </a:r>
          </a:p>
          <a:p>
            <a:pPr algn="l"/>
            <a:r>
              <a:rPr lang="en-US" sz="1600" dirty="0" smtClean="0">
                <a:solidFill>
                  <a:srgbClr val="FFC000"/>
                </a:solidFill>
              </a:rPr>
              <a:t>  }</a:t>
            </a:r>
          </a:p>
          <a:p>
            <a:pPr algn="l"/>
            <a:r>
              <a:rPr lang="en-US" sz="1600" dirty="0" smtClean="0">
                <a:solidFill>
                  <a:srgbClr val="FFC000"/>
                </a:solidFill>
              </a:rPr>
              <a:t>  shoot() {</a:t>
            </a:r>
          </a:p>
          <a:p>
            <a:pPr algn="l"/>
            <a:r>
              <a:rPr lang="en-US" sz="1600" dirty="0" smtClean="0">
                <a:solidFill>
                  <a:srgbClr val="FFC000"/>
                </a:solidFill>
              </a:rPr>
              <a:t>    alert(this);</a:t>
            </a:r>
          </a:p>
          <a:p>
            <a:pPr algn="l"/>
            <a:r>
              <a:rPr lang="en-US" sz="1600" dirty="0" smtClean="0">
                <a:solidFill>
                  <a:srgbClr val="FFC000"/>
                </a:solidFill>
              </a:rPr>
              <a:t>    /*</a:t>
            </a:r>
          </a:p>
          <a:p>
            <a:pPr algn="l"/>
            <a:r>
              <a:rPr lang="en-US" sz="1600" dirty="0" smtClean="0">
                <a:solidFill>
                  <a:srgbClr val="FFC000"/>
                </a:solidFill>
              </a:rPr>
              <a:t>    Thanks to the binding in the constructor function,</a:t>
            </a:r>
          </a:p>
          <a:p>
            <a:pPr algn="l"/>
            <a:r>
              <a:rPr lang="en-US" sz="1600" dirty="0" smtClean="0">
                <a:solidFill>
                  <a:srgbClr val="FFC000"/>
                </a:solidFill>
              </a:rPr>
              <a:t>    the 'this' keyword now refers to the component object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this.shoot</a:t>
            </a:r>
            <a:r>
              <a:rPr lang="en-US" sz="1600" dirty="0" smtClean="0">
                <a:solidFill>
                  <a:srgbClr val="FFC000"/>
                </a:solidFill>
              </a:rPr>
              <a:t>}&gt;Take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solidFill>
                  <a:srgbClr val="FFC000"/>
                </a:solidFill>
              </a:rPr>
              <a:t>Passing Arguments</a:t>
            </a:r>
            <a:br>
              <a:rPr lang="en-US" sz="3600" dirty="0" smtClean="0">
                <a:solidFill>
                  <a:srgbClr val="FFC000"/>
                </a:solidFill>
              </a:rPr>
            </a:b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200" dirty="0" smtClean="0">
                <a:solidFill>
                  <a:srgbClr val="FFC000"/>
                </a:solidFill>
              </a:rPr>
              <a:t>If </a:t>
            </a:r>
            <a:r>
              <a:rPr lang="en-US" sz="1200" dirty="0" smtClean="0">
                <a:solidFill>
                  <a:srgbClr val="FFC000"/>
                </a:solidFill>
              </a:rPr>
              <a:t>you want to send parameters into an event handler, you have two options:</a:t>
            </a:r>
          </a:p>
          <a:p>
            <a:pPr algn="l"/>
            <a:endParaRPr lang="en-US" sz="1200" dirty="0" smtClean="0">
              <a:solidFill>
                <a:srgbClr val="FFC000"/>
              </a:solidFill>
            </a:endParaRPr>
          </a:p>
          <a:p>
            <a:pPr algn="l"/>
            <a:r>
              <a:rPr lang="en-US" sz="1200" dirty="0" smtClean="0">
                <a:solidFill>
                  <a:srgbClr val="FFC000"/>
                </a:solidFill>
              </a:rPr>
              <a:t>1. Make an anonymous arrow function:</a:t>
            </a:r>
          </a:p>
          <a:p>
            <a:pPr algn="l"/>
            <a:endParaRPr lang="en-US" sz="1200" dirty="0" smtClean="0">
              <a:solidFill>
                <a:srgbClr val="FFC000"/>
              </a:solidFill>
            </a:endParaRPr>
          </a:p>
          <a:p>
            <a:pPr algn="l"/>
            <a:r>
              <a:rPr lang="en-US" sz="1200" dirty="0" smtClean="0">
                <a:solidFill>
                  <a:srgbClr val="FFC000"/>
                </a:solidFill>
              </a:rPr>
              <a:t>Example:</a:t>
            </a:r>
          </a:p>
          <a:p>
            <a:pPr algn="l"/>
            <a:r>
              <a:rPr lang="en-US" sz="1200" dirty="0" smtClean="0">
                <a:solidFill>
                  <a:srgbClr val="FFC000"/>
                </a:solidFill>
              </a:rPr>
              <a:t>Send "Goal" as a parameter to the shoot function, using arrow function:</a:t>
            </a:r>
          </a:p>
          <a:p>
            <a:pPr algn="l"/>
            <a:endParaRPr lang="en-US" sz="1200" dirty="0" smtClean="0">
              <a:solidFill>
                <a:srgbClr val="FFC000"/>
              </a:solidFill>
            </a:endParaRPr>
          </a:p>
          <a:p>
            <a:pPr algn="l"/>
            <a:r>
              <a:rPr lang="en-US" sz="1200" dirty="0" smtClean="0">
                <a:solidFill>
                  <a:srgbClr val="FFC000"/>
                </a:solidFill>
              </a:rPr>
              <a:t>class Football extends </a:t>
            </a:r>
            <a:r>
              <a:rPr lang="en-US" sz="1200" dirty="0" err="1" smtClean="0">
                <a:solidFill>
                  <a:srgbClr val="FFC000"/>
                </a:solidFill>
              </a:rPr>
              <a:t>React.Component</a:t>
            </a:r>
            <a:r>
              <a:rPr lang="en-US" sz="1200" dirty="0" smtClean="0">
                <a:solidFill>
                  <a:srgbClr val="FFC000"/>
                </a:solidFill>
              </a:rPr>
              <a:t> {</a:t>
            </a:r>
          </a:p>
          <a:p>
            <a:pPr algn="l"/>
            <a:r>
              <a:rPr lang="en-US" sz="1200" dirty="0" smtClean="0">
                <a:solidFill>
                  <a:srgbClr val="FFC000"/>
                </a:solidFill>
              </a:rPr>
              <a:t>  shoot = (a) =&gt; {</a:t>
            </a:r>
          </a:p>
          <a:p>
            <a:pPr algn="l"/>
            <a:r>
              <a:rPr lang="en-US" sz="1200" dirty="0" smtClean="0">
                <a:solidFill>
                  <a:srgbClr val="FFC000"/>
                </a:solidFill>
              </a:rPr>
              <a:t>    alert(a);</a:t>
            </a:r>
          </a:p>
          <a:p>
            <a:pPr algn="l"/>
            <a:r>
              <a:rPr lang="en-US" sz="1200" dirty="0" smtClean="0">
                <a:solidFill>
                  <a:srgbClr val="FFC000"/>
                </a:solidFill>
              </a:rPr>
              <a:t>  }</a:t>
            </a:r>
          </a:p>
          <a:p>
            <a:pPr algn="l"/>
            <a:r>
              <a:rPr lang="en-US" sz="1200" dirty="0" smtClean="0">
                <a:solidFill>
                  <a:srgbClr val="FFC000"/>
                </a:solidFill>
              </a:rPr>
              <a:t>  render() {</a:t>
            </a:r>
          </a:p>
          <a:p>
            <a:pPr algn="l"/>
            <a:r>
              <a:rPr lang="en-US" sz="1200" dirty="0" smtClean="0">
                <a:solidFill>
                  <a:srgbClr val="FFC000"/>
                </a:solidFill>
              </a:rPr>
              <a:t>    return (</a:t>
            </a:r>
          </a:p>
          <a:p>
            <a:pPr algn="l"/>
            <a:r>
              <a:rPr lang="en-US" sz="1200" dirty="0" smtClean="0">
                <a:solidFill>
                  <a:srgbClr val="FFC000"/>
                </a:solidFill>
              </a:rPr>
              <a:t>      &lt;button </a:t>
            </a:r>
            <a:r>
              <a:rPr lang="en-US" sz="1200" dirty="0" err="1" smtClean="0">
                <a:solidFill>
                  <a:srgbClr val="FFC000"/>
                </a:solidFill>
              </a:rPr>
              <a:t>onClick</a:t>
            </a:r>
            <a:r>
              <a:rPr lang="en-US" sz="1200" dirty="0" smtClean="0">
                <a:solidFill>
                  <a:srgbClr val="FFC000"/>
                </a:solidFill>
              </a:rPr>
              <a:t>={() =&gt; </a:t>
            </a:r>
            <a:r>
              <a:rPr lang="en-US" sz="1200" dirty="0" err="1" smtClean="0">
                <a:solidFill>
                  <a:srgbClr val="FFC000"/>
                </a:solidFill>
              </a:rPr>
              <a:t>this.shoot</a:t>
            </a:r>
            <a:r>
              <a:rPr lang="en-US" sz="1200" dirty="0" smtClean="0">
                <a:solidFill>
                  <a:srgbClr val="FFC000"/>
                </a:solidFill>
              </a:rPr>
              <a:t>("Goal")}&gt;Take the shot!&lt;/button&gt;</a:t>
            </a:r>
          </a:p>
          <a:p>
            <a:pPr algn="l"/>
            <a:r>
              <a:rPr lang="en-US" sz="1200" dirty="0" smtClean="0">
                <a:solidFill>
                  <a:srgbClr val="FFC000"/>
                </a:solidFill>
              </a:rPr>
              <a:t>    );</a:t>
            </a:r>
          </a:p>
          <a:p>
            <a:pPr algn="l"/>
            <a:r>
              <a:rPr lang="en-US" sz="1200" dirty="0" smtClean="0">
                <a:solidFill>
                  <a:srgbClr val="FFC000"/>
                </a:solidFill>
              </a:rPr>
              <a:t>  }</a:t>
            </a:r>
          </a:p>
          <a:p>
            <a:pPr algn="l"/>
            <a:r>
              <a:rPr lang="en-US" sz="1200" dirty="0" smtClean="0">
                <a:solidFill>
                  <a:srgbClr val="FFC000"/>
                </a:solidFill>
              </a:rPr>
              <a:t>}</a:t>
            </a:r>
          </a:p>
          <a:p>
            <a:pPr algn="l"/>
            <a:endParaRPr lang="en-US" sz="1200" dirty="0" smtClean="0">
              <a:solidFill>
                <a:srgbClr val="FFC000"/>
              </a:solidFill>
            </a:endParaRPr>
          </a:p>
          <a:p>
            <a:pPr algn="l"/>
            <a:r>
              <a:rPr lang="en-US" sz="1200" dirty="0" err="1" smtClean="0">
                <a:solidFill>
                  <a:srgbClr val="FFC000"/>
                </a:solidFill>
              </a:rPr>
              <a:t>ReactDOM.render</a:t>
            </a:r>
            <a:r>
              <a:rPr lang="en-US" sz="1200" dirty="0" smtClean="0">
                <a:solidFill>
                  <a:srgbClr val="FFC000"/>
                </a:solidFill>
              </a:rPr>
              <a:t>(&lt;Football /&gt;, </a:t>
            </a:r>
            <a:r>
              <a:rPr lang="en-US" sz="1200" dirty="0" err="1" smtClean="0">
                <a:solidFill>
                  <a:srgbClr val="FFC000"/>
                </a:solidFill>
              </a:rPr>
              <a:t>document.getElementById</a:t>
            </a:r>
            <a:r>
              <a:rPr lang="en-US" sz="1200" dirty="0" smtClean="0">
                <a:solidFill>
                  <a:srgbClr val="FFC000"/>
                </a:solidFill>
              </a:rPr>
              <a:t>('root'));</a:t>
            </a:r>
          </a:p>
          <a:p>
            <a:pPr algn="l"/>
            <a:r>
              <a:rPr lang="en-US" sz="1200" dirty="0" smtClean="0">
                <a:solidFill>
                  <a:srgbClr val="FFC000"/>
                </a:solidFill>
              </a:rPr>
              <a:t> </a:t>
            </a:r>
          </a:p>
          <a:p>
            <a:pPr algn="l"/>
            <a:endParaRPr lang="en-US" sz="1200" dirty="0" smtClean="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solidFill>
                  <a:srgbClr val="FFC000"/>
                </a:solidFill>
              </a:rPr>
              <a:t>Or:</a:t>
            </a:r>
          </a:p>
          <a:p>
            <a:pPr algn="l"/>
            <a:endParaRPr lang="en-US" sz="1600" dirty="0" smtClean="0">
              <a:solidFill>
                <a:srgbClr val="FFC000"/>
              </a:solidFill>
            </a:endParaRPr>
          </a:p>
          <a:p>
            <a:pPr algn="l"/>
            <a:r>
              <a:rPr lang="en-US" sz="1600" dirty="0" smtClean="0">
                <a:solidFill>
                  <a:srgbClr val="FFC000"/>
                </a:solidFill>
              </a:rPr>
              <a:t>2. Bind the event handler to this.</a:t>
            </a:r>
          </a:p>
          <a:p>
            <a:pPr algn="l"/>
            <a:endParaRPr lang="en-US" sz="1600" dirty="0" smtClean="0">
              <a:solidFill>
                <a:srgbClr val="FFC000"/>
              </a:solidFill>
            </a:endParaRPr>
          </a:p>
          <a:p>
            <a:pPr algn="l"/>
            <a:r>
              <a:rPr lang="en-US" sz="1600" dirty="0" smtClean="0">
                <a:solidFill>
                  <a:srgbClr val="FFC000"/>
                </a:solidFill>
              </a:rPr>
              <a:t>Note that the first argument has to be this.</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Send "Goal" as a parameter to the shoot function:</a:t>
            </a:r>
          </a:p>
          <a:p>
            <a:pPr algn="l"/>
            <a:endParaRPr lang="en-US" sz="1600" dirty="0" smtClean="0">
              <a:solidFill>
                <a:srgbClr val="FFC000"/>
              </a:solidFill>
            </a:endParaRP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shoot(a) {</a:t>
            </a:r>
          </a:p>
          <a:p>
            <a:pPr algn="l"/>
            <a:r>
              <a:rPr lang="en-US" sz="1600" dirty="0" smtClean="0">
                <a:solidFill>
                  <a:srgbClr val="FFC000"/>
                </a:solidFill>
              </a:rPr>
              <a:t>    alert(a);</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this.shoot.bind</a:t>
            </a:r>
            <a:r>
              <a:rPr lang="en-US" sz="1600" dirty="0" smtClean="0">
                <a:solidFill>
                  <a:srgbClr val="FFC000"/>
                </a:solidFill>
              </a:rPr>
              <a:t>(this, "Goal")}&gt;Take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p>
          <a:p>
            <a:pPr algn="l"/>
            <a:endParaRPr lang="en-US" sz="1600" dirty="0" smtClean="0">
              <a:solidFill>
                <a:srgbClr val="FFC000"/>
              </a:solidFill>
            </a:endParaRPr>
          </a:p>
          <a:p>
            <a:pPr algn="l"/>
            <a:r>
              <a:rPr lang="en-US" sz="1600" dirty="0" smtClean="0">
                <a:solidFill>
                  <a:srgbClr val="FFC000"/>
                </a:solidFill>
              </a:rPr>
              <a:t>Note on the second example: If you send arguments without using the bind method, (</a:t>
            </a:r>
            <a:r>
              <a:rPr lang="en-US" sz="1600" dirty="0" err="1" smtClean="0">
                <a:solidFill>
                  <a:srgbClr val="FFC000"/>
                </a:solidFill>
              </a:rPr>
              <a:t>this.shoot</a:t>
            </a:r>
            <a:r>
              <a:rPr lang="en-US" sz="1600" dirty="0" smtClean="0">
                <a:solidFill>
                  <a:srgbClr val="FFC000"/>
                </a:solidFill>
              </a:rPr>
              <a:t>(this, "Goal") instead of </a:t>
            </a:r>
            <a:r>
              <a:rPr lang="en-US" sz="1600" dirty="0" err="1" smtClean="0">
                <a:solidFill>
                  <a:srgbClr val="FFC000"/>
                </a:solidFill>
              </a:rPr>
              <a:t>this.shoot.bind</a:t>
            </a:r>
            <a:r>
              <a:rPr lang="en-US" sz="1600" dirty="0" smtClean="0">
                <a:solidFill>
                  <a:srgbClr val="FFC000"/>
                </a:solidFill>
              </a:rPr>
              <a:t>(this, "Goal")), the shoot function will be executed when the page is loaded instead of waiting for the button to be clicked.</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9" y="1214423"/>
            <a:ext cx="7673748" cy="4643470"/>
          </a:xfrm>
        </p:spPr>
        <p:txBody>
          <a:bodyPr>
            <a:normAutofit/>
          </a:bodyPr>
          <a:lstStyle/>
          <a:p>
            <a:pPr algn="l"/>
            <a:r>
              <a:rPr lang="en-US" sz="1600" dirty="0" smtClean="0"/>
              <a:t>What You Should Already Know</a:t>
            </a:r>
          </a:p>
          <a:p>
            <a:pPr algn="l"/>
            <a:r>
              <a:rPr lang="en-US" sz="1600" dirty="0" smtClean="0"/>
              <a:t>Before starting with React.JS, you should have intermediate experience in:</a:t>
            </a:r>
          </a:p>
          <a:p>
            <a:pPr algn="l">
              <a:buFont typeface="Wingdings" pitchFamily="2" charset="2"/>
              <a:buChar char="ü"/>
            </a:pPr>
            <a:r>
              <a:rPr lang="en-US" sz="1600" dirty="0" smtClean="0">
                <a:solidFill>
                  <a:srgbClr val="FFC000"/>
                </a:solidFill>
              </a:rPr>
              <a:t>HTML</a:t>
            </a:r>
          </a:p>
          <a:p>
            <a:pPr algn="l">
              <a:buFont typeface="Wingdings" pitchFamily="2" charset="2"/>
              <a:buChar char="ü"/>
            </a:pPr>
            <a:r>
              <a:rPr lang="en-US" sz="1600" dirty="0" smtClean="0">
                <a:solidFill>
                  <a:srgbClr val="FFC000"/>
                </a:solidFill>
              </a:rPr>
              <a:t>CSS</a:t>
            </a:r>
          </a:p>
          <a:p>
            <a:pPr algn="l">
              <a:buFont typeface="Wingdings" pitchFamily="2" charset="2"/>
              <a:buChar char="ü"/>
            </a:pPr>
            <a:r>
              <a:rPr lang="en-US" sz="1600" dirty="0" smtClean="0">
                <a:solidFill>
                  <a:srgbClr val="FFC000"/>
                </a:solidFill>
              </a:rPr>
              <a:t>JavaScript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dirty="0" smtClean="0">
                <a:solidFill>
                  <a:srgbClr val="FFC000"/>
                </a:solidFill>
              </a:rPr>
              <a:t>React Event Object</a:t>
            </a:r>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endParaRPr lang="en-US" sz="1600" dirty="0" smtClean="0">
              <a:solidFill>
                <a:srgbClr val="FFC000"/>
              </a:solidFill>
            </a:endParaRPr>
          </a:p>
          <a:p>
            <a:pPr algn="l"/>
            <a:r>
              <a:rPr lang="en-US" sz="1600" dirty="0" smtClean="0">
                <a:solidFill>
                  <a:srgbClr val="FFC000"/>
                </a:solidFill>
              </a:rPr>
              <a:t>Event </a:t>
            </a:r>
            <a:r>
              <a:rPr lang="en-US" sz="1600" dirty="0" smtClean="0">
                <a:solidFill>
                  <a:srgbClr val="FFC000"/>
                </a:solidFill>
              </a:rPr>
              <a:t>handlers have access to the React event that triggered the function.</a:t>
            </a:r>
          </a:p>
          <a:p>
            <a:pPr algn="l"/>
            <a:endParaRPr lang="en-US" sz="1600" dirty="0" smtClean="0">
              <a:solidFill>
                <a:srgbClr val="FFC000"/>
              </a:solidFill>
            </a:endParaRPr>
          </a:p>
          <a:p>
            <a:pPr algn="l"/>
            <a:r>
              <a:rPr lang="en-US" sz="1600" dirty="0" smtClean="0">
                <a:solidFill>
                  <a:srgbClr val="FFC000"/>
                </a:solidFill>
              </a:rPr>
              <a:t>In our example the event is the "click" event. Notice that once again the syntax is different when using arrow functions or not.</a:t>
            </a:r>
          </a:p>
          <a:p>
            <a:pPr algn="l"/>
            <a:endParaRPr lang="en-US" sz="1600" dirty="0" smtClean="0">
              <a:solidFill>
                <a:srgbClr val="FFC000"/>
              </a:solidFill>
            </a:endParaRPr>
          </a:p>
          <a:p>
            <a:pPr algn="l"/>
            <a:r>
              <a:rPr lang="en-US" sz="1600" dirty="0" smtClean="0">
                <a:solidFill>
                  <a:srgbClr val="FFC000"/>
                </a:solidFill>
              </a:rPr>
              <a:t>With the arrow function you have to send the event argument manually:</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Arrow Function: Sending the event object manually:</a:t>
            </a:r>
          </a:p>
          <a:p>
            <a:pPr algn="l"/>
            <a:endParaRPr lang="en-US" sz="1600" dirty="0" smtClean="0">
              <a:solidFill>
                <a:srgbClr val="FFC000"/>
              </a:solidFill>
            </a:endParaRP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shoot = (a, b) =&gt; {</a:t>
            </a:r>
          </a:p>
          <a:p>
            <a:pPr algn="l"/>
            <a:r>
              <a:rPr lang="en-US" sz="1600" dirty="0" smtClean="0">
                <a:solidFill>
                  <a:srgbClr val="FFC000"/>
                </a:solidFill>
              </a:rPr>
              <a:t>    alert(</a:t>
            </a:r>
            <a:r>
              <a:rPr lang="en-US" sz="1600" dirty="0" err="1" smtClean="0">
                <a:solidFill>
                  <a:srgbClr val="FFC000"/>
                </a:solidFill>
              </a:rPr>
              <a:t>b.type</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'b' represents the React event that triggered the function,</a:t>
            </a:r>
          </a:p>
          <a:p>
            <a:pPr algn="l"/>
            <a:r>
              <a:rPr lang="en-US" sz="1600" dirty="0" smtClean="0">
                <a:solidFill>
                  <a:srgbClr val="FFC000"/>
                </a:solidFill>
              </a:rPr>
              <a:t>    in this case the 'click' event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ev</a:t>
            </a:r>
            <a:r>
              <a:rPr lang="en-US" sz="1600" dirty="0" smtClean="0">
                <a:solidFill>
                  <a:srgbClr val="FFC000"/>
                </a:solidFill>
              </a:rPr>
              <a:t>) =&gt; </a:t>
            </a:r>
            <a:r>
              <a:rPr lang="en-US" sz="1600" dirty="0" err="1" smtClean="0">
                <a:solidFill>
                  <a:srgbClr val="FFC000"/>
                </a:solidFill>
              </a:rPr>
              <a:t>this.shoot</a:t>
            </a:r>
            <a:r>
              <a:rPr lang="en-US" sz="1600" dirty="0" smtClean="0">
                <a:solidFill>
                  <a:srgbClr val="FFC000"/>
                </a:solidFill>
              </a:rPr>
              <a:t>("Goal", </a:t>
            </a:r>
            <a:r>
              <a:rPr lang="en-US" sz="1600" dirty="0" err="1" smtClean="0">
                <a:solidFill>
                  <a:srgbClr val="FFC000"/>
                </a:solidFill>
              </a:rPr>
              <a:t>ev</a:t>
            </a:r>
            <a:r>
              <a:rPr lang="en-US" sz="1600" dirty="0" smtClean="0">
                <a:solidFill>
                  <a:srgbClr val="FFC000"/>
                </a:solidFill>
              </a:rPr>
              <a:t>)}&gt;Take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r>
              <a:rPr lang="en-US" sz="1600" dirty="0" smtClean="0"/>
              <a:t>Just like in HTML, React uses forms to allow users to interact with the web page.</a:t>
            </a:r>
          </a:p>
          <a:p>
            <a:pPr algn="l"/>
            <a:r>
              <a:rPr lang="en-US" sz="1600" dirty="0" smtClean="0"/>
              <a:t>Adding Forms in React</a:t>
            </a:r>
          </a:p>
          <a:p>
            <a:pPr algn="l"/>
            <a:r>
              <a:rPr lang="en-US" sz="1600" dirty="0" smtClean="0"/>
              <a:t>You add a form with React like any other element:</a:t>
            </a:r>
          </a:p>
          <a:p>
            <a:pPr algn="l"/>
            <a:r>
              <a:rPr lang="en-US" sz="1600" dirty="0" smtClean="0">
                <a:solidFill>
                  <a:srgbClr val="FFC000"/>
                </a:solidFill>
              </a:rPr>
              <a:t>Example:</a:t>
            </a:r>
          </a:p>
          <a:p>
            <a:pPr algn="l"/>
            <a:r>
              <a:rPr lang="en-US" sz="1600" dirty="0" smtClean="0">
                <a:solidFill>
                  <a:srgbClr val="FFC000"/>
                </a:solidFill>
              </a:rPr>
              <a:t>Add a form that allows users to enter their name:</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&lt;h1&gt;Hello&lt;/h1&gt;</a:t>
            </a:r>
          </a:p>
          <a:p>
            <a:pPr algn="l"/>
            <a:r>
              <a:rPr lang="en-US" sz="1600" dirty="0" smtClean="0">
                <a:solidFill>
                  <a:srgbClr val="FFC000"/>
                </a:solidFill>
              </a:rPr>
              <a:t>        &lt;p&gt;Enter your name:&lt;/p&gt;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47500" lnSpcReduction="20000"/>
          </a:bodyPr>
          <a:lstStyle/>
          <a:p>
            <a:pPr algn="l"/>
            <a:r>
              <a:rPr lang="en-US" sz="1600" dirty="0" smtClean="0"/>
              <a:t>Handling Forms</a:t>
            </a:r>
          </a:p>
          <a:p>
            <a:pPr algn="l"/>
            <a:r>
              <a:rPr lang="en-US" sz="1600" dirty="0" smtClean="0"/>
              <a:t>Handling forms is about how you handle the data when it changes value or gets submitted.</a:t>
            </a:r>
          </a:p>
          <a:p>
            <a:pPr algn="l"/>
            <a:r>
              <a:rPr lang="en-US" sz="1600" dirty="0" smtClean="0"/>
              <a:t>In HTML, form data is usually handled by the DOM.</a:t>
            </a:r>
          </a:p>
          <a:p>
            <a:pPr algn="l"/>
            <a:r>
              <a:rPr lang="en-US" sz="1600" dirty="0" smtClean="0"/>
              <a:t>In React, form data is usually handled by the components.</a:t>
            </a:r>
          </a:p>
          <a:p>
            <a:pPr algn="l"/>
            <a:r>
              <a:rPr lang="en-US" sz="1600" dirty="0" smtClean="0"/>
              <a:t>When the data is handled by the components, all the data is stored in the component state.</a:t>
            </a:r>
          </a:p>
          <a:p>
            <a:pPr algn="l"/>
            <a:r>
              <a:rPr lang="en-US" sz="1600" dirty="0" smtClean="0"/>
              <a:t>You can control changes by adding event handlers in the </a:t>
            </a:r>
            <a:r>
              <a:rPr lang="en-US" sz="1600" dirty="0" err="1" smtClean="0"/>
              <a:t>onChange</a:t>
            </a:r>
            <a:r>
              <a:rPr lang="en-US" sz="1600" dirty="0" smtClean="0"/>
              <a:t> attribute:</a:t>
            </a:r>
          </a:p>
          <a:p>
            <a:pPr algn="l"/>
            <a:r>
              <a:rPr lang="en-US" sz="1600" dirty="0" smtClean="0"/>
              <a:t>Example:</a:t>
            </a:r>
          </a:p>
          <a:p>
            <a:pPr algn="l"/>
            <a:r>
              <a:rPr lang="en-US" sz="1600" dirty="0" smtClean="0"/>
              <a:t>Add an event handler in the </a:t>
            </a:r>
            <a:r>
              <a:rPr lang="en-US" sz="1600" dirty="0" err="1" smtClean="0"/>
              <a:t>onChange</a:t>
            </a:r>
            <a:r>
              <a:rPr lang="en-US" sz="1600" dirty="0" smtClean="0"/>
              <a:t> attribute, and let the event handler update the state object:</a:t>
            </a:r>
          </a:p>
          <a:p>
            <a:pPr algn="l"/>
            <a:endParaRPr lang="en-US" sz="1600" dirty="0" smtClean="0">
              <a:solidFill>
                <a:srgbClr val="FFC000"/>
              </a:solidFill>
            </a:endParaRP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 username: ''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myChangeHandler</a:t>
            </a:r>
            <a:r>
              <a:rPr lang="en-US" sz="1600" dirty="0" smtClean="0">
                <a:solidFill>
                  <a:srgbClr val="FFC000"/>
                </a:solidFill>
              </a:rPr>
              <a:t> = (event)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({username: </a:t>
            </a:r>
            <a:r>
              <a:rPr lang="en-US" sz="1600" dirty="0" err="1" smtClean="0">
                <a:solidFill>
                  <a:srgbClr val="FFC000"/>
                </a:solidFill>
              </a:rPr>
              <a:t>event.target.value</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&lt;h1&gt;Hello {</a:t>
            </a:r>
            <a:r>
              <a:rPr lang="en-US" sz="1600" dirty="0" err="1" smtClean="0">
                <a:solidFill>
                  <a:srgbClr val="FFC000"/>
                </a:solidFill>
              </a:rPr>
              <a:t>this.state.username</a:t>
            </a:r>
            <a:r>
              <a:rPr lang="en-US" sz="1600" dirty="0" smtClean="0">
                <a:solidFill>
                  <a:srgbClr val="FFC000"/>
                </a:solidFill>
              </a:rPr>
              <a:t>}&lt;/h1&gt;</a:t>
            </a:r>
          </a:p>
          <a:p>
            <a:pPr algn="l"/>
            <a:r>
              <a:rPr lang="en-US" sz="1600" dirty="0" smtClean="0">
                <a:solidFill>
                  <a:srgbClr val="FFC000"/>
                </a:solidFill>
              </a:rPr>
              <a:t>      &lt;p&gt;Enter your name:&lt;/p&gt;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Conditional Rendering</a:t>
            </a:r>
          </a:p>
          <a:p>
            <a:pPr algn="l"/>
            <a:r>
              <a:rPr lang="en-US" sz="1600" dirty="0" smtClean="0"/>
              <a:t>If you do not want to display the h1 element until the user has done any input, you can add an if statement.</a:t>
            </a:r>
          </a:p>
          <a:p>
            <a:pPr algn="l"/>
            <a:r>
              <a:rPr lang="en-US" sz="1600" dirty="0" smtClean="0"/>
              <a:t>Look at the example below and note the following:</a:t>
            </a:r>
          </a:p>
          <a:p>
            <a:pPr algn="l"/>
            <a:r>
              <a:rPr lang="en-US" sz="1600" dirty="0" smtClean="0"/>
              <a:t>1. We create an empty variable, in this example we call it header.</a:t>
            </a:r>
          </a:p>
          <a:p>
            <a:pPr algn="l"/>
            <a:r>
              <a:rPr lang="en-US" sz="1600" dirty="0" smtClean="0"/>
              <a:t>2. We add an if statement to insert content to the header variable if the user has done any input.</a:t>
            </a:r>
          </a:p>
          <a:p>
            <a:pPr algn="l"/>
            <a:r>
              <a:rPr lang="en-US" sz="1600" dirty="0" smtClean="0"/>
              <a:t>3. We insert the header variable in the output, using curly brackets.</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55000" lnSpcReduction="20000"/>
          </a:bodyPr>
          <a:lstStyle/>
          <a:p>
            <a:pPr algn="l"/>
            <a:endParaRPr lang="en-US" sz="1600" dirty="0" smtClean="0">
              <a:solidFill>
                <a:srgbClr val="FFC000"/>
              </a:solidFill>
            </a:endParaRPr>
          </a:p>
          <a:p>
            <a:pPr algn="l"/>
            <a:r>
              <a:rPr lang="en-US" sz="1600" dirty="0" smtClean="0">
                <a:solidFill>
                  <a:srgbClr val="FFC000"/>
                </a:solidFill>
              </a:rPr>
              <a:t>Display the header only if username is defined:</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 username: ''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myChangeHandler</a:t>
            </a:r>
            <a:r>
              <a:rPr lang="en-US" sz="1600" dirty="0" smtClean="0">
                <a:solidFill>
                  <a:srgbClr val="FFC000"/>
                </a:solidFill>
              </a:rPr>
              <a:t> = (event)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({username: </a:t>
            </a:r>
            <a:r>
              <a:rPr lang="en-US" sz="1600" dirty="0" err="1" smtClean="0">
                <a:solidFill>
                  <a:srgbClr val="FFC000"/>
                </a:solidFill>
              </a:rPr>
              <a:t>event.target.value</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let header = '';</a:t>
            </a:r>
          </a:p>
          <a:p>
            <a:pPr algn="l"/>
            <a:r>
              <a:rPr lang="en-US" sz="1600" dirty="0" smtClean="0">
                <a:solidFill>
                  <a:srgbClr val="FFC000"/>
                </a:solidFill>
              </a:rPr>
              <a:t>    if (</a:t>
            </a:r>
            <a:r>
              <a:rPr lang="en-US" sz="1600" dirty="0" err="1" smtClean="0">
                <a:solidFill>
                  <a:srgbClr val="FFC000"/>
                </a:solidFill>
              </a:rPr>
              <a:t>this.state.username</a:t>
            </a:r>
            <a:r>
              <a:rPr lang="en-US" sz="1600" dirty="0" smtClean="0">
                <a:solidFill>
                  <a:srgbClr val="FFC000"/>
                </a:solidFill>
              </a:rPr>
              <a:t>) {</a:t>
            </a:r>
          </a:p>
          <a:p>
            <a:pPr algn="l"/>
            <a:r>
              <a:rPr lang="en-US" sz="1600" dirty="0" smtClean="0">
                <a:solidFill>
                  <a:srgbClr val="FFC000"/>
                </a:solidFill>
              </a:rPr>
              <a:t>      header = &lt;h1&gt;Hello {</a:t>
            </a:r>
            <a:r>
              <a:rPr lang="en-US" sz="1600" dirty="0" err="1" smtClean="0">
                <a:solidFill>
                  <a:srgbClr val="FFC000"/>
                </a:solidFill>
              </a:rPr>
              <a:t>this.state.username</a:t>
            </a:r>
            <a:r>
              <a:rPr lang="en-US" sz="1600" dirty="0" smtClean="0">
                <a:solidFill>
                  <a:srgbClr val="FFC000"/>
                </a:solidFill>
              </a:rPr>
              <a:t>}&lt;/h1&gt;;</a:t>
            </a:r>
          </a:p>
          <a:p>
            <a:pPr algn="l"/>
            <a:r>
              <a:rPr lang="en-US" sz="1600" dirty="0" smtClean="0">
                <a:solidFill>
                  <a:srgbClr val="FFC000"/>
                </a:solidFill>
              </a:rPr>
              <a:t>    } else {</a:t>
            </a:r>
          </a:p>
          <a:p>
            <a:pPr algn="l"/>
            <a:r>
              <a:rPr lang="en-US" sz="1600" dirty="0" smtClean="0">
                <a:solidFill>
                  <a:srgbClr val="FFC000"/>
                </a:solidFill>
              </a:rPr>
              <a:t>      header = '';</a:t>
            </a:r>
          </a:p>
          <a:p>
            <a:pPr algn="l"/>
            <a:r>
              <a:rPr lang="en-US" sz="1600" dirty="0" smtClean="0">
                <a:solidFill>
                  <a:srgbClr val="FFC000"/>
                </a:solidFill>
              </a:rPr>
              <a:t>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{header}</a:t>
            </a:r>
          </a:p>
          <a:p>
            <a:pPr algn="l"/>
            <a:r>
              <a:rPr lang="en-US" sz="1600" dirty="0" smtClean="0">
                <a:solidFill>
                  <a:srgbClr val="FFC000"/>
                </a:solidFill>
              </a:rPr>
              <a:t>      &lt;p&gt;Enter your name:&lt;/p&gt;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47500" lnSpcReduction="20000"/>
          </a:bodyPr>
          <a:lstStyle/>
          <a:p>
            <a:pPr algn="l"/>
            <a:r>
              <a:rPr lang="en-US" sz="1600" dirty="0" smtClean="0">
                <a:solidFill>
                  <a:srgbClr val="FFC000"/>
                </a:solidFill>
              </a:rPr>
              <a:t>Example:</a:t>
            </a:r>
          </a:p>
          <a:p>
            <a:pPr algn="l"/>
            <a:r>
              <a:rPr lang="en-US" sz="1600" dirty="0" smtClean="0">
                <a:solidFill>
                  <a:srgbClr val="FFC000"/>
                </a:solidFill>
              </a:rPr>
              <a:t>Add a submit button and an event handler in the </a:t>
            </a:r>
            <a:r>
              <a:rPr lang="en-US" sz="1600" dirty="0" err="1" smtClean="0">
                <a:solidFill>
                  <a:srgbClr val="FFC000"/>
                </a:solidFill>
              </a:rPr>
              <a:t>onSubmit</a:t>
            </a:r>
            <a:r>
              <a:rPr lang="en-US" sz="1600" dirty="0" smtClean="0">
                <a:solidFill>
                  <a:srgbClr val="FFC000"/>
                </a:solidFill>
              </a:rPr>
              <a:t> attribute:</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 username: ''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mySubmitHandler</a:t>
            </a:r>
            <a:r>
              <a:rPr lang="en-US" sz="1600" dirty="0" smtClean="0">
                <a:solidFill>
                  <a:srgbClr val="FFC000"/>
                </a:solidFill>
              </a:rPr>
              <a:t> = (event) =&gt; {</a:t>
            </a:r>
          </a:p>
          <a:p>
            <a:pPr algn="l"/>
            <a:r>
              <a:rPr lang="en-US" sz="1600" dirty="0" smtClean="0">
                <a:solidFill>
                  <a:srgbClr val="FFC000"/>
                </a:solidFill>
              </a:rPr>
              <a:t>    </a:t>
            </a:r>
            <a:r>
              <a:rPr lang="en-US" sz="1600" dirty="0" err="1" smtClean="0">
                <a:solidFill>
                  <a:srgbClr val="FFC000"/>
                </a:solidFill>
              </a:rPr>
              <a:t>event.preventDefault</a:t>
            </a:r>
            <a:r>
              <a:rPr lang="en-US" sz="1600" dirty="0" smtClean="0">
                <a:solidFill>
                  <a:srgbClr val="FFC000"/>
                </a:solidFill>
              </a:rPr>
              <a:t>();</a:t>
            </a:r>
          </a:p>
          <a:p>
            <a:pPr algn="l"/>
            <a:r>
              <a:rPr lang="en-US" sz="1600" dirty="0" smtClean="0">
                <a:solidFill>
                  <a:srgbClr val="FFC000"/>
                </a:solidFill>
              </a:rPr>
              <a:t>    alert("You are submitting " + </a:t>
            </a:r>
            <a:r>
              <a:rPr lang="en-US" sz="1600" dirty="0" err="1" smtClean="0">
                <a:solidFill>
                  <a:srgbClr val="FFC000"/>
                </a:solidFill>
              </a:rPr>
              <a:t>this.state.username</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myChangeHandler</a:t>
            </a:r>
            <a:r>
              <a:rPr lang="en-US" sz="1600" dirty="0" smtClean="0">
                <a:solidFill>
                  <a:srgbClr val="FFC000"/>
                </a:solidFill>
              </a:rPr>
              <a:t> = (event)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({username: </a:t>
            </a:r>
            <a:r>
              <a:rPr lang="en-US" sz="1600" dirty="0" err="1" smtClean="0">
                <a:solidFill>
                  <a:srgbClr val="FFC000"/>
                </a:solidFill>
              </a:rPr>
              <a:t>event.target.value</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 </a:t>
            </a:r>
            <a:r>
              <a:rPr lang="en-US" sz="1600" dirty="0" err="1" smtClean="0">
                <a:solidFill>
                  <a:srgbClr val="FFC000"/>
                </a:solidFill>
              </a:rPr>
              <a:t>onSubmit</a:t>
            </a:r>
            <a:r>
              <a:rPr lang="en-US" sz="1600" dirty="0" smtClean="0">
                <a:solidFill>
                  <a:srgbClr val="FFC000"/>
                </a:solidFill>
              </a:rPr>
              <a:t>={</a:t>
            </a:r>
            <a:r>
              <a:rPr lang="en-US" sz="1600" dirty="0" err="1" smtClean="0">
                <a:solidFill>
                  <a:srgbClr val="FFC000"/>
                </a:solidFill>
              </a:rPr>
              <a:t>this.mySubmitHandler</a:t>
            </a:r>
            <a:r>
              <a:rPr lang="en-US" sz="1600" dirty="0" smtClean="0">
                <a:solidFill>
                  <a:srgbClr val="FFC000"/>
                </a:solidFill>
              </a:rPr>
              <a:t>}&gt;</a:t>
            </a:r>
          </a:p>
          <a:p>
            <a:pPr algn="l"/>
            <a:r>
              <a:rPr lang="en-US" sz="1600" dirty="0" smtClean="0">
                <a:solidFill>
                  <a:srgbClr val="FFC000"/>
                </a:solidFill>
              </a:rPr>
              <a:t>      &lt;h1&gt;Hello {</a:t>
            </a:r>
            <a:r>
              <a:rPr lang="en-US" sz="1600" dirty="0" err="1" smtClean="0">
                <a:solidFill>
                  <a:srgbClr val="FFC000"/>
                </a:solidFill>
              </a:rPr>
              <a:t>this.state.username</a:t>
            </a:r>
            <a:r>
              <a:rPr lang="en-US" sz="1600" dirty="0" smtClean="0">
                <a:solidFill>
                  <a:srgbClr val="FFC000"/>
                </a:solidFill>
              </a:rPr>
              <a:t>}&lt;/h1&gt;</a:t>
            </a:r>
          </a:p>
          <a:p>
            <a:pPr algn="l"/>
            <a:r>
              <a:rPr lang="en-US" sz="1600" dirty="0" smtClean="0">
                <a:solidFill>
                  <a:srgbClr val="FFC000"/>
                </a:solidFill>
              </a:rPr>
              <a:t>      &lt;p&gt;Enter your name, and submit:&lt;/p&gt;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&lt;input</a:t>
            </a:r>
          </a:p>
          <a:p>
            <a:pPr algn="l"/>
            <a:r>
              <a:rPr lang="en-US" sz="1600" dirty="0" smtClean="0">
                <a:solidFill>
                  <a:srgbClr val="FFC000"/>
                </a:solidFill>
              </a:rPr>
              <a:t>        type='submit'</a:t>
            </a:r>
          </a:p>
          <a:p>
            <a:pPr algn="l"/>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600" dirty="0" smtClean="0">
                <a:solidFill>
                  <a:srgbClr val="FFC000"/>
                </a:solidFill>
              </a:rPr>
              <a:t>Note that we use </a:t>
            </a:r>
            <a:r>
              <a:rPr lang="en-US" sz="1600" dirty="0" err="1" smtClean="0">
                <a:solidFill>
                  <a:srgbClr val="FFC000"/>
                </a:solidFill>
              </a:rPr>
              <a:t>event.preventDefault</a:t>
            </a:r>
            <a:r>
              <a:rPr lang="en-US" sz="1600" dirty="0" smtClean="0">
                <a:solidFill>
                  <a:srgbClr val="FFC000"/>
                </a:solidFill>
              </a:rPr>
              <a:t>() to prevent the form from actually being submitted.</a:t>
            </a:r>
          </a:p>
          <a:p>
            <a:pPr algn="l"/>
            <a:endParaRPr lang="en-US" sz="1600" dirty="0" smtClean="0">
              <a:solidFill>
                <a:srgbClr val="FFC000"/>
              </a:solidFill>
            </a:endParaRPr>
          </a:p>
          <a:p>
            <a:pPr algn="l"/>
            <a:r>
              <a:rPr lang="en-US" sz="1600" dirty="0" smtClean="0">
                <a:solidFill>
                  <a:srgbClr val="FFC000"/>
                </a:solidFill>
              </a:rPr>
              <a:t>Multiple Input Fields</a:t>
            </a:r>
          </a:p>
          <a:p>
            <a:pPr algn="l"/>
            <a:r>
              <a:rPr lang="en-US" sz="1600" dirty="0" smtClean="0">
                <a:solidFill>
                  <a:srgbClr val="FFC000"/>
                </a:solidFill>
              </a:rPr>
              <a:t>You can control the values of more than one input field by adding a name attribute to each element.</a:t>
            </a:r>
          </a:p>
          <a:p>
            <a:pPr algn="l"/>
            <a:endParaRPr lang="en-US" sz="1600" dirty="0" smtClean="0">
              <a:solidFill>
                <a:srgbClr val="FFC000"/>
              </a:solidFill>
            </a:endParaRPr>
          </a:p>
          <a:p>
            <a:pPr algn="l"/>
            <a:r>
              <a:rPr lang="en-US" sz="1600" dirty="0" smtClean="0">
                <a:solidFill>
                  <a:srgbClr val="FFC000"/>
                </a:solidFill>
              </a:rPr>
              <a:t>When you initialize the state in the constructor, use the field names.</a:t>
            </a:r>
          </a:p>
          <a:p>
            <a:pPr algn="l"/>
            <a:endParaRPr lang="en-US" sz="1600" dirty="0" smtClean="0">
              <a:solidFill>
                <a:srgbClr val="FFC000"/>
              </a:solidFill>
            </a:endParaRPr>
          </a:p>
          <a:p>
            <a:pPr algn="l"/>
            <a:r>
              <a:rPr lang="en-US" sz="1600" dirty="0" smtClean="0">
                <a:solidFill>
                  <a:srgbClr val="FFC000"/>
                </a:solidFill>
              </a:rPr>
              <a:t>To access the fields in the event handler use the event.target.name and </a:t>
            </a:r>
            <a:r>
              <a:rPr lang="en-US" sz="1600" dirty="0" err="1" smtClean="0">
                <a:solidFill>
                  <a:srgbClr val="FFC000"/>
                </a:solidFill>
              </a:rPr>
              <a:t>event.target.value</a:t>
            </a:r>
            <a:r>
              <a:rPr lang="en-US" sz="1600" dirty="0" smtClean="0">
                <a:solidFill>
                  <a:srgbClr val="FFC000"/>
                </a:solidFill>
              </a:rPr>
              <a:t> syntax.</a:t>
            </a:r>
          </a:p>
          <a:p>
            <a:pPr algn="l"/>
            <a:endParaRPr lang="en-US" sz="1600" dirty="0" smtClean="0">
              <a:solidFill>
                <a:srgbClr val="FFC000"/>
              </a:solidFill>
            </a:endParaRPr>
          </a:p>
          <a:p>
            <a:pPr algn="l"/>
            <a:r>
              <a:rPr lang="en-US" sz="1600" dirty="0" smtClean="0">
                <a:solidFill>
                  <a:srgbClr val="FFC000"/>
                </a:solidFill>
              </a:rPr>
              <a:t>To update the state in the </a:t>
            </a:r>
            <a:r>
              <a:rPr lang="en-US" sz="1600" dirty="0" err="1" smtClean="0">
                <a:solidFill>
                  <a:srgbClr val="FFC000"/>
                </a:solidFill>
              </a:rPr>
              <a:t>this.setState</a:t>
            </a:r>
            <a:r>
              <a:rPr lang="en-US" sz="1600" dirty="0" smtClean="0">
                <a:solidFill>
                  <a:srgbClr val="FFC000"/>
                </a:solidFill>
              </a:rPr>
              <a:t> method, use square brackets [bracket notation] around the property name.</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Write a form with two input fields:</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username: '',</a:t>
            </a:r>
          </a:p>
          <a:p>
            <a:pPr algn="l"/>
            <a:r>
              <a:rPr lang="en-US" sz="1600" dirty="0" smtClean="0">
                <a:solidFill>
                  <a:srgbClr val="FFC000"/>
                </a:solidFill>
              </a:rPr>
              <a:t>      age: null,</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myChangeHandler</a:t>
            </a:r>
            <a:r>
              <a:rPr lang="en-US" sz="1600" dirty="0" smtClean="0">
                <a:solidFill>
                  <a:srgbClr val="FFC000"/>
                </a:solidFill>
              </a:rPr>
              <a:t> = (event) =&gt; {</a:t>
            </a:r>
          </a:p>
          <a:p>
            <a:pPr algn="l"/>
            <a:r>
              <a:rPr lang="en-US" sz="1600" dirty="0" smtClean="0">
                <a:solidFill>
                  <a:srgbClr val="FFC000"/>
                </a:solidFill>
              </a:rPr>
              <a:t>    let </a:t>
            </a:r>
            <a:r>
              <a:rPr lang="en-US" sz="1600" dirty="0" err="1" smtClean="0">
                <a:solidFill>
                  <a:srgbClr val="FFC000"/>
                </a:solidFill>
              </a:rPr>
              <a:t>nam</a:t>
            </a:r>
            <a:r>
              <a:rPr lang="en-US" sz="1600" dirty="0" smtClean="0">
                <a:solidFill>
                  <a:srgbClr val="FFC000"/>
                </a:solidFill>
              </a:rPr>
              <a:t> = event.target.name;</a:t>
            </a:r>
          </a:p>
          <a:p>
            <a:pPr algn="l"/>
            <a:r>
              <a:rPr lang="en-US" sz="1600" dirty="0" smtClean="0">
                <a:solidFill>
                  <a:srgbClr val="FFC000"/>
                </a:solidFill>
              </a:rPr>
              <a:t>    let </a:t>
            </a:r>
            <a:r>
              <a:rPr lang="en-US" sz="1600" dirty="0" err="1" smtClean="0">
                <a:solidFill>
                  <a:srgbClr val="FFC000"/>
                </a:solidFill>
              </a:rPr>
              <a:t>val</a:t>
            </a:r>
            <a:r>
              <a:rPr lang="en-US" sz="1600" dirty="0" smtClean="0">
                <a:solidFill>
                  <a:srgbClr val="FFC000"/>
                </a:solidFill>
              </a:rPr>
              <a:t> = </a:t>
            </a:r>
            <a:r>
              <a:rPr lang="en-US" sz="1600" dirty="0" err="1" smtClean="0">
                <a:solidFill>
                  <a:srgbClr val="FFC000"/>
                </a:solidFill>
              </a:rPr>
              <a:t>event.target.value</a:t>
            </a:r>
            <a:r>
              <a:rPr lang="en-US" sz="1600" dirty="0" smtClean="0">
                <a:solidFill>
                  <a:srgbClr val="FFC000"/>
                </a:solidFill>
              </a:rPr>
              <a:t>;</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nam</a:t>
            </a:r>
            <a:r>
              <a:rPr lang="en-US" sz="1600" dirty="0" smtClean="0">
                <a:solidFill>
                  <a:srgbClr val="FFC000"/>
                </a:solidFill>
              </a:rPr>
              <a:t>]: </a:t>
            </a:r>
            <a:r>
              <a:rPr lang="en-US" sz="1600" dirty="0" err="1" smtClean="0">
                <a:solidFill>
                  <a:srgbClr val="FFC000"/>
                </a:solidFill>
              </a:rPr>
              <a:t>val</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&lt;h1&gt;Hello {</a:t>
            </a:r>
            <a:r>
              <a:rPr lang="en-US" sz="1600" dirty="0" err="1" smtClean="0">
                <a:solidFill>
                  <a:srgbClr val="FFC000"/>
                </a:solidFill>
              </a:rPr>
              <a:t>this.state.username</a:t>
            </a:r>
            <a:r>
              <a:rPr lang="en-US" sz="1600" dirty="0" smtClean="0">
                <a:solidFill>
                  <a:srgbClr val="FFC000"/>
                </a:solidFill>
              </a:rPr>
              <a:t>} {</a:t>
            </a:r>
            <a:r>
              <a:rPr lang="en-US" sz="1600" dirty="0" err="1" smtClean="0">
                <a:solidFill>
                  <a:srgbClr val="FFC000"/>
                </a:solidFill>
              </a:rPr>
              <a:t>this.state.age</a:t>
            </a:r>
            <a:r>
              <a:rPr lang="en-US" sz="1600" dirty="0" smtClean="0">
                <a:solidFill>
                  <a:srgbClr val="FFC000"/>
                </a:solidFill>
              </a:rPr>
              <a:t>}&lt;/h1&gt;</a:t>
            </a:r>
          </a:p>
          <a:p>
            <a:pPr algn="l"/>
            <a:r>
              <a:rPr lang="en-US" sz="1600" dirty="0" smtClean="0">
                <a:solidFill>
                  <a:srgbClr val="FFC000"/>
                </a:solidFill>
              </a:rPr>
              <a:t>      &lt;p&gt;Enter your name:&lt;/p&gt;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name='username'</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&lt;p&gt;Enter your age:&lt;/p&gt;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name='age'</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 </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800" dirty="0" smtClean="0">
              <a:solidFill>
                <a:srgbClr val="FFC000"/>
              </a:solidFill>
            </a:endParaRPr>
          </a:p>
          <a:p>
            <a:pPr algn="l"/>
            <a:r>
              <a:rPr lang="en-US" sz="1800" dirty="0" smtClean="0">
                <a:solidFill>
                  <a:srgbClr val="FFC000"/>
                </a:solidFill>
              </a:rPr>
              <a:t> Validating Form Input</a:t>
            </a:r>
          </a:p>
          <a:p>
            <a:pPr algn="l"/>
            <a:r>
              <a:rPr lang="en-US" sz="1800" dirty="0" smtClean="0">
                <a:solidFill>
                  <a:srgbClr val="FFC000"/>
                </a:solidFill>
              </a:rPr>
              <a:t>You can validate form input when the user is typing or you can wait until the form gets submitted.</a:t>
            </a:r>
          </a:p>
          <a:p>
            <a:pPr algn="l"/>
            <a:endParaRPr lang="en-US" sz="1800" dirty="0" smtClean="0">
              <a:solidFill>
                <a:srgbClr val="FFC000"/>
              </a:solidFill>
            </a:endParaRPr>
          </a:p>
          <a:p>
            <a:pPr algn="l"/>
            <a:r>
              <a:rPr lang="en-US" sz="1800" dirty="0" smtClean="0">
                <a:solidFill>
                  <a:srgbClr val="FFC000"/>
                </a:solidFill>
              </a:rPr>
              <a:t>Example:</a:t>
            </a:r>
          </a:p>
          <a:p>
            <a:pPr algn="l"/>
            <a:r>
              <a:rPr lang="en-US" sz="1800" dirty="0" smtClean="0">
                <a:solidFill>
                  <a:srgbClr val="FFC000"/>
                </a:solidFill>
              </a:rPr>
              <a:t>When you fill in your age, you will get an alert if the age field is not numeric:</a:t>
            </a:r>
          </a:p>
          <a:p>
            <a:pPr algn="l"/>
            <a:endParaRPr lang="en-US" sz="1800" dirty="0" smtClean="0">
              <a:solidFill>
                <a:srgbClr val="FFC000"/>
              </a:solidFill>
            </a:endParaRPr>
          </a:p>
          <a:p>
            <a:pPr algn="l"/>
            <a:r>
              <a:rPr lang="en-US" sz="1800" dirty="0" smtClean="0">
                <a:solidFill>
                  <a:srgbClr val="FFC000"/>
                </a:solidFill>
              </a:rPr>
              <a:t>class </a:t>
            </a:r>
            <a:r>
              <a:rPr lang="en-US" sz="1800" dirty="0" err="1" smtClean="0">
                <a:solidFill>
                  <a:srgbClr val="FFC000"/>
                </a:solidFill>
              </a:rPr>
              <a:t>MyForm</a:t>
            </a:r>
            <a:r>
              <a:rPr lang="en-US" sz="1800" dirty="0" smtClean="0">
                <a:solidFill>
                  <a:srgbClr val="FFC000"/>
                </a:solidFill>
              </a:rPr>
              <a:t> extends </a:t>
            </a:r>
            <a:r>
              <a:rPr lang="en-US" sz="1800" dirty="0" err="1" smtClean="0">
                <a:solidFill>
                  <a:srgbClr val="FFC000"/>
                </a:solidFill>
              </a:rPr>
              <a:t>React.Component</a:t>
            </a:r>
            <a:r>
              <a:rPr lang="en-US" sz="1800" dirty="0" smtClean="0">
                <a:solidFill>
                  <a:srgbClr val="FFC000"/>
                </a:solidFill>
              </a:rPr>
              <a:t> {</a:t>
            </a:r>
          </a:p>
          <a:p>
            <a:pPr algn="l"/>
            <a:r>
              <a:rPr lang="en-US" sz="1800" dirty="0" smtClean="0">
                <a:solidFill>
                  <a:srgbClr val="FFC000"/>
                </a:solidFill>
              </a:rPr>
              <a:t>  constructor(props) {</a:t>
            </a:r>
          </a:p>
          <a:p>
            <a:pPr algn="l"/>
            <a:r>
              <a:rPr lang="en-US" sz="1800" dirty="0" smtClean="0">
                <a:solidFill>
                  <a:srgbClr val="FFC000"/>
                </a:solidFill>
              </a:rPr>
              <a:t>    super(props);</a:t>
            </a:r>
          </a:p>
          <a:p>
            <a:pPr algn="l"/>
            <a:r>
              <a:rPr lang="en-US" sz="1800" dirty="0" smtClean="0">
                <a:solidFill>
                  <a:srgbClr val="FFC000"/>
                </a:solidFill>
              </a:rPr>
              <a:t>    </a:t>
            </a:r>
            <a:r>
              <a:rPr lang="en-US" sz="1800" dirty="0" err="1" smtClean="0">
                <a:solidFill>
                  <a:srgbClr val="FFC000"/>
                </a:solidFill>
              </a:rPr>
              <a:t>this.state</a:t>
            </a:r>
            <a:r>
              <a:rPr lang="en-US" sz="1800" dirty="0" smtClean="0">
                <a:solidFill>
                  <a:srgbClr val="FFC000"/>
                </a:solidFill>
              </a:rPr>
              <a:t> = {</a:t>
            </a:r>
          </a:p>
          <a:p>
            <a:pPr algn="l"/>
            <a:r>
              <a:rPr lang="en-US" sz="1800" dirty="0" smtClean="0">
                <a:solidFill>
                  <a:srgbClr val="FFC000"/>
                </a:solidFill>
              </a:rPr>
              <a:t>      username: '',</a:t>
            </a:r>
          </a:p>
          <a:p>
            <a:pPr algn="l"/>
            <a:r>
              <a:rPr lang="en-US" sz="1800" dirty="0" smtClean="0">
                <a:solidFill>
                  <a:srgbClr val="FFC000"/>
                </a:solidFill>
              </a:rPr>
              <a:t>      age: null,</a:t>
            </a:r>
          </a:p>
          <a:p>
            <a:pPr algn="l"/>
            <a:r>
              <a:rPr lang="en-US" sz="1800" dirty="0" smtClean="0">
                <a:solidFill>
                  <a:srgbClr val="FFC000"/>
                </a:solidFill>
              </a:rPr>
              <a:t>    };</a:t>
            </a:r>
          </a:p>
          <a:p>
            <a:pPr algn="l"/>
            <a:r>
              <a:rPr lang="en-US" sz="1800" dirty="0" smtClean="0">
                <a:solidFill>
                  <a:srgbClr val="FFC000"/>
                </a:solidFill>
              </a:rPr>
              <a:t>  }</a:t>
            </a:r>
          </a:p>
          <a:p>
            <a:pPr algn="l"/>
            <a:r>
              <a:rPr lang="en-US" sz="1800" dirty="0" smtClean="0">
                <a:solidFill>
                  <a:srgbClr val="FFC000"/>
                </a:solidFill>
              </a:rPr>
              <a:t>  </a:t>
            </a:r>
            <a:r>
              <a:rPr lang="en-US" sz="1800" dirty="0" err="1" smtClean="0">
                <a:solidFill>
                  <a:srgbClr val="FFC000"/>
                </a:solidFill>
              </a:rPr>
              <a:t>myChangeHandler</a:t>
            </a:r>
            <a:r>
              <a:rPr lang="en-US" sz="1800" dirty="0" smtClean="0">
                <a:solidFill>
                  <a:srgbClr val="FFC000"/>
                </a:solidFill>
              </a:rPr>
              <a:t> = (event) =&gt; {</a:t>
            </a:r>
          </a:p>
          <a:p>
            <a:pPr algn="l"/>
            <a:r>
              <a:rPr lang="en-US" sz="1800" dirty="0" smtClean="0">
                <a:solidFill>
                  <a:srgbClr val="FFC000"/>
                </a:solidFill>
              </a:rPr>
              <a:t>    let </a:t>
            </a:r>
            <a:r>
              <a:rPr lang="en-US" sz="1800" dirty="0" err="1" smtClean="0">
                <a:solidFill>
                  <a:srgbClr val="FFC000"/>
                </a:solidFill>
              </a:rPr>
              <a:t>nam</a:t>
            </a:r>
            <a:r>
              <a:rPr lang="en-US" sz="1800" dirty="0" smtClean="0">
                <a:solidFill>
                  <a:srgbClr val="FFC000"/>
                </a:solidFill>
              </a:rPr>
              <a:t> = event.target.name;</a:t>
            </a:r>
          </a:p>
          <a:p>
            <a:pPr algn="l"/>
            <a:r>
              <a:rPr lang="en-US" sz="1800" dirty="0" smtClean="0">
                <a:solidFill>
                  <a:srgbClr val="FFC000"/>
                </a:solidFill>
              </a:rPr>
              <a:t>    let </a:t>
            </a:r>
            <a:r>
              <a:rPr lang="en-US" sz="1800" dirty="0" err="1" smtClean="0">
                <a:solidFill>
                  <a:srgbClr val="FFC000"/>
                </a:solidFill>
              </a:rPr>
              <a:t>val</a:t>
            </a:r>
            <a:r>
              <a:rPr lang="en-US" sz="1800" dirty="0" smtClean="0">
                <a:solidFill>
                  <a:srgbClr val="FFC000"/>
                </a:solidFill>
              </a:rPr>
              <a:t> = </a:t>
            </a:r>
            <a:r>
              <a:rPr lang="en-US" sz="1800" dirty="0" err="1" smtClean="0">
                <a:solidFill>
                  <a:srgbClr val="FFC000"/>
                </a:solidFill>
              </a:rPr>
              <a:t>event.target.value</a:t>
            </a:r>
            <a:r>
              <a:rPr lang="en-US" sz="1800" dirty="0" smtClean="0">
                <a:solidFill>
                  <a:srgbClr val="FFC000"/>
                </a:solidFill>
              </a:rPr>
              <a:t>;</a:t>
            </a:r>
          </a:p>
          <a:p>
            <a:pPr algn="l"/>
            <a:r>
              <a:rPr lang="en-US" sz="1800" dirty="0" smtClean="0">
                <a:solidFill>
                  <a:srgbClr val="FFC000"/>
                </a:solidFill>
              </a:rPr>
              <a:t>    if (</a:t>
            </a:r>
            <a:r>
              <a:rPr lang="en-US" sz="1800" dirty="0" err="1" smtClean="0">
                <a:solidFill>
                  <a:srgbClr val="FFC000"/>
                </a:solidFill>
              </a:rPr>
              <a:t>nam</a:t>
            </a:r>
            <a:r>
              <a:rPr lang="en-US" sz="1800" dirty="0" smtClean="0">
                <a:solidFill>
                  <a:srgbClr val="FFC000"/>
                </a:solidFill>
              </a:rPr>
              <a:t> === "age") {</a:t>
            </a:r>
          </a:p>
          <a:p>
            <a:pPr algn="l"/>
            <a:r>
              <a:rPr lang="en-US" sz="1800" dirty="0" smtClean="0">
                <a:solidFill>
                  <a:srgbClr val="FFC000"/>
                </a:solidFill>
              </a:rPr>
              <a:t>      if (!Number(</a:t>
            </a:r>
            <a:r>
              <a:rPr lang="en-US" sz="1800" dirty="0" err="1" smtClean="0">
                <a:solidFill>
                  <a:srgbClr val="FFC000"/>
                </a:solidFill>
              </a:rPr>
              <a:t>val</a:t>
            </a:r>
            <a:r>
              <a:rPr lang="en-US" sz="1800" dirty="0" smtClean="0">
                <a:solidFill>
                  <a:srgbClr val="FFC000"/>
                </a:solidFill>
              </a:rPr>
              <a:t>)) {</a:t>
            </a:r>
          </a:p>
          <a:p>
            <a:pPr algn="l"/>
            <a:r>
              <a:rPr lang="en-US" sz="1800" dirty="0" smtClean="0">
                <a:solidFill>
                  <a:srgbClr val="FFC000"/>
                </a:solidFill>
              </a:rPr>
              <a:t>        alert("Your age must be a number");</a:t>
            </a:r>
          </a:p>
          <a:p>
            <a:pPr algn="l"/>
            <a:r>
              <a:rPr lang="en-US" sz="1800" dirty="0" smtClean="0">
                <a:solidFill>
                  <a:srgbClr val="FFC000"/>
                </a:solidFill>
              </a:rPr>
              <a:t>      }</a:t>
            </a:r>
          </a:p>
          <a:p>
            <a:pPr algn="l"/>
            <a:r>
              <a:rPr lang="en-US" sz="1800" dirty="0" smtClean="0">
                <a:solidFill>
                  <a:srgbClr val="FFC000"/>
                </a:solidFill>
              </a:rPr>
              <a:t>    }</a:t>
            </a:r>
          </a:p>
          <a:p>
            <a:pPr algn="l"/>
            <a:r>
              <a:rPr lang="en-US" sz="1800" dirty="0" smtClean="0">
                <a:solidFill>
                  <a:srgbClr val="FFC000"/>
                </a:solidFill>
              </a:rPr>
              <a:t>    </a:t>
            </a:r>
            <a:r>
              <a:rPr lang="en-US" sz="1800" dirty="0" err="1" smtClean="0">
                <a:solidFill>
                  <a:srgbClr val="FFC000"/>
                </a:solidFill>
              </a:rPr>
              <a:t>this.setState</a:t>
            </a:r>
            <a:r>
              <a:rPr lang="en-US" sz="1800" dirty="0" smtClean="0">
                <a:solidFill>
                  <a:srgbClr val="FFC000"/>
                </a:solidFill>
              </a:rPr>
              <a:t>({[</a:t>
            </a:r>
            <a:r>
              <a:rPr lang="en-US" sz="1800" dirty="0" err="1" smtClean="0">
                <a:solidFill>
                  <a:srgbClr val="FFC000"/>
                </a:solidFill>
              </a:rPr>
              <a:t>nam</a:t>
            </a:r>
            <a:r>
              <a:rPr lang="en-US" sz="1800" dirty="0" smtClean="0">
                <a:solidFill>
                  <a:srgbClr val="FFC000"/>
                </a:solidFill>
              </a:rPr>
              <a:t>]: </a:t>
            </a:r>
            <a:r>
              <a:rPr lang="en-US" sz="1800" dirty="0" err="1" smtClean="0">
                <a:solidFill>
                  <a:srgbClr val="FFC000"/>
                </a:solidFill>
              </a:rPr>
              <a:t>val</a:t>
            </a:r>
            <a:r>
              <a:rPr lang="en-US" sz="1800" dirty="0" smtClean="0">
                <a:solidFill>
                  <a:srgbClr val="FFC000"/>
                </a:solidFill>
              </a:rPr>
              <a:t>});</a:t>
            </a:r>
          </a:p>
          <a:p>
            <a:pPr algn="l"/>
            <a:r>
              <a:rPr lang="en-US" sz="1800" dirty="0" smtClean="0">
                <a:solidFill>
                  <a:srgbClr val="FFC000"/>
                </a:solidFill>
              </a:rPr>
              <a:t>  }</a:t>
            </a:r>
          </a:p>
          <a:p>
            <a:pPr algn="l"/>
            <a:r>
              <a:rPr lang="en-US" sz="1800" dirty="0" smtClean="0">
                <a:solidFill>
                  <a:srgbClr val="FFC000"/>
                </a:solidFill>
              </a:rPr>
              <a:t>  render() {</a:t>
            </a:r>
          </a:p>
          <a:p>
            <a:pPr algn="l"/>
            <a:r>
              <a:rPr lang="en-US" sz="1800" dirty="0" smtClean="0">
                <a:solidFill>
                  <a:srgbClr val="FFC000"/>
                </a:solidFill>
              </a:rPr>
              <a:t>    return (</a:t>
            </a:r>
          </a:p>
          <a:p>
            <a:pPr algn="l"/>
            <a:r>
              <a:rPr lang="en-US" sz="1800" dirty="0" smtClean="0">
                <a:solidFill>
                  <a:srgbClr val="FFC000"/>
                </a:solidFill>
              </a:rPr>
              <a:t>      &lt;form&gt;</a:t>
            </a:r>
          </a:p>
          <a:p>
            <a:pPr algn="l"/>
            <a:r>
              <a:rPr lang="en-US" sz="1800" dirty="0" smtClean="0">
                <a:solidFill>
                  <a:srgbClr val="FFC000"/>
                </a:solidFill>
              </a:rPr>
              <a:t>      &lt;h1&gt;Hello {</a:t>
            </a:r>
            <a:r>
              <a:rPr lang="en-US" sz="1800" dirty="0" err="1" smtClean="0">
                <a:solidFill>
                  <a:srgbClr val="FFC000"/>
                </a:solidFill>
              </a:rPr>
              <a:t>this.state.username</a:t>
            </a:r>
            <a:r>
              <a:rPr lang="en-US" sz="1800" dirty="0" smtClean="0">
                <a:solidFill>
                  <a:srgbClr val="FFC000"/>
                </a:solidFill>
              </a:rPr>
              <a:t>} {</a:t>
            </a:r>
            <a:r>
              <a:rPr lang="en-US" sz="1800" dirty="0" err="1" smtClean="0">
                <a:solidFill>
                  <a:srgbClr val="FFC000"/>
                </a:solidFill>
              </a:rPr>
              <a:t>this.state.age</a:t>
            </a:r>
            <a:r>
              <a:rPr lang="en-US" sz="1800" dirty="0" smtClean="0">
                <a:solidFill>
                  <a:srgbClr val="FFC000"/>
                </a:solidFill>
              </a:rPr>
              <a:t>}&lt;/h1&gt;</a:t>
            </a:r>
          </a:p>
          <a:p>
            <a:pPr algn="l"/>
            <a:r>
              <a:rPr lang="en-US" sz="1800" dirty="0" smtClean="0">
                <a:solidFill>
                  <a:srgbClr val="FFC000"/>
                </a:solidFill>
              </a:rPr>
              <a:t>      &lt;p&gt;Enter your name:&lt;/p&gt;</a:t>
            </a:r>
          </a:p>
          <a:p>
            <a:pPr algn="l"/>
            <a:r>
              <a:rPr lang="en-US" sz="1800" dirty="0" smtClean="0">
                <a:solidFill>
                  <a:srgbClr val="FFC000"/>
                </a:solidFill>
              </a:rPr>
              <a:t>      &lt;input</a:t>
            </a:r>
          </a:p>
          <a:p>
            <a:pPr algn="l"/>
            <a:r>
              <a:rPr lang="en-US" sz="1800" dirty="0" smtClean="0">
                <a:solidFill>
                  <a:srgbClr val="FFC000"/>
                </a:solidFill>
              </a:rPr>
              <a:t>        type='text'</a:t>
            </a:r>
          </a:p>
          <a:p>
            <a:pPr algn="l"/>
            <a:r>
              <a:rPr lang="en-US" sz="1800" dirty="0" smtClean="0">
                <a:solidFill>
                  <a:srgbClr val="FFC000"/>
                </a:solidFill>
              </a:rPr>
              <a:t>        name='username'</a:t>
            </a:r>
          </a:p>
          <a:p>
            <a:pPr algn="l"/>
            <a:r>
              <a:rPr lang="en-US" sz="1800" dirty="0" smtClean="0">
                <a:solidFill>
                  <a:srgbClr val="FFC000"/>
                </a:solidFill>
              </a:rPr>
              <a:t>        </a:t>
            </a:r>
            <a:r>
              <a:rPr lang="en-US" sz="1800" dirty="0" err="1" smtClean="0">
                <a:solidFill>
                  <a:srgbClr val="FFC000"/>
                </a:solidFill>
              </a:rPr>
              <a:t>onChange</a:t>
            </a:r>
            <a:r>
              <a:rPr lang="en-US" sz="1800" dirty="0" smtClean="0">
                <a:solidFill>
                  <a:srgbClr val="FFC000"/>
                </a:solidFill>
              </a:rPr>
              <a:t>={</a:t>
            </a:r>
            <a:r>
              <a:rPr lang="en-US" sz="1800" dirty="0" err="1" smtClean="0">
                <a:solidFill>
                  <a:srgbClr val="FFC000"/>
                </a:solidFill>
              </a:rPr>
              <a:t>this.myChangeHandler</a:t>
            </a:r>
            <a:r>
              <a:rPr lang="en-US" sz="1800" dirty="0" smtClean="0">
                <a:solidFill>
                  <a:srgbClr val="FFC000"/>
                </a:solidFill>
              </a:rPr>
              <a:t>}</a:t>
            </a:r>
          </a:p>
          <a:p>
            <a:pPr algn="l"/>
            <a:r>
              <a:rPr lang="en-US" sz="1800" dirty="0" smtClean="0">
                <a:solidFill>
                  <a:srgbClr val="FFC000"/>
                </a:solidFill>
              </a:rPr>
              <a:t>      /&gt;</a:t>
            </a:r>
          </a:p>
          <a:p>
            <a:pPr algn="l"/>
            <a:r>
              <a:rPr lang="en-US" sz="1800" dirty="0" smtClean="0">
                <a:solidFill>
                  <a:srgbClr val="FFC000"/>
                </a:solidFill>
              </a:rPr>
              <a:t>      &lt;p&gt;Enter your age:&lt;/p&gt;</a:t>
            </a:r>
          </a:p>
          <a:p>
            <a:pPr algn="l"/>
            <a:r>
              <a:rPr lang="en-US" sz="1800" dirty="0" smtClean="0">
                <a:solidFill>
                  <a:srgbClr val="FFC000"/>
                </a:solidFill>
              </a:rPr>
              <a:t>      &lt;input</a:t>
            </a:r>
          </a:p>
          <a:p>
            <a:pPr algn="l"/>
            <a:r>
              <a:rPr lang="en-US" sz="1800" dirty="0" smtClean="0">
                <a:solidFill>
                  <a:srgbClr val="FFC000"/>
                </a:solidFill>
              </a:rPr>
              <a:t>        type='text'</a:t>
            </a:r>
          </a:p>
          <a:p>
            <a:pPr algn="l"/>
            <a:r>
              <a:rPr lang="en-US" sz="1800" dirty="0" smtClean="0">
                <a:solidFill>
                  <a:srgbClr val="FFC000"/>
                </a:solidFill>
              </a:rPr>
              <a:t>        name='age'</a:t>
            </a:r>
          </a:p>
          <a:p>
            <a:pPr algn="l"/>
            <a:r>
              <a:rPr lang="en-US" sz="1800" dirty="0" smtClean="0">
                <a:solidFill>
                  <a:srgbClr val="FFC000"/>
                </a:solidFill>
              </a:rPr>
              <a:t>        </a:t>
            </a:r>
            <a:r>
              <a:rPr lang="en-US" sz="1800" dirty="0" err="1" smtClean="0">
                <a:solidFill>
                  <a:srgbClr val="FFC000"/>
                </a:solidFill>
              </a:rPr>
              <a:t>onChange</a:t>
            </a:r>
            <a:r>
              <a:rPr lang="en-US" sz="1800" dirty="0" smtClean="0">
                <a:solidFill>
                  <a:srgbClr val="FFC000"/>
                </a:solidFill>
              </a:rPr>
              <a:t>={</a:t>
            </a:r>
            <a:r>
              <a:rPr lang="en-US" sz="1800" dirty="0" err="1" smtClean="0">
                <a:solidFill>
                  <a:srgbClr val="FFC000"/>
                </a:solidFill>
              </a:rPr>
              <a:t>this.myChangeHandler</a:t>
            </a:r>
            <a:r>
              <a:rPr lang="en-US" sz="1800" dirty="0" smtClean="0">
                <a:solidFill>
                  <a:srgbClr val="FFC000"/>
                </a:solidFill>
              </a:rPr>
              <a:t>}</a:t>
            </a:r>
          </a:p>
          <a:p>
            <a:pPr algn="l"/>
            <a:r>
              <a:rPr lang="en-US" sz="1800" dirty="0" smtClean="0">
                <a:solidFill>
                  <a:srgbClr val="FFC000"/>
                </a:solidFill>
              </a:rPr>
              <a:t>      /&gt;</a:t>
            </a:r>
          </a:p>
          <a:p>
            <a:pPr algn="l"/>
            <a:r>
              <a:rPr lang="en-US" sz="1800" dirty="0" smtClean="0">
                <a:solidFill>
                  <a:srgbClr val="FFC000"/>
                </a:solidFill>
              </a:rPr>
              <a:t>      &lt;/form&gt;</a:t>
            </a:r>
          </a:p>
          <a:p>
            <a:pPr algn="l"/>
            <a:r>
              <a:rPr lang="en-US" sz="1800" dirty="0" smtClean="0">
                <a:solidFill>
                  <a:srgbClr val="FFC000"/>
                </a:solidFill>
              </a:rPr>
              <a:t>    );</a:t>
            </a:r>
          </a:p>
          <a:p>
            <a:pPr algn="l"/>
            <a:r>
              <a:rPr lang="en-US" sz="1800" dirty="0" smtClean="0">
                <a:solidFill>
                  <a:srgbClr val="FFC000"/>
                </a:solidFill>
              </a:rPr>
              <a:t>  }</a:t>
            </a:r>
          </a:p>
          <a:p>
            <a:pPr algn="l"/>
            <a:r>
              <a:rPr lang="en-US" sz="1800" dirty="0" smtClean="0">
                <a:solidFill>
                  <a:srgbClr val="FFC000"/>
                </a:solidFill>
              </a:rPr>
              <a:t>}</a:t>
            </a:r>
          </a:p>
          <a:p>
            <a:pPr algn="l"/>
            <a:endParaRPr lang="en-US" sz="1800" dirty="0" smtClean="0">
              <a:solidFill>
                <a:srgbClr val="FFC000"/>
              </a:solidFill>
            </a:endParaRPr>
          </a:p>
          <a:p>
            <a:pPr algn="l"/>
            <a:r>
              <a:rPr lang="en-US" sz="1800" dirty="0" err="1" smtClean="0">
                <a:solidFill>
                  <a:srgbClr val="FFC000"/>
                </a:solidFill>
              </a:rPr>
              <a:t>ReactDOM.render</a:t>
            </a:r>
            <a:r>
              <a:rPr lang="en-US" sz="1800" dirty="0" smtClean="0">
                <a:solidFill>
                  <a:srgbClr val="FFC000"/>
                </a:solidFill>
              </a:rPr>
              <a:t>(&lt;</a:t>
            </a:r>
            <a:r>
              <a:rPr lang="en-US" sz="1800" dirty="0" err="1" smtClean="0">
                <a:solidFill>
                  <a:srgbClr val="FFC000"/>
                </a:solidFill>
              </a:rPr>
              <a:t>MyForm</a:t>
            </a:r>
            <a:r>
              <a:rPr lang="en-US" sz="1800" dirty="0" smtClean="0">
                <a:solidFill>
                  <a:srgbClr val="FFC000"/>
                </a:solidFill>
              </a:rPr>
              <a:t> /&gt;, </a:t>
            </a:r>
            <a:r>
              <a:rPr lang="en-US" sz="1800" dirty="0" err="1" smtClean="0">
                <a:solidFill>
                  <a:srgbClr val="FFC000"/>
                </a:solidFill>
              </a:rPr>
              <a:t>document.getElementById</a:t>
            </a:r>
            <a:r>
              <a:rPr lang="en-US" sz="1800" dirty="0" smtClean="0">
                <a:solidFill>
                  <a:srgbClr val="FFC000"/>
                </a:solidFill>
              </a:rPr>
              <a:t>('root'));</a:t>
            </a:r>
            <a:endParaRPr lang="en-US" sz="18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100" dirty="0" smtClean="0">
              <a:solidFill>
                <a:srgbClr val="FFC000"/>
              </a:solidFill>
            </a:endParaRPr>
          </a:p>
          <a:p>
            <a:pPr algn="l"/>
            <a:r>
              <a:rPr lang="en-US" sz="1100" dirty="0" smtClean="0">
                <a:solidFill>
                  <a:srgbClr val="FFC000"/>
                </a:solidFill>
              </a:rPr>
              <a:t>Below you will see the same example as above, but the validation is done when the form gets submitted instead of when you write in the field.</a:t>
            </a:r>
          </a:p>
          <a:p>
            <a:pPr algn="l"/>
            <a:endParaRPr lang="en-US" sz="1100" dirty="0" smtClean="0">
              <a:solidFill>
                <a:srgbClr val="FFC000"/>
              </a:solidFill>
            </a:endParaRPr>
          </a:p>
          <a:p>
            <a:pPr algn="l"/>
            <a:r>
              <a:rPr lang="en-US" sz="1100" dirty="0" smtClean="0">
                <a:solidFill>
                  <a:srgbClr val="FFC000"/>
                </a:solidFill>
              </a:rPr>
              <a:t>Example:</a:t>
            </a:r>
          </a:p>
          <a:p>
            <a:pPr algn="l"/>
            <a:r>
              <a:rPr lang="en-US" sz="1100" dirty="0" smtClean="0">
                <a:solidFill>
                  <a:srgbClr val="FFC000"/>
                </a:solidFill>
              </a:rPr>
              <a:t>Same example, but with the validation at form submit:</a:t>
            </a:r>
          </a:p>
          <a:p>
            <a:pPr algn="l"/>
            <a:endParaRPr lang="en-US" sz="1100" dirty="0" smtClean="0">
              <a:solidFill>
                <a:srgbClr val="FFC000"/>
              </a:solidFill>
            </a:endParaRPr>
          </a:p>
          <a:p>
            <a:pPr algn="l"/>
            <a:r>
              <a:rPr lang="en-US" sz="1100" dirty="0" smtClean="0">
                <a:solidFill>
                  <a:srgbClr val="FFC000"/>
                </a:solidFill>
              </a:rPr>
              <a:t>class </a:t>
            </a:r>
            <a:r>
              <a:rPr lang="en-US" sz="1100" dirty="0" err="1" smtClean="0">
                <a:solidFill>
                  <a:srgbClr val="FFC000"/>
                </a:solidFill>
              </a:rPr>
              <a:t>MyForm</a:t>
            </a:r>
            <a:r>
              <a:rPr lang="en-US" sz="1100" dirty="0" smtClean="0">
                <a:solidFill>
                  <a:srgbClr val="FFC000"/>
                </a:solidFill>
              </a:rPr>
              <a:t> extends </a:t>
            </a:r>
            <a:r>
              <a:rPr lang="en-US" sz="1100" dirty="0" err="1" smtClean="0">
                <a:solidFill>
                  <a:srgbClr val="FFC000"/>
                </a:solidFill>
              </a:rPr>
              <a:t>React.Component</a:t>
            </a:r>
            <a:r>
              <a:rPr lang="en-US" sz="1100" dirty="0" smtClean="0">
                <a:solidFill>
                  <a:srgbClr val="FFC000"/>
                </a:solidFill>
              </a:rPr>
              <a:t> {</a:t>
            </a:r>
          </a:p>
          <a:p>
            <a:pPr algn="l"/>
            <a:r>
              <a:rPr lang="en-US" sz="1100" dirty="0" smtClean="0">
                <a:solidFill>
                  <a:srgbClr val="FFC000"/>
                </a:solidFill>
              </a:rPr>
              <a:t>  constructor(props) {</a:t>
            </a:r>
          </a:p>
          <a:p>
            <a:pPr algn="l"/>
            <a:r>
              <a:rPr lang="en-US" sz="1100" dirty="0" smtClean="0">
                <a:solidFill>
                  <a:srgbClr val="FFC000"/>
                </a:solidFill>
              </a:rPr>
              <a:t>    super(props);</a:t>
            </a:r>
          </a:p>
          <a:p>
            <a:pPr algn="l"/>
            <a:r>
              <a:rPr lang="en-US" sz="1100" dirty="0" smtClean="0">
                <a:solidFill>
                  <a:srgbClr val="FFC000"/>
                </a:solidFill>
              </a:rPr>
              <a:t>    </a:t>
            </a:r>
            <a:r>
              <a:rPr lang="en-US" sz="1100" dirty="0" err="1" smtClean="0">
                <a:solidFill>
                  <a:srgbClr val="FFC000"/>
                </a:solidFill>
              </a:rPr>
              <a:t>this.state</a:t>
            </a:r>
            <a:r>
              <a:rPr lang="en-US" sz="1100" dirty="0" smtClean="0">
                <a:solidFill>
                  <a:srgbClr val="FFC000"/>
                </a:solidFill>
              </a:rPr>
              <a:t> = {</a:t>
            </a:r>
          </a:p>
          <a:p>
            <a:pPr algn="l"/>
            <a:r>
              <a:rPr lang="en-US" sz="1100" dirty="0" smtClean="0">
                <a:solidFill>
                  <a:srgbClr val="FFC000"/>
                </a:solidFill>
              </a:rPr>
              <a:t>      username: '',</a:t>
            </a:r>
          </a:p>
          <a:p>
            <a:pPr algn="l"/>
            <a:r>
              <a:rPr lang="en-US" sz="1100" dirty="0" smtClean="0">
                <a:solidFill>
                  <a:srgbClr val="FFC000"/>
                </a:solidFill>
              </a:rPr>
              <a:t>      age: null,</a:t>
            </a:r>
          </a:p>
          <a:p>
            <a:pPr algn="l"/>
            <a:r>
              <a:rPr lang="en-US" sz="1100" dirty="0" smtClean="0">
                <a:solidFill>
                  <a:srgbClr val="FFC000"/>
                </a:solidFill>
              </a:rPr>
              <a:t>    };</a:t>
            </a:r>
          </a:p>
          <a:p>
            <a:pPr algn="l"/>
            <a:r>
              <a:rPr lang="en-US" sz="1100" dirty="0" smtClean="0">
                <a:solidFill>
                  <a:srgbClr val="FFC000"/>
                </a:solidFill>
              </a:rPr>
              <a:t>  }</a:t>
            </a:r>
          </a:p>
          <a:p>
            <a:pPr algn="l"/>
            <a:r>
              <a:rPr lang="en-US" sz="1100" dirty="0" smtClean="0">
                <a:solidFill>
                  <a:srgbClr val="FFC000"/>
                </a:solidFill>
              </a:rPr>
              <a:t>  </a:t>
            </a:r>
            <a:r>
              <a:rPr lang="en-US" sz="1100" dirty="0" err="1" smtClean="0">
                <a:solidFill>
                  <a:srgbClr val="FFC000"/>
                </a:solidFill>
              </a:rPr>
              <a:t>mySubmitHandler</a:t>
            </a:r>
            <a:r>
              <a:rPr lang="en-US" sz="1100" dirty="0" smtClean="0">
                <a:solidFill>
                  <a:srgbClr val="FFC000"/>
                </a:solidFill>
              </a:rPr>
              <a:t> = (event) =&gt; {</a:t>
            </a:r>
          </a:p>
          <a:p>
            <a:pPr algn="l"/>
            <a:r>
              <a:rPr lang="en-US" sz="1100" dirty="0" smtClean="0">
                <a:solidFill>
                  <a:srgbClr val="FFC000"/>
                </a:solidFill>
              </a:rPr>
              <a:t>    </a:t>
            </a:r>
            <a:r>
              <a:rPr lang="en-US" sz="1100" dirty="0" err="1" smtClean="0">
                <a:solidFill>
                  <a:srgbClr val="FFC000"/>
                </a:solidFill>
              </a:rPr>
              <a:t>event.preventDefault</a:t>
            </a:r>
            <a:r>
              <a:rPr lang="en-US" sz="1100" dirty="0" smtClean="0">
                <a:solidFill>
                  <a:srgbClr val="FFC000"/>
                </a:solidFill>
              </a:rPr>
              <a:t>();</a:t>
            </a:r>
          </a:p>
          <a:p>
            <a:pPr algn="l"/>
            <a:r>
              <a:rPr lang="en-US" sz="1100" dirty="0" smtClean="0">
                <a:solidFill>
                  <a:srgbClr val="FFC000"/>
                </a:solidFill>
              </a:rPr>
              <a:t>    let age = </a:t>
            </a:r>
            <a:r>
              <a:rPr lang="en-US" sz="1100" dirty="0" err="1" smtClean="0">
                <a:solidFill>
                  <a:srgbClr val="FFC000"/>
                </a:solidFill>
              </a:rPr>
              <a:t>this.state.age</a:t>
            </a:r>
            <a:r>
              <a:rPr lang="en-US" sz="1100" dirty="0" smtClean="0">
                <a:solidFill>
                  <a:srgbClr val="FFC000"/>
                </a:solidFill>
              </a:rPr>
              <a:t>;</a:t>
            </a:r>
          </a:p>
          <a:p>
            <a:pPr algn="l"/>
            <a:r>
              <a:rPr lang="en-US" sz="1100" dirty="0" smtClean="0">
                <a:solidFill>
                  <a:srgbClr val="FFC000"/>
                </a:solidFill>
              </a:rPr>
              <a:t>    if (!Number(age)) {</a:t>
            </a:r>
          </a:p>
          <a:p>
            <a:pPr algn="l"/>
            <a:r>
              <a:rPr lang="en-US" sz="1100" dirty="0" smtClean="0">
                <a:solidFill>
                  <a:srgbClr val="FFC000"/>
                </a:solidFill>
              </a:rPr>
              <a:t>      alert("Your age must be a number");</a:t>
            </a:r>
          </a:p>
          <a:p>
            <a:pPr algn="l"/>
            <a:r>
              <a:rPr lang="en-US" sz="1100" dirty="0" smtClean="0">
                <a:solidFill>
                  <a:srgbClr val="FFC000"/>
                </a:solidFill>
              </a:rPr>
              <a:t>    }</a:t>
            </a:r>
          </a:p>
          <a:p>
            <a:pPr algn="l"/>
            <a:r>
              <a:rPr lang="en-US" sz="1100" dirty="0" smtClean="0">
                <a:solidFill>
                  <a:srgbClr val="FFC000"/>
                </a:solidFill>
              </a:rPr>
              <a:t>  }</a:t>
            </a:r>
          </a:p>
          <a:p>
            <a:pPr algn="l"/>
            <a:r>
              <a:rPr lang="en-US" sz="1100" dirty="0" smtClean="0">
                <a:solidFill>
                  <a:srgbClr val="FFC000"/>
                </a:solidFill>
              </a:rPr>
              <a:t>  </a:t>
            </a:r>
            <a:r>
              <a:rPr lang="en-US" sz="1100" dirty="0" err="1" smtClean="0">
                <a:solidFill>
                  <a:srgbClr val="FFC000"/>
                </a:solidFill>
              </a:rPr>
              <a:t>myChangeHandler</a:t>
            </a:r>
            <a:r>
              <a:rPr lang="en-US" sz="1100" dirty="0" smtClean="0">
                <a:solidFill>
                  <a:srgbClr val="FFC000"/>
                </a:solidFill>
              </a:rPr>
              <a:t> = (event) =&gt; {</a:t>
            </a:r>
          </a:p>
          <a:p>
            <a:pPr algn="l"/>
            <a:r>
              <a:rPr lang="en-US" sz="1100" dirty="0" smtClean="0">
                <a:solidFill>
                  <a:srgbClr val="FFC000"/>
                </a:solidFill>
              </a:rPr>
              <a:t>    let </a:t>
            </a:r>
            <a:r>
              <a:rPr lang="en-US" sz="1100" dirty="0" err="1" smtClean="0">
                <a:solidFill>
                  <a:srgbClr val="FFC000"/>
                </a:solidFill>
              </a:rPr>
              <a:t>nam</a:t>
            </a:r>
            <a:r>
              <a:rPr lang="en-US" sz="1100" dirty="0" smtClean="0">
                <a:solidFill>
                  <a:srgbClr val="FFC000"/>
                </a:solidFill>
              </a:rPr>
              <a:t> = event.target.name;</a:t>
            </a:r>
          </a:p>
          <a:p>
            <a:pPr algn="l"/>
            <a:r>
              <a:rPr lang="en-US" sz="1100" dirty="0" smtClean="0">
                <a:solidFill>
                  <a:srgbClr val="FFC000"/>
                </a:solidFill>
              </a:rPr>
              <a:t>    let </a:t>
            </a:r>
            <a:r>
              <a:rPr lang="en-US" sz="1100" dirty="0" err="1" smtClean="0">
                <a:solidFill>
                  <a:srgbClr val="FFC000"/>
                </a:solidFill>
              </a:rPr>
              <a:t>val</a:t>
            </a:r>
            <a:r>
              <a:rPr lang="en-US" sz="1100" dirty="0" smtClean="0">
                <a:solidFill>
                  <a:srgbClr val="FFC000"/>
                </a:solidFill>
              </a:rPr>
              <a:t> = </a:t>
            </a:r>
            <a:r>
              <a:rPr lang="en-US" sz="1100" dirty="0" err="1" smtClean="0">
                <a:solidFill>
                  <a:srgbClr val="FFC000"/>
                </a:solidFill>
              </a:rPr>
              <a:t>event.target.value</a:t>
            </a:r>
            <a:r>
              <a:rPr lang="en-US" sz="1100" dirty="0" smtClean="0">
                <a:solidFill>
                  <a:srgbClr val="FFC000"/>
                </a:solidFill>
              </a:rPr>
              <a:t>;</a:t>
            </a:r>
          </a:p>
          <a:p>
            <a:pPr algn="l"/>
            <a:r>
              <a:rPr lang="en-US" sz="1100" dirty="0" smtClean="0">
                <a:solidFill>
                  <a:srgbClr val="FFC000"/>
                </a:solidFill>
              </a:rPr>
              <a:t>    </a:t>
            </a:r>
            <a:r>
              <a:rPr lang="en-US" sz="1100" dirty="0" err="1" smtClean="0">
                <a:solidFill>
                  <a:srgbClr val="FFC000"/>
                </a:solidFill>
              </a:rPr>
              <a:t>this.setState</a:t>
            </a:r>
            <a:r>
              <a:rPr lang="en-US" sz="1100" dirty="0" smtClean="0">
                <a:solidFill>
                  <a:srgbClr val="FFC000"/>
                </a:solidFill>
              </a:rPr>
              <a:t>({[</a:t>
            </a:r>
            <a:r>
              <a:rPr lang="en-US" sz="1100" dirty="0" err="1" smtClean="0">
                <a:solidFill>
                  <a:srgbClr val="FFC000"/>
                </a:solidFill>
              </a:rPr>
              <a:t>nam</a:t>
            </a:r>
            <a:r>
              <a:rPr lang="en-US" sz="1100" dirty="0" smtClean="0">
                <a:solidFill>
                  <a:srgbClr val="FFC000"/>
                </a:solidFill>
              </a:rPr>
              <a:t>]: </a:t>
            </a:r>
            <a:r>
              <a:rPr lang="en-US" sz="1100" dirty="0" err="1" smtClean="0">
                <a:solidFill>
                  <a:srgbClr val="FFC000"/>
                </a:solidFill>
              </a:rPr>
              <a:t>val</a:t>
            </a:r>
            <a:r>
              <a:rPr lang="en-US" sz="1100" dirty="0" smtClean="0">
                <a:solidFill>
                  <a:srgbClr val="FFC000"/>
                </a:solidFill>
              </a:rPr>
              <a:t>});</a:t>
            </a:r>
          </a:p>
          <a:p>
            <a:pPr algn="l"/>
            <a:r>
              <a:rPr lang="en-US" sz="1100" dirty="0" smtClean="0">
                <a:solidFill>
                  <a:srgbClr val="FFC000"/>
                </a:solidFill>
              </a:rPr>
              <a:t>  }</a:t>
            </a:r>
          </a:p>
          <a:p>
            <a:pPr algn="l"/>
            <a:r>
              <a:rPr lang="en-US" sz="1100" dirty="0" smtClean="0">
                <a:solidFill>
                  <a:srgbClr val="FFC000"/>
                </a:solidFill>
              </a:rPr>
              <a:t>  render() {</a:t>
            </a:r>
          </a:p>
          <a:p>
            <a:pPr algn="l"/>
            <a:r>
              <a:rPr lang="en-US" sz="1100" dirty="0" smtClean="0">
                <a:solidFill>
                  <a:srgbClr val="FFC000"/>
                </a:solidFill>
              </a:rPr>
              <a:t>    return (</a:t>
            </a:r>
          </a:p>
          <a:p>
            <a:pPr algn="l"/>
            <a:r>
              <a:rPr lang="en-US" sz="1100" dirty="0" smtClean="0">
                <a:solidFill>
                  <a:srgbClr val="FFC000"/>
                </a:solidFill>
              </a:rPr>
              <a:t>      &lt;form </a:t>
            </a:r>
            <a:r>
              <a:rPr lang="en-US" sz="1100" dirty="0" err="1" smtClean="0">
                <a:solidFill>
                  <a:srgbClr val="FFC000"/>
                </a:solidFill>
              </a:rPr>
              <a:t>onSubmit</a:t>
            </a:r>
            <a:r>
              <a:rPr lang="en-US" sz="1100" dirty="0" smtClean="0">
                <a:solidFill>
                  <a:srgbClr val="FFC000"/>
                </a:solidFill>
              </a:rPr>
              <a:t>={</a:t>
            </a:r>
            <a:r>
              <a:rPr lang="en-US" sz="1100" dirty="0" err="1" smtClean="0">
                <a:solidFill>
                  <a:srgbClr val="FFC000"/>
                </a:solidFill>
              </a:rPr>
              <a:t>this.mySubmitHandler</a:t>
            </a:r>
            <a:r>
              <a:rPr lang="en-US" sz="1100" dirty="0" smtClean="0">
                <a:solidFill>
                  <a:srgbClr val="FFC000"/>
                </a:solidFill>
              </a:rPr>
              <a:t>}&gt;</a:t>
            </a:r>
          </a:p>
          <a:p>
            <a:pPr algn="l"/>
            <a:r>
              <a:rPr lang="en-US" sz="1100" dirty="0" smtClean="0">
                <a:solidFill>
                  <a:srgbClr val="FFC000"/>
                </a:solidFill>
              </a:rPr>
              <a:t>      &lt;h1&gt;Hello {</a:t>
            </a:r>
            <a:r>
              <a:rPr lang="en-US" sz="1100" dirty="0" err="1" smtClean="0">
                <a:solidFill>
                  <a:srgbClr val="FFC000"/>
                </a:solidFill>
              </a:rPr>
              <a:t>this.state.username</a:t>
            </a:r>
            <a:r>
              <a:rPr lang="en-US" sz="1100" dirty="0" smtClean="0">
                <a:solidFill>
                  <a:srgbClr val="FFC000"/>
                </a:solidFill>
              </a:rPr>
              <a:t>} {</a:t>
            </a:r>
            <a:r>
              <a:rPr lang="en-US" sz="1100" dirty="0" err="1" smtClean="0">
                <a:solidFill>
                  <a:srgbClr val="FFC000"/>
                </a:solidFill>
              </a:rPr>
              <a:t>this.state.age</a:t>
            </a:r>
            <a:r>
              <a:rPr lang="en-US" sz="1100" dirty="0" smtClean="0">
                <a:solidFill>
                  <a:srgbClr val="FFC000"/>
                </a:solidFill>
              </a:rPr>
              <a:t>}&lt;/h1&gt;</a:t>
            </a:r>
          </a:p>
          <a:p>
            <a:pPr algn="l"/>
            <a:r>
              <a:rPr lang="en-US" sz="1100" dirty="0" smtClean="0">
                <a:solidFill>
                  <a:srgbClr val="FFC000"/>
                </a:solidFill>
              </a:rPr>
              <a:t>      &lt;p&gt;Enter your name:&lt;/p&gt;</a:t>
            </a:r>
          </a:p>
          <a:p>
            <a:pPr algn="l"/>
            <a:r>
              <a:rPr lang="en-US" sz="1100" dirty="0" smtClean="0">
                <a:solidFill>
                  <a:srgbClr val="FFC000"/>
                </a:solidFill>
              </a:rPr>
              <a:t>      &lt;input</a:t>
            </a:r>
          </a:p>
          <a:p>
            <a:pPr algn="l"/>
            <a:r>
              <a:rPr lang="en-US" sz="1100" dirty="0" smtClean="0">
                <a:solidFill>
                  <a:srgbClr val="FFC000"/>
                </a:solidFill>
              </a:rPr>
              <a:t>        type='text'</a:t>
            </a:r>
          </a:p>
          <a:p>
            <a:pPr algn="l"/>
            <a:r>
              <a:rPr lang="en-US" sz="1100" dirty="0" smtClean="0">
                <a:solidFill>
                  <a:srgbClr val="FFC000"/>
                </a:solidFill>
              </a:rPr>
              <a:t>        name='username'</a:t>
            </a:r>
          </a:p>
          <a:p>
            <a:pPr algn="l"/>
            <a:r>
              <a:rPr lang="en-US" sz="1100" dirty="0" smtClean="0">
                <a:solidFill>
                  <a:srgbClr val="FFC000"/>
                </a:solidFill>
              </a:rPr>
              <a:t>        </a:t>
            </a:r>
            <a:r>
              <a:rPr lang="en-US" sz="1100" dirty="0" err="1" smtClean="0">
                <a:solidFill>
                  <a:srgbClr val="FFC000"/>
                </a:solidFill>
              </a:rPr>
              <a:t>onChange</a:t>
            </a:r>
            <a:r>
              <a:rPr lang="en-US" sz="1100" dirty="0" smtClean="0">
                <a:solidFill>
                  <a:srgbClr val="FFC000"/>
                </a:solidFill>
              </a:rPr>
              <a:t>={</a:t>
            </a:r>
            <a:r>
              <a:rPr lang="en-US" sz="1100" dirty="0" err="1" smtClean="0">
                <a:solidFill>
                  <a:srgbClr val="FFC000"/>
                </a:solidFill>
              </a:rPr>
              <a:t>this.myChangeHandler</a:t>
            </a:r>
            <a:r>
              <a:rPr lang="en-US" sz="1100" dirty="0" smtClean="0">
                <a:solidFill>
                  <a:srgbClr val="FFC000"/>
                </a:solidFill>
              </a:rPr>
              <a:t>}</a:t>
            </a:r>
          </a:p>
          <a:p>
            <a:pPr algn="l"/>
            <a:r>
              <a:rPr lang="en-US" sz="1100" dirty="0" smtClean="0">
                <a:solidFill>
                  <a:srgbClr val="FFC000"/>
                </a:solidFill>
              </a:rPr>
              <a:t>      /&gt;</a:t>
            </a:r>
          </a:p>
          <a:p>
            <a:pPr algn="l"/>
            <a:r>
              <a:rPr lang="en-US" sz="1100" dirty="0" smtClean="0">
                <a:solidFill>
                  <a:srgbClr val="FFC000"/>
                </a:solidFill>
              </a:rPr>
              <a:t>      &lt;p&gt;Enter your age:&lt;/p&gt;</a:t>
            </a:r>
          </a:p>
          <a:p>
            <a:pPr algn="l"/>
            <a:r>
              <a:rPr lang="en-US" sz="1100" dirty="0" smtClean="0">
                <a:solidFill>
                  <a:srgbClr val="FFC000"/>
                </a:solidFill>
              </a:rPr>
              <a:t>      &lt;input</a:t>
            </a:r>
          </a:p>
          <a:p>
            <a:pPr algn="l"/>
            <a:r>
              <a:rPr lang="en-US" sz="1100" dirty="0" smtClean="0">
                <a:solidFill>
                  <a:srgbClr val="FFC000"/>
                </a:solidFill>
              </a:rPr>
              <a:t>        type='text'</a:t>
            </a:r>
          </a:p>
          <a:p>
            <a:pPr algn="l"/>
            <a:r>
              <a:rPr lang="en-US" sz="1100" dirty="0" smtClean="0">
                <a:solidFill>
                  <a:srgbClr val="FFC000"/>
                </a:solidFill>
              </a:rPr>
              <a:t>        name='age'</a:t>
            </a:r>
          </a:p>
          <a:p>
            <a:pPr algn="l"/>
            <a:r>
              <a:rPr lang="en-US" sz="1100" dirty="0" smtClean="0">
                <a:solidFill>
                  <a:srgbClr val="FFC000"/>
                </a:solidFill>
              </a:rPr>
              <a:t>        </a:t>
            </a:r>
            <a:r>
              <a:rPr lang="en-US" sz="1100" dirty="0" err="1" smtClean="0">
                <a:solidFill>
                  <a:srgbClr val="FFC000"/>
                </a:solidFill>
              </a:rPr>
              <a:t>onChange</a:t>
            </a:r>
            <a:r>
              <a:rPr lang="en-US" sz="1100" dirty="0" smtClean="0">
                <a:solidFill>
                  <a:srgbClr val="FFC000"/>
                </a:solidFill>
              </a:rPr>
              <a:t>={</a:t>
            </a:r>
            <a:r>
              <a:rPr lang="en-US" sz="1100" dirty="0" err="1" smtClean="0">
                <a:solidFill>
                  <a:srgbClr val="FFC000"/>
                </a:solidFill>
              </a:rPr>
              <a:t>this.myChangeHandler</a:t>
            </a:r>
            <a:r>
              <a:rPr lang="en-US" sz="1100" dirty="0" smtClean="0">
                <a:solidFill>
                  <a:srgbClr val="FFC000"/>
                </a:solidFill>
              </a:rPr>
              <a:t>}</a:t>
            </a:r>
          </a:p>
          <a:p>
            <a:pPr algn="l"/>
            <a:r>
              <a:rPr lang="en-US" sz="1100" dirty="0" smtClean="0">
                <a:solidFill>
                  <a:srgbClr val="FFC000"/>
                </a:solidFill>
              </a:rPr>
              <a:t>      /&gt;</a:t>
            </a:r>
          </a:p>
          <a:p>
            <a:pPr algn="l"/>
            <a:r>
              <a:rPr lang="en-US" sz="1100" dirty="0" smtClean="0">
                <a:solidFill>
                  <a:srgbClr val="FFC000"/>
                </a:solidFill>
              </a:rPr>
              <a:t>      &lt;</a:t>
            </a:r>
            <a:r>
              <a:rPr lang="en-US" sz="1100" dirty="0" err="1" smtClean="0">
                <a:solidFill>
                  <a:srgbClr val="FFC000"/>
                </a:solidFill>
              </a:rPr>
              <a:t>br</a:t>
            </a:r>
            <a:r>
              <a:rPr lang="en-US" sz="1100" dirty="0" smtClean="0">
                <a:solidFill>
                  <a:srgbClr val="FFC000"/>
                </a:solidFill>
              </a:rPr>
              <a:t>/&gt;</a:t>
            </a:r>
          </a:p>
          <a:p>
            <a:pPr algn="l"/>
            <a:r>
              <a:rPr lang="en-US" sz="1100" dirty="0" smtClean="0">
                <a:solidFill>
                  <a:srgbClr val="FFC000"/>
                </a:solidFill>
              </a:rPr>
              <a:t>      &lt;</a:t>
            </a:r>
            <a:r>
              <a:rPr lang="en-US" sz="1100" dirty="0" err="1" smtClean="0">
                <a:solidFill>
                  <a:srgbClr val="FFC000"/>
                </a:solidFill>
              </a:rPr>
              <a:t>br</a:t>
            </a:r>
            <a:r>
              <a:rPr lang="en-US" sz="1100" dirty="0" smtClean="0">
                <a:solidFill>
                  <a:srgbClr val="FFC000"/>
                </a:solidFill>
              </a:rPr>
              <a:t>/&gt;</a:t>
            </a:r>
          </a:p>
          <a:p>
            <a:pPr algn="l"/>
            <a:r>
              <a:rPr lang="en-US" sz="1100" dirty="0" smtClean="0">
                <a:solidFill>
                  <a:srgbClr val="FFC000"/>
                </a:solidFill>
              </a:rPr>
              <a:t>      &lt;input type='submit' /&gt;</a:t>
            </a:r>
          </a:p>
          <a:p>
            <a:pPr algn="l"/>
            <a:r>
              <a:rPr lang="en-US" sz="1100" dirty="0" smtClean="0">
                <a:solidFill>
                  <a:srgbClr val="FFC000"/>
                </a:solidFill>
              </a:rPr>
              <a:t>      &lt;/form&gt;</a:t>
            </a:r>
          </a:p>
          <a:p>
            <a:pPr algn="l"/>
            <a:r>
              <a:rPr lang="en-US" sz="1100" dirty="0" smtClean="0">
                <a:solidFill>
                  <a:srgbClr val="FFC000"/>
                </a:solidFill>
              </a:rPr>
              <a:t>    );</a:t>
            </a:r>
          </a:p>
          <a:p>
            <a:pPr algn="l"/>
            <a:r>
              <a:rPr lang="en-US" sz="1100" dirty="0" smtClean="0">
                <a:solidFill>
                  <a:srgbClr val="FFC000"/>
                </a:solidFill>
              </a:rPr>
              <a:t>  }</a:t>
            </a:r>
          </a:p>
          <a:p>
            <a:pPr algn="l"/>
            <a:r>
              <a:rPr lang="en-US" sz="1100" dirty="0" smtClean="0">
                <a:solidFill>
                  <a:srgbClr val="FFC000"/>
                </a:solidFill>
              </a:rPr>
              <a:t>}</a:t>
            </a:r>
          </a:p>
          <a:p>
            <a:pPr algn="l"/>
            <a:endParaRPr lang="en-US" sz="1100" dirty="0" smtClean="0">
              <a:solidFill>
                <a:srgbClr val="FFC000"/>
              </a:solidFill>
            </a:endParaRPr>
          </a:p>
          <a:p>
            <a:pPr algn="l"/>
            <a:r>
              <a:rPr lang="en-US" sz="1100" dirty="0" err="1" smtClean="0">
                <a:solidFill>
                  <a:srgbClr val="FFC000"/>
                </a:solidFill>
              </a:rPr>
              <a:t>ReactDOM.render</a:t>
            </a:r>
            <a:r>
              <a:rPr lang="en-US" sz="1100" dirty="0" smtClean="0">
                <a:solidFill>
                  <a:srgbClr val="FFC000"/>
                </a:solidFill>
              </a:rPr>
              <a:t>(&lt;</a:t>
            </a:r>
            <a:r>
              <a:rPr lang="en-US" sz="1100" dirty="0" err="1" smtClean="0">
                <a:solidFill>
                  <a:srgbClr val="FFC000"/>
                </a:solidFill>
              </a:rPr>
              <a:t>MyForm</a:t>
            </a:r>
            <a:r>
              <a:rPr lang="en-US" sz="1100" dirty="0" smtClean="0">
                <a:solidFill>
                  <a:srgbClr val="FFC000"/>
                </a:solidFill>
              </a:rPr>
              <a:t> /&gt;, </a:t>
            </a:r>
            <a:r>
              <a:rPr lang="en-US" sz="1100" dirty="0" err="1" smtClean="0">
                <a:solidFill>
                  <a:srgbClr val="FFC000"/>
                </a:solidFill>
              </a:rPr>
              <a:t>document.getElementById</a:t>
            </a:r>
            <a:r>
              <a:rPr lang="en-US" sz="1100" dirty="0" smtClean="0">
                <a:solidFill>
                  <a:srgbClr val="FFC000"/>
                </a:solidFill>
              </a:rPr>
              <a:t>('root')); </a:t>
            </a:r>
            <a:endParaRPr lang="en-US" sz="11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600" dirty="0" smtClean="0">
              <a:solidFill>
                <a:srgbClr val="FFC000"/>
              </a:solidFill>
            </a:endParaRPr>
          </a:p>
          <a:p>
            <a:pPr algn="l"/>
            <a:r>
              <a:rPr lang="en-US" sz="1600" dirty="0" smtClean="0">
                <a:solidFill>
                  <a:srgbClr val="FFC000"/>
                </a:solidFill>
              </a:rPr>
              <a:t> </a:t>
            </a:r>
          </a:p>
          <a:p>
            <a:pPr algn="l"/>
            <a:r>
              <a:rPr lang="en-US" sz="1600" dirty="0" smtClean="0">
                <a:solidFill>
                  <a:srgbClr val="FFC000"/>
                </a:solidFill>
              </a:rPr>
              <a:t> Adding Error Message</a:t>
            </a:r>
          </a:p>
          <a:p>
            <a:pPr algn="l"/>
            <a:r>
              <a:rPr lang="en-US" sz="1600" dirty="0" smtClean="0">
                <a:solidFill>
                  <a:srgbClr val="FFC000"/>
                </a:solidFill>
              </a:rPr>
              <a:t>Error messages in alert boxes can be annoying, so let's make an error message that is empty by default, but displays the error when the user inputs anything invalid:</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When you fill in your age as not numeric, an error message is displayed:</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username: '',</a:t>
            </a:r>
          </a:p>
          <a:p>
            <a:pPr algn="l"/>
            <a:r>
              <a:rPr lang="en-US" sz="1600" dirty="0" smtClean="0">
                <a:solidFill>
                  <a:srgbClr val="FFC000"/>
                </a:solidFill>
              </a:rPr>
              <a:t>      age: null,</a:t>
            </a:r>
          </a:p>
          <a:p>
            <a:pPr algn="l"/>
            <a:r>
              <a:rPr lang="en-US" sz="1600" dirty="0" smtClean="0">
                <a:solidFill>
                  <a:srgbClr val="FFC000"/>
                </a:solidFill>
              </a:rPr>
              <a:t>      </a:t>
            </a:r>
            <a:r>
              <a:rPr lang="en-US" sz="1600" dirty="0" err="1" smtClean="0">
                <a:solidFill>
                  <a:srgbClr val="FFC000"/>
                </a:solidFill>
              </a:rPr>
              <a:t>errormessage</a:t>
            </a:r>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myChangeHandler</a:t>
            </a:r>
            <a:r>
              <a:rPr lang="en-US" sz="1600" dirty="0" smtClean="0">
                <a:solidFill>
                  <a:srgbClr val="FFC000"/>
                </a:solidFill>
              </a:rPr>
              <a:t> = (event) =&gt; {</a:t>
            </a:r>
          </a:p>
          <a:p>
            <a:pPr algn="l"/>
            <a:r>
              <a:rPr lang="en-US" sz="1600" dirty="0" smtClean="0">
                <a:solidFill>
                  <a:srgbClr val="FFC000"/>
                </a:solidFill>
              </a:rPr>
              <a:t>    let </a:t>
            </a:r>
            <a:r>
              <a:rPr lang="en-US" sz="1600" dirty="0" err="1" smtClean="0">
                <a:solidFill>
                  <a:srgbClr val="FFC000"/>
                </a:solidFill>
              </a:rPr>
              <a:t>nam</a:t>
            </a:r>
            <a:r>
              <a:rPr lang="en-US" sz="1600" dirty="0" smtClean="0">
                <a:solidFill>
                  <a:srgbClr val="FFC000"/>
                </a:solidFill>
              </a:rPr>
              <a:t> = event.target.name;</a:t>
            </a:r>
          </a:p>
          <a:p>
            <a:pPr algn="l"/>
            <a:r>
              <a:rPr lang="en-US" sz="1600" dirty="0" smtClean="0">
                <a:solidFill>
                  <a:srgbClr val="FFC000"/>
                </a:solidFill>
              </a:rPr>
              <a:t>    let </a:t>
            </a:r>
            <a:r>
              <a:rPr lang="en-US" sz="1600" dirty="0" err="1" smtClean="0">
                <a:solidFill>
                  <a:srgbClr val="FFC000"/>
                </a:solidFill>
              </a:rPr>
              <a:t>val</a:t>
            </a:r>
            <a:r>
              <a:rPr lang="en-US" sz="1600" dirty="0" smtClean="0">
                <a:solidFill>
                  <a:srgbClr val="FFC000"/>
                </a:solidFill>
              </a:rPr>
              <a:t> = </a:t>
            </a:r>
            <a:r>
              <a:rPr lang="en-US" sz="1600" dirty="0" err="1" smtClean="0">
                <a:solidFill>
                  <a:srgbClr val="FFC000"/>
                </a:solidFill>
              </a:rPr>
              <a:t>event.target.value</a:t>
            </a:r>
            <a:r>
              <a:rPr lang="en-US" sz="1600" dirty="0" smtClean="0">
                <a:solidFill>
                  <a:srgbClr val="FFC000"/>
                </a:solidFill>
              </a:rPr>
              <a:t>;</a:t>
            </a:r>
          </a:p>
          <a:p>
            <a:pPr algn="l"/>
            <a:r>
              <a:rPr lang="en-US" sz="1600" dirty="0" smtClean="0">
                <a:solidFill>
                  <a:srgbClr val="FFC000"/>
                </a:solidFill>
              </a:rPr>
              <a:t>    let err = '';</a:t>
            </a:r>
          </a:p>
          <a:p>
            <a:pPr algn="l"/>
            <a:r>
              <a:rPr lang="en-US" sz="1600" dirty="0" smtClean="0">
                <a:solidFill>
                  <a:srgbClr val="FFC000"/>
                </a:solidFill>
              </a:rPr>
              <a:t>    if (</a:t>
            </a:r>
            <a:r>
              <a:rPr lang="en-US" sz="1600" dirty="0" err="1" smtClean="0">
                <a:solidFill>
                  <a:srgbClr val="FFC000"/>
                </a:solidFill>
              </a:rPr>
              <a:t>nam</a:t>
            </a:r>
            <a:r>
              <a:rPr lang="en-US" sz="1600" dirty="0" smtClean="0">
                <a:solidFill>
                  <a:srgbClr val="FFC000"/>
                </a:solidFill>
              </a:rPr>
              <a:t> === "age") {</a:t>
            </a:r>
          </a:p>
          <a:p>
            <a:pPr algn="l"/>
            <a:r>
              <a:rPr lang="en-US" sz="1600" dirty="0" smtClean="0">
                <a:solidFill>
                  <a:srgbClr val="FFC000"/>
                </a:solidFill>
              </a:rPr>
              <a:t>      if (</a:t>
            </a:r>
            <a:r>
              <a:rPr lang="en-US" sz="1600" dirty="0" err="1" smtClean="0">
                <a:solidFill>
                  <a:srgbClr val="FFC000"/>
                </a:solidFill>
              </a:rPr>
              <a:t>val</a:t>
            </a:r>
            <a:r>
              <a:rPr lang="en-US" sz="1600" dirty="0" smtClean="0">
                <a:solidFill>
                  <a:srgbClr val="FFC000"/>
                </a:solidFill>
              </a:rPr>
              <a:t> !="" &amp;&amp; !Number(</a:t>
            </a:r>
            <a:r>
              <a:rPr lang="en-US" sz="1600" dirty="0" err="1" smtClean="0">
                <a:solidFill>
                  <a:srgbClr val="FFC000"/>
                </a:solidFill>
              </a:rPr>
              <a:t>val</a:t>
            </a:r>
            <a:r>
              <a:rPr lang="en-US" sz="1600" dirty="0" smtClean="0">
                <a:solidFill>
                  <a:srgbClr val="FFC000"/>
                </a:solidFill>
              </a:rPr>
              <a:t>)) {</a:t>
            </a:r>
          </a:p>
          <a:p>
            <a:pPr algn="l"/>
            <a:r>
              <a:rPr lang="en-US" sz="1600" dirty="0" smtClean="0">
                <a:solidFill>
                  <a:srgbClr val="FFC000"/>
                </a:solidFill>
              </a:rPr>
              <a:t>        err = &lt;strong&gt;Your age must be a number&lt;/strong&gt;;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errormessage</a:t>
            </a:r>
            <a:r>
              <a:rPr lang="en-US" sz="1600" dirty="0" smtClean="0">
                <a:solidFill>
                  <a:srgbClr val="FFC000"/>
                </a:solidFill>
              </a:rPr>
              <a:t>: err});</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nam</a:t>
            </a:r>
            <a:r>
              <a:rPr lang="en-US" sz="1600" dirty="0" smtClean="0">
                <a:solidFill>
                  <a:srgbClr val="FFC000"/>
                </a:solidFill>
              </a:rPr>
              <a:t>]: </a:t>
            </a:r>
            <a:r>
              <a:rPr lang="en-US" sz="1600" dirty="0" err="1" smtClean="0">
                <a:solidFill>
                  <a:srgbClr val="FFC000"/>
                </a:solidFill>
              </a:rPr>
              <a:t>val</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&lt;h1&gt;Hello {</a:t>
            </a:r>
            <a:r>
              <a:rPr lang="en-US" sz="1600" dirty="0" err="1" smtClean="0">
                <a:solidFill>
                  <a:srgbClr val="FFC000"/>
                </a:solidFill>
              </a:rPr>
              <a:t>this.state.username</a:t>
            </a:r>
            <a:r>
              <a:rPr lang="en-US" sz="1600" dirty="0" smtClean="0">
                <a:solidFill>
                  <a:srgbClr val="FFC000"/>
                </a:solidFill>
              </a:rPr>
              <a:t>} {</a:t>
            </a:r>
            <a:r>
              <a:rPr lang="en-US" sz="1600" dirty="0" err="1" smtClean="0">
                <a:solidFill>
                  <a:srgbClr val="FFC000"/>
                </a:solidFill>
              </a:rPr>
              <a:t>this.state.age</a:t>
            </a:r>
            <a:r>
              <a:rPr lang="en-US" sz="1600" dirty="0" smtClean="0">
                <a:solidFill>
                  <a:srgbClr val="FFC000"/>
                </a:solidFill>
              </a:rPr>
              <a:t>}&lt;/h1&gt;</a:t>
            </a:r>
          </a:p>
          <a:p>
            <a:pPr algn="l"/>
            <a:r>
              <a:rPr lang="en-US" sz="1600" dirty="0" smtClean="0">
                <a:solidFill>
                  <a:srgbClr val="FFC000"/>
                </a:solidFill>
              </a:rPr>
              <a:t>      &lt;p&gt;Enter your name:&lt;/p&gt;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name='username'</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&lt;p&gt;Enter your age:&lt;/p&gt;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name='age'</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a:t>
            </a:r>
            <a:r>
              <a:rPr lang="en-US" sz="1600" dirty="0" err="1" smtClean="0">
                <a:solidFill>
                  <a:srgbClr val="FFC000"/>
                </a:solidFill>
              </a:rPr>
              <a:t>this.state.errormessage</a:t>
            </a:r>
            <a:r>
              <a:rPr lang="en-US" sz="1600" dirty="0" smtClean="0">
                <a:solidFill>
                  <a:srgbClr val="FFC000"/>
                </a:solidFill>
              </a:rPr>
              <a: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What is React?</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10000"/>
          </a:bodyPr>
          <a:lstStyle/>
          <a:p>
            <a:pPr algn="l"/>
            <a:r>
              <a:rPr lang="en-US" sz="1600" dirty="0" smtClean="0"/>
              <a:t>React is a JavaScript library created by </a:t>
            </a:r>
            <a:r>
              <a:rPr lang="en-US" sz="1600" dirty="0" err="1" smtClean="0"/>
              <a:t>Facebook</a:t>
            </a:r>
            <a:r>
              <a:rPr lang="en-US" sz="1600" dirty="0" smtClean="0"/>
              <a:t>.</a:t>
            </a:r>
          </a:p>
          <a:p>
            <a:pPr algn="l"/>
            <a:r>
              <a:rPr lang="en-US" sz="1600" dirty="0" smtClean="0"/>
              <a:t>React is a tool for building UI components.</a:t>
            </a:r>
          </a:p>
          <a:p>
            <a:pPr algn="l"/>
            <a:r>
              <a:rPr lang="en-US" sz="1600" dirty="0" smtClean="0"/>
              <a:t>How does React Work?</a:t>
            </a:r>
          </a:p>
          <a:p>
            <a:pPr algn="l"/>
            <a:r>
              <a:rPr lang="en-US" sz="1600" dirty="0" smtClean="0"/>
              <a:t>React creates a VIRTUAL DOM in memory.</a:t>
            </a:r>
          </a:p>
          <a:p>
            <a:pPr algn="l"/>
            <a:r>
              <a:rPr lang="en-US" sz="1600" dirty="0" smtClean="0"/>
              <a:t>Instead of manipulating the browser's DOM directly, React creates a virtual DOM in memory, where it does all the necessary manipulating, before making the changes in the browser DOM.</a:t>
            </a:r>
          </a:p>
          <a:p>
            <a:pPr algn="l"/>
            <a:r>
              <a:rPr lang="en-US" sz="1600" dirty="0" smtClean="0"/>
              <a:t>React only changes what needs to be changed!</a:t>
            </a:r>
          </a:p>
          <a:p>
            <a:pPr algn="l"/>
            <a:r>
              <a:rPr lang="en-US" sz="1600" dirty="0" smtClean="0"/>
              <a:t>React finds out what changes have been made, and changes </a:t>
            </a:r>
            <a:r>
              <a:rPr lang="en-US" sz="1600" b="1" dirty="0" smtClean="0"/>
              <a:t>only</a:t>
            </a:r>
            <a:r>
              <a:rPr lang="en-US" sz="1600" dirty="0" smtClean="0"/>
              <a:t> what needs to be changed.</a:t>
            </a:r>
          </a:p>
          <a:p>
            <a:pPr algn="l"/>
            <a:r>
              <a:rPr lang="en-US" sz="1600" dirty="0" smtClean="0"/>
              <a:t>You will learn the various aspects of how React does this in the rest of this tutorial.</a:t>
            </a:r>
          </a:p>
          <a:p>
            <a:pPr algn="l"/>
            <a:r>
              <a:rPr lang="en-US" sz="1900" dirty="0" smtClean="0"/>
              <a:t>React.JS History</a:t>
            </a:r>
          </a:p>
          <a:p>
            <a:pPr algn="l"/>
            <a:r>
              <a:rPr lang="en-US" sz="1600" dirty="0" smtClean="0">
                <a:solidFill>
                  <a:srgbClr val="FFC000"/>
                </a:solidFill>
              </a:rPr>
              <a:t>Current version of React.JS is V</a:t>
            </a:r>
            <a:r>
              <a:rPr lang="en-US" sz="1400" b="1" dirty="0" smtClean="0">
                <a:solidFill>
                  <a:srgbClr val="FFC000"/>
                </a:solidFill>
              </a:rPr>
              <a:t>17.0.2</a:t>
            </a:r>
            <a:r>
              <a:rPr lang="en-US" sz="1400" b="1" dirty="0" smtClean="0"/>
              <a:t> </a:t>
            </a:r>
            <a:r>
              <a:rPr lang="en-US" sz="1600" dirty="0" smtClean="0">
                <a:solidFill>
                  <a:srgbClr val="FFC000"/>
                </a:solidFill>
              </a:rPr>
              <a:t>(March 2021).</a:t>
            </a:r>
          </a:p>
          <a:p>
            <a:pPr algn="l"/>
            <a:r>
              <a:rPr lang="en-US" sz="1600" dirty="0" smtClean="0">
                <a:solidFill>
                  <a:srgbClr val="FFC000"/>
                </a:solidFill>
              </a:rPr>
              <a:t>Initial Release to the Public (V0.3.0) was in July 2013.</a:t>
            </a:r>
          </a:p>
          <a:p>
            <a:pPr algn="l"/>
            <a:r>
              <a:rPr lang="en-US" sz="1600" dirty="0" smtClean="0">
                <a:solidFill>
                  <a:srgbClr val="FFC000"/>
                </a:solidFill>
              </a:rPr>
              <a:t>React.JS was first used in 2011 for </a:t>
            </a:r>
            <a:r>
              <a:rPr lang="en-US" sz="1600" dirty="0" err="1" smtClean="0">
                <a:solidFill>
                  <a:srgbClr val="FFC000"/>
                </a:solidFill>
              </a:rPr>
              <a:t>Facebook's</a:t>
            </a:r>
            <a:r>
              <a:rPr lang="en-US" sz="1600" dirty="0" smtClean="0">
                <a:solidFill>
                  <a:srgbClr val="FFC000"/>
                </a:solidFill>
              </a:rPr>
              <a:t> Newsfeed feature.</a:t>
            </a:r>
          </a:p>
          <a:p>
            <a:pPr algn="l"/>
            <a:r>
              <a:rPr lang="en-US" sz="1600" dirty="0" err="1" smtClean="0">
                <a:solidFill>
                  <a:srgbClr val="FFC000"/>
                </a:solidFill>
              </a:rPr>
              <a:t>Facebook</a:t>
            </a:r>
            <a:r>
              <a:rPr lang="en-US" sz="1600" dirty="0" smtClean="0">
                <a:solidFill>
                  <a:srgbClr val="FFC000"/>
                </a:solidFill>
              </a:rPr>
              <a:t> Software Engineer, Jordan </a:t>
            </a:r>
            <a:r>
              <a:rPr lang="en-US" sz="1600" dirty="0" err="1" smtClean="0">
                <a:solidFill>
                  <a:srgbClr val="FFC000"/>
                </a:solidFill>
              </a:rPr>
              <a:t>Walke</a:t>
            </a:r>
            <a:r>
              <a:rPr lang="en-US" sz="1600" dirty="0" smtClean="0">
                <a:solidFill>
                  <a:srgbClr val="FFC000"/>
                </a:solidFill>
              </a:rPr>
              <a:t>, created it.</a:t>
            </a:r>
          </a:p>
          <a:p>
            <a:pPr algn="l"/>
            <a:r>
              <a:rPr lang="en-US" sz="1600" dirty="0" smtClean="0">
                <a:solidFill>
                  <a:srgbClr val="FFC000"/>
                </a:solidFill>
              </a:rPr>
              <a:t>The create-react-app version 2.0 package was released in October 2018.</a:t>
            </a:r>
          </a:p>
          <a:p>
            <a:pPr algn="l"/>
            <a:r>
              <a:rPr lang="en-US" sz="1600" dirty="0" smtClean="0">
                <a:solidFill>
                  <a:srgbClr val="FFC000"/>
                </a:solidFill>
              </a:rPr>
              <a:t>Create-react-app version 2.0 supports Babel 7, </a:t>
            </a:r>
            <a:r>
              <a:rPr lang="en-US" sz="1600" dirty="0" err="1" smtClean="0">
                <a:solidFill>
                  <a:srgbClr val="FFC000"/>
                </a:solidFill>
              </a:rPr>
              <a:t>webpack</a:t>
            </a:r>
            <a:r>
              <a:rPr lang="en-US" sz="1600" dirty="0" smtClean="0">
                <a:solidFill>
                  <a:srgbClr val="FFC000"/>
                </a:solidFill>
              </a:rPr>
              <a:t> 4, and Jest23.</a:t>
            </a:r>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err="1" smtClean="0">
                <a:solidFill>
                  <a:srgbClr val="FFC000"/>
                </a:solidFill>
              </a:rPr>
              <a:t>Textarea</a:t>
            </a:r>
            <a:endParaRPr lang="en-US" sz="1600" dirty="0" smtClean="0">
              <a:solidFill>
                <a:srgbClr val="FFC000"/>
              </a:solidFill>
            </a:endParaRPr>
          </a:p>
          <a:p>
            <a:pPr algn="l"/>
            <a:r>
              <a:rPr lang="en-US" sz="1600" dirty="0" smtClean="0">
                <a:solidFill>
                  <a:srgbClr val="FFC000"/>
                </a:solidFill>
              </a:rPr>
              <a:t>The </a:t>
            </a:r>
            <a:r>
              <a:rPr lang="en-US" sz="1600" dirty="0" err="1" smtClean="0">
                <a:solidFill>
                  <a:srgbClr val="FFC000"/>
                </a:solidFill>
              </a:rPr>
              <a:t>textarea</a:t>
            </a:r>
            <a:r>
              <a:rPr lang="en-US" sz="1600" dirty="0" smtClean="0">
                <a:solidFill>
                  <a:srgbClr val="FFC000"/>
                </a:solidFill>
              </a:rPr>
              <a:t> element in React is slightly different from ordinary HTML.</a:t>
            </a:r>
          </a:p>
          <a:p>
            <a:pPr algn="l"/>
            <a:endParaRPr lang="en-US" sz="1600" dirty="0" smtClean="0">
              <a:solidFill>
                <a:srgbClr val="FFC000"/>
              </a:solidFill>
            </a:endParaRPr>
          </a:p>
          <a:p>
            <a:pPr algn="l"/>
            <a:r>
              <a:rPr lang="en-US" sz="1600" dirty="0" smtClean="0">
                <a:solidFill>
                  <a:srgbClr val="FFC000"/>
                </a:solidFill>
              </a:rPr>
              <a:t>In HTML the value of a </a:t>
            </a:r>
            <a:r>
              <a:rPr lang="en-US" sz="1600" dirty="0" err="1" smtClean="0">
                <a:solidFill>
                  <a:srgbClr val="FFC000"/>
                </a:solidFill>
              </a:rPr>
              <a:t>textarea</a:t>
            </a:r>
            <a:r>
              <a:rPr lang="en-US" sz="1600" dirty="0" smtClean="0">
                <a:solidFill>
                  <a:srgbClr val="FFC000"/>
                </a:solidFill>
              </a:rPr>
              <a:t> was the text between the start tag &lt;</a:t>
            </a:r>
            <a:r>
              <a:rPr lang="en-US" sz="1600" dirty="0" err="1" smtClean="0">
                <a:solidFill>
                  <a:srgbClr val="FFC000"/>
                </a:solidFill>
              </a:rPr>
              <a:t>textarea</a:t>
            </a:r>
            <a:r>
              <a:rPr lang="en-US" sz="1600" dirty="0" smtClean="0">
                <a:solidFill>
                  <a:srgbClr val="FFC000"/>
                </a:solidFill>
              </a:rPr>
              <a:t>&gt; and the end tag &lt;/</a:t>
            </a:r>
            <a:r>
              <a:rPr lang="en-US" sz="1600" dirty="0" err="1" smtClean="0">
                <a:solidFill>
                  <a:srgbClr val="FFC000"/>
                </a:solidFill>
              </a:rPr>
              <a:t>textarea</a:t>
            </a:r>
            <a:r>
              <a:rPr lang="en-US" sz="1600" dirty="0" smtClean="0">
                <a:solidFill>
                  <a:srgbClr val="FFC000"/>
                </a:solidFill>
              </a:rPr>
              <a:t>&gt;, in React the value of a </a:t>
            </a:r>
            <a:r>
              <a:rPr lang="en-US" sz="1600" dirty="0" err="1" smtClean="0">
                <a:solidFill>
                  <a:srgbClr val="FFC000"/>
                </a:solidFill>
              </a:rPr>
              <a:t>textarea</a:t>
            </a:r>
            <a:r>
              <a:rPr lang="en-US" sz="1600" dirty="0" smtClean="0">
                <a:solidFill>
                  <a:srgbClr val="FFC000"/>
                </a:solidFill>
              </a:rPr>
              <a:t> is placed in a value attribute:</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A simple </a:t>
            </a:r>
            <a:r>
              <a:rPr lang="en-US" sz="1600" dirty="0" err="1" smtClean="0">
                <a:solidFill>
                  <a:srgbClr val="FFC000"/>
                </a:solidFill>
              </a:rPr>
              <a:t>textarea</a:t>
            </a:r>
            <a:r>
              <a:rPr lang="en-US" sz="1600" dirty="0" smtClean="0">
                <a:solidFill>
                  <a:srgbClr val="FFC000"/>
                </a:solidFill>
              </a:rPr>
              <a:t> with some content initialized in the constructor:</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description: 'The content of a </a:t>
            </a:r>
            <a:r>
              <a:rPr lang="en-US" sz="1600" dirty="0" err="1" smtClean="0">
                <a:solidFill>
                  <a:srgbClr val="FFC000"/>
                </a:solidFill>
              </a:rPr>
              <a:t>textarea</a:t>
            </a:r>
            <a:r>
              <a:rPr lang="en-US" sz="1600" dirty="0" smtClean="0">
                <a:solidFill>
                  <a:srgbClr val="FFC000"/>
                </a:solidFill>
              </a:rPr>
              <a:t> goes in the value attribute'</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a:t>
            </a:r>
            <a:r>
              <a:rPr lang="en-US" sz="1600" dirty="0" err="1" smtClean="0">
                <a:solidFill>
                  <a:srgbClr val="FFC000"/>
                </a:solidFill>
              </a:rPr>
              <a:t>textarea</a:t>
            </a:r>
            <a:r>
              <a:rPr lang="en-US" sz="1600" dirty="0" smtClean="0">
                <a:solidFill>
                  <a:srgbClr val="FFC000"/>
                </a:solidFill>
              </a:rPr>
              <a:t> value={</a:t>
            </a:r>
            <a:r>
              <a:rPr lang="en-US" sz="1600" dirty="0" err="1" smtClean="0">
                <a:solidFill>
                  <a:srgbClr val="FFC000"/>
                </a:solidFill>
              </a:rPr>
              <a:t>this.state.description</a:t>
            </a:r>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 </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600" dirty="0" smtClean="0">
              <a:solidFill>
                <a:srgbClr val="FFC000"/>
              </a:solidFill>
            </a:endParaRPr>
          </a:p>
          <a:p>
            <a:pPr algn="l"/>
            <a:r>
              <a:rPr lang="en-US" sz="1600" dirty="0" smtClean="0">
                <a:solidFill>
                  <a:srgbClr val="FFC000"/>
                </a:solidFill>
              </a:rPr>
              <a:t>In React, the selected value is defined with a value attribute on the select tag:</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A simple select box, where the selected value "Volvo" is initialized in the constructor:</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a:t>
            </a:r>
            <a:r>
              <a:rPr lang="en-US" sz="1600" dirty="0" err="1" smtClean="0">
                <a:solidFill>
                  <a:srgbClr val="FFC000"/>
                </a:solidFill>
              </a:rPr>
              <a:t>mycar</a:t>
            </a:r>
            <a:r>
              <a:rPr lang="en-US" sz="1600" dirty="0" smtClean="0">
                <a:solidFill>
                  <a:srgbClr val="FFC000"/>
                </a:solidFill>
              </a:rPr>
              <a:t>: 'Volvo'</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&lt;select value={</a:t>
            </a:r>
            <a:r>
              <a:rPr lang="en-US" sz="1600" dirty="0" err="1" smtClean="0">
                <a:solidFill>
                  <a:srgbClr val="FFC000"/>
                </a:solidFill>
              </a:rPr>
              <a:t>this.state.mycar</a:t>
            </a:r>
            <a:r>
              <a:rPr lang="en-US" sz="1600" dirty="0" smtClean="0">
                <a:solidFill>
                  <a:srgbClr val="FFC000"/>
                </a:solidFill>
              </a:rPr>
              <a:t>}&gt;</a:t>
            </a:r>
          </a:p>
          <a:p>
            <a:pPr algn="l"/>
            <a:r>
              <a:rPr lang="en-US" sz="1600" dirty="0" smtClean="0">
                <a:solidFill>
                  <a:srgbClr val="FFC000"/>
                </a:solidFill>
              </a:rPr>
              <a:t>        &lt;option value="Ford"&gt;Ford&lt;/option&gt;</a:t>
            </a:r>
          </a:p>
          <a:p>
            <a:pPr algn="l"/>
            <a:r>
              <a:rPr lang="en-US" sz="1600" dirty="0" smtClean="0">
                <a:solidFill>
                  <a:srgbClr val="FFC000"/>
                </a:solidFill>
              </a:rPr>
              <a:t>        &lt;option value="Volvo"&gt;Volvo&lt;/option&gt;</a:t>
            </a:r>
          </a:p>
          <a:p>
            <a:pPr algn="l"/>
            <a:r>
              <a:rPr lang="en-US" sz="1600" dirty="0" smtClean="0">
                <a:solidFill>
                  <a:srgbClr val="FFC000"/>
                </a:solidFill>
              </a:rPr>
              <a:t>        &lt;option value="Fiat"&gt;Fiat&lt;/option&gt;</a:t>
            </a:r>
          </a:p>
          <a:p>
            <a:pPr algn="l"/>
            <a:r>
              <a:rPr lang="en-US" sz="1600" dirty="0" smtClean="0">
                <a:solidFill>
                  <a:srgbClr val="FFC000"/>
                </a:solidFill>
              </a:rPr>
              <a:t>      &lt;/select&gt;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fontScale="90000"/>
          </a:bodyPr>
          <a:lstStyle/>
          <a:p>
            <a:pPr algn="l"/>
            <a:r>
              <a:rPr lang="en-US" sz="3600" b="0" dirty="0" smtClean="0"/>
              <a:t>Styling React Using </a:t>
            </a:r>
            <a:r>
              <a:rPr lang="en-US" sz="3600" b="0" dirty="0" smtClean="0"/>
              <a:t>CSS</a:t>
            </a:r>
            <a:r>
              <a:rPr lang="en-US" sz="3600" dirty="0" smtClean="0"/>
              <a:t/>
            </a:r>
            <a:br>
              <a:rPr lang="en-US" sz="3600" dirty="0" smtClean="0"/>
            </a:br>
            <a:endParaRPr lang="en-US" sz="36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solidFill>
                  <a:srgbClr val="FFC000"/>
                </a:solidFill>
              </a:rPr>
              <a:t>There are many ways to style React with CSS, this tutorial will take a closer look at inline styling, and CSS </a:t>
            </a:r>
            <a:r>
              <a:rPr lang="en-US" sz="1600" dirty="0" err="1" smtClean="0">
                <a:solidFill>
                  <a:srgbClr val="FFC000"/>
                </a:solidFill>
              </a:rPr>
              <a:t>stylesheet</a:t>
            </a:r>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Inline Styling</a:t>
            </a:r>
          </a:p>
          <a:p>
            <a:pPr algn="l"/>
            <a:r>
              <a:rPr lang="en-US" sz="1600" dirty="0" smtClean="0">
                <a:solidFill>
                  <a:srgbClr val="FFC000"/>
                </a:solidFill>
              </a:rPr>
              <a:t>To style an element with the inline style attribute, the value must be a JavaScript object:</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Insert an object with the styling information:</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MyHeader</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 style={{color: "red"}}&gt;Hello Style!&lt;/h1&gt;</a:t>
            </a:r>
          </a:p>
          <a:p>
            <a:pPr algn="l"/>
            <a:r>
              <a:rPr lang="en-US" sz="1600" dirty="0" smtClean="0">
                <a:solidFill>
                  <a:srgbClr val="FFC000"/>
                </a:solidFill>
              </a:rPr>
              <a:t>      &lt;p&gt;Add a little style!&lt;/p&gt;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endParaRPr lang="en-US" sz="1600" dirty="0" smtClean="0">
              <a:solidFill>
                <a:srgbClr val="FFC000"/>
              </a:solidFill>
            </a:endParaRPr>
          </a:p>
          <a:p>
            <a:pPr algn="l"/>
            <a:endParaRPr lang="en-US" sz="1600" dirty="0" smtClean="0">
              <a:solidFill>
                <a:srgbClr val="FFC000"/>
              </a:solidFill>
            </a:endParaRPr>
          </a:p>
          <a:p>
            <a:pPr algn="l"/>
            <a:r>
              <a:rPr lang="en-US" sz="1600" dirty="0" err="1" smtClean="0">
                <a:solidFill>
                  <a:srgbClr val="FFC000"/>
                </a:solidFill>
              </a:rPr>
              <a:t>camelCased</a:t>
            </a:r>
            <a:r>
              <a:rPr lang="en-US" sz="1600" dirty="0" smtClean="0">
                <a:solidFill>
                  <a:srgbClr val="FFC000"/>
                </a:solidFill>
              </a:rPr>
              <a:t> Property Names</a:t>
            </a:r>
          </a:p>
          <a:p>
            <a:pPr algn="l"/>
            <a:r>
              <a:rPr lang="en-US" sz="1600" dirty="0" smtClean="0">
                <a:solidFill>
                  <a:srgbClr val="FFC000"/>
                </a:solidFill>
              </a:rPr>
              <a:t>Since the inline CSS is written in a JavaScript object, properties with two names, like background-color, must be written with camel case syntax:</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Use </a:t>
            </a:r>
            <a:r>
              <a:rPr lang="en-US" sz="1600" dirty="0" err="1" smtClean="0">
                <a:solidFill>
                  <a:srgbClr val="FFC000"/>
                </a:solidFill>
              </a:rPr>
              <a:t>backgroundColor</a:t>
            </a:r>
            <a:r>
              <a:rPr lang="en-US" sz="1600" dirty="0" smtClean="0">
                <a:solidFill>
                  <a:srgbClr val="FFC000"/>
                </a:solidFill>
              </a:rPr>
              <a:t> instead of background-color:</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MyHeader</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 style={{</a:t>
            </a:r>
            <a:r>
              <a:rPr lang="en-US" sz="1600" dirty="0" err="1" smtClean="0">
                <a:solidFill>
                  <a:srgbClr val="FFC000"/>
                </a:solidFill>
              </a:rPr>
              <a:t>backgroundColor</a:t>
            </a:r>
            <a:r>
              <a:rPr lang="en-US" sz="1600" dirty="0" smtClean="0">
                <a:solidFill>
                  <a:srgbClr val="FFC000"/>
                </a:solidFill>
              </a:rPr>
              <a:t>: "</a:t>
            </a:r>
            <a:r>
              <a:rPr lang="en-US" sz="1600" dirty="0" err="1" smtClean="0">
                <a:solidFill>
                  <a:srgbClr val="FFC000"/>
                </a:solidFill>
              </a:rPr>
              <a:t>lightblue</a:t>
            </a:r>
            <a:r>
              <a:rPr lang="en-US" sz="1600" dirty="0" smtClean="0">
                <a:solidFill>
                  <a:srgbClr val="FFC000"/>
                </a:solidFill>
              </a:rPr>
              <a:t>"}}&gt;Hello Style!&lt;/h1&gt;</a:t>
            </a:r>
          </a:p>
          <a:p>
            <a:pPr algn="l"/>
            <a:r>
              <a:rPr lang="en-US" sz="1600" dirty="0" smtClean="0">
                <a:solidFill>
                  <a:srgbClr val="FFC000"/>
                </a:solidFill>
              </a:rPr>
              <a:t>      &lt;p&gt;Add a little style!&lt;/p&gt;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t>
            </a:r>
          </a:p>
          <a:p>
            <a:pPr algn="l"/>
            <a:endParaRPr lang="en-US" sz="1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55000" lnSpcReduction="20000"/>
          </a:bodyPr>
          <a:lstStyle/>
          <a:p>
            <a:pPr algn="l"/>
            <a:r>
              <a:rPr lang="en-US" sz="1600" dirty="0" smtClean="0">
                <a:solidFill>
                  <a:srgbClr val="FFC000"/>
                </a:solidFill>
              </a:rPr>
              <a:t>J</a:t>
            </a:r>
            <a:r>
              <a:rPr lang="en-US" sz="2200" dirty="0" smtClean="0">
                <a:solidFill>
                  <a:srgbClr val="FFC000"/>
                </a:solidFill>
              </a:rPr>
              <a:t>avaScript Object</a:t>
            </a:r>
          </a:p>
          <a:p>
            <a:pPr algn="l"/>
            <a:r>
              <a:rPr lang="en-US" sz="2200" dirty="0" smtClean="0">
                <a:solidFill>
                  <a:srgbClr val="FFC000"/>
                </a:solidFill>
              </a:rPr>
              <a:t>You can also create an object with styling information, and refer to it in the style attribute:</a:t>
            </a:r>
          </a:p>
          <a:p>
            <a:pPr algn="l"/>
            <a:endParaRPr lang="en-US" sz="2200" dirty="0" smtClean="0">
              <a:solidFill>
                <a:srgbClr val="FFC000"/>
              </a:solidFill>
            </a:endParaRPr>
          </a:p>
          <a:p>
            <a:pPr algn="l"/>
            <a:r>
              <a:rPr lang="en-US" sz="2200" dirty="0" smtClean="0">
                <a:solidFill>
                  <a:srgbClr val="FFC000"/>
                </a:solidFill>
              </a:rPr>
              <a:t>Example:</a:t>
            </a:r>
          </a:p>
          <a:p>
            <a:pPr algn="l"/>
            <a:r>
              <a:rPr lang="en-US" sz="2200" dirty="0" smtClean="0">
                <a:solidFill>
                  <a:srgbClr val="FFC000"/>
                </a:solidFill>
              </a:rPr>
              <a:t>Create a style object named </a:t>
            </a:r>
            <a:r>
              <a:rPr lang="en-US" sz="2200" dirty="0" err="1" smtClean="0">
                <a:solidFill>
                  <a:srgbClr val="FFC000"/>
                </a:solidFill>
              </a:rPr>
              <a:t>mystyle</a:t>
            </a:r>
            <a:r>
              <a:rPr lang="en-US" sz="2200" dirty="0" smtClean="0">
                <a:solidFill>
                  <a:srgbClr val="FFC000"/>
                </a:solidFill>
              </a:rPr>
              <a:t>:</a:t>
            </a:r>
          </a:p>
          <a:p>
            <a:pPr algn="l"/>
            <a:endParaRPr lang="en-US" sz="2200" dirty="0" smtClean="0">
              <a:solidFill>
                <a:srgbClr val="FFC000"/>
              </a:solidFill>
            </a:endParaRPr>
          </a:p>
          <a:p>
            <a:pPr algn="l"/>
            <a:r>
              <a:rPr lang="en-US" sz="2200" dirty="0" smtClean="0">
                <a:solidFill>
                  <a:srgbClr val="FFC000"/>
                </a:solidFill>
              </a:rPr>
              <a:t>class </a:t>
            </a:r>
            <a:r>
              <a:rPr lang="en-US" sz="2200" dirty="0" err="1" smtClean="0">
                <a:solidFill>
                  <a:srgbClr val="FFC000"/>
                </a:solidFill>
              </a:rPr>
              <a:t>MyHeader</a:t>
            </a:r>
            <a:r>
              <a:rPr lang="en-US" sz="2200" dirty="0" smtClean="0">
                <a:solidFill>
                  <a:srgbClr val="FFC000"/>
                </a:solidFill>
              </a:rPr>
              <a:t> extends </a:t>
            </a:r>
            <a:r>
              <a:rPr lang="en-US" sz="2200" dirty="0" err="1" smtClean="0">
                <a:solidFill>
                  <a:srgbClr val="FFC000"/>
                </a:solidFill>
              </a:rPr>
              <a:t>React.Component</a:t>
            </a:r>
            <a:r>
              <a:rPr lang="en-US" sz="2200" dirty="0" smtClean="0">
                <a:solidFill>
                  <a:srgbClr val="FFC000"/>
                </a:solidFill>
              </a:rPr>
              <a:t> {</a:t>
            </a:r>
          </a:p>
          <a:p>
            <a:pPr algn="l"/>
            <a:r>
              <a:rPr lang="en-US" sz="2200" dirty="0" smtClean="0">
                <a:solidFill>
                  <a:srgbClr val="FFC000"/>
                </a:solidFill>
              </a:rPr>
              <a:t>  render() {</a:t>
            </a:r>
          </a:p>
          <a:p>
            <a:pPr algn="l"/>
            <a:r>
              <a:rPr lang="en-US" sz="2200" dirty="0" smtClean="0">
                <a:solidFill>
                  <a:srgbClr val="FFC000"/>
                </a:solidFill>
              </a:rPr>
              <a:t>    const </a:t>
            </a:r>
            <a:r>
              <a:rPr lang="en-US" sz="2200" dirty="0" err="1" smtClean="0">
                <a:solidFill>
                  <a:srgbClr val="FFC000"/>
                </a:solidFill>
              </a:rPr>
              <a:t>mystyle</a:t>
            </a:r>
            <a:r>
              <a:rPr lang="en-US" sz="2200" dirty="0" smtClean="0">
                <a:solidFill>
                  <a:srgbClr val="FFC000"/>
                </a:solidFill>
              </a:rPr>
              <a:t> = {</a:t>
            </a:r>
          </a:p>
          <a:p>
            <a:pPr algn="l"/>
            <a:r>
              <a:rPr lang="en-US" sz="2200" dirty="0" smtClean="0">
                <a:solidFill>
                  <a:srgbClr val="FFC000"/>
                </a:solidFill>
              </a:rPr>
              <a:t>      color: "white",</a:t>
            </a:r>
          </a:p>
          <a:p>
            <a:pPr algn="l"/>
            <a:r>
              <a:rPr lang="en-US" sz="2200" dirty="0" smtClean="0">
                <a:solidFill>
                  <a:srgbClr val="FFC000"/>
                </a:solidFill>
              </a:rPr>
              <a:t>      </a:t>
            </a:r>
            <a:r>
              <a:rPr lang="en-US" sz="2200" dirty="0" err="1" smtClean="0">
                <a:solidFill>
                  <a:srgbClr val="FFC000"/>
                </a:solidFill>
              </a:rPr>
              <a:t>backgroundColor</a:t>
            </a:r>
            <a:r>
              <a:rPr lang="en-US" sz="2200" dirty="0" smtClean="0">
                <a:solidFill>
                  <a:srgbClr val="FFC000"/>
                </a:solidFill>
              </a:rPr>
              <a:t>: "</a:t>
            </a:r>
            <a:r>
              <a:rPr lang="en-US" sz="2200" dirty="0" err="1" smtClean="0">
                <a:solidFill>
                  <a:srgbClr val="FFC000"/>
                </a:solidFill>
              </a:rPr>
              <a:t>DodgerBlue</a:t>
            </a:r>
            <a:r>
              <a:rPr lang="en-US" sz="2200" dirty="0" smtClean="0">
                <a:solidFill>
                  <a:srgbClr val="FFC000"/>
                </a:solidFill>
              </a:rPr>
              <a:t>",</a:t>
            </a:r>
          </a:p>
          <a:p>
            <a:pPr algn="l"/>
            <a:r>
              <a:rPr lang="en-US" sz="2200" dirty="0" smtClean="0">
                <a:solidFill>
                  <a:srgbClr val="FFC000"/>
                </a:solidFill>
              </a:rPr>
              <a:t>      padding: "10px",</a:t>
            </a:r>
          </a:p>
          <a:p>
            <a:pPr algn="l"/>
            <a:r>
              <a:rPr lang="en-US" sz="2200" dirty="0" smtClean="0">
                <a:solidFill>
                  <a:srgbClr val="FFC000"/>
                </a:solidFill>
              </a:rPr>
              <a:t>      </a:t>
            </a:r>
            <a:r>
              <a:rPr lang="en-US" sz="2200" dirty="0" err="1" smtClean="0">
                <a:solidFill>
                  <a:srgbClr val="FFC000"/>
                </a:solidFill>
              </a:rPr>
              <a:t>fontFamily</a:t>
            </a:r>
            <a:r>
              <a:rPr lang="en-US" sz="2200" dirty="0" smtClean="0">
                <a:solidFill>
                  <a:srgbClr val="FFC000"/>
                </a:solidFill>
              </a:rPr>
              <a:t>: "Arial"</a:t>
            </a:r>
          </a:p>
          <a:p>
            <a:pPr algn="l"/>
            <a:r>
              <a:rPr lang="en-US" sz="2200" dirty="0" smtClean="0">
                <a:solidFill>
                  <a:srgbClr val="FFC000"/>
                </a:solidFill>
              </a:rPr>
              <a:t>    };</a:t>
            </a:r>
          </a:p>
          <a:p>
            <a:pPr algn="l"/>
            <a:r>
              <a:rPr lang="en-US" sz="2200" dirty="0" smtClean="0">
                <a:solidFill>
                  <a:srgbClr val="FFC000"/>
                </a:solidFill>
              </a:rPr>
              <a:t>    return (</a:t>
            </a:r>
          </a:p>
          <a:p>
            <a:pPr algn="l"/>
            <a:r>
              <a:rPr lang="en-US" sz="2200" dirty="0" smtClean="0">
                <a:solidFill>
                  <a:srgbClr val="FFC000"/>
                </a:solidFill>
              </a:rPr>
              <a:t>      &lt;div&gt;</a:t>
            </a:r>
          </a:p>
          <a:p>
            <a:pPr algn="l"/>
            <a:r>
              <a:rPr lang="en-US" sz="2200" dirty="0" smtClean="0">
                <a:solidFill>
                  <a:srgbClr val="FFC000"/>
                </a:solidFill>
              </a:rPr>
              <a:t>      &lt;h1 style={</a:t>
            </a:r>
            <a:r>
              <a:rPr lang="en-US" sz="2200" dirty="0" err="1" smtClean="0">
                <a:solidFill>
                  <a:srgbClr val="FFC000"/>
                </a:solidFill>
              </a:rPr>
              <a:t>mystyle</a:t>
            </a:r>
            <a:r>
              <a:rPr lang="en-US" sz="2200" dirty="0" smtClean="0">
                <a:solidFill>
                  <a:srgbClr val="FFC000"/>
                </a:solidFill>
              </a:rPr>
              <a:t>}&gt;Hello Style!&lt;/h1&gt;</a:t>
            </a:r>
          </a:p>
          <a:p>
            <a:pPr algn="l"/>
            <a:r>
              <a:rPr lang="en-US" sz="2200" dirty="0" smtClean="0">
                <a:solidFill>
                  <a:srgbClr val="FFC000"/>
                </a:solidFill>
              </a:rPr>
              <a:t>      &lt;p&gt;Add a little style!&lt;/p&gt;</a:t>
            </a:r>
          </a:p>
          <a:p>
            <a:pPr algn="l"/>
            <a:r>
              <a:rPr lang="en-US" sz="2200" dirty="0" smtClean="0">
                <a:solidFill>
                  <a:srgbClr val="FFC000"/>
                </a:solidFill>
              </a:rPr>
              <a:t>      &lt;/div&gt;</a:t>
            </a:r>
          </a:p>
          <a:p>
            <a:pPr algn="l"/>
            <a:r>
              <a:rPr lang="en-US" sz="2200" dirty="0" smtClean="0">
                <a:solidFill>
                  <a:srgbClr val="FFC000"/>
                </a:solidFill>
              </a:rPr>
              <a:t>    );</a:t>
            </a:r>
          </a:p>
          <a:p>
            <a:pPr algn="l"/>
            <a:r>
              <a:rPr lang="en-US" sz="2200" dirty="0" smtClean="0">
                <a:solidFill>
                  <a:srgbClr val="FFC000"/>
                </a:solidFill>
              </a:rPr>
              <a:t>  }</a:t>
            </a:r>
          </a:p>
          <a:p>
            <a:pPr algn="l"/>
            <a:r>
              <a:rPr lang="en-US" sz="2200" dirty="0" smtClean="0">
                <a:solidFill>
                  <a:srgbClr val="FFC000"/>
                </a:solidFill>
              </a:rPr>
              <a:t>}</a:t>
            </a:r>
          </a:p>
          <a:p>
            <a:pPr algn="l"/>
            <a:r>
              <a:rPr lang="en-US" sz="2200" dirty="0" smtClean="0">
                <a:solidFill>
                  <a:srgbClr val="FFC000"/>
                </a:solidFill>
              </a:rPr>
              <a:t> </a:t>
            </a:r>
            <a:endParaRPr lang="en-US" sz="22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CSS </a:t>
            </a:r>
            <a:r>
              <a:rPr lang="en-US" sz="1600" dirty="0" err="1" smtClean="0">
                <a:solidFill>
                  <a:srgbClr val="FFC000"/>
                </a:solidFill>
              </a:rPr>
              <a:t>Stylesheet</a:t>
            </a:r>
            <a:endParaRPr lang="en-US" sz="1600" dirty="0" smtClean="0">
              <a:solidFill>
                <a:srgbClr val="FFC000"/>
              </a:solidFill>
            </a:endParaRPr>
          </a:p>
          <a:p>
            <a:pPr algn="l"/>
            <a:r>
              <a:rPr lang="en-US" sz="1600" dirty="0" smtClean="0">
                <a:solidFill>
                  <a:srgbClr val="FFC000"/>
                </a:solidFill>
              </a:rPr>
              <a:t>You can write your CSS styling in a separate file, just save the file with the .</a:t>
            </a:r>
            <a:r>
              <a:rPr lang="en-US" sz="1600" dirty="0" err="1" smtClean="0">
                <a:solidFill>
                  <a:srgbClr val="FFC000"/>
                </a:solidFill>
              </a:rPr>
              <a:t>css</a:t>
            </a:r>
            <a:r>
              <a:rPr lang="en-US" sz="1600" dirty="0" smtClean="0">
                <a:solidFill>
                  <a:srgbClr val="FFC000"/>
                </a:solidFill>
              </a:rPr>
              <a:t> file extension, and import it in your application.</a:t>
            </a:r>
          </a:p>
          <a:p>
            <a:pPr algn="l"/>
            <a:endParaRPr lang="en-US" sz="1600" dirty="0" smtClean="0">
              <a:solidFill>
                <a:srgbClr val="FFC000"/>
              </a:solidFill>
            </a:endParaRPr>
          </a:p>
          <a:p>
            <a:pPr algn="l"/>
            <a:r>
              <a:rPr lang="en-US" sz="1600" dirty="0" smtClean="0">
                <a:solidFill>
                  <a:srgbClr val="FFC000"/>
                </a:solidFill>
              </a:rPr>
              <a:t>App.css:</a:t>
            </a:r>
          </a:p>
          <a:p>
            <a:pPr algn="l"/>
            <a:r>
              <a:rPr lang="en-US" sz="1600" dirty="0" smtClean="0">
                <a:solidFill>
                  <a:srgbClr val="FFC000"/>
                </a:solidFill>
              </a:rPr>
              <a:t>Create a new file called "App.css" and insert some CSS code in it:</a:t>
            </a:r>
          </a:p>
          <a:p>
            <a:pPr algn="l"/>
            <a:endParaRPr lang="en-US" sz="1600" dirty="0" smtClean="0">
              <a:solidFill>
                <a:srgbClr val="FFC000"/>
              </a:solidFill>
            </a:endParaRPr>
          </a:p>
          <a:p>
            <a:pPr algn="l"/>
            <a:r>
              <a:rPr lang="en-US" sz="1600" dirty="0" smtClean="0">
                <a:solidFill>
                  <a:srgbClr val="FFC000"/>
                </a:solidFill>
              </a:rPr>
              <a:t>body {</a:t>
            </a:r>
          </a:p>
          <a:p>
            <a:pPr algn="l"/>
            <a:r>
              <a:rPr lang="en-US" sz="1600" dirty="0" smtClean="0">
                <a:solidFill>
                  <a:srgbClr val="FFC000"/>
                </a:solidFill>
              </a:rPr>
              <a:t>  background-color: #282c34;</a:t>
            </a:r>
          </a:p>
          <a:p>
            <a:pPr algn="l"/>
            <a:r>
              <a:rPr lang="en-US" sz="1600" dirty="0" smtClean="0">
                <a:solidFill>
                  <a:srgbClr val="FFC000"/>
                </a:solidFill>
              </a:rPr>
              <a:t>  color: white;</a:t>
            </a:r>
          </a:p>
          <a:p>
            <a:pPr algn="l"/>
            <a:r>
              <a:rPr lang="en-US" sz="1600" dirty="0" smtClean="0">
                <a:solidFill>
                  <a:srgbClr val="FFC000"/>
                </a:solidFill>
              </a:rPr>
              <a:t>  padding: 40px;</a:t>
            </a:r>
          </a:p>
          <a:p>
            <a:pPr algn="l"/>
            <a:r>
              <a:rPr lang="en-US" sz="1600" dirty="0" smtClean="0">
                <a:solidFill>
                  <a:srgbClr val="FFC000"/>
                </a:solidFill>
              </a:rPr>
              <a:t>  font-family: Arial;</a:t>
            </a:r>
          </a:p>
          <a:p>
            <a:pPr algn="l"/>
            <a:r>
              <a:rPr lang="en-US" sz="1600" dirty="0" smtClean="0">
                <a:solidFill>
                  <a:srgbClr val="FFC000"/>
                </a:solidFill>
              </a:rPr>
              <a:t>  text-align: center;</a:t>
            </a:r>
          </a:p>
          <a:p>
            <a:pPr algn="l"/>
            <a:r>
              <a:rPr lang="en-US" sz="1600" dirty="0" smtClean="0">
                <a:solidFill>
                  <a:srgbClr val="FFC000"/>
                </a:solidFill>
              </a:rPr>
              <a: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Import the </a:t>
            </a:r>
            <a:r>
              <a:rPr lang="en-US" sz="1600" dirty="0" err="1" smtClean="0"/>
              <a:t>stylesheet</a:t>
            </a:r>
            <a:r>
              <a:rPr lang="en-US" sz="1600" dirty="0" smtClean="0"/>
              <a:t> in your application</a:t>
            </a:r>
            <a:r>
              <a:rPr lang="en-US" sz="1600" dirty="0" smtClean="0"/>
              <a:t>:</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ReactDOM</a:t>
            </a:r>
            <a:r>
              <a:rPr lang="en-US" sz="1600" dirty="0" smtClean="0">
                <a:solidFill>
                  <a:srgbClr val="FFC000"/>
                </a:solidFill>
              </a:rPr>
              <a:t> from 'react-</a:t>
            </a:r>
            <a:r>
              <a:rPr lang="en-US" sz="1600" dirty="0" err="1" smtClean="0">
                <a:solidFill>
                  <a:srgbClr val="FFC000"/>
                </a:solidFill>
              </a:rPr>
              <a:t>dom</a:t>
            </a:r>
            <a:r>
              <a:rPr lang="en-US" sz="1600" dirty="0" smtClean="0">
                <a:solidFill>
                  <a:srgbClr val="FFC000"/>
                </a:solidFill>
              </a:rPr>
              <a:t>';</a:t>
            </a:r>
          </a:p>
          <a:p>
            <a:pPr algn="l"/>
            <a:r>
              <a:rPr lang="en-US" sz="1600" dirty="0" smtClean="0">
                <a:solidFill>
                  <a:srgbClr val="FFC000"/>
                </a:solidFill>
              </a:rPr>
              <a:t>import './App.css';</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MyHeader</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&lt;h1&gt;Hello Style!&lt;/h1&gt;</a:t>
            </a:r>
          </a:p>
          <a:p>
            <a:pPr algn="l"/>
            <a:r>
              <a:rPr lang="en-US" sz="1600" dirty="0" smtClean="0">
                <a:solidFill>
                  <a:srgbClr val="FFC000"/>
                </a:solidFill>
              </a:rPr>
              <a:t>      &lt;p&gt;Add a little style!.&lt;/p&gt;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MyHeader</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solidFill>
                  <a:srgbClr val="FFC000"/>
                </a:solidFill>
              </a:rPr>
              <a:t>CSS Modules</a:t>
            </a:r>
          </a:p>
          <a:p>
            <a:pPr algn="l"/>
            <a:r>
              <a:rPr lang="en-US" sz="1600" dirty="0" smtClean="0">
                <a:solidFill>
                  <a:srgbClr val="FFC000"/>
                </a:solidFill>
              </a:rPr>
              <a:t>Another way of adding styles to your application is to use CSS Modules.</a:t>
            </a:r>
          </a:p>
          <a:p>
            <a:pPr algn="l"/>
            <a:endParaRPr lang="en-US" sz="1600" dirty="0" smtClean="0">
              <a:solidFill>
                <a:srgbClr val="FFC000"/>
              </a:solidFill>
            </a:endParaRPr>
          </a:p>
          <a:p>
            <a:pPr algn="l"/>
            <a:r>
              <a:rPr lang="en-US" sz="1600" dirty="0" smtClean="0">
                <a:solidFill>
                  <a:srgbClr val="FFC000"/>
                </a:solidFill>
              </a:rPr>
              <a:t>CSS Modules are convenient for components that are placed in separate files.</a:t>
            </a:r>
          </a:p>
          <a:p>
            <a:pPr algn="l"/>
            <a:endParaRPr lang="en-US" sz="1600" dirty="0" smtClean="0">
              <a:solidFill>
                <a:srgbClr val="FFC000"/>
              </a:solidFill>
            </a:endParaRPr>
          </a:p>
          <a:p>
            <a:pPr algn="l"/>
            <a:r>
              <a:rPr lang="en-US" sz="1600" dirty="0" smtClean="0">
                <a:solidFill>
                  <a:srgbClr val="FFC000"/>
                </a:solidFill>
              </a:rPr>
              <a:t>The CSS inside a module is available only for the component that imported it, and you do not have to worry about name conflicts.</a:t>
            </a:r>
          </a:p>
          <a:p>
            <a:pPr algn="l"/>
            <a:endParaRPr lang="en-US" sz="1600" dirty="0" smtClean="0">
              <a:solidFill>
                <a:srgbClr val="FFC000"/>
              </a:solidFill>
            </a:endParaRPr>
          </a:p>
          <a:p>
            <a:pPr algn="l"/>
            <a:r>
              <a:rPr lang="en-US" sz="1600" dirty="0" smtClean="0">
                <a:solidFill>
                  <a:srgbClr val="FFC000"/>
                </a:solidFill>
              </a:rPr>
              <a:t>Create the CSS module with the .</a:t>
            </a:r>
            <a:r>
              <a:rPr lang="en-US" sz="1600" dirty="0" err="1" smtClean="0">
                <a:solidFill>
                  <a:srgbClr val="FFC000"/>
                </a:solidFill>
              </a:rPr>
              <a:t>module.css</a:t>
            </a:r>
            <a:r>
              <a:rPr lang="en-US" sz="1600" dirty="0" smtClean="0">
                <a:solidFill>
                  <a:srgbClr val="FFC000"/>
                </a:solidFill>
              </a:rPr>
              <a:t> extension, example: </a:t>
            </a:r>
            <a:r>
              <a:rPr lang="en-US" sz="1600" dirty="0" err="1" smtClean="0">
                <a:solidFill>
                  <a:srgbClr val="FFC000"/>
                </a:solidFill>
              </a:rPr>
              <a:t>mystyle.module.css</a:t>
            </a:r>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mystyle.module.css</a:t>
            </a:r>
            <a:r>
              <a:rPr lang="en-US" sz="1600" dirty="0" smtClean="0">
                <a:solidFill>
                  <a:srgbClr val="FFC000"/>
                </a:solidFill>
              </a:rPr>
              <a:t>:</a:t>
            </a:r>
          </a:p>
          <a:p>
            <a:pPr algn="l"/>
            <a:r>
              <a:rPr lang="en-US" sz="1600" dirty="0" smtClean="0">
                <a:solidFill>
                  <a:srgbClr val="FFC000"/>
                </a:solidFill>
              </a:rPr>
              <a:t>Create a new file called "</a:t>
            </a:r>
            <a:r>
              <a:rPr lang="en-US" sz="1600" dirty="0" err="1" smtClean="0">
                <a:solidFill>
                  <a:srgbClr val="FFC000"/>
                </a:solidFill>
              </a:rPr>
              <a:t>mystyle.module.css</a:t>
            </a:r>
            <a:r>
              <a:rPr lang="en-US" sz="1600" dirty="0" smtClean="0">
                <a:solidFill>
                  <a:srgbClr val="FFC000"/>
                </a:solidFill>
              </a:rPr>
              <a:t>" and insert some CSS code in it:</a:t>
            </a:r>
          </a:p>
          <a:p>
            <a:pPr algn="l"/>
            <a:endParaRPr lang="en-US" sz="1600" dirty="0" smtClean="0">
              <a:solidFill>
                <a:srgbClr val="FFC000"/>
              </a:solidFill>
            </a:endParaRPr>
          </a:p>
          <a:p>
            <a:pPr algn="l"/>
            <a:r>
              <a:rPr lang="en-US" sz="1600" dirty="0" smtClean="0">
                <a:solidFill>
                  <a:srgbClr val="FFC000"/>
                </a:solidFill>
              </a:rPr>
              <a:t>.</a:t>
            </a:r>
            <a:r>
              <a:rPr lang="en-US" sz="1600" dirty="0" err="1" smtClean="0">
                <a:solidFill>
                  <a:srgbClr val="FFC000"/>
                </a:solidFill>
              </a:rPr>
              <a:t>bigblue</a:t>
            </a:r>
            <a:r>
              <a:rPr lang="en-US" sz="1600" dirty="0" smtClean="0">
                <a:solidFill>
                  <a:srgbClr val="FFC000"/>
                </a:solidFill>
              </a:rPr>
              <a:t> {</a:t>
            </a:r>
          </a:p>
          <a:p>
            <a:pPr algn="l"/>
            <a:r>
              <a:rPr lang="en-US" sz="1600" dirty="0" smtClean="0">
                <a:solidFill>
                  <a:srgbClr val="FFC000"/>
                </a:solidFill>
              </a:rPr>
              <a:t>  color: </a:t>
            </a:r>
            <a:r>
              <a:rPr lang="en-US" sz="1600" dirty="0" err="1" smtClean="0">
                <a:solidFill>
                  <a:srgbClr val="FFC000"/>
                </a:solidFill>
              </a:rPr>
              <a:t>DodgerBlue</a:t>
            </a:r>
            <a:r>
              <a:rPr lang="en-US" sz="1600" dirty="0" smtClean="0">
                <a:solidFill>
                  <a:srgbClr val="FFC000"/>
                </a:solidFill>
              </a:rPr>
              <a:t>;</a:t>
            </a:r>
          </a:p>
          <a:p>
            <a:pPr algn="l"/>
            <a:r>
              <a:rPr lang="en-US" sz="1600" dirty="0" smtClean="0">
                <a:solidFill>
                  <a:srgbClr val="FFC000"/>
                </a:solidFill>
              </a:rPr>
              <a:t>  padding: 40px;</a:t>
            </a:r>
          </a:p>
          <a:p>
            <a:pPr algn="l"/>
            <a:r>
              <a:rPr lang="en-US" sz="1600" dirty="0" smtClean="0">
                <a:solidFill>
                  <a:srgbClr val="FFC000"/>
                </a:solidFill>
              </a:rPr>
              <a:t>  font-family: Arial;</a:t>
            </a:r>
          </a:p>
          <a:p>
            <a:pPr algn="l"/>
            <a:r>
              <a:rPr lang="en-US" sz="1600" dirty="0" smtClean="0">
                <a:solidFill>
                  <a:srgbClr val="FFC000"/>
                </a:solidFill>
              </a:rPr>
              <a:t>  text-align: center;</a:t>
            </a:r>
          </a:p>
          <a:p>
            <a:pPr algn="l"/>
            <a:r>
              <a:rPr lang="en-US" sz="1600" dirty="0" smtClean="0">
                <a:solidFill>
                  <a:srgbClr val="FFC000"/>
                </a:solidFill>
              </a:rPr>
              <a: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smtClean="0"/>
          </a:p>
          <a:p>
            <a:pPr algn="l"/>
            <a:r>
              <a:rPr lang="en-US" sz="1600" dirty="0" smtClean="0"/>
              <a:t>Import the </a:t>
            </a:r>
            <a:r>
              <a:rPr lang="en-US" sz="1600" dirty="0" err="1" smtClean="0"/>
              <a:t>stylesheet</a:t>
            </a:r>
            <a:r>
              <a:rPr lang="en-US" sz="1600" dirty="0" smtClean="0"/>
              <a:t> in your component:</a:t>
            </a:r>
          </a:p>
          <a:p>
            <a:pPr algn="l"/>
            <a:endParaRPr lang="en-US" sz="1600" dirty="0" smtClean="0"/>
          </a:p>
          <a:p>
            <a:pPr algn="l"/>
            <a:r>
              <a:rPr lang="en-US" sz="1600" dirty="0" smtClean="0"/>
              <a:t>App.js:</a:t>
            </a:r>
          </a:p>
          <a:p>
            <a:pPr algn="l"/>
            <a:r>
              <a:rPr lang="en-US" sz="1600" dirty="0" smtClean="0"/>
              <a:t>import React from 'react';</a:t>
            </a:r>
          </a:p>
          <a:p>
            <a:pPr algn="l"/>
            <a:r>
              <a:rPr lang="en-US" sz="1600" dirty="0" smtClean="0"/>
              <a:t>import </a:t>
            </a:r>
            <a:r>
              <a:rPr lang="en-US" sz="1600" dirty="0" err="1" smtClean="0"/>
              <a:t>ReactDOM</a:t>
            </a:r>
            <a:r>
              <a:rPr lang="en-US" sz="1600" dirty="0" smtClean="0"/>
              <a:t> from 'react-</a:t>
            </a:r>
            <a:r>
              <a:rPr lang="en-US" sz="1600" dirty="0" err="1" smtClean="0"/>
              <a:t>dom</a:t>
            </a:r>
            <a:r>
              <a:rPr lang="en-US" sz="1600" dirty="0" smtClean="0"/>
              <a:t>';</a:t>
            </a:r>
          </a:p>
          <a:p>
            <a:pPr algn="l"/>
            <a:r>
              <a:rPr lang="en-US" sz="1600" dirty="0" smtClean="0"/>
              <a:t>import styles from './</a:t>
            </a:r>
            <a:r>
              <a:rPr lang="en-US" sz="1600" dirty="0" err="1" smtClean="0"/>
              <a:t>mystyle.module.css</a:t>
            </a:r>
            <a:r>
              <a:rPr lang="en-US" sz="1600" dirty="0" smtClean="0"/>
              <a:t>'; </a:t>
            </a:r>
          </a:p>
          <a:p>
            <a:pPr algn="l"/>
            <a:endParaRPr lang="en-US" sz="1600" dirty="0" smtClean="0"/>
          </a:p>
          <a:p>
            <a:pPr algn="l"/>
            <a:r>
              <a:rPr lang="en-US" sz="1600" dirty="0" smtClean="0"/>
              <a:t>class Car extends </a:t>
            </a:r>
            <a:r>
              <a:rPr lang="en-US" sz="1600" dirty="0" err="1" smtClean="0"/>
              <a:t>React.Component</a:t>
            </a:r>
            <a:r>
              <a:rPr lang="en-US" sz="1600" dirty="0" smtClean="0"/>
              <a:t> {</a:t>
            </a:r>
          </a:p>
          <a:p>
            <a:pPr algn="l"/>
            <a:r>
              <a:rPr lang="en-US" sz="1600" dirty="0" smtClean="0"/>
              <a:t>  render() {</a:t>
            </a:r>
          </a:p>
          <a:p>
            <a:pPr algn="l"/>
            <a:r>
              <a:rPr lang="en-US" sz="1600" dirty="0" smtClean="0"/>
              <a:t>    return &lt;h1 </a:t>
            </a:r>
            <a:r>
              <a:rPr lang="en-US" sz="1600" dirty="0" err="1" smtClean="0"/>
              <a:t>className</a:t>
            </a:r>
            <a:r>
              <a:rPr lang="en-US" sz="1600" dirty="0" smtClean="0"/>
              <a:t>={</a:t>
            </a:r>
            <a:r>
              <a:rPr lang="en-US" sz="1600" dirty="0" err="1" smtClean="0"/>
              <a:t>styles.bigblue</a:t>
            </a:r>
            <a:r>
              <a:rPr lang="en-US" sz="1600" dirty="0" smtClean="0"/>
              <a:t>}&gt;Hello Car!&lt;/h1&gt;;</a:t>
            </a:r>
          </a:p>
          <a:p>
            <a:pPr algn="l"/>
            <a:r>
              <a:rPr lang="en-US" sz="1600" dirty="0" smtClean="0"/>
              <a:t>  }</a:t>
            </a:r>
          </a:p>
          <a:p>
            <a:pPr algn="l"/>
            <a:r>
              <a:rPr lang="en-US" sz="1600" dirty="0" smtClean="0"/>
              <a:t>}</a:t>
            </a:r>
          </a:p>
          <a:p>
            <a:pPr algn="l"/>
            <a:endParaRPr lang="en-US" sz="1600" dirty="0" smtClean="0"/>
          </a:p>
          <a:p>
            <a:pPr algn="l"/>
            <a:r>
              <a:rPr lang="en-US" sz="1600" dirty="0" smtClean="0"/>
              <a:t>export default Car;</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Sass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What is Sass</a:t>
            </a:r>
          </a:p>
          <a:p>
            <a:pPr algn="l"/>
            <a:r>
              <a:rPr lang="en-US" sz="1600" dirty="0" smtClean="0"/>
              <a:t>Sass is a CSS pre-processor.</a:t>
            </a:r>
          </a:p>
          <a:p>
            <a:pPr algn="l"/>
            <a:r>
              <a:rPr lang="en-US" sz="1600" dirty="0" smtClean="0"/>
              <a:t>Sass files are executed on the server and sends CSS to the browser.</a:t>
            </a:r>
          </a:p>
          <a:p>
            <a:pPr algn="l"/>
            <a:r>
              <a:rPr lang="en-US" sz="1600" dirty="0" smtClean="0"/>
              <a:t>Can I use Sass?</a:t>
            </a:r>
          </a:p>
          <a:p>
            <a:pPr algn="l"/>
            <a:r>
              <a:rPr lang="en-US" sz="1600" dirty="0" smtClean="0"/>
              <a:t>If you use the create-react-app in your project, you can easily install and use Sass in your React projects.</a:t>
            </a:r>
          </a:p>
          <a:p>
            <a:pPr algn="l"/>
            <a:r>
              <a:rPr lang="en-US" sz="1600" dirty="0" smtClean="0"/>
              <a:t>Install Sass by running this command in your terminal:</a:t>
            </a:r>
          </a:p>
          <a:p>
            <a:pPr algn="l"/>
            <a:r>
              <a:rPr lang="en-US" sz="1600" dirty="0" smtClean="0"/>
              <a:t>C:\Users\</a:t>
            </a:r>
            <a:r>
              <a:rPr lang="en-US" sz="1600" i="1" dirty="0" smtClean="0"/>
              <a:t>Your Name</a:t>
            </a:r>
            <a:r>
              <a:rPr lang="en-US" sz="1600" dirty="0" smtClean="0"/>
              <a:t>&gt;</a:t>
            </a:r>
            <a:r>
              <a:rPr lang="en-US" sz="1600" dirty="0" err="1" smtClean="0"/>
              <a:t>npm</a:t>
            </a:r>
            <a:r>
              <a:rPr lang="en-US" sz="1600" dirty="0" smtClean="0"/>
              <a:t> install node-sass</a:t>
            </a:r>
          </a:p>
          <a:p>
            <a:pPr algn="l"/>
            <a:endParaRPr lang="en-US" sz="1600" dirty="0" smtClean="0">
              <a:solidFill>
                <a:srgbClr val="FFC000"/>
              </a:solidFill>
            </a:endParaRPr>
          </a:p>
          <a:p>
            <a:pPr algn="l"/>
            <a:r>
              <a:rPr lang="en-US" sz="1600" dirty="0" smtClean="0"/>
              <a:t>Now you are ready to include Sass files in your project!</a:t>
            </a:r>
          </a:p>
          <a:p>
            <a:pPr algn="l"/>
            <a:r>
              <a:rPr lang="en-US" sz="1600" dirty="0" smtClean="0"/>
              <a:t>Create a Sass file</a:t>
            </a:r>
          </a:p>
          <a:p>
            <a:pPr algn="l"/>
            <a:r>
              <a:rPr lang="en-US" sz="1600" dirty="0" smtClean="0"/>
              <a:t>Create a Sass file the same way as you create CSS files, but Sass files have the file extension .</a:t>
            </a:r>
            <a:r>
              <a:rPr lang="en-US" sz="1600" dirty="0" err="1" smtClean="0"/>
              <a:t>scss</a:t>
            </a:r>
            <a:endParaRPr lang="en-US" sz="1600" dirty="0" smtClean="0"/>
          </a:p>
          <a:p>
            <a:pPr algn="l"/>
            <a:r>
              <a:rPr lang="en-US" sz="1600" dirty="0" smtClean="0"/>
              <a:t>In Sass files you can use variables and other Sass functions:</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React Without Node</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t>To use React in production, you need NPM and Node.js</a:t>
            </a:r>
          </a:p>
          <a:p>
            <a:pPr algn="l"/>
            <a:r>
              <a:rPr lang="en-US" sz="1600" dirty="0" smtClean="0"/>
              <a:t>To get an overview of what React is, you can write React code directly in HTML.</a:t>
            </a:r>
          </a:p>
          <a:p>
            <a:pPr algn="l"/>
            <a:r>
              <a:rPr lang="en-US" sz="1600" dirty="0" smtClean="0"/>
              <a:t>But in order to use React in production, you need NPM and Node.js installed.</a:t>
            </a:r>
          </a:p>
          <a:p>
            <a:pPr algn="l"/>
            <a:endParaRPr lang="en-US" sz="1600" dirty="0" smtClean="0"/>
          </a:p>
          <a:p>
            <a:pPr algn="l"/>
            <a:r>
              <a:rPr lang="en-US" sz="1600" dirty="0" smtClean="0"/>
              <a:t>React Directly in HTML</a:t>
            </a:r>
          </a:p>
          <a:p>
            <a:pPr algn="l"/>
            <a:r>
              <a:rPr lang="en-US" sz="1600" dirty="0" smtClean="0"/>
              <a:t>The quickest way start learning React is to write React directly in your HTML files.</a:t>
            </a:r>
          </a:p>
          <a:p>
            <a:pPr algn="l"/>
            <a:r>
              <a:rPr lang="en-US" sz="1600" dirty="0" smtClean="0"/>
              <a:t>Start by including three scripts, the first two let us write React code in our </a:t>
            </a:r>
            <a:r>
              <a:rPr lang="en-US" sz="1600" dirty="0" err="1" smtClean="0"/>
              <a:t>JavaScripts</a:t>
            </a:r>
            <a:r>
              <a:rPr lang="en-US" sz="1600" dirty="0" smtClean="0"/>
              <a:t>, and the third, Babel, allows us to write JSX syntax and ES6 in older browsers.</a:t>
            </a:r>
          </a:p>
          <a:p>
            <a:pPr algn="l"/>
            <a:endParaRPr lang="en-US" sz="1600" dirty="0" smtClean="0"/>
          </a:p>
          <a:p>
            <a:pPr algn="l"/>
            <a:r>
              <a:rPr lang="en-US" sz="1600" dirty="0" smtClean="0">
                <a:solidFill>
                  <a:srgbClr val="FFC000"/>
                </a:solidFill>
              </a:rPr>
              <a:t>&lt;!DOCTYPE html&gt;</a:t>
            </a:r>
          </a:p>
          <a:p>
            <a:pPr algn="l"/>
            <a:r>
              <a:rPr lang="en-US" sz="1600" dirty="0" smtClean="0">
                <a:solidFill>
                  <a:srgbClr val="FFC000"/>
                </a:solidFill>
              </a:rPr>
              <a:t>&lt;html&gt;</a:t>
            </a:r>
          </a:p>
          <a:p>
            <a:pPr algn="l"/>
            <a:r>
              <a:rPr lang="en-US" sz="1600" dirty="0" smtClean="0">
                <a:solidFill>
                  <a:srgbClr val="FFC000"/>
                </a:solidFill>
              </a:rPr>
              <a:t>  &lt;script </a:t>
            </a:r>
            <a:r>
              <a:rPr lang="en-US" sz="1600" dirty="0" err="1" smtClean="0">
                <a:solidFill>
                  <a:srgbClr val="FFC000"/>
                </a:solidFill>
              </a:rPr>
              <a:t>src</a:t>
            </a:r>
            <a:r>
              <a:rPr lang="en-US" sz="1600" dirty="0" smtClean="0">
                <a:solidFill>
                  <a:srgbClr val="FFC000"/>
                </a:solidFill>
              </a:rPr>
              <a:t>="https://unpkg.com/react@16/umd/react.production.min.js"&gt;&lt;/script&gt;</a:t>
            </a:r>
          </a:p>
          <a:p>
            <a:pPr algn="l"/>
            <a:r>
              <a:rPr lang="en-US" sz="1600" dirty="0" smtClean="0">
                <a:solidFill>
                  <a:srgbClr val="FFC000"/>
                </a:solidFill>
              </a:rPr>
              <a:t>  &lt;script </a:t>
            </a:r>
            <a:r>
              <a:rPr lang="en-US" sz="1600" dirty="0" err="1" smtClean="0">
                <a:solidFill>
                  <a:srgbClr val="FFC000"/>
                </a:solidFill>
              </a:rPr>
              <a:t>src</a:t>
            </a:r>
            <a:r>
              <a:rPr lang="en-US" sz="1600" dirty="0" smtClean="0">
                <a:solidFill>
                  <a:srgbClr val="FFC000"/>
                </a:solidFill>
              </a:rPr>
              <a:t>="https://unpkg.com/react-dom@16/umd/react-dom.production.min.js"&gt;&lt;/script&gt;</a:t>
            </a:r>
          </a:p>
          <a:p>
            <a:pPr algn="l"/>
            <a:r>
              <a:rPr lang="en-US" sz="1600" dirty="0" smtClean="0">
                <a:solidFill>
                  <a:srgbClr val="FFC000"/>
                </a:solidFill>
              </a:rPr>
              <a:t>  &lt;script </a:t>
            </a:r>
            <a:r>
              <a:rPr lang="en-US" sz="1600" dirty="0" err="1" smtClean="0">
                <a:solidFill>
                  <a:srgbClr val="FFC000"/>
                </a:solidFill>
              </a:rPr>
              <a:t>src</a:t>
            </a:r>
            <a:r>
              <a:rPr lang="en-US" sz="1600" dirty="0" smtClean="0">
                <a:solidFill>
                  <a:srgbClr val="FFC000"/>
                </a:solidFill>
              </a:rPr>
              <a:t>="https://unpkg.com/babel-standalone@6.15.0/babel.min.js"&gt;&lt;/script&gt;</a:t>
            </a:r>
          </a:p>
          <a:p>
            <a:pPr algn="l"/>
            <a:r>
              <a:rPr lang="en-US" sz="1600" dirty="0" smtClean="0">
                <a:solidFill>
                  <a:srgbClr val="FFC000"/>
                </a:solidFill>
              </a:rPr>
              <a:t>  &lt;body&gt;</a:t>
            </a:r>
          </a:p>
          <a:p>
            <a:pPr algn="l"/>
            <a:r>
              <a:rPr lang="en-US" sz="1600" dirty="0" smtClean="0">
                <a:solidFill>
                  <a:srgbClr val="FFC000"/>
                </a:solidFill>
              </a:rPr>
              <a:t>  </a:t>
            </a:r>
          </a:p>
          <a:p>
            <a:pPr algn="l"/>
            <a:r>
              <a:rPr lang="en-US" sz="1600" dirty="0" smtClean="0">
                <a:solidFill>
                  <a:srgbClr val="FFC000"/>
                </a:solidFill>
              </a:rPr>
              <a:t>    &lt;div id="</a:t>
            </a:r>
            <a:r>
              <a:rPr lang="en-US" sz="1600" dirty="0" err="1" smtClean="0">
                <a:solidFill>
                  <a:srgbClr val="FFC000"/>
                </a:solidFill>
              </a:rPr>
              <a:t>mydiv</a:t>
            </a:r>
            <a:r>
              <a:rPr lang="en-US" sz="1600" dirty="0" smtClean="0">
                <a:solidFill>
                  <a:srgbClr val="FFC000"/>
                </a:solidFill>
              </a:rPr>
              <a:t>"&gt;&lt;/div&gt;</a:t>
            </a:r>
          </a:p>
          <a:p>
            <a:pPr algn="l"/>
            <a:endParaRPr lang="en-US" sz="1600" dirty="0" smtClean="0">
              <a:solidFill>
                <a:srgbClr val="FFC000"/>
              </a:solidFill>
            </a:endParaRPr>
          </a:p>
          <a:p>
            <a:pPr algn="l"/>
            <a:r>
              <a:rPr lang="en-US" sz="1600" dirty="0" smtClean="0">
                <a:solidFill>
                  <a:srgbClr val="FFC000"/>
                </a:solidFill>
              </a:rPr>
              <a:t>    &lt;script type="text/</a:t>
            </a:r>
            <a:r>
              <a:rPr lang="en-US" sz="1600" dirty="0" err="1" smtClean="0">
                <a:solidFill>
                  <a:srgbClr val="FFC000"/>
                </a:solidFill>
              </a:rPr>
              <a:t>babel</a:t>
            </a:r>
            <a:r>
              <a:rPr lang="en-US" sz="1600" dirty="0" smtClean="0">
                <a:solidFill>
                  <a:srgbClr val="FFC000"/>
                </a:solidFill>
              </a:rPr>
              <a:t>"&gt;</a:t>
            </a:r>
          </a:p>
          <a:p>
            <a:pPr algn="l"/>
            <a:r>
              <a:rPr lang="en-US" sz="1600" dirty="0" smtClean="0">
                <a:solidFill>
                  <a:srgbClr val="FFC000"/>
                </a:solidFill>
              </a:rPr>
              <a:t>      class Hello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&lt;h1&gt;Hello World!&lt;/h1&gt;</a:t>
            </a:r>
          </a:p>
          <a:p>
            <a:pPr algn="l"/>
            <a:r>
              <a:rPr lang="en-US" sz="1600" dirty="0" smtClean="0">
                <a:solidFill>
                  <a:srgbClr val="FFC000"/>
                </a:solidFill>
              </a:rPr>
              <a:t>        }</a:t>
            </a:r>
          </a:p>
          <a:p>
            <a:pPr algn="l"/>
            <a:r>
              <a:rPr lang="en-US" sz="1600" dirty="0" smtClean="0">
                <a:solidFill>
                  <a:srgbClr val="FFC000"/>
                </a:solidFill>
              </a:rPr>
              <a:t>      }</a:t>
            </a:r>
          </a:p>
          <a:p>
            <a:pPr algn="l"/>
            <a:endParaRPr lang="en-US" sz="1600" dirty="0" smtClean="0">
              <a:solidFill>
                <a:srgbClr val="FFC000"/>
              </a:solidFill>
            </a:endParaRPr>
          </a:p>
          <a:p>
            <a:pPr algn="l"/>
            <a:r>
              <a:rPr lang="en-US" sz="1600" dirty="0" smtClean="0">
                <a:solidFill>
                  <a:srgbClr val="FFC000"/>
                </a:solidFill>
              </a:rPr>
              <a:t>      </a:t>
            </a:r>
            <a:r>
              <a:rPr lang="en-US" sz="1600" dirty="0" err="1" smtClean="0">
                <a:solidFill>
                  <a:srgbClr val="FFC000"/>
                </a:solidFill>
              </a:rPr>
              <a:t>ReactDOM.render</a:t>
            </a:r>
            <a:r>
              <a:rPr lang="en-US" sz="1600" dirty="0" smtClean="0">
                <a:solidFill>
                  <a:srgbClr val="FFC000"/>
                </a:solidFill>
              </a:rPr>
              <a:t>(&lt;Hello /&gt;, </a:t>
            </a:r>
            <a:r>
              <a:rPr lang="en-US" sz="1600" dirty="0" err="1" smtClean="0">
                <a:solidFill>
                  <a:srgbClr val="FFC000"/>
                </a:solidFill>
              </a:rPr>
              <a:t>document.getElementById</a:t>
            </a:r>
            <a:r>
              <a:rPr lang="en-US" sz="1600" dirty="0" smtClean="0">
                <a:solidFill>
                  <a:srgbClr val="FFC000"/>
                </a:solidFill>
              </a:rPr>
              <a:t>('</a:t>
            </a:r>
            <a:r>
              <a:rPr lang="en-US" sz="1600" dirty="0" err="1" smtClean="0">
                <a:solidFill>
                  <a:srgbClr val="FFC000"/>
                </a:solidFill>
              </a:rPr>
              <a:t>mydiv</a:t>
            </a:r>
            <a:r>
              <a:rPr lang="en-US" sz="1600" dirty="0" smtClean="0">
                <a:solidFill>
                  <a:srgbClr val="FFC000"/>
                </a:solidFill>
              </a:rPr>
              <a:t>'))</a:t>
            </a:r>
          </a:p>
          <a:p>
            <a:pPr algn="l"/>
            <a:r>
              <a:rPr lang="en-US" sz="1600" dirty="0" smtClean="0">
                <a:solidFill>
                  <a:srgbClr val="FFC000"/>
                </a:solidFill>
              </a:rPr>
              <a:t>    &lt;/script&gt;</a:t>
            </a:r>
          </a:p>
          <a:p>
            <a:pPr algn="l"/>
            <a:r>
              <a:rPr lang="en-US" sz="1600" dirty="0" smtClean="0">
                <a:solidFill>
                  <a:srgbClr val="FFC000"/>
                </a:solidFill>
              </a:rPr>
              <a:t>  &lt;/body&gt;</a:t>
            </a:r>
          </a:p>
          <a:p>
            <a:pPr algn="l"/>
            <a:r>
              <a:rPr lang="en-US" sz="1600" dirty="0" smtClean="0">
                <a:solidFill>
                  <a:srgbClr val="FFC000"/>
                </a:solidFill>
              </a:rPr>
              <a:t>&lt;/html&gt;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Sass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err="1" smtClean="0"/>
              <a:t>mysass.scss</a:t>
            </a:r>
            <a:r>
              <a:rPr lang="en-US" sz="1600" dirty="0" smtClean="0"/>
              <a:t>:</a:t>
            </a:r>
          </a:p>
          <a:p>
            <a:pPr algn="l"/>
            <a:r>
              <a:rPr lang="en-US" sz="1600" dirty="0" smtClean="0"/>
              <a:t>Create a variable to define the color of the text:</a:t>
            </a:r>
          </a:p>
          <a:p>
            <a:pPr algn="l"/>
            <a:r>
              <a:rPr lang="en-US" sz="1600" dirty="0" smtClean="0"/>
              <a:t>$</a:t>
            </a:r>
            <a:r>
              <a:rPr lang="en-US" sz="1600" dirty="0" err="1" smtClean="0"/>
              <a:t>myColor</a:t>
            </a:r>
            <a:r>
              <a:rPr lang="en-US" sz="1600" dirty="0" smtClean="0"/>
              <a:t>: red</a:t>
            </a:r>
            <a:r>
              <a:rPr lang="en-US" sz="1600" dirty="0" smtClean="0"/>
              <a:t>;</a:t>
            </a:r>
          </a:p>
          <a:p>
            <a:pPr algn="l"/>
            <a:r>
              <a:rPr lang="en-US" sz="1600" dirty="0" smtClean="0"/>
              <a:t> </a:t>
            </a:r>
            <a:r>
              <a:rPr lang="en-US" sz="1600" dirty="0" smtClean="0"/>
              <a:t>h1 { </a:t>
            </a:r>
            <a:endParaRPr lang="en-US" sz="1600" dirty="0" smtClean="0"/>
          </a:p>
          <a:p>
            <a:pPr algn="l"/>
            <a:r>
              <a:rPr lang="en-US" sz="1600" dirty="0" smtClean="0"/>
              <a:t>color</a:t>
            </a:r>
            <a:r>
              <a:rPr lang="en-US" sz="1600" dirty="0" smtClean="0"/>
              <a:t>: $</a:t>
            </a:r>
            <a:r>
              <a:rPr lang="en-US" sz="1600" dirty="0" err="1" smtClean="0"/>
              <a:t>myColor</a:t>
            </a:r>
            <a:r>
              <a:rPr lang="en-US" sz="1600" dirty="0" smtClean="0"/>
              <a:t>; </a:t>
            </a:r>
            <a:endParaRPr lang="en-US" sz="1600" dirty="0" smtClean="0"/>
          </a:p>
          <a:p>
            <a:pPr algn="l"/>
            <a:r>
              <a:rPr lang="en-US" sz="1600" dirty="0" smtClean="0"/>
              <a: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Sass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r>
              <a:rPr lang="en-US" sz="1600" dirty="0" smtClean="0">
                <a:solidFill>
                  <a:srgbClr val="FFC000"/>
                </a:solidFill>
              </a:rPr>
              <a:t>Import the Sass file the same way as you imported a CSS file:</a:t>
            </a:r>
          </a:p>
          <a:p>
            <a:pPr algn="l"/>
            <a:endParaRPr lang="en-US" sz="1600" dirty="0" smtClean="0">
              <a:solidFill>
                <a:srgbClr val="FFC000"/>
              </a:solidFill>
            </a:endParaRPr>
          </a:p>
          <a:p>
            <a:pPr algn="l"/>
            <a:r>
              <a:rPr lang="en-US" sz="1600" dirty="0" smtClean="0">
                <a:solidFill>
                  <a:srgbClr val="FFC000"/>
                </a:solidFill>
              </a:rPr>
              <a:t>index.js:</a:t>
            </a: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ReactDOM</a:t>
            </a:r>
            <a:r>
              <a:rPr lang="en-US" sz="1600" dirty="0" smtClean="0">
                <a:solidFill>
                  <a:srgbClr val="FFC000"/>
                </a:solidFill>
              </a:rPr>
              <a:t> from 'react-</a:t>
            </a:r>
            <a:r>
              <a:rPr lang="en-US" sz="1600" dirty="0" err="1" smtClean="0">
                <a:solidFill>
                  <a:srgbClr val="FFC000"/>
                </a:solidFill>
              </a:rPr>
              <a:t>dom</a:t>
            </a:r>
            <a:r>
              <a:rPr lang="en-US" sz="1600" dirty="0" smtClean="0">
                <a:solidFill>
                  <a:srgbClr val="FFC000"/>
                </a:solidFill>
              </a:rPr>
              <a:t>';</a:t>
            </a:r>
          </a:p>
          <a:p>
            <a:pPr algn="l"/>
            <a:r>
              <a:rPr lang="en-US" sz="1600" dirty="0" smtClean="0">
                <a:solidFill>
                  <a:srgbClr val="FFC000"/>
                </a:solidFill>
              </a:rPr>
              <a:t>import './</a:t>
            </a:r>
            <a:r>
              <a:rPr lang="en-US" sz="1600" dirty="0" err="1" smtClean="0">
                <a:solidFill>
                  <a:srgbClr val="FFC000"/>
                </a:solidFill>
              </a:rPr>
              <a:t>mysass.scss</a:t>
            </a:r>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MyHeader</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&lt;h1&gt;Hello Style!&lt;/h1&gt;</a:t>
            </a:r>
          </a:p>
          <a:p>
            <a:pPr algn="l"/>
            <a:r>
              <a:rPr lang="en-US" sz="1600" dirty="0" smtClean="0">
                <a:solidFill>
                  <a:srgbClr val="FFC000"/>
                </a:solidFill>
              </a:rPr>
              <a:t>      &lt;p&gt;Add a little style!.&lt;/p&gt;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MyHeader</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p>
          <a:p>
            <a:pPr algn="l"/>
            <a:endParaRPr lang="en-US" sz="1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472" y="1500175"/>
            <a:ext cx="7816624" cy="4572032"/>
          </a:xfrm>
        </p:spPr>
        <p:txBody>
          <a:bodyPr>
            <a:normAutofit/>
          </a:bodyPr>
          <a:lstStyle/>
          <a:p>
            <a:pPr algn="ctr"/>
            <a:endParaRPr lang="en-US" sz="8000" dirty="0" smtClean="0">
              <a:solidFill>
                <a:srgbClr val="FFC000"/>
              </a:solidFill>
            </a:endParaRPr>
          </a:p>
          <a:p>
            <a:pPr algn="ctr"/>
            <a:r>
              <a:rPr lang="en-US" sz="8000" dirty="0" smtClean="0">
                <a:solidFill>
                  <a:srgbClr val="FFC000"/>
                </a:solidFill>
              </a:rPr>
              <a:t>React Life Cycle</a:t>
            </a:r>
            <a:endParaRPr lang="en-US" sz="80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Life cycle in brief</a:t>
            </a:r>
            <a:r>
              <a:rPr lang="en-US" sz="3600" dirty="0" smtClean="0"/>
              <a:t/>
            </a:r>
            <a:br>
              <a:rPr lang="en-US" sz="3600" dirty="0" smtClean="0"/>
            </a:br>
            <a:endParaRPr lang="en-US" sz="3600" dirty="0" smtClean="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73</a:t>
            </a:fld>
            <a:endParaRPr lang="en-US"/>
          </a:p>
        </p:txBody>
      </p:sp>
      <p:pic>
        <p:nvPicPr>
          <p:cNvPr id="8194" name="Picture 2"/>
          <p:cNvPicPr>
            <a:picLocks noChangeAspect="1" noChangeArrowheads="1"/>
          </p:cNvPicPr>
          <p:nvPr/>
        </p:nvPicPr>
        <p:blipFill>
          <a:blip r:embed="rId2"/>
          <a:srcRect/>
          <a:stretch>
            <a:fillRect/>
          </a:stretch>
        </p:blipFill>
        <p:spPr bwMode="auto">
          <a:xfrm>
            <a:off x="0" y="1381125"/>
            <a:ext cx="10572792" cy="409575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Life cycle in brief</a:t>
            </a: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55000" lnSpcReduction="20000"/>
          </a:bodyPr>
          <a:lstStyle/>
          <a:p>
            <a:pPr algn="l"/>
            <a:r>
              <a:rPr lang="en-US" sz="1600" b="1" dirty="0" smtClean="0"/>
              <a:t>The Component Lifecycle</a:t>
            </a:r>
          </a:p>
          <a:p>
            <a:pPr algn="l"/>
            <a:r>
              <a:rPr lang="en-US" sz="1600" dirty="0" smtClean="0"/>
              <a:t>Each component has several “lifecycle methods” that you can override to run code at particular times in the process. </a:t>
            </a:r>
            <a:r>
              <a:rPr lang="en-US" sz="1600" b="1" dirty="0" smtClean="0"/>
              <a:t>You can use </a:t>
            </a:r>
            <a:r>
              <a:rPr lang="en-US" sz="1600" b="1" dirty="0" smtClean="0">
                <a:hlinkClick r:id="rId2"/>
              </a:rPr>
              <a:t>this lifecycle diagram</a:t>
            </a:r>
            <a:r>
              <a:rPr lang="en-US" sz="1600" b="1" dirty="0" smtClean="0"/>
              <a:t> as a cheat sheet.</a:t>
            </a:r>
            <a:r>
              <a:rPr lang="en-US" sz="1600" dirty="0" smtClean="0"/>
              <a:t> In the list below, commonly used lifecycle methods are marked as </a:t>
            </a:r>
            <a:r>
              <a:rPr lang="en-US" sz="1600" b="1" dirty="0" smtClean="0"/>
              <a:t>bold</a:t>
            </a:r>
            <a:r>
              <a:rPr lang="en-US" sz="1600" dirty="0" smtClean="0"/>
              <a:t>. The rest of them exist for relatively rare use cases.</a:t>
            </a:r>
          </a:p>
          <a:p>
            <a:pPr algn="l"/>
            <a:r>
              <a:rPr lang="en-US" sz="1600" dirty="0" smtClean="0"/>
              <a:t>Mounting</a:t>
            </a:r>
          </a:p>
          <a:p>
            <a:pPr algn="l"/>
            <a:r>
              <a:rPr lang="en-US" sz="1600" dirty="0" smtClean="0"/>
              <a:t>These methods are called in the following order when an instance of a component is being created and inserted into the DOM:</a:t>
            </a:r>
          </a:p>
          <a:p>
            <a:pPr algn="l"/>
            <a:r>
              <a:rPr lang="en-US" sz="1600" b="1" dirty="0" smtClean="0">
                <a:hlinkClick r:id="rId3"/>
              </a:rPr>
              <a:t>constructor()</a:t>
            </a:r>
            <a:endParaRPr lang="en-US" sz="1600" dirty="0" smtClean="0"/>
          </a:p>
          <a:p>
            <a:pPr algn="l"/>
            <a:r>
              <a:rPr lang="en-US" sz="1600" dirty="0" smtClean="0">
                <a:hlinkClick r:id="rId3"/>
              </a:rPr>
              <a:t>static </a:t>
            </a:r>
            <a:r>
              <a:rPr lang="en-US" sz="1600" dirty="0" err="1" smtClean="0">
                <a:hlinkClick r:id="rId3"/>
              </a:rPr>
              <a:t>getDerivedStateFromProps</a:t>
            </a:r>
            <a:r>
              <a:rPr lang="en-US" sz="1600" dirty="0" smtClean="0">
                <a:hlinkClick r:id="rId3"/>
              </a:rPr>
              <a:t>()</a:t>
            </a:r>
            <a:endParaRPr lang="en-US" sz="1600" dirty="0" smtClean="0"/>
          </a:p>
          <a:p>
            <a:pPr algn="l"/>
            <a:r>
              <a:rPr lang="en-US" sz="1600" b="1" dirty="0" smtClean="0">
                <a:hlinkClick r:id="rId3"/>
              </a:rPr>
              <a:t>render()</a:t>
            </a:r>
            <a:endParaRPr lang="en-US" sz="1600" dirty="0" smtClean="0"/>
          </a:p>
          <a:p>
            <a:pPr algn="l"/>
            <a:r>
              <a:rPr lang="en-US" sz="1600" b="1" dirty="0" err="1" smtClean="0">
                <a:hlinkClick r:id="rId3"/>
              </a:rPr>
              <a:t>componentDidMount</a:t>
            </a:r>
            <a:r>
              <a:rPr lang="en-US" sz="1600" b="1" dirty="0" smtClean="0">
                <a:hlinkClick r:id="rId3"/>
              </a:rPr>
              <a:t>()</a:t>
            </a:r>
            <a:endParaRPr lang="en-US" sz="1600" dirty="0" smtClean="0"/>
          </a:p>
          <a:p>
            <a:pPr algn="l"/>
            <a:r>
              <a:rPr lang="en-US" sz="1600" b="1" dirty="0" smtClean="0"/>
              <a:t>Note:</a:t>
            </a:r>
          </a:p>
          <a:p>
            <a:pPr algn="l"/>
            <a:r>
              <a:rPr lang="en-US" sz="1600" dirty="0" smtClean="0"/>
              <a:t>These methods are considered legacy and you should </a:t>
            </a:r>
            <a:r>
              <a:rPr lang="en-US" sz="1600" dirty="0" smtClean="0">
                <a:hlinkClick r:id="rId4"/>
              </a:rPr>
              <a:t>avoid them</a:t>
            </a:r>
            <a:r>
              <a:rPr lang="en-US" sz="1600" dirty="0" smtClean="0"/>
              <a:t> in new code:</a:t>
            </a:r>
          </a:p>
          <a:p>
            <a:pPr algn="l"/>
            <a:r>
              <a:rPr lang="en-US" sz="1600" dirty="0" err="1" smtClean="0">
                <a:hlinkClick r:id="rId3"/>
              </a:rPr>
              <a:t>UNSAFE_componentWillMount</a:t>
            </a:r>
            <a:r>
              <a:rPr lang="en-US" sz="1600" dirty="0" smtClean="0">
                <a:hlinkClick r:id="rId3"/>
              </a:rPr>
              <a:t>()</a:t>
            </a:r>
            <a:endParaRPr lang="en-US" sz="1600" dirty="0" smtClean="0"/>
          </a:p>
          <a:p>
            <a:pPr algn="l"/>
            <a:r>
              <a:rPr lang="en-US" sz="1600" dirty="0" smtClean="0"/>
              <a:t>Updating</a:t>
            </a:r>
          </a:p>
          <a:p>
            <a:pPr algn="l"/>
            <a:r>
              <a:rPr lang="en-US" sz="1600" dirty="0" smtClean="0"/>
              <a:t>An update can be caused by changes to props or state. These methods are called in the following order when a component is being re-rendered:</a:t>
            </a:r>
          </a:p>
          <a:p>
            <a:pPr algn="l"/>
            <a:r>
              <a:rPr lang="en-US" sz="1600" dirty="0" smtClean="0">
                <a:hlinkClick r:id="rId3"/>
              </a:rPr>
              <a:t>static </a:t>
            </a:r>
            <a:r>
              <a:rPr lang="en-US" sz="1600" dirty="0" err="1" smtClean="0">
                <a:hlinkClick r:id="rId3"/>
              </a:rPr>
              <a:t>getDerivedStateFromProps</a:t>
            </a:r>
            <a:r>
              <a:rPr lang="en-US" sz="1600" dirty="0" smtClean="0">
                <a:hlinkClick r:id="rId3"/>
              </a:rPr>
              <a:t>()</a:t>
            </a:r>
            <a:endParaRPr lang="en-US" sz="1600" dirty="0" smtClean="0"/>
          </a:p>
          <a:p>
            <a:pPr algn="l"/>
            <a:r>
              <a:rPr lang="en-US" sz="1600" dirty="0" err="1" smtClean="0">
                <a:hlinkClick r:id="rId3"/>
              </a:rPr>
              <a:t>shouldComponentUpdate</a:t>
            </a:r>
            <a:r>
              <a:rPr lang="en-US" sz="1600" dirty="0" smtClean="0">
                <a:hlinkClick r:id="rId3"/>
              </a:rPr>
              <a:t>()</a:t>
            </a:r>
            <a:endParaRPr lang="en-US" sz="1600" dirty="0" smtClean="0"/>
          </a:p>
          <a:p>
            <a:pPr algn="l"/>
            <a:r>
              <a:rPr lang="en-US" sz="1600" b="1" dirty="0" smtClean="0">
                <a:hlinkClick r:id="rId3"/>
              </a:rPr>
              <a:t>render()</a:t>
            </a:r>
            <a:endParaRPr lang="en-US" sz="1600" dirty="0" smtClean="0"/>
          </a:p>
          <a:p>
            <a:pPr algn="l"/>
            <a:r>
              <a:rPr lang="en-US" sz="1600" dirty="0" err="1" smtClean="0">
                <a:hlinkClick r:id="rId3"/>
              </a:rPr>
              <a:t>getSnapshotBeforeUpdate</a:t>
            </a:r>
            <a:r>
              <a:rPr lang="en-US" sz="1600" dirty="0" smtClean="0">
                <a:hlinkClick r:id="rId3"/>
              </a:rPr>
              <a:t>()</a:t>
            </a:r>
            <a:endParaRPr lang="en-US" sz="1600" dirty="0" smtClean="0"/>
          </a:p>
          <a:p>
            <a:pPr algn="l"/>
            <a:r>
              <a:rPr lang="en-US" sz="1600" b="1" dirty="0" err="1" smtClean="0">
                <a:hlinkClick r:id="rId3"/>
              </a:rPr>
              <a:t>componentDidUpdate</a:t>
            </a:r>
            <a:r>
              <a:rPr lang="en-US" sz="1600" b="1" dirty="0" smtClean="0">
                <a:hlinkClick r:id="rId3"/>
              </a:rPr>
              <a:t>()</a:t>
            </a:r>
            <a:endParaRPr lang="en-US" sz="1600" dirty="0" smtClean="0"/>
          </a:p>
          <a:p>
            <a:pPr algn="l"/>
            <a:r>
              <a:rPr lang="en-US" sz="1600" b="1" dirty="0" smtClean="0"/>
              <a:t>Note:</a:t>
            </a:r>
          </a:p>
          <a:p>
            <a:pPr algn="l"/>
            <a:r>
              <a:rPr lang="en-US" sz="1600" dirty="0" smtClean="0"/>
              <a:t>These methods are considered legacy and you should </a:t>
            </a:r>
            <a:r>
              <a:rPr lang="en-US" sz="1600" dirty="0" smtClean="0">
                <a:hlinkClick r:id="rId4"/>
              </a:rPr>
              <a:t>avoid them</a:t>
            </a:r>
            <a:r>
              <a:rPr lang="en-US" sz="1600" dirty="0" smtClean="0"/>
              <a:t> in new code:</a:t>
            </a:r>
          </a:p>
          <a:p>
            <a:pPr algn="l"/>
            <a:r>
              <a:rPr lang="en-US" sz="1600" dirty="0" err="1" smtClean="0">
                <a:hlinkClick r:id="rId3"/>
              </a:rPr>
              <a:t>UNSAFE_componentWillUpdate</a:t>
            </a:r>
            <a:r>
              <a:rPr lang="en-US" sz="1600" dirty="0" smtClean="0">
                <a:hlinkClick r:id="rId3"/>
              </a:rPr>
              <a:t>()</a:t>
            </a:r>
            <a:endParaRPr lang="en-US" sz="1600" dirty="0" smtClean="0"/>
          </a:p>
          <a:p>
            <a:pPr algn="l"/>
            <a:r>
              <a:rPr lang="en-US" sz="1600" dirty="0" err="1" smtClean="0">
                <a:hlinkClick r:id="rId3"/>
              </a:rPr>
              <a:t>UNSAFE_componentWillReceiveProps</a:t>
            </a:r>
            <a:r>
              <a:rPr lang="en-US" sz="1600" dirty="0" smtClean="0">
                <a:hlinkClick r:id="rId3"/>
              </a:rPr>
              <a:t>()</a:t>
            </a:r>
            <a:endParaRPr lang="en-US" sz="1600" dirty="0" smtClean="0"/>
          </a:p>
          <a:p>
            <a:pPr algn="l"/>
            <a:r>
              <a:rPr lang="en-US" sz="1600" dirty="0" err="1" smtClean="0"/>
              <a:t>Unmounting</a:t>
            </a:r>
            <a:endParaRPr lang="en-US" sz="1600" dirty="0" smtClean="0"/>
          </a:p>
          <a:p>
            <a:pPr algn="l"/>
            <a:r>
              <a:rPr lang="en-US" sz="1600" dirty="0" smtClean="0"/>
              <a:t>This method is called when a component is being removed from the DOM:</a:t>
            </a:r>
          </a:p>
          <a:p>
            <a:pPr algn="l"/>
            <a:r>
              <a:rPr lang="en-US" sz="1600" b="1" dirty="0" err="1" smtClean="0">
                <a:hlinkClick r:id="rId3"/>
              </a:rPr>
              <a:t>componentWillUnmount</a:t>
            </a:r>
            <a:r>
              <a:rPr lang="en-US" sz="1600" b="1" dirty="0" smtClean="0">
                <a:hlinkClick r:id="rId3"/>
              </a:rPr>
              <a:t>()</a:t>
            </a:r>
            <a:endParaRPr lang="en-US" sz="1600" dirty="0" smtClean="0"/>
          </a:p>
          <a:p>
            <a:pPr algn="l"/>
            <a:r>
              <a:rPr lang="en-US" sz="1600" dirty="0" smtClean="0"/>
              <a:t>Error Handling</a:t>
            </a:r>
          </a:p>
          <a:p>
            <a:pPr algn="l"/>
            <a:r>
              <a:rPr lang="en-US" sz="1600" dirty="0" smtClean="0"/>
              <a:t>These methods are called when there is an error during rendering, in a lifecycle method, or in the constructor of any child component.</a:t>
            </a:r>
          </a:p>
          <a:p>
            <a:pPr algn="l"/>
            <a:r>
              <a:rPr lang="en-US" sz="1600" dirty="0" smtClean="0">
                <a:hlinkClick r:id="rId3"/>
              </a:rPr>
              <a:t>static </a:t>
            </a:r>
            <a:r>
              <a:rPr lang="en-US" sz="1600" dirty="0" err="1" smtClean="0">
                <a:hlinkClick r:id="rId3"/>
              </a:rPr>
              <a:t>getDerivedStateFromError</a:t>
            </a:r>
            <a:r>
              <a:rPr lang="en-US" sz="1600" dirty="0" smtClean="0">
                <a:hlinkClick r:id="rId3"/>
              </a:rPr>
              <a:t>()</a:t>
            </a:r>
            <a:endParaRPr lang="en-US" sz="1600" dirty="0" smtClean="0"/>
          </a:p>
          <a:p>
            <a:pPr algn="l"/>
            <a:r>
              <a:rPr lang="en-US" sz="1600" dirty="0" err="1" smtClean="0">
                <a:hlinkClick r:id="rId3"/>
              </a:rPr>
              <a:t>componentDidCatch</a:t>
            </a:r>
            <a:r>
              <a:rPr lang="en-US" sz="1600" dirty="0" smtClean="0">
                <a:hlinkClick r:id="rId3"/>
              </a:rPr>
              <a:t>()</a:t>
            </a:r>
            <a:endParaRPr lang="en-US" sz="1600" dirty="0" smtClean="0"/>
          </a:p>
          <a:p>
            <a:pPr algn="l"/>
            <a:r>
              <a:rPr lang="en-US" sz="1600" dirty="0" smtClean="0"/>
              <a:t/>
            </a:r>
            <a:br>
              <a:rPr lang="en-US" sz="1600" dirty="0" smtClean="0"/>
            </a:b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err="1" smtClean="0"/>
              <a:t>LifeCycle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Lifecycle of Components</a:t>
            </a:r>
          </a:p>
          <a:p>
            <a:pPr algn="l"/>
            <a:r>
              <a:rPr lang="en-US" sz="1600" dirty="0" smtClean="0"/>
              <a:t>Each component in React has a lifecycle which you can monitor and manipulate during its three main phases.</a:t>
            </a:r>
          </a:p>
          <a:p>
            <a:pPr algn="l"/>
            <a:r>
              <a:rPr lang="en-US" sz="1600" dirty="0" smtClean="0"/>
              <a:t>The three phases are: </a:t>
            </a:r>
            <a:r>
              <a:rPr lang="en-US" sz="1600" b="1" dirty="0" smtClean="0"/>
              <a:t>Mounting</a:t>
            </a:r>
            <a:r>
              <a:rPr lang="en-US" sz="1600" dirty="0" smtClean="0"/>
              <a:t>, </a:t>
            </a:r>
            <a:r>
              <a:rPr lang="en-US" sz="1600" b="1" dirty="0" smtClean="0"/>
              <a:t>Updating</a:t>
            </a:r>
            <a:r>
              <a:rPr lang="en-US" sz="1600" dirty="0" smtClean="0"/>
              <a:t>, and </a:t>
            </a:r>
            <a:r>
              <a:rPr lang="en-US" sz="1600" b="1" dirty="0" err="1" smtClean="0"/>
              <a:t>Unmounting</a:t>
            </a:r>
            <a:r>
              <a:rPr lang="en-US" sz="1600" dirty="0" smtClean="0"/>
              <a:t>.</a:t>
            </a:r>
          </a:p>
          <a:p>
            <a:pPr algn="l"/>
            <a:r>
              <a:rPr lang="en-US" sz="1600" dirty="0" smtClean="0"/>
              <a:t>Mounting</a:t>
            </a:r>
          </a:p>
          <a:p>
            <a:pPr algn="l"/>
            <a:r>
              <a:rPr lang="en-US" sz="1600" dirty="0" smtClean="0"/>
              <a:t>Mounting means putting elements into the DOM.</a:t>
            </a:r>
          </a:p>
          <a:p>
            <a:pPr algn="l"/>
            <a:r>
              <a:rPr lang="en-US" sz="1600" dirty="0" smtClean="0"/>
              <a:t>React has four built-in methods that gets called, in this order, when mounting a component:</a:t>
            </a:r>
          </a:p>
          <a:p>
            <a:pPr algn="l"/>
            <a:r>
              <a:rPr lang="en-US" sz="1600" dirty="0" smtClean="0"/>
              <a:t>constructor()</a:t>
            </a:r>
          </a:p>
          <a:p>
            <a:pPr algn="l"/>
            <a:r>
              <a:rPr lang="en-US" sz="1600" dirty="0" err="1" smtClean="0"/>
              <a:t>getDerivedStateFromProps</a:t>
            </a:r>
            <a:r>
              <a:rPr lang="en-US" sz="1600" dirty="0" smtClean="0"/>
              <a:t>()</a:t>
            </a:r>
          </a:p>
          <a:p>
            <a:pPr algn="l"/>
            <a:r>
              <a:rPr lang="en-US" sz="1600" dirty="0" smtClean="0"/>
              <a:t>render()</a:t>
            </a:r>
          </a:p>
          <a:p>
            <a:pPr algn="l"/>
            <a:r>
              <a:rPr lang="en-US" sz="1600" dirty="0" err="1" smtClean="0"/>
              <a:t>componentDidMount</a:t>
            </a:r>
            <a:r>
              <a:rPr lang="en-US" sz="1600" dirty="0" smtClean="0"/>
              <a:t>()</a:t>
            </a:r>
          </a:p>
          <a:p>
            <a:pPr algn="l"/>
            <a:r>
              <a:rPr lang="en-US" sz="1600" dirty="0" smtClean="0"/>
              <a:t>The render() method is required and will always be called, the others are optional and will be called if you define them.</a:t>
            </a:r>
          </a:p>
          <a:p>
            <a:pPr algn="l"/>
            <a:r>
              <a:rPr lang="en-US" sz="1600" dirty="0" smtClean="0"/>
              <a:t>constructor</a:t>
            </a:r>
          </a:p>
          <a:p>
            <a:pPr algn="l"/>
            <a:r>
              <a:rPr lang="en-US" sz="1600" dirty="0" smtClean="0"/>
              <a:t>The constructor() method is called before anything else, when the component is initiated, and it is the natural place to set up the initial state and other initial values.</a:t>
            </a:r>
          </a:p>
          <a:p>
            <a:pPr algn="l"/>
            <a:r>
              <a:rPr lang="en-US" sz="1600" dirty="0" smtClean="0"/>
              <a:t>The constructor() method is called with the props, as arguments, and you should always start by calling the super(props) before anything else, this will initiate the parent's constructor method and allows the component to inherit methods from its parent (</a:t>
            </a:r>
            <a:r>
              <a:rPr lang="en-US" sz="1600" dirty="0" err="1" smtClean="0"/>
              <a:t>React.Component</a:t>
            </a:r>
            <a:r>
              <a:rPr lang="en-US" sz="1600" dirty="0" smtClean="0"/>
              <a:t>).</a:t>
            </a:r>
          </a:p>
          <a:p>
            <a:pPr algn="l"/>
            <a:r>
              <a:rPr lang="en-US" sz="1400" dirty="0" smtClean="0"/>
              <a:t>Example:</a:t>
            </a:r>
          </a:p>
          <a:p>
            <a:pPr algn="l"/>
            <a:r>
              <a:rPr lang="en-US" sz="1400" dirty="0" smtClean="0"/>
              <a:t>The constructor method is called, by React, every time you make a component: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err="1" smtClean="0"/>
              <a:t>LifeCycle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err="1" smtClean="0"/>
              <a:t>getDerivedStateFromProps</a:t>
            </a:r>
            <a:endParaRPr lang="en-US" sz="1600" dirty="0" smtClean="0"/>
          </a:p>
          <a:p>
            <a:pPr algn="l"/>
            <a:r>
              <a:rPr lang="en-US" sz="1600" dirty="0" smtClean="0"/>
              <a:t>The </a:t>
            </a:r>
            <a:r>
              <a:rPr lang="en-US" sz="1600" dirty="0" err="1" smtClean="0"/>
              <a:t>getDerivedStateFromProps</a:t>
            </a:r>
            <a:r>
              <a:rPr lang="en-US" sz="1600" dirty="0" smtClean="0"/>
              <a:t>() method is called right before rendering the element(s) in the DOM.</a:t>
            </a:r>
          </a:p>
          <a:p>
            <a:pPr algn="l"/>
            <a:r>
              <a:rPr lang="en-US" sz="1600" dirty="0" smtClean="0"/>
              <a:t>This is the natural place to set the state object based on the initial props.</a:t>
            </a:r>
          </a:p>
          <a:p>
            <a:pPr algn="l"/>
            <a:r>
              <a:rPr lang="en-US" sz="1600" dirty="0" smtClean="0"/>
              <a:t>It takes state as an argument, and returns an object with changes to the state.</a:t>
            </a:r>
          </a:p>
          <a:p>
            <a:pPr algn="l"/>
            <a:r>
              <a:rPr lang="en-US" sz="1600" dirty="0" smtClean="0"/>
              <a:t>The example below starts with the favorite color being "red", but the </a:t>
            </a:r>
            <a:r>
              <a:rPr lang="en-US" sz="1600" dirty="0" err="1" smtClean="0"/>
              <a:t>getDerivedStateFromProps</a:t>
            </a:r>
            <a:r>
              <a:rPr lang="en-US" sz="1600" dirty="0" smtClean="0"/>
              <a:t>() method updates the favorite color based on the </a:t>
            </a:r>
            <a:r>
              <a:rPr lang="en-US" sz="1600" dirty="0" err="1" smtClean="0"/>
              <a:t>favcol</a:t>
            </a:r>
            <a:r>
              <a:rPr lang="en-US" sz="1600" dirty="0" smtClean="0"/>
              <a:t> attribute:</a:t>
            </a:r>
          </a:p>
          <a:p>
            <a:pPr algn="l"/>
            <a:r>
              <a:rPr lang="en-US" sz="1600" dirty="0" smtClean="0"/>
              <a:t>Example:</a:t>
            </a:r>
          </a:p>
          <a:p>
            <a:pPr algn="l"/>
            <a:r>
              <a:rPr lang="en-US" sz="1600" dirty="0" smtClean="0"/>
              <a:t>The </a:t>
            </a:r>
            <a:r>
              <a:rPr lang="en-US" sz="1600" dirty="0" err="1" smtClean="0"/>
              <a:t>getDerivedStateFromProps</a:t>
            </a:r>
            <a:r>
              <a:rPr lang="en-US" sz="1600" dirty="0" smtClean="0"/>
              <a:t> method is called right before the render method:</a:t>
            </a: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static </a:t>
            </a:r>
            <a:r>
              <a:rPr lang="en-US" sz="1600" dirty="0" err="1" smtClean="0">
                <a:solidFill>
                  <a:srgbClr val="FFC000"/>
                </a:solidFill>
              </a:rPr>
              <a:t>getDerivedStateFromProps</a:t>
            </a:r>
            <a:r>
              <a:rPr lang="en-US" sz="1600" dirty="0" smtClean="0">
                <a:solidFill>
                  <a:srgbClr val="FFC000"/>
                </a:solidFill>
              </a:rPr>
              <a:t>(props, state) {</a:t>
            </a:r>
          </a:p>
          <a:p>
            <a:pPr algn="l"/>
            <a:r>
              <a:rPr lang="en-US" sz="1600" dirty="0" smtClean="0">
                <a:solidFill>
                  <a:srgbClr val="FFC000"/>
                </a:solidFill>
              </a:rPr>
              <a:t>    return {</a:t>
            </a:r>
            <a:r>
              <a:rPr lang="en-US" sz="1600" dirty="0" err="1" smtClean="0">
                <a:solidFill>
                  <a:srgbClr val="FFC000"/>
                </a:solidFill>
              </a:rPr>
              <a:t>favoritecolor</a:t>
            </a:r>
            <a:r>
              <a:rPr lang="en-US" sz="1600" dirty="0" smtClean="0">
                <a:solidFill>
                  <a:srgbClr val="FFC000"/>
                </a:solidFill>
              </a:rPr>
              <a:t>: </a:t>
            </a:r>
            <a:r>
              <a:rPr lang="en-US" sz="1600" dirty="0" err="1" smtClean="0">
                <a:solidFill>
                  <a:srgbClr val="FFC000"/>
                </a:solidFill>
              </a:rPr>
              <a:t>props.favcol</a:t>
            </a:r>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a:t>
            </a:r>
            <a:r>
              <a:rPr lang="en-US" sz="1600" dirty="0" err="1" smtClean="0">
                <a:solidFill>
                  <a:srgbClr val="FFC000"/>
                </a:solidFill>
              </a:rPr>
              <a:t>favcol</a:t>
            </a:r>
            <a:r>
              <a:rPr lang="en-US" sz="1600" dirty="0" smtClean="0">
                <a:solidFill>
                  <a:srgbClr val="FFC000"/>
                </a:solidFill>
              </a:rPr>
              <a:t>="yellow"/&gt;,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err="1" smtClean="0"/>
              <a:t>LifeCycle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400" dirty="0" err="1" smtClean="0"/>
              <a:t>componentDidMount</a:t>
            </a:r>
            <a:endParaRPr lang="en-US" sz="1400" dirty="0" smtClean="0"/>
          </a:p>
          <a:p>
            <a:pPr algn="l"/>
            <a:r>
              <a:rPr lang="en-US" sz="1400" dirty="0" smtClean="0"/>
              <a:t>The </a:t>
            </a:r>
            <a:r>
              <a:rPr lang="en-US" sz="1400" dirty="0" err="1" smtClean="0"/>
              <a:t>componentDidMount</a:t>
            </a:r>
            <a:r>
              <a:rPr lang="en-US" sz="1400" dirty="0" smtClean="0"/>
              <a:t>() method is called after the component is rendered.</a:t>
            </a:r>
          </a:p>
          <a:p>
            <a:pPr algn="l"/>
            <a:r>
              <a:rPr lang="en-US" sz="1400" dirty="0" smtClean="0"/>
              <a:t>This is where you run statements that requires that the component is already placed in the DOM</a:t>
            </a:r>
            <a:r>
              <a:rPr lang="en-US" sz="1400" dirty="0" smtClean="0"/>
              <a:t>.</a:t>
            </a:r>
          </a:p>
          <a:p>
            <a:pPr algn="l"/>
            <a:endParaRPr lang="en-US" sz="1400" dirty="0" smtClean="0"/>
          </a:p>
          <a:p>
            <a:pPr algn="l"/>
            <a:endParaRPr lang="en-US" sz="1400" dirty="0" smtClean="0"/>
          </a:p>
          <a:p>
            <a:pPr algn="l"/>
            <a:r>
              <a:rPr lang="en-US" sz="1400" dirty="0" smtClean="0"/>
              <a:t>At first my favorite color is red, but give me a second, and it is yellow instead:</a:t>
            </a:r>
          </a:p>
          <a:p>
            <a:pPr algn="l"/>
            <a:endParaRPr lang="en-US" sz="1400" dirty="0" smtClean="0"/>
          </a:p>
          <a:p>
            <a:pPr algn="l"/>
            <a:r>
              <a:rPr lang="en-US" sz="1400" dirty="0" smtClean="0">
                <a:solidFill>
                  <a:srgbClr val="FFC000"/>
                </a:solidFill>
              </a:rPr>
              <a:t>class Header extends </a:t>
            </a:r>
            <a:r>
              <a:rPr lang="en-US" sz="1400" dirty="0" err="1" smtClean="0">
                <a:solidFill>
                  <a:srgbClr val="FFC000"/>
                </a:solidFill>
              </a:rPr>
              <a:t>React.Component</a:t>
            </a:r>
            <a:r>
              <a:rPr lang="en-US" sz="1400" dirty="0" smtClean="0">
                <a:solidFill>
                  <a:srgbClr val="FFC000"/>
                </a:solidFill>
              </a:rPr>
              <a:t> {</a:t>
            </a:r>
          </a:p>
          <a:p>
            <a:pPr algn="l"/>
            <a:r>
              <a:rPr lang="en-US" sz="1400" dirty="0" smtClean="0">
                <a:solidFill>
                  <a:srgbClr val="FFC000"/>
                </a:solidFill>
              </a:rPr>
              <a:t>  constructor(props) {</a:t>
            </a:r>
          </a:p>
          <a:p>
            <a:pPr algn="l"/>
            <a:r>
              <a:rPr lang="en-US" sz="1400" dirty="0" smtClean="0">
                <a:solidFill>
                  <a:srgbClr val="FFC000"/>
                </a:solidFill>
              </a:rPr>
              <a:t>    super(props);</a:t>
            </a:r>
          </a:p>
          <a:p>
            <a:pPr algn="l"/>
            <a:r>
              <a:rPr lang="en-US" sz="1400" dirty="0" smtClean="0">
                <a:solidFill>
                  <a:srgbClr val="FFC000"/>
                </a:solidFill>
              </a:rPr>
              <a:t>    </a:t>
            </a:r>
            <a:r>
              <a:rPr lang="en-US" sz="1400" dirty="0" err="1" smtClean="0">
                <a:solidFill>
                  <a:srgbClr val="FFC000"/>
                </a:solidFill>
              </a:rPr>
              <a:t>this.state</a:t>
            </a:r>
            <a:r>
              <a:rPr lang="en-US" sz="1400" dirty="0" smtClean="0">
                <a:solidFill>
                  <a:srgbClr val="FFC000"/>
                </a:solidFill>
              </a:rPr>
              <a:t> = {</a:t>
            </a:r>
            <a:r>
              <a:rPr lang="en-US" sz="1400" dirty="0" err="1" smtClean="0">
                <a:solidFill>
                  <a:srgbClr val="FFC000"/>
                </a:solidFill>
              </a:rPr>
              <a:t>favoritecolor</a:t>
            </a:r>
            <a:r>
              <a:rPr lang="en-US" sz="1400" dirty="0" smtClean="0">
                <a:solidFill>
                  <a:srgbClr val="FFC000"/>
                </a:solidFill>
              </a:rPr>
              <a:t>: "red"};</a:t>
            </a:r>
          </a:p>
          <a:p>
            <a:pPr algn="l"/>
            <a:r>
              <a:rPr lang="en-US" sz="1400" dirty="0" smtClean="0">
                <a:solidFill>
                  <a:srgbClr val="FFC000"/>
                </a:solidFill>
              </a:rPr>
              <a:t>  }</a:t>
            </a:r>
          </a:p>
          <a:p>
            <a:pPr algn="l"/>
            <a:r>
              <a:rPr lang="en-US" sz="1400" dirty="0" smtClean="0">
                <a:solidFill>
                  <a:srgbClr val="FFC000"/>
                </a:solidFill>
              </a:rPr>
              <a:t>  </a:t>
            </a:r>
            <a:r>
              <a:rPr lang="en-US" sz="1400" dirty="0" err="1" smtClean="0">
                <a:solidFill>
                  <a:srgbClr val="FFC000"/>
                </a:solidFill>
              </a:rPr>
              <a:t>componentDidMount</a:t>
            </a:r>
            <a:r>
              <a:rPr lang="en-US" sz="1400" dirty="0" smtClean="0">
                <a:solidFill>
                  <a:srgbClr val="FFC000"/>
                </a:solidFill>
              </a:rPr>
              <a:t>() {</a:t>
            </a:r>
          </a:p>
          <a:p>
            <a:pPr algn="l"/>
            <a:r>
              <a:rPr lang="en-US" sz="1400" dirty="0" smtClean="0">
                <a:solidFill>
                  <a:srgbClr val="FFC000"/>
                </a:solidFill>
              </a:rPr>
              <a:t>    </a:t>
            </a:r>
            <a:r>
              <a:rPr lang="en-US" sz="1400" dirty="0" err="1" smtClean="0">
                <a:solidFill>
                  <a:srgbClr val="FFC000"/>
                </a:solidFill>
              </a:rPr>
              <a:t>setTimeout</a:t>
            </a:r>
            <a:r>
              <a:rPr lang="en-US" sz="1400" dirty="0" smtClean="0">
                <a:solidFill>
                  <a:srgbClr val="FFC000"/>
                </a:solidFill>
              </a:rPr>
              <a:t>(() =&gt; {</a:t>
            </a:r>
          </a:p>
          <a:p>
            <a:pPr algn="l"/>
            <a:r>
              <a:rPr lang="en-US" sz="1400" dirty="0" smtClean="0">
                <a:solidFill>
                  <a:srgbClr val="FFC000"/>
                </a:solidFill>
              </a:rPr>
              <a:t>      </a:t>
            </a:r>
            <a:r>
              <a:rPr lang="en-US" sz="1400" dirty="0" err="1" smtClean="0">
                <a:solidFill>
                  <a:srgbClr val="FFC000"/>
                </a:solidFill>
              </a:rPr>
              <a:t>this.setState</a:t>
            </a:r>
            <a:r>
              <a:rPr lang="en-US" sz="1400" dirty="0" smtClean="0">
                <a:solidFill>
                  <a:srgbClr val="FFC000"/>
                </a:solidFill>
              </a:rPr>
              <a:t>({</a:t>
            </a:r>
            <a:r>
              <a:rPr lang="en-US" sz="1400" dirty="0" err="1" smtClean="0">
                <a:solidFill>
                  <a:srgbClr val="FFC000"/>
                </a:solidFill>
              </a:rPr>
              <a:t>favoritecolor</a:t>
            </a:r>
            <a:r>
              <a:rPr lang="en-US" sz="1400" dirty="0" smtClean="0">
                <a:solidFill>
                  <a:srgbClr val="FFC000"/>
                </a:solidFill>
              </a:rPr>
              <a:t>: "yellow"})</a:t>
            </a:r>
          </a:p>
          <a:p>
            <a:pPr algn="l"/>
            <a:r>
              <a:rPr lang="en-US" sz="1400" dirty="0" smtClean="0">
                <a:solidFill>
                  <a:srgbClr val="FFC000"/>
                </a:solidFill>
              </a:rPr>
              <a:t>    }, 1000)</a:t>
            </a:r>
          </a:p>
          <a:p>
            <a:pPr algn="l"/>
            <a:r>
              <a:rPr lang="en-US" sz="1400" dirty="0" smtClean="0">
                <a:solidFill>
                  <a:srgbClr val="FFC000"/>
                </a:solidFill>
              </a:rPr>
              <a:t>  }</a:t>
            </a:r>
          </a:p>
          <a:p>
            <a:pPr algn="l"/>
            <a:r>
              <a:rPr lang="en-US" sz="1400" dirty="0" smtClean="0">
                <a:solidFill>
                  <a:srgbClr val="FFC000"/>
                </a:solidFill>
              </a:rPr>
              <a:t>  render() {</a:t>
            </a:r>
          </a:p>
          <a:p>
            <a:pPr algn="l"/>
            <a:r>
              <a:rPr lang="en-US" sz="1400" dirty="0" smtClean="0">
                <a:solidFill>
                  <a:srgbClr val="FFC000"/>
                </a:solidFill>
              </a:rPr>
              <a:t>    return (</a:t>
            </a:r>
          </a:p>
          <a:p>
            <a:pPr algn="l"/>
            <a:r>
              <a:rPr lang="en-US" sz="1400" dirty="0" smtClean="0">
                <a:solidFill>
                  <a:srgbClr val="FFC000"/>
                </a:solidFill>
              </a:rPr>
              <a:t>      &lt;h1&gt;My Favorite Color is {</a:t>
            </a:r>
            <a:r>
              <a:rPr lang="en-US" sz="1400" dirty="0" err="1" smtClean="0">
                <a:solidFill>
                  <a:srgbClr val="FFC000"/>
                </a:solidFill>
              </a:rPr>
              <a:t>this.state.favoritecolor</a:t>
            </a:r>
            <a:r>
              <a:rPr lang="en-US" sz="1400" dirty="0" smtClean="0">
                <a:solidFill>
                  <a:srgbClr val="FFC000"/>
                </a:solidFill>
              </a:rPr>
              <a:t>}&lt;/h1&gt;</a:t>
            </a:r>
          </a:p>
          <a:p>
            <a:pPr algn="l"/>
            <a:r>
              <a:rPr lang="en-US" sz="1400" dirty="0" smtClean="0">
                <a:solidFill>
                  <a:srgbClr val="FFC000"/>
                </a:solidFill>
              </a:rPr>
              <a:t>    );</a:t>
            </a:r>
          </a:p>
          <a:p>
            <a:pPr algn="l"/>
            <a:r>
              <a:rPr lang="en-US" sz="1400" dirty="0" smtClean="0">
                <a:solidFill>
                  <a:srgbClr val="FFC000"/>
                </a:solidFill>
              </a:rPr>
              <a:t>  }</a:t>
            </a:r>
          </a:p>
          <a:p>
            <a:pPr algn="l"/>
            <a:r>
              <a:rPr lang="en-US" sz="1400" dirty="0" smtClean="0">
                <a:solidFill>
                  <a:srgbClr val="FFC000"/>
                </a:solidFill>
              </a:rPr>
              <a:t>}</a:t>
            </a:r>
          </a:p>
          <a:p>
            <a:pPr algn="l"/>
            <a:endParaRPr lang="en-US" sz="1400" dirty="0" smtClean="0">
              <a:solidFill>
                <a:srgbClr val="FFC000"/>
              </a:solidFill>
            </a:endParaRPr>
          </a:p>
          <a:p>
            <a:pPr algn="l"/>
            <a:r>
              <a:rPr lang="en-US" sz="1400" dirty="0" err="1" smtClean="0">
                <a:solidFill>
                  <a:srgbClr val="FFC000"/>
                </a:solidFill>
              </a:rPr>
              <a:t>ReactDOM.render</a:t>
            </a:r>
            <a:r>
              <a:rPr lang="en-US" sz="1400" dirty="0" smtClean="0">
                <a:solidFill>
                  <a:srgbClr val="FFC000"/>
                </a:solidFill>
              </a:rPr>
              <a:t>(&lt;Header /&gt;, </a:t>
            </a:r>
            <a:r>
              <a:rPr lang="en-US" sz="1400" dirty="0" err="1" smtClean="0">
                <a:solidFill>
                  <a:srgbClr val="FFC000"/>
                </a:solidFill>
              </a:rPr>
              <a:t>document.getElementById</a:t>
            </a:r>
            <a:r>
              <a:rPr lang="en-US" sz="1400" dirty="0" smtClean="0">
                <a:solidFill>
                  <a:srgbClr val="FFC000"/>
                </a:solidFill>
              </a:rPr>
              <a:t>('root'));</a:t>
            </a:r>
          </a:p>
          <a:p>
            <a:pPr algn="l"/>
            <a:r>
              <a:rPr lang="en-US" sz="1400" dirty="0" smtClean="0">
                <a:solidFill>
                  <a:srgbClr val="FFC000"/>
                </a:solidFill>
              </a:rPr>
              <a:t> </a:t>
            </a:r>
            <a:endParaRPr lang="en-US" sz="14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smtClean="0"/>
              <a:t>Life cycle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Updating</a:t>
            </a:r>
          </a:p>
          <a:p>
            <a:pPr algn="l"/>
            <a:r>
              <a:rPr lang="en-US" sz="1600" dirty="0" smtClean="0"/>
              <a:t>The next phase in the lifecycle is when a component is </a:t>
            </a:r>
            <a:r>
              <a:rPr lang="en-US" sz="1600" i="1" dirty="0" smtClean="0"/>
              <a:t>updated</a:t>
            </a:r>
            <a:r>
              <a:rPr lang="en-US" sz="1600" dirty="0" smtClean="0"/>
              <a:t>.</a:t>
            </a:r>
          </a:p>
          <a:p>
            <a:pPr algn="l"/>
            <a:r>
              <a:rPr lang="en-US" sz="1600" dirty="0" smtClean="0"/>
              <a:t>A component is updated whenever there is a change in the component's state or props.</a:t>
            </a:r>
          </a:p>
          <a:p>
            <a:pPr algn="l"/>
            <a:r>
              <a:rPr lang="en-US" sz="1600" dirty="0" smtClean="0"/>
              <a:t>React has five built-in methods that gets called, in this order, when a component is updated:</a:t>
            </a:r>
          </a:p>
          <a:p>
            <a:pPr algn="l"/>
            <a:r>
              <a:rPr lang="en-US" sz="1600" dirty="0" err="1" smtClean="0"/>
              <a:t>getDerivedStateFromProps</a:t>
            </a:r>
            <a:r>
              <a:rPr lang="en-US" sz="1600" dirty="0" smtClean="0"/>
              <a:t>()</a:t>
            </a:r>
          </a:p>
          <a:p>
            <a:pPr algn="l"/>
            <a:r>
              <a:rPr lang="en-US" sz="1600" dirty="0" err="1" smtClean="0"/>
              <a:t>shouldComponentUpdate</a:t>
            </a:r>
            <a:r>
              <a:rPr lang="en-US" sz="1600" dirty="0" smtClean="0"/>
              <a:t>()</a:t>
            </a:r>
          </a:p>
          <a:p>
            <a:pPr algn="l"/>
            <a:r>
              <a:rPr lang="en-US" sz="1600" dirty="0" smtClean="0"/>
              <a:t>render()</a:t>
            </a:r>
          </a:p>
          <a:p>
            <a:pPr algn="l"/>
            <a:r>
              <a:rPr lang="en-US" sz="1600" dirty="0" err="1" smtClean="0"/>
              <a:t>getSnapshotBeforeUpdate</a:t>
            </a:r>
            <a:r>
              <a:rPr lang="en-US" sz="1600" dirty="0" smtClean="0"/>
              <a:t>()</a:t>
            </a:r>
          </a:p>
          <a:p>
            <a:pPr algn="l"/>
            <a:r>
              <a:rPr lang="en-US" sz="1600" dirty="0" err="1" smtClean="0"/>
              <a:t>componentDidUpdate</a:t>
            </a:r>
            <a:r>
              <a:rPr lang="en-US" sz="1600" dirty="0" smtClean="0"/>
              <a:t>()</a:t>
            </a:r>
          </a:p>
          <a:p>
            <a:pPr algn="l"/>
            <a:r>
              <a:rPr lang="en-US" sz="1600" dirty="0" smtClean="0"/>
              <a:t>The render() method is required and will always be called, the others are optional and will be called if you define them.</a:t>
            </a:r>
          </a:p>
          <a:p>
            <a:pPr algn="l"/>
            <a:endParaRPr lang="en-US" sz="1600" dirty="0" smtClean="0">
              <a:solidFill>
                <a:srgbClr val="FFC000"/>
              </a:solidFill>
            </a:endParaRPr>
          </a:p>
          <a:p>
            <a:pPr algn="l"/>
            <a:r>
              <a:rPr lang="en-US" sz="1600" dirty="0" err="1" smtClean="0"/>
              <a:t>getDerivedStateFromProps</a:t>
            </a:r>
            <a:endParaRPr lang="en-US" sz="1600" dirty="0" smtClean="0"/>
          </a:p>
          <a:p>
            <a:pPr algn="l"/>
            <a:r>
              <a:rPr lang="en-US" sz="1600" dirty="0" smtClean="0"/>
              <a:t>Also at </a:t>
            </a:r>
            <a:r>
              <a:rPr lang="en-US" sz="1600" i="1" dirty="0" smtClean="0"/>
              <a:t>updates</a:t>
            </a:r>
            <a:r>
              <a:rPr lang="en-US" sz="1600" dirty="0" smtClean="0"/>
              <a:t> the </a:t>
            </a:r>
            <a:r>
              <a:rPr lang="en-US" sz="1600" dirty="0" err="1" smtClean="0"/>
              <a:t>getDerivedStateFromProps</a:t>
            </a:r>
            <a:r>
              <a:rPr lang="en-US" sz="1600" dirty="0" smtClean="0"/>
              <a:t> method is called. This is the first method that is called when a component gets updated.</a:t>
            </a:r>
          </a:p>
          <a:p>
            <a:pPr algn="l"/>
            <a:r>
              <a:rPr lang="en-US" sz="1600" dirty="0" smtClean="0"/>
              <a:t>This is still the natural place to set the state object based on the initial props.</a:t>
            </a:r>
          </a:p>
          <a:p>
            <a:pPr algn="l"/>
            <a:r>
              <a:rPr lang="en-US" sz="1600" dirty="0" smtClean="0"/>
              <a:t>The example below has a button that changes the favorite color to blue, but since the </a:t>
            </a:r>
            <a:r>
              <a:rPr lang="en-US" sz="1600" dirty="0" err="1" smtClean="0"/>
              <a:t>getDerivedStateFromProps</a:t>
            </a:r>
            <a:r>
              <a:rPr lang="en-US" sz="1600" dirty="0" smtClean="0"/>
              <a:t>() method is called, which updates the state with the color from the </a:t>
            </a:r>
            <a:r>
              <a:rPr lang="en-US" sz="1600" dirty="0" err="1" smtClean="0"/>
              <a:t>favcol</a:t>
            </a:r>
            <a:r>
              <a:rPr lang="en-US" sz="1600" dirty="0" smtClean="0"/>
              <a:t> attribute, the favorite color is still rendered as yellow:</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smtClean="0"/>
              <a:t>Life cycle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solidFill>
                  <a:srgbClr val="FFC000"/>
                </a:solidFill>
              </a:rPr>
              <a:t> Example:</a:t>
            </a:r>
          </a:p>
          <a:p>
            <a:pPr algn="l"/>
            <a:r>
              <a:rPr lang="en-US" sz="1600" dirty="0" smtClean="0">
                <a:solidFill>
                  <a:srgbClr val="FFC000"/>
                </a:solidFill>
              </a:rPr>
              <a:t>If the component gets updated, the </a:t>
            </a:r>
            <a:r>
              <a:rPr lang="en-US" sz="1600" dirty="0" err="1" smtClean="0">
                <a:solidFill>
                  <a:srgbClr val="FFC000"/>
                </a:solidFill>
              </a:rPr>
              <a:t>getDerivedStateFromProps</a:t>
            </a:r>
            <a:r>
              <a:rPr lang="en-US" sz="1600" dirty="0" smtClean="0">
                <a:solidFill>
                  <a:srgbClr val="FFC000"/>
                </a:solidFill>
              </a:rPr>
              <a:t>() method is called:</a:t>
            </a:r>
          </a:p>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static </a:t>
            </a:r>
            <a:r>
              <a:rPr lang="en-US" sz="1600" dirty="0" err="1" smtClean="0">
                <a:solidFill>
                  <a:srgbClr val="FFC000"/>
                </a:solidFill>
              </a:rPr>
              <a:t>getDerivedStateFromProps</a:t>
            </a:r>
            <a:r>
              <a:rPr lang="en-US" sz="1600" dirty="0" smtClean="0">
                <a:solidFill>
                  <a:srgbClr val="FFC000"/>
                </a:solidFill>
              </a:rPr>
              <a:t>(props, state) {</a:t>
            </a:r>
          </a:p>
          <a:p>
            <a:pPr algn="l"/>
            <a:r>
              <a:rPr lang="en-US" sz="1600" dirty="0" smtClean="0">
                <a:solidFill>
                  <a:srgbClr val="FFC000"/>
                </a:solidFill>
              </a:rPr>
              <a:t>    return {</a:t>
            </a:r>
            <a:r>
              <a:rPr lang="en-US" sz="1600" dirty="0" err="1" smtClean="0">
                <a:solidFill>
                  <a:srgbClr val="FFC000"/>
                </a:solidFill>
              </a:rPr>
              <a:t>favoritecolor</a:t>
            </a:r>
            <a:r>
              <a:rPr lang="en-US" sz="1600" dirty="0" smtClean="0">
                <a:solidFill>
                  <a:srgbClr val="FFC000"/>
                </a:solidFill>
              </a:rPr>
              <a:t>: </a:t>
            </a:r>
            <a:r>
              <a:rPr lang="en-US" sz="1600" dirty="0" err="1" smtClean="0">
                <a:solidFill>
                  <a:srgbClr val="FFC000"/>
                </a:solidFill>
              </a:rPr>
              <a:t>props.favcol</a:t>
            </a:r>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changeColor</a:t>
            </a:r>
            <a:r>
              <a:rPr lang="en-US" sz="1600" dirty="0" smtClean="0">
                <a:solidFill>
                  <a:srgbClr val="FFC000"/>
                </a:solidFill>
              </a:rPr>
              <a:t> = ()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"blue"});</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&lt;button type="button"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this.changeColor</a:t>
            </a:r>
            <a:r>
              <a:rPr lang="en-US" sz="1600" dirty="0" smtClean="0">
                <a:solidFill>
                  <a:srgbClr val="FFC000"/>
                </a:solidFill>
              </a:rPr>
              <a:t>}&gt;Change color&lt;/button&gt;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a:t>
            </a:r>
            <a:r>
              <a:rPr lang="en-US" sz="1600" dirty="0" err="1" smtClean="0">
                <a:solidFill>
                  <a:srgbClr val="FFC000"/>
                </a:solidFill>
              </a:rPr>
              <a:t>favcol</a:t>
            </a:r>
            <a:r>
              <a:rPr lang="en-US" sz="1600" dirty="0" smtClean="0">
                <a:solidFill>
                  <a:srgbClr val="FFC000"/>
                </a:solidFill>
              </a:rPr>
              <a:t>="yellow"/&gt;,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 </a:t>
            </a:r>
            <a:r>
              <a:rPr lang="en-US" sz="1600" dirty="0" err="1" smtClean="0">
                <a:solidFill>
                  <a:srgbClr val="FFC000"/>
                </a:solidFill>
              </a:rPr>
              <a:t>npm</a:t>
            </a:r>
            <a:r>
              <a:rPr lang="en-US" sz="1600" dirty="0" smtClean="0">
                <a:solidFill>
                  <a:srgbClr val="FFC000"/>
                </a:solidFill>
              </a:rPr>
              <a:t> install -g </a:t>
            </a:r>
            <a:r>
              <a:rPr lang="en-US" sz="1600" dirty="0" smtClean="0">
                <a:solidFill>
                  <a:srgbClr val="FFC000"/>
                </a:solidFill>
              </a:rPr>
              <a:t>create-react-app</a:t>
            </a:r>
          </a:p>
          <a:p>
            <a:pPr algn="l"/>
            <a:r>
              <a:rPr lang="en-US" sz="1600" dirty="0" smtClean="0">
                <a:solidFill>
                  <a:srgbClr val="FFC000"/>
                </a:solidFill>
              </a:rPr>
              <a:t>$ </a:t>
            </a:r>
            <a:r>
              <a:rPr lang="en-US" sz="1600" dirty="0" err="1" smtClean="0">
                <a:solidFill>
                  <a:srgbClr val="FFC000"/>
                </a:solidFill>
              </a:rPr>
              <a:t>npx</a:t>
            </a:r>
            <a:r>
              <a:rPr lang="en-US" sz="1600" dirty="0" smtClean="0">
                <a:solidFill>
                  <a:srgbClr val="FFC000"/>
                </a:solidFill>
              </a:rPr>
              <a:t> create-react-app </a:t>
            </a:r>
            <a:r>
              <a:rPr lang="en-US" sz="1600" dirty="0" smtClean="0">
                <a:solidFill>
                  <a:srgbClr val="FFC000"/>
                </a:solidFill>
              </a:rPr>
              <a:t>first-app</a:t>
            </a:r>
          </a:p>
          <a:p>
            <a:pPr algn="l"/>
            <a:r>
              <a:rPr lang="en-US" sz="1600" dirty="0" smtClean="0">
                <a:solidFill>
                  <a:srgbClr val="FFC000"/>
                </a:solidFill>
              </a:rPr>
              <a:t>$ </a:t>
            </a:r>
            <a:r>
              <a:rPr lang="en-US" sz="1600" dirty="0" err="1" smtClean="0">
                <a:solidFill>
                  <a:srgbClr val="FFC000"/>
                </a:solidFill>
              </a:rPr>
              <a:t>cd</a:t>
            </a:r>
            <a:r>
              <a:rPr lang="en-US" sz="1600" dirty="0" smtClean="0">
                <a:solidFill>
                  <a:srgbClr val="FFC000"/>
                </a:solidFill>
              </a:rPr>
              <a:t> </a:t>
            </a:r>
            <a:r>
              <a:rPr lang="en-US" sz="1600" dirty="0" smtClean="0">
                <a:solidFill>
                  <a:srgbClr val="FFC000"/>
                </a:solidFill>
              </a:rPr>
              <a:t>first-app</a:t>
            </a:r>
          </a:p>
          <a:p>
            <a:pPr algn="l"/>
            <a:r>
              <a:rPr lang="en-US" sz="1600" dirty="0" smtClean="0">
                <a:solidFill>
                  <a:srgbClr val="FFC000"/>
                </a:solidFill>
              </a:rPr>
              <a:t>$ </a:t>
            </a:r>
            <a:r>
              <a:rPr lang="en-US" sz="1600" dirty="0" err="1" smtClean="0">
                <a:solidFill>
                  <a:srgbClr val="FFC000"/>
                </a:solidFill>
              </a:rPr>
              <a:t>npm</a:t>
            </a:r>
            <a:r>
              <a:rPr lang="en-US" sz="1600" dirty="0" smtClean="0">
                <a:solidFill>
                  <a:srgbClr val="FFC000"/>
                </a:solidFill>
              </a:rPr>
              <a:t> start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a:t>
            </a:fld>
            <a:endParaRPr lang="en-US"/>
          </a:p>
        </p:txBody>
      </p:sp>
      <p:pic>
        <p:nvPicPr>
          <p:cNvPr id="1026" name="Picture 2"/>
          <p:cNvPicPr>
            <a:picLocks noChangeAspect="1" noChangeArrowheads="1"/>
          </p:cNvPicPr>
          <p:nvPr/>
        </p:nvPicPr>
        <p:blipFill>
          <a:blip r:embed="rId2"/>
          <a:srcRect/>
          <a:stretch>
            <a:fillRect/>
          </a:stretch>
        </p:blipFill>
        <p:spPr bwMode="auto">
          <a:xfrm>
            <a:off x="928663" y="2928935"/>
            <a:ext cx="6086475" cy="3419475"/>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Life cycle</a:t>
            </a: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55000" lnSpcReduction="20000"/>
          </a:bodyPr>
          <a:lstStyle/>
          <a:p>
            <a:pPr algn="l"/>
            <a:r>
              <a:rPr lang="en-US" sz="1600" dirty="0" err="1" smtClean="0"/>
              <a:t>shouldComponentUpdate</a:t>
            </a:r>
            <a:endParaRPr lang="en-US" sz="1600" dirty="0" smtClean="0"/>
          </a:p>
          <a:p>
            <a:pPr algn="l"/>
            <a:r>
              <a:rPr lang="en-US" sz="1600" dirty="0" smtClean="0"/>
              <a:t>In the </a:t>
            </a:r>
            <a:r>
              <a:rPr lang="en-US" sz="1600" dirty="0" err="1" smtClean="0"/>
              <a:t>shouldComponentUpdate</a:t>
            </a:r>
            <a:r>
              <a:rPr lang="en-US" sz="1600" dirty="0" smtClean="0"/>
              <a:t>() method you can return a Boolean value that specifies whether React should continue with the rendering or not.</a:t>
            </a:r>
          </a:p>
          <a:p>
            <a:pPr algn="l"/>
            <a:r>
              <a:rPr lang="en-US" sz="1600" dirty="0" smtClean="0"/>
              <a:t>The default value is true.</a:t>
            </a:r>
          </a:p>
          <a:p>
            <a:pPr algn="l"/>
            <a:r>
              <a:rPr lang="en-US" sz="1600" dirty="0" smtClean="0"/>
              <a:t>The example below shows what happens when the </a:t>
            </a:r>
            <a:r>
              <a:rPr lang="en-US" sz="1600" dirty="0" err="1" smtClean="0"/>
              <a:t>shouldComponentUpdate</a:t>
            </a:r>
            <a:r>
              <a:rPr lang="en-US" sz="1600" dirty="0" smtClean="0"/>
              <a:t>() method returns false:</a:t>
            </a:r>
          </a:p>
          <a:p>
            <a:pPr algn="l"/>
            <a:r>
              <a:rPr lang="en-US" sz="1600" dirty="0" smtClean="0"/>
              <a:t>Example:</a:t>
            </a:r>
          </a:p>
          <a:p>
            <a:pPr algn="l"/>
            <a:r>
              <a:rPr lang="en-US" sz="1600" dirty="0" smtClean="0"/>
              <a:t>Stop the component from rendering at any update:</a:t>
            </a:r>
          </a:p>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shouldComponentUpdate</a:t>
            </a:r>
            <a:r>
              <a:rPr lang="en-US" sz="1600" dirty="0" smtClean="0">
                <a:solidFill>
                  <a:srgbClr val="FFC000"/>
                </a:solidFill>
              </a:rPr>
              <a:t>() {</a:t>
            </a:r>
          </a:p>
          <a:p>
            <a:pPr algn="l"/>
            <a:r>
              <a:rPr lang="en-US" sz="1600" dirty="0" smtClean="0">
                <a:solidFill>
                  <a:srgbClr val="FFC000"/>
                </a:solidFill>
              </a:rPr>
              <a:t>    return false;</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changeColor</a:t>
            </a:r>
            <a:r>
              <a:rPr lang="en-US" sz="1600" dirty="0" smtClean="0">
                <a:solidFill>
                  <a:srgbClr val="FFC000"/>
                </a:solidFill>
              </a:rPr>
              <a:t> = ()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"blue"});</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&lt;button type="button"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this.changeColor</a:t>
            </a:r>
            <a:r>
              <a:rPr lang="en-US" sz="1600" dirty="0" smtClean="0">
                <a:solidFill>
                  <a:srgbClr val="FFC000"/>
                </a:solidFill>
              </a:rPr>
              <a:t>}&gt;Change color&lt;/button&gt;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smtClean="0"/>
              <a:t>Life cycle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solidFill>
                  <a:srgbClr val="FFC000"/>
                </a:solidFill>
              </a:rPr>
              <a:t> Example:</a:t>
            </a:r>
          </a:p>
          <a:p>
            <a:pPr algn="l"/>
            <a:r>
              <a:rPr lang="en-US" sz="1600" dirty="0" smtClean="0">
                <a:solidFill>
                  <a:srgbClr val="FFC000"/>
                </a:solidFill>
              </a:rPr>
              <a:t>Same example as above, but this time the </a:t>
            </a:r>
            <a:r>
              <a:rPr lang="en-US" sz="1600" dirty="0" err="1" smtClean="0">
                <a:solidFill>
                  <a:srgbClr val="FFC000"/>
                </a:solidFill>
              </a:rPr>
              <a:t>shouldComponentUpdate</a:t>
            </a:r>
            <a:r>
              <a:rPr lang="en-US" sz="1600" dirty="0" smtClean="0">
                <a:solidFill>
                  <a:srgbClr val="FFC000"/>
                </a:solidFill>
              </a:rPr>
              <a:t>() method returns true instead:</a:t>
            </a:r>
          </a:p>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shouldComponentUpdate</a:t>
            </a:r>
            <a:r>
              <a:rPr lang="en-US" sz="1600" dirty="0" smtClean="0">
                <a:solidFill>
                  <a:srgbClr val="FFC000"/>
                </a:solidFill>
              </a:rPr>
              <a:t>() {</a:t>
            </a:r>
          </a:p>
          <a:p>
            <a:pPr algn="l"/>
            <a:r>
              <a:rPr lang="en-US" sz="1600" dirty="0" smtClean="0">
                <a:solidFill>
                  <a:srgbClr val="FFC000"/>
                </a:solidFill>
              </a:rPr>
              <a:t>    return true;</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changeColor</a:t>
            </a:r>
            <a:r>
              <a:rPr lang="en-US" sz="1600" dirty="0" smtClean="0">
                <a:solidFill>
                  <a:srgbClr val="FFC000"/>
                </a:solidFill>
              </a:rPr>
              <a:t> = ()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"blue"});</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&lt;button type="button"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this.changeColor</a:t>
            </a:r>
            <a:r>
              <a:rPr lang="en-US" sz="1600" dirty="0" smtClean="0">
                <a:solidFill>
                  <a:srgbClr val="FFC000"/>
                </a:solidFill>
              </a:rPr>
              <a:t>}&gt;Change color&lt;/button&gt;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endParaRPr lang="en-US" sz="1600" dirty="0" smtClean="0">
              <a:solidFill>
                <a:srgbClr val="FFC000"/>
              </a:solidFill>
            </a:endParaRPr>
          </a:p>
          <a:p>
            <a:pPr algn="l"/>
            <a:r>
              <a:rPr lang="en-US" sz="1600" dirty="0" smtClean="0"/>
              <a:t>render</a:t>
            </a:r>
          </a:p>
          <a:p>
            <a:pPr algn="l"/>
            <a:r>
              <a:rPr lang="en-US" sz="1600" dirty="0" smtClean="0"/>
              <a:t>The render() method is of course called when a component gets </a:t>
            </a:r>
            <a:r>
              <a:rPr lang="en-US" sz="1600" i="1" dirty="0" smtClean="0"/>
              <a:t>updated</a:t>
            </a:r>
            <a:r>
              <a:rPr lang="en-US" sz="1600" dirty="0" smtClean="0"/>
              <a:t>, it has to re-render the HTML to the DOM, with the new changes.</a:t>
            </a:r>
          </a:p>
          <a:p>
            <a:pPr algn="l"/>
            <a:r>
              <a:rPr lang="en-US" sz="1600" dirty="0" smtClean="0"/>
              <a:t>The example below has a button that changes the favorite color to blue:</a:t>
            </a:r>
          </a:p>
          <a:p>
            <a:pPr algn="l"/>
            <a:endParaRPr lang="en-US" sz="1600" dirty="0" smtClean="0">
              <a:solidFill>
                <a:srgbClr val="FFC000"/>
              </a:solidFill>
            </a:endParaRPr>
          </a:p>
          <a:p>
            <a:pPr algn="l"/>
            <a:endParaRPr lang="en-US" sz="1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changeColor</a:t>
            </a:r>
            <a:r>
              <a:rPr lang="en-US" sz="1600" dirty="0" smtClean="0">
                <a:solidFill>
                  <a:srgbClr val="FFC000"/>
                </a:solidFill>
              </a:rPr>
              <a:t> = ()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"blue"});</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&lt;button type="button"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this.changeColor</a:t>
            </a:r>
            <a:r>
              <a:rPr lang="en-US" sz="1600" dirty="0" smtClean="0">
                <a:solidFill>
                  <a:srgbClr val="FFC000"/>
                </a:solidFill>
              </a:rPr>
              <a:t>}&gt;Change color&lt;/button&gt;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err="1" smtClean="0"/>
              <a:t>getSnapshotBeforeUpdate</a:t>
            </a:r>
            <a:endParaRPr lang="en-US" sz="1600" dirty="0" smtClean="0"/>
          </a:p>
          <a:p>
            <a:pPr algn="l"/>
            <a:r>
              <a:rPr lang="en-US" sz="1600" dirty="0" smtClean="0"/>
              <a:t>In the </a:t>
            </a:r>
            <a:r>
              <a:rPr lang="en-US" sz="1600" dirty="0" err="1" smtClean="0"/>
              <a:t>getSnapshotBeforeUpdate</a:t>
            </a:r>
            <a:r>
              <a:rPr lang="en-US" sz="1600" dirty="0" smtClean="0"/>
              <a:t>() method you have access to the props and state </a:t>
            </a:r>
            <a:r>
              <a:rPr lang="en-US" sz="1600" i="1" dirty="0" smtClean="0"/>
              <a:t>before</a:t>
            </a:r>
            <a:r>
              <a:rPr lang="en-US" sz="1600" dirty="0" smtClean="0"/>
              <a:t> the update, meaning that even after the update, you can check what the values were </a:t>
            </a:r>
            <a:r>
              <a:rPr lang="en-US" sz="1600" i="1" dirty="0" smtClean="0"/>
              <a:t>before</a:t>
            </a:r>
            <a:r>
              <a:rPr lang="en-US" sz="1600" dirty="0" smtClean="0"/>
              <a:t> the update.</a:t>
            </a:r>
          </a:p>
          <a:p>
            <a:pPr algn="l"/>
            <a:r>
              <a:rPr lang="en-US" sz="1600" dirty="0" smtClean="0"/>
              <a:t>If the </a:t>
            </a:r>
            <a:r>
              <a:rPr lang="en-US" sz="1600" dirty="0" err="1" smtClean="0"/>
              <a:t>getSnapshotBeforeUpdate</a:t>
            </a:r>
            <a:r>
              <a:rPr lang="en-US" sz="1600" dirty="0" smtClean="0"/>
              <a:t>() method is present, you should also include the </a:t>
            </a:r>
            <a:r>
              <a:rPr lang="en-US" sz="1600" dirty="0" err="1" smtClean="0"/>
              <a:t>componentDidUpdate</a:t>
            </a:r>
            <a:r>
              <a:rPr lang="en-US" sz="1600" dirty="0" smtClean="0"/>
              <a:t>() method, otherwise you will get an error.</a:t>
            </a:r>
          </a:p>
          <a:p>
            <a:pPr algn="l"/>
            <a:r>
              <a:rPr lang="en-US" sz="1600" dirty="0" smtClean="0"/>
              <a:t>The example below might seem complicated, but all it does is this:</a:t>
            </a:r>
          </a:p>
          <a:p>
            <a:pPr algn="l"/>
            <a:r>
              <a:rPr lang="en-US" sz="1600" dirty="0" smtClean="0"/>
              <a:t>When the component is </a:t>
            </a:r>
            <a:r>
              <a:rPr lang="en-US" sz="1600" i="1" dirty="0" smtClean="0"/>
              <a:t>mounting</a:t>
            </a:r>
            <a:r>
              <a:rPr lang="en-US" sz="1600" dirty="0" smtClean="0"/>
              <a:t> it is rendered with the favorite color "red".</a:t>
            </a:r>
          </a:p>
          <a:p>
            <a:pPr algn="l"/>
            <a:r>
              <a:rPr lang="en-US" sz="1600" dirty="0" smtClean="0"/>
              <a:t>When the component </a:t>
            </a:r>
            <a:r>
              <a:rPr lang="en-US" sz="1600" i="1" dirty="0" smtClean="0"/>
              <a:t>has been mounted,</a:t>
            </a:r>
            <a:r>
              <a:rPr lang="en-US" sz="1600" dirty="0" smtClean="0"/>
              <a:t> a timer changes the state, and after one second, the favorite color becomes "yellow".</a:t>
            </a:r>
          </a:p>
          <a:p>
            <a:pPr algn="l"/>
            <a:r>
              <a:rPr lang="en-US" sz="1600" dirty="0" smtClean="0"/>
              <a:t>This action triggers the </a:t>
            </a:r>
            <a:r>
              <a:rPr lang="en-US" sz="1600" i="1" dirty="0" smtClean="0"/>
              <a:t>update</a:t>
            </a:r>
            <a:r>
              <a:rPr lang="en-US" sz="1600" dirty="0" smtClean="0"/>
              <a:t> phase, and since this component has a </a:t>
            </a:r>
            <a:r>
              <a:rPr lang="en-US" sz="1600" dirty="0" err="1" smtClean="0"/>
              <a:t>getSnapshotBeforeUpdate</a:t>
            </a:r>
            <a:r>
              <a:rPr lang="en-US" sz="1600" dirty="0" smtClean="0"/>
              <a:t>() method, this method is executed, and writes a message to the empty DIV1 element.</a:t>
            </a:r>
          </a:p>
          <a:p>
            <a:pPr algn="l"/>
            <a:r>
              <a:rPr lang="en-US" sz="1600" dirty="0" smtClean="0"/>
              <a:t>Then the </a:t>
            </a:r>
            <a:r>
              <a:rPr lang="en-US" sz="1600" dirty="0" err="1" smtClean="0"/>
              <a:t>componentDidUpdate</a:t>
            </a:r>
            <a:r>
              <a:rPr lang="en-US" sz="1600" dirty="0" smtClean="0"/>
              <a:t>() method is executed and writes a message in the empty DIV2 element:</a:t>
            </a:r>
          </a:p>
          <a:p>
            <a:pPr algn="l"/>
            <a:r>
              <a:rPr lang="en-US" sz="1600" dirty="0" smtClean="0"/>
              <a:t> </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47500" lnSpcReduction="20000"/>
          </a:bodyPr>
          <a:lstStyle/>
          <a:p>
            <a:pPr algn="l"/>
            <a:endParaRPr lang="en-US" sz="1600" dirty="0" smtClean="0">
              <a:solidFill>
                <a:srgbClr val="FFC000"/>
              </a:solidFill>
            </a:endParaRP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Use the </a:t>
            </a:r>
            <a:r>
              <a:rPr lang="en-US" sz="1600" dirty="0" err="1" smtClean="0">
                <a:solidFill>
                  <a:srgbClr val="FFC000"/>
                </a:solidFill>
              </a:rPr>
              <a:t>getSnapshotBeforeUpdate</a:t>
            </a:r>
            <a:r>
              <a:rPr lang="en-US" sz="1600" dirty="0" smtClean="0">
                <a:solidFill>
                  <a:srgbClr val="FFC000"/>
                </a:solidFill>
              </a:rPr>
              <a:t>() method to find out what the state object looked like before the update:</a:t>
            </a:r>
          </a:p>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componentDidMount</a:t>
            </a:r>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setTimeout</a:t>
            </a:r>
            <a:r>
              <a:rPr lang="en-US" sz="1600" dirty="0" smtClean="0">
                <a:solidFill>
                  <a:srgbClr val="FFC000"/>
                </a:solidFill>
              </a:rPr>
              <a:t>(()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"yellow"})</a:t>
            </a:r>
          </a:p>
          <a:p>
            <a:pPr algn="l"/>
            <a:r>
              <a:rPr lang="en-US" sz="1600" dirty="0" smtClean="0">
                <a:solidFill>
                  <a:srgbClr val="FFC000"/>
                </a:solidFill>
              </a:rPr>
              <a:t>    }, 1000)</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getSnapshotBeforeUpdate</a:t>
            </a:r>
            <a:r>
              <a:rPr lang="en-US" sz="1600" dirty="0" smtClean="0">
                <a:solidFill>
                  <a:srgbClr val="FFC000"/>
                </a:solidFill>
              </a:rPr>
              <a:t>(</a:t>
            </a:r>
            <a:r>
              <a:rPr lang="en-US" sz="1600" dirty="0" err="1" smtClean="0">
                <a:solidFill>
                  <a:srgbClr val="FFC000"/>
                </a:solidFill>
              </a:rPr>
              <a:t>prevProps</a:t>
            </a:r>
            <a:r>
              <a:rPr lang="en-US" sz="1600" dirty="0" smtClean="0">
                <a:solidFill>
                  <a:srgbClr val="FFC000"/>
                </a:solidFill>
              </a:rPr>
              <a:t>, </a:t>
            </a:r>
            <a:r>
              <a:rPr lang="en-US" sz="1600" dirty="0" err="1" smtClean="0">
                <a:solidFill>
                  <a:srgbClr val="FFC000"/>
                </a:solidFill>
              </a:rPr>
              <a:t>prevState</a:t>
            </a:r>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document.getElementById</a:t>
            </a:r>
            <a:r>
              <a:rPr lang="en-US" sz="1600" dirty="0" smtClean="0">
                <a:solidFill>
                  <a:srgbClr val="FFC000"/>
                </a:solidFill>
              </a:rPr>
              <a:t>("div1").</a:t>
            </a:r>
            <a:r>
              <a:rPr lang="en-US" sz="1600" dirty="0" err="1" smtClean="0">
                <a:solidFill>
                  <a:srgbClr val="FFC000"/>
                </a:solidFill>
              </a:rPr>
              <a:t>innerHTML</a:t>
            </a:r>
            <a:r>
              <a:rPr lang="en-US" sz="1600" dirty="0" smtClean="0">
                <a:solidFill>
                  <a:srgbClr val="FFC000"/>
                </a:solidFill>
              </a:rPr>
              <a:t> =</a:t>
            </a:r>
          </a:p>
          <a:p>
            <a:pPr algn="l"/>
            <a:r>
              <a:rPr lang="en-US" sz="1600" dirty="0" smtClean="0">
                <a:solidFill>
                  <a:srgbClr val="FFC000"/>
                </a:solidFill>
              </a:rPr>
              <a:t>    "Before the update, the favorite was " + </a:t>
            </a:r>
            <a:r>
              <a:rPr lang="en-US" sz="1600" dirty="0" err="1" smtClean="0">
                <a:solidFill>
                  <a:srgbClr val="FFC000"/>
                </a:solidFill>
              </a:rPr>
              <a:t>prevState.favoritecolor</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componentDidUpdate</a:t>
            </a:r>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document.getElementById</a:t>
            </a:r>
            <a:r>
              <a:rPr lang="en-US" sz="1600" dirty="0" smtClean="0">
                <a:solidFill>
                  <a:srgbClr val="FFC000"/>
                </a:solidFill>
              </a:rPr>
              <a:t>("div2").</a:t>
            </a:r>
            <a:r>
              <a:rPr lang="en-US" sz="1600" dirty="0" err="1" smtClean="0">
                <a:solidFill>
                  <a:srgbClr val="FFC000"/>
                </a:solidFill>
              </a:rPr>
              <a:t>innerHTML</a:t>
            </a:r>
            <a:r>
              <a:rPr lang="en-US" sz="1600" dirty="0" smtClean="0">
                <a:solidFill>
                  <a:srgbClr val="FFC000"/>
                </a:solidFill>
              </a:rPr>
              <a:t> =</a:t>
            </a:r>
          </a:p>
          <a:p>
            <a:pPr algn="l"/>
            <a:r>
              <a:rPr lang="en-US" sz="1600" dirty="0" smtClean="0">
                <a:solidFill>
                  <a:srgbClr val="FFC000"/>
                </a:solidFill>
              </a:rPr>
              <a:t>    "The updated favorite is " + </a:t>
            </a:r>
            <a:r>
              <a:rPr lang="en-US" sz="1600" dirty="0" err="1" smtClean="0">
                <a:solidFill>
                  <a:srgbClr val="FFC000"/>
                </a:solidFill>
              </a:rPr>
              <a:t>this.state.favoritecolor</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&lt;div id="div1"&gt;&lt;/div&gt;</a:t>
            </a:r>
          </a:p>
          <a:p>
            <a:pPr algn="l"/>
            <a:r>
              <a:rPr lang="en-US" sz="1600" dirty="0" smtClean="0">
                <a:solidFill>
                  <a:srgbClr val="FFC000"/>
                </a:solidFill>
              </a:rPr>
              <a:t>        &lt;div id="div2"&gt;&lt;/div&gt;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/&gt;, </a:t>
            </a:r>
            <a:r>
              <a:rPr lang="en-US" sz="1600" dirty="0" err="1" smtClean="0">
                <a:solidFill>
                  <a:srgbClr val="FFC000"/>
                </a:solidFill>
              </a:rPr>
              <a:t>document.getElementById</a:t>
            </a:r>
            <a:r>
              <a:rPr lang="en-US" sz="1600" dirty="0" smtClean="0">
                <a:solidFill>
                  <a:srgbClr val="FFC000"/>
                </a:solidFill>
              </a:rPr>
              <a:t>('root'));</a:t>
            </a:r>
          </a:p>
          <a:p>
            <a:pPr algn="l"/>
            <a:endParaRPr lang="en-US" sz="1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25000" lnSpcReduction="20000"/>
          </a:bodyPr>
          <a:lstStyle/>
          <a:p>
            <a:pPr algn="l"/>
            <a:r>
              <a:rPr lang="en-US" sz="1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componentDidUpdate</a:t>
            </a:r>
            <a:endParaRPr lang="en-US" sz="3600" dirty="0" smtClean="0">
              <a:solidFill>
                <a:srgbClr val="FFC000"/>
              </a:solidFill>
            </a:endParaRPr>
          </a:p>
          <a:p>
            <a:pPr algn="l"/>
            <a:r>
              <a:rPr lang="en-US" sz="3600" dirty="0" smtClean="0">
                <a:solidFill>
                  <a:srgbClr val="FFC000"/>
                </a:solidFill>
              </a:rPr>
              <a:t>The </a:t>
            </a:r>
            <a:r>
              <a:rPr lang="en-US" sz="3600" dirty="0" err="1" smtClean="0">
                <a:solidFill>
                  <a:srgbClr val="FFC000"/>
                </a:solidFill>
              </a:rPr>
              <a:t>componentDidUpdate</a:t>
            </a:r>
            <a:r>
              <a:rPr lang="en-US" sz="3600" dirty="0" smtClean="0">
                <a:solidFill>
                  <a:srgbClr val="FFC000"/>
                </a:solidFill>
              </a:rPr>
              <a:t> method is called after the component is updated in the DOM.</a:t>
            </a:r>
          </a:p>
          <a:p>
            <a:pPr algn="l"/>
            <a:endParaRPr lang="en-US" sz="3600" dirty="0" smtClean="0">
              <a:solidFill>
                <a:srgbClr val="FFC000"/>
              </a:solidFill>
            </a:endParaRPr>
          </a:p>
          <a:p>
            <a:pPr algn="l"/>
            <a:r>
              <a:rPr lang="en-US" sz="3600" dirty="0" smtClean="0">
                <a:solidFill>
                  <a:srgbClr val="FFC000"/>
                </a:solidFill>
              </a:rPr>
              <a:t>The example below might seem complicated, but all it does is this:</a:t>
            </a:r>
          </a:p>
          <a:p>
            <a:pPr algn="l"/>
            <a:endParaRPr lang="en-US" sz="3600" dirty="0" smtClean="0">
              <a:solidFill>
                <a:srgbClr val="FFC000"/>
              </a:solidFill>
            </a:endParaRPr>
          </a:p>
          <a:p>
            <a:pPr algn="l"/>
            <a:r>
              <a:rPr lang="en-US" sz="3600" dirty="0" smtClean="0">
                <a:solidFill>
                  <a:srgbClr val="FFC000"/>
                </a:solidFill>
              </a:rPr>
              <a:t>When the component is mounting it is rendered with the favorite color "red".</a:t>
            </a:r>
          </a:p>
          <a:p>
            <a:pPr algn="l"/>
            <a:endParaRPr lang="en-US" sz="3600" dirty="0" smtClean="0">
              <a:solidFill>
                <a:srgbClr val="FFC000"/>
              </a:solidFill>
            </a:endParaRPr>
          </a:p>
          <a:p>
            <a:pPr algn="l"/>
            <a:r>
              <a:rPr lang="en-US" sz="3600" dirty="0" smtClean="0">
                <a:solidFill>
                  <a:srgbClr val="FFC000"/>
                </a:solidFill>
              </a:rPr>
              <a:t>When the component has been mounted, a timer changes the state, and the color becomes "yellow".</a:t>
            </a:r>
          </a:p>
          <a:p>
            <a:pPr algn="l"/>
            <a:endParaRPr lang="en-US" sz="3600" dirty="0" smtClean="0">
              <a:solidFill>
                <a:srgbClr val="FFC000"/>
              </a:solidFill>
            </a:endParaRPr>
          </a:p>
          <a:p>
            <a:pPr algn="l"/>
            <a:r>
              <a:rPr lang="en-US" sz="3600" dirty="0" smtClean="0">
                <a:solidFill>
                  <a:srgbClr val="FFC000"/>
                </a:solidFill>
              </a:rPr>
              <a:t>This action triggers the update phase, and since this component has a </a:t>
            </a:r>
            <a:r>
              <a:rPr lang="en-US" sz="3600" dirty="0" err="1" smtClean="0">
                <a:solidFill>
                  <a:srgbClr val="FFC000"/>
                </a:solidFill>
              </a:rPr>
              <a:t>componentDidUpdate</a:t>
            </a:r>
            <a:r>
              <a:rPr lang="en-US" sz="3600" dirty="0" smtClean="0">
                <a:solidFill>
                  <a:srgbClr val="FFC000"/>
                </a:solidFill>
              </a:rPr>
              <a:t> method, this method is executed and writes a message in the empty DIV element:</a:t>
            </a:r>
          </a:p>
          <a:p>
            <a:pPr algn="l"/>
            <a:endParaRPr lang="en-US" sz="3600" dirty="0" smtClean="0">
              <a:solidFill>
                <a:srgbClr val="FFC000"/>
              </a:solidFill>
            </a:endParaRPr>
          </a:p>
          <a:p>
            <a:pPr algn="l"/>
            <a:r>
              <a:rPr lang="en-US" sz="3600" dirty="0" smtClean="0">
                <a:solidFill>
                  <a:srgbClr val="FFC000"/>
                </a:solidFill>
              </a:rPr>
              <a:t>Example:</a:t>
            </a:r>
          </a:p>
          <a:p>
            <a:pPr algn="l"/>
            <a:r>
              <a:rPr lang="en-US" sz="3600" dirty="0" smtClean="0">
                <a:solidFill>
                  <a:srgbClr val="FFC000"/>
                </a:solidFill>
              </a:rPr>
              <a:t>The </a:t>
            </a:r>
            <a:r>
              <a:rPr lang="en-US" sz="3600" dirty="0" err="1" smtClean="0">
                <a:solidFill>
                  <a:srgbClr val="FFC000"/>
                </a:solidFill>
              </a:rPr>
              <a:t>componentDidUpdate</a:t>
            </a:r>
            <a:r>
              <a:rPr lang="en-US" sz="3600" dirty="0" smtClean="0">
                <a:solidFill>
                  <a:srgbClr val="FFC000"/>
                </a:solidFill>
              </a:rPr>
              <a:t> method is called after the update has been rendered in the DOM:</a:t>
            </a:r>
          </a:p>
          <a:p>
            <a:pPr algn="l"/>
            <a:endParaRPr lang="en-US" sz="3600" dirty="0" smtClean="0">
              <a:solidFill>
                <a:srgbClr val="FFC000"/>
              </a:solidFill>
            </a:endParaRPr>
          </a:p>
          <a:p>
            <a:pPr algn="l"/>
            <a:r>
              <a:rPr lang="en-US" sz="3600" dirty="0" smtClean="0">
                <a:solidFill>
                  <a:srgbClr val="FFC000"/>
                </a:solidFill>
              </a:rPr>
              <a:t>class Header extends </a:t>
            </a:r>
            <a:r>
              <a:rPr lang="en-US" sz="3600" dirty="0" err="1" smtClean="0">
                <a:solidFill>
                  <a:srgbClr val="FFC000"/>
                </a:solidFill>
              </a:rPr>
              <a:t>React.Component</a:t>
            </a:r>
            <a:r>
              <a:rPr lang="en-US" sz="3600" dirty="0" smtClean="0">
                <a:solidFill>
                  <a:srgbClr val="FFC000"/>
                </a:solidFill>
              </a:rPr>
              <a:t> {</a:t>
            </a:r>
          </a:p>
          <a:p>
            <a:pPr algn="l"/>
            <a:r>
              <a:rPr lang="en-US" sz="3600" dirty="0" smtClean="0">
                <a:solidFill>
                  <a:srgbClr val="FFC000"/>
                </a:solidFill>
              </a:rPr>
              <a:t>  constructor(props) {</a:t>
            </a:r>
          </a:p>
          <a:p>
            <a:pPr algn="l"/>
            <a:r>
              <a:rPr lang="en-US" sz="3600" dirty="0" smtClean="0">
                <a:solidFill>
                  <a:srgbClr val="FFC000"/>
                </a:solidFill>
              </a:rPr>
              <a:t>    super(props);</a:t>
            </a:r>
          </a:p>
          <a:p>
            <a:pPr algn="l"/>
            <a:r>
              <a:rPr lang="en-US" sz="3600" dirty="0" smtClean="0">
                <a:solidFill>
                  <a:srgbClr val="FFC000"/>
                </a:solidFill>
              </a:rPr>
              <a:t>    </a:t>
            </a:r>
            <a:r>
              <a:rPr lang="en-US" sz="3600" dirty="0" err="1" smtClean="0">
                <a:solidFill>
                  <a:srgbClr val="FFC000"/>
                </a:solidFill>
              </a:rPr>
              <a:t>this.state</a:t>
            </a:r>
            <a:r>
              <a:rPr lang="en-US" sz="3600" dirty="0" smtClean="0">
                <a:solidFill>
                  <a:srgbClr val="FFC000"/>
                </a:solidFill>
              </a:rPr>
              <a:t> = {</a:t>
            </a:r>
            <a:r>
              <a:rPr lang="en-US" sz="3600" dirty="0" err="1" smtClean="0">
                <a:solidFill>
                  <a:srgbClr val="FFC000"/>
                </a:solidFill>
              </a:rPr>
              <a:t>favoritecolor</a:t>
            </a:r>
            <a:r>
              <a:rPr lang="en-US" sz="3600" dirty="0" smtClean="0">
                <a:solidFill>
                  <a:srgbClr val="FFC000"/>
                </a:solidFill>
              </a:rPr>
              <a:t>: "red"};</a:t>
            </a:r>
          </a:p>
          <a:p>
            <a:pPr algn="l"/>
            <a:r>
              <a:rPr lang="en-US" sz="3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componentDidMount</a:t>
            </a:r>
            <a:r>
              <a:rPr lang="en-US" sz="3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setTimeout</a:t>
            </a:r>
            <a:r>
              <a:rPr lang="en-US" sz="3600" dirty="0" smtClean="0">
                <a:solidFill>
                  <a:srgbClr val="FFC000"/>
                </a:solidFill>
              </a:rPr>
              <a:t>(() =&gt; {</a:t>
            </a:r>
          </a:p>
          <a:p>
            <a:pPr algn="l"/>
            <a:r>
              <a:rPr lang="en-US" sz="3600" dirty="0" smtClean="0">
                <a:solidFill>
                  <a:srgbClr val="FFC000"/>
                </a:solidFill>
              </a:rPr>
              <a:t>      </a:t>
            </a:r>
            <a:r>
              <a:rPr lang="en-US" sz="3600" dirty="0" err="1" smtClean="0">
                <a:solidFill>
                  <a:srgbClr val="FFC000"/>
                </a:solidFill>
              </a:rPr>
              <a:t>this.setState</a:t>
            </a:r>
            <a:r>
              <a:rPr lang="en-US" sz="3600" dirty="0" smtClean="0">
                <a:solidFill>
                  <a:srgbClr val="FFC000"/>
                </a:solidFill>
              </a:rPr>
              <a:t>({</a:t>
            </a:r>
            <a:r>
              <a:rPr lang="en-US" sz="3600" dirty="0" err="1" smtClean="0">
                <a:solidFill>
                  <a:srgbClr val="FFC000"/>
                </a:solidFill>
              </a:rPr>
              <a:t>favoritecolor</a:t>
            </a:r>
            <a:r>
              <a:rPr lang="en-US" sz="3600" dirty="0" smtClean="0">
                <a:solidFill>
                  <a:srgbClr val="FFC000"/>
                </a:solidFill>
              </a:rPr>
              <a:t>: "yellow"})</a:t>
            </a:r>
          </a:p>
          <a:p>
            <a:pPr algn="l"/>
            <a:r>
              <a:rPr lang="en-US" sz="3600" dirty="0" smtClean="0">
                <a:solidFill>
                  <a:srgbClr val="FFC000"/>
                </a:solidFill>
              </a:rPr>
              <a:t>    }, 1000)</a:t>
            </a:r>
          </a:p>
          <a:p>
            <a:pPr algn="l"/>
            <a:r>
              <a:rPr lang="en-US" sz="3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componentDidUpdate</a:t>
            </a:r>
            <a:r>
              <a:rPr lang="en-US" sz="3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document.getElementById</a:t>
            </a:r>
            <a:r>
              <a:rPr lang="en-US" sz="3600" dirty="0" smtClean="0">
                <a:solidFill>
                  <a:srgbClr val="FFC000"/>
                </a:solidFill>
              </a:rPr>
              <a:t>("</a:t>
            </a:r>
            <a:r>
              <a:rPr lang="en-US" sz="3600" dirty="0" err="1" smtClean="0">
                <a:solidFill>
                  <a:srgbClr val="FFC000"/>
                </a:solidFill>
              </a:rPr>
              <a:t>mydiv</a:t>
            </a:r>
            <a:r>
              <a:rPr lang="en-US" sz="3600" dirty="0" smtClean="0">
                <a:solidFill>
                  <a:srgbClr val="FFC000"/>
                </a:solidFill>
              </a:rPr>
              <a:t>").</a:t>
            </a:r>
            <a:r>
              <a:rPr lang="en-US" sz="3600" dirty="0" err="1" smtClean="0">
                <a:solidFill>
                  <a:srgbClr val="FFC000"/>
                </a:solidFill>
              </a:rPr>
              <a:t>innerHTML</a:t>
            </a:r>
            <a:r>
              <a:rPr lang="en-US" sz="3600" dirty="0" smtClean="0">
                <a:solidFill>
                  <a:srgbClr val="FFC000"/>
                </a:solidFill>
              </a:rPr>
              <a:t> =</a:t>
            </a:r>
          </a:p>
          <a:p>
            <a:pPr algn="l"/>
            <a:r>
              <a:rPr lang="en-US" sz="3600" dirty="0" smtClean="0">
                <a:solidFill>
                  <a:srgbClr val="FFC000"/>
                </a:solidFill>
              </a:rPr>
              <a:t>    "The updated favorite is " + </a:t>
            </a:r>
            <a:r>
              <a:rPr lang="en-US" sz="3600" dirty="0" err="1" smtClean="0">
                <a:solidFill>
                  <a:srgbClr val="FFC000"/>
                </a:solidFill>
              </a:rPr>
              <a:t>this.state.favoritecolor</a:t>
            </a:r>
            <a:r>
              <a:rPr lang="en-US" sz="3600" dirty="0" smtClean="0">
                <a:solidFill>
                  <a:srgbClr val="FFC000"/>
                </a:solidFill>
              </a:rPr>
              <a:t>;</a:t>
            </a:r>
          </a:p>
          <a:p>
            <a:pPr algn="l"/>
            <a:r>
              <a:rPr lang="en-US" sz="3600" dirty="0" smtClean="0">
                <a:solidFill>
                  <a:srgbClr val="FFC000"/>
                </a:solidFill>
              </a:rPr>
              <a:t>  }</a:t>
            </a:r>
          </a:p>
          <a:p>
            <a:pPr algn="l"/>
            <a:r>
              <a:rPr lang="en-US" sz="3600" dirty="0" smtClean="0">
                <a:solidFill>
                  <a:srgbClr val="FFC000"/>
                </a:solidFill>
              </a:rPr>
              <a:t>  render() {</a:t>
            </a:r>
          </a:p>
          <a:p>
            <a:pPr algn="l"/>
            <a:r>
              <a:rPr lang="en-US" sz="3600" dirty="0" smtClean="0">
                <a:solidFill>
                  <a:srgbClr val="FFC000"/>
                </a:solidFill>
              </a:rPr>
              <a:t>    return (</a:t>
            </a:r>
          </a:p>
          <a:p>
            <a:pPr algn="l"/>
            <a:r>
              <a:rPr lang="en-US" sz="3600" dirty="0" smtClean="0">
                <a:solidFill>
                  <a:srgbClr val="FFC000"/>
                </a:solidFill>
              </a:rPr>
              <a:t>      &lt;div&gt;</a:t>
            </a:r>
          </a:p>
          <a:p>
            <a:pPr algn="l"/>
            <a:r>
              <a:rPr lang="en-US" sz="3600" dirty="0" smtClean="0">
                <a:solidFill>
                  <a:srgbClr val="FFC000"/>
                </a:solidFill>
              </a:rPr>
              <a:t>      &lt;h1&gt;My Favorite Color is {</a:t>
            </a:r>
            <a:r>
              <a:rPr lang="en-US" sz="3600" dirty="0" err="1" smtClean="0">
                <a:solidFill>
                  <a:srgbClr val="FFC000"/>
                </a:solidFill>
              </a:rPr>
              <a:t>this.state.favoritecolor</a:t>
            </a:r>
            <a:r>
              <a:rPr lang="en-US" sz="3600" dirty="0" smtClean="0">
                <a:solidFill>
                  <a:srgbClr val="FFC000"/>
                </a:solidFill>
              </a:rPr>
              <a:t>}&lt;/h1&gt;</a:t>
            </a:r>
          </a:p>
          <a:p>
            <a:pPr algn="l"/>
            <a:r>
              <a:rPr lang="en-US" sz="3600" dirty="0" smtClean="0">
                <a:solidFill>
                  <a:srgbClr val="FFC000"/>
                </a:solidFill>
              </a:rPr>
              <a:t>      &lt;div id="</a:t>
            </a:r>
            <a:r>
              <a:rPr lang="en-US" sz="3600" dirty="0" err="1" smtClean="0">
                <a:solidFill>
                  <a:srgbClr val="FFC000"/>
                </a:solidFill>
              </a:rPr>
              <a:t>mydiv</a:t>
            </a:r>
            <a:r>
              <a:rPr lang="en-US" sz="3600" dirty="0" smtClean="0">
                <a:solidFill>
                  <a:srgbClr val="FFC000"/>
                </a:solidFill>
              </a:rPr>
              <a:t>"&gt;&lt;/div&gt;</a:t>
            </a:r>
          </a:p>
          <a:p>
            <a:pPr algn="l"/>
            <a:r>
              <a:rPr lang="en-US" sz="3600" dirty="0" smtClean="0">
                <a:solidFill>
                  <a:srgbClr val="FFC000"/>
                </a:solidFill>
              </a:rPr>
              <a:t>      &lt;/div&gt;</a:t>
            </a:r>
          </a:p>
          <a:p>
            <a:pPr algn="l"/>
            <a:r>
              <a:rPr lang="en-US" sz="3600" dirty="0" smtClean="0">
                <a:solidFill>
                  <a:srgbClr val="FFC000"/>
                </a:solidFill>
              </a:rPr>
              <a:t>    );</a:t>
            </a:r>
          </a:p>
          <a:p>
            <a:pPr algn="l"/>
            <a:r>
              <a:rPr lang="en-US" sz="3600" dirty="0" smtClean="0">
                <a:solidFill>
                  <a:srgbClr val="FFC000"/>
                </a:solidFill>
              </a:rPr>
              <a:t>  }</a:t>
            </a:r>
          </a:p>
          <a:p>
            <a:pPr algn="l"/>
            <a:r>
              <a:rPr lang="en-US" sz="3600" dirty="0" smtClean="0">
                <a:solidFill>
                  <a:srgbClr val="FFC000"/>
                </a:solidFill>
              </a:rPr>
              <a:t>}</a:t>
            </a:r>
          </a:p>
          <a:p>
            <a:pPr algn="l"/>
            <a:endParaRPr lang="en-US" sz="3600" dirty="0" smtClean="0">
              <a:solidFill>
                <a:srgbClr val="FFC000"/>
              </a:solidFill>
            </a:endParaRPr>
          </a:p>
          <a:p>
            <a:pPr algn="l"/>
            <a:r>
              <a:rPr lang="en-US" sz="3600" dirty="0" err="1" smtClean="0">
                <a:solidFill>
                  <a:srgbClr val="FFC000"/>
                </a:solidFill>
              </a:rPr>
              <a:t>ReactDOM.render</a:t>
            </a:r>
            <a:r>
              <a:rPr lang="en-US" sz="3600" dirty="0" smtClean="0">
                <a:solidFill>
                  <a:srgbClr val="FFC000"/>
                </a:solidFill>
              </a:rPr>
              <a:t>(&lt;Header /&gt;, </a:t>
            </a:r>
            <a:r>
              <a:rPr lang="en-US" sz="3600" dirty="0" err="1" smtClean="0">
                <a:solidFill>
                  <a:srgbClr val="FFC000"/>
                </a:solidFill>
              </a:rPr>
              <a:t>document.getElementById</a:t>
            </a:r>
            <a:r>
              <a:rPr lang="en-US" sz="3600" dirty="0" smtClean="0">
                <a:solidFill>
                  <a:srgbClr val="FFC000"/>
                </a:solidFill>
              </a:rPr>
              <a:t>('root'));</a:t>
            </a:r>
          </a:p>
          <a:p>
            <a:pPr algn="l"/>
            <a:endParaRPr lang="en-US" sz="3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err="1" smtClean="0"/>
              <a:t>Unmounting</a:t>
            </a:r>
            <a:endParaRPr lang="en-US" sz="1600" dirty="0" smtClean="0"/>
          </a:p>
          <a:p>
            <a:pPr algn="l"/>
            <a:r>
              <a:rPr lang="en-US" sz="1600" dirty="0" smtClean="0"/>
              <a:t>The next phase in the lifecycle is when a component is removed from the DOM, or </a:t>
            </a:r>
            <a:r>
              <a:rPr lang="en-US" sz="1600" i="1" dirty="0" err="1" smtClean="0"/>
              <a:t>unmounting</a:t>
            </a:r>
            <a:r>
              <a:rPr lang="en-US" sz="1600" dirty="0" smtClean="0"/>
              <a:t> as React likes to call it.</a:t>
            </a:r>
          </a:p>
          <a:p>
            <a:pPr algn="l"/>
            <a:r>
              <a:rPr lang="en-US" sz="1600" dirty="0" smtClean="0"/>
              <a:t>React has only one built-in method that gets called when a component is </a:t>
            </a:r>
            <a:r>
              <a:rPr lang="en-US" sz="1600" dirty="0" err="1" smtClean="0"/>
              <a:t>unmounted</a:t>
            </a:r>
            <a:r>
              <a:rPr lang="en-US" sz="1600" dirty="0" smtClean="0"/>
              <a:t>:</a:t>
            </a:r>
          </a:p>
          <a:p>
            <a:pPr algn="l"/>
            <a:r>
              <a:rPr lang="en-US" sz="1600" dirty="0" err="1" smtClean="0"/>
              <a:t>componentWillUnmount</a:t>
            </a:r>
            <a:r>
              <a:rPr lang="en-US" sz="1600" dirty="0" smtClean="0"/>
              <a:t>()</a:t>
            </a:r>
          </a:p>
          <a:p>
            <a:pPr algn="l"/>
            <a:r>
              <a:rPr lang="en-US" sz="1600" dirty="0" err="1" smtClean="0"/>
              <a:t>componentWillUnmount</a:t>
            </a:r>
            <a:endParaRPr lang="en-US" sz="1600" dirty="0" smtClean="0"/>
          </a:p>
          <a:p>
            <a:pPr algn="l"/>
            <a:r>
              <a:rPr lang="en-US" sz="1600" dirty="0" smtClean="0"/>
              <a:t>The </a:t>
            </a:r>
            <a:r>
              <a:rPr lang="en-US" sz="1600" dirty="0" err="1" smtClean="0"/>
              <a:t>componentWillUnmount</a:t>
            </a:r>
            <a:r>
              <a:rPr lang="en-US" sz="1600" dirty="0" smtClean="0"/>
              <a:t> method is called when the component is about to be removed from the DOM.</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200" dirty="0" smtClean="0">
              <a:solidFill>
                <a:srgbClr val="FFC000"/>
              </a:solidFill>
            </a:endParaRPr>
          </a:p>
          <a:p>
            <a:pPr algn="l"/>
            <a:r>
              <a:rPr lang="en-US" sz="1200" dirty="0" smtClean="0">
                <a:solidFill>
                  <a:srgbClr val="FFC000"/>
                </a:solidFill>
              </a:rPr>
              <a:t>Click the button to delete the header:</a:t>
            </a:r>
          </a:p>
          <a:p>
            <a:pPr algn="l"/>
            <a:endParaRPr lang="en-US" sz="1200" dirty="0" smtClean="0">
              <a:solidFill>
                <a:srgbClr val="FFC000"/>
              </a:solidFill>
            </a:endParaRPr>
          </a:p>
          <a:p>
            <a:pPr algn="l"/>
            <a:r>
              <a:rPr lang="en-US" sz="1200" dirty="0" smtClean="0">
                <a:solidFill>
                  <a:srgbClr val="FFC000"/>
                </a:solidFill>
              </a:rPr>
              <a:t>class Container extends </a:t>
            </a:r>
            <a:r>
              <a:rPr lang="en-US" sz="1200" dirty="0" err="1" smtClean="0">
                <a:solidFill>
                  <a:srgbClr val="FFC000"/>
                </a:solidFill>
              </a:rPr>
              <a:t>React.Component</a:t>
            </a:r>
            <a:r>
              <a:rPr lang="en-US" sz="1200" dirty="0" smtClean="0">
                <a:solidFill>
                  <a:srgbClr val="FFC000"/>
                </a:solidFill>
              </a:rPr>
              <a:t> {</a:t>
            </a:r>
          </a:p>
          <a:p>
            <a:pPr algn="l"/>
            <a:r>
              <a:rPr lang="en-US" sz="1200" dirty="0" smtClean="0">
                <a:solidFill>
                  <a:srgbClr val="FFC000"/>
                </a:solidFill>
              </a:rPr>
              <a:t>  constructor(props) {</a:t>
            </a:r>
          </a:p>
          <a:p>
            <a:pPr algn="l"/>
            <a:r>
              <a:rPr lang="en-US" sz="1200" dirty="0" smtClean="0">
                <a:solidFill>
                  <a:srgbClr val="FFC000"/>
                </a:solidFill>
              </a:rPr>
              <a:t>    super(props);</a:t>
            </a:r>
          </a:p>
          <a:p>
            <a:pPr algn="l"/>
            <a:r>
              <a:rPr lang="en-US" sz="1200" dirty="0" smtClean="0">
                <a:solidFill>
                  <a:srgbClr val="FFC000"/>
                </a:solidFill>
              </a:rPr>
              <a:t>    </a:t>
            </a:r>
            <a:r>
              <a:rPr lang="en-US" sz="1200" dirty="0" err="1" smtClean="0">
                <a:solidFill>
                  <a:srgbClr val="FFC000"/>
                </a:solidFill>
              </a:rPr>
              <a:t>this.state</a:t>
            </a:r>
            <a:r>
              <a:rPr lang="en-US" sz="1200" dirty="0" smtClean="0">
                <a:solidFill>
                  <a:srgbClr val="FFC000"/>
                </a:solidFill>
              </a:rPr>
              <a:t> = {show: true};</a:t>
            </a:r>
          </a:p>
          <a:p>
            <a:pPr algn="l"/>
            <a:r>
              <a:rPr lang="en-US" sz="1200" dirty="0" smtClean="0">
                <a:solidFill>
                  <a:srgbClr val="FFC000"/>
                </a:solidFill>
              </a:rPr>
              <a:t>  }</a:t>
            </a:r>
          </a:p>
          <a:p>
            <a:pPr algn="l"/>
            <a:r>
              <a:rPr lang="en-US" sz="1200" dirty="0" smtClean="0">
                <a:solidFill>
                  <a:srgbClr val="FFC000"/>
                </a:solidFill>
              </a:rPr>
              <a:t>  </a:t>
            </a:r>
            <a:r>
              <a:rPr lang="en-US" sz="1200" dirty="0" err="1" smtClean="0">
                <a:solidFill>
                  <a:srgbClr val="FFC000"/>
                </a:solidFill>
              </a:rPr>
              <a:t>delHeader</a:t>
            </a:r>
            <a:r>
              <a:rPr lang="en-US" sz="1200" dirty="0" smtClean="0">
                <a:solidFill>
                  <a:srgbClr val="FFC000"/>
                </a:solidFill>
              </a:rPr>
              <a:t> = () =&gt; {</a:t>
            </a:r>
          </a:p>
          <a:p>
            <a:pPr algn="l"/>
            <a:r>
              <a:rPr lang="en-US" sz="1200" dirty="0" smtClean="0">
                <a:solidFill>
                  <a:srgbClr val="FFC000"/>
                </a:solidFill>
              </a:rPr>
              <a:t>    </a:t>
            </a:r>
            <a:r>
              <a:rPr lang="en-US" sz="1200" dirty="0" err="1" smtClean="0">
                <a:solidFill>
                  <a:srgbClr val="FFC000"/>
                </a:solidFill>
              </a:rPr>
              <a:t>this.setState</a:t>
            </a:r>
            <a:r>
              <a:rPr lang="en-US" sz="1200" dirty="0" smtClean="0">
                <a:solidFill>
                  <a:srgbClr val="FFC000"/>
                </a:solidFill>
              </a:rPr>
              <a:t>({show: false});</a:t>
            </a:r>
          </a:p>
          <a:p>
            <a:pPr algn="l"/>
            <a:r>
              <a:rPr lang="en-US" sz="1200" dirty="0" smtClean="0">
                <a:solidFill>
                  <a:srgbClr val="FFC000"/>
                </a:solidFill>
              </a:rPr>
              <a:t>  }</a:t>
            </a:r>
          </a:p>
          <a:p>
            <a:pPr algn="l"/>
            <a:r>
              <a:rPr lang="en-US" sz="1200" dirty="0" smtClean="0">
                <a:solidFill>
                  <a:srgbClr val="FFC000"/>
                </a:solidFill>
              </a:rPr>
              <a:t>  render() {</a:t>
            </a:r>
          </a:p>
          <a:p>
            <a:pPr algn="l"/>
            <a:r>
              <a:rPr lang="en-US" sz="1200" dirty="0" smtClean="0">
                <a:solidFill>
                  <a:srgbClr val="FFC000"/>
                </a:solidFill>
              </a:rPr>
              <a:t>    let </a:t>
            </a:r>
            <a:r>
              <a:rPr lang="en-US" sz="1200" dirty="0" err="1" smtClean="0">
                <a:solidFill>
                  <a:srgbClr val="FFC000"/>
                </a:solidFill>
              </a:rPr>
              <a:t>myheader</a:t>
            </a:r>
            <a:r>
              <a:rPr lang="en-US" sz="1200" dirty="0" smtClean="0">
                <a:solidFill>
                  <a:srgbClr val="FFC000"/>
                </a:solidFill>
              </a:rPr>
              <a:t>;</a:t>
            </a:r>
          </a:p>
          <a:p>
            <a:pPr algn="l"/>
            <a:r>
              <a:rPr lang="en-US" sz="1200" dirty="0" smtClean="0">
                <a:solidFill>
                  <a:srgbClr val="FFC000"/>
                </a:solidFill>
              </a:rPr>
              <a:t>    if (</a:t>
            </a:r>
            <a:r>
              <a:rPr lang="en-US" sz="1200" dirty="0" err="1" smtClean="0">
                <a:solidFill>
                  <a:srgbClr val="FFC000"/>
                </a:solidFill>
              </a:rPr>
              <a:t>this.state.show</a:t>
            </a:r>
            <a:r>
              <a:rPr lang="en-US" sz="1200" dirty="0" smtClean="0">
                <a:solidFill>
                  <a:srgbClr val="FFC000"/>
                </a:solidFill>
              </a:rPr>
              <a:t>) {</a:t>
            </a:r>
          </a:p>
          <a:p>
            <a:pPr algn="l"/>
            <a:r>
              <a:rPr lang="en-US" sz="1200" dirty="0" smtClean="0">
                <a:solidFill>
                  <a:srgbClr val="FFC000"/>
                </a:solidFill>
              </a:rPr>
              <a:t>      </a:t>
            </a:r>
            <a:r>
              <a:rPr lang="en-US" sz="1200" dirty="0" err="1" smtClean="0">
                <a:solidFill>
                  <a:srgbClr val="FFC000"/>
                </a:solidFill>
              </a:rPr>
              <a:t>myheader</a:t>
            </a:r>
            <a:r>
              <a:rPr lang="en-US" sz="1200" dirty="0" smtClean="0">
                <a:solidFill>
                  <a:srgbClr val="FFC000"/>
                </a:solidFill>
              </a:rPr>
              <a:t> = &lt;Child /&gt;;</a:t>
            </a:r>
          </a:p>
          <a:p>
            <a:pPr algn="l"/>
            <a:r>
              <a:rPr lang="en-US" sz="1200" dirty="0" smtClean="0">
                <a:solidFill>
                  <a:srgbClr val="FFC000"/>
                </a:solidFill>
              </a:rPr>
              <a:t>    };</a:t>
            </a:r>
          </a:p>
          <a:p>
            <a:pPr algn="l"/>
            <a:r>
              <a:rPr lang="en-US" sz="1200" dirty="0" smtClean="0">
                <a:solidFill>
                  <a:srgbClr val="FFC000"/>
                </a:solidFill>
              </a:rPr>
              <a:t>    return (</a:t>
            </a:r>
          </a:p>
          <a:p>
            <a:pPr algn="l"/>
            <a:r>
              <a:rPr lang="en-US" sz="1200" dirty="0" smtClean="0">
                <a:solidFill>
                  <a:srgbClr val="FFC000"/>
                </a:solidFill>
              </a:rPr>
              <a:t>      &lt;div&gt;</a:t>
            </a:r>
          </a:p>
          <a:p>
            <a:pPr algn="l"/>
            <a:r>
              <a:rPr lang="en-US" sz="1200" dirty="0" smtClean="0">
                <a:solidFill>
                  <a:srgbClr val="FFC000"/>
                </a:solidFill>
              </a:rPr>
              <a:t>      {</a:t>
            </a:r>
            <a:r>
              <a:rPr lang="en-US" sz="1200" dirty="0" err="1" smtClean="0">
                <a:solidFill>
                  <a:srgbClr val="FFC000"/>
                </a:solidFill>
              </a:rPr>
              <a:t>myheader</a:t>
            </a:r>
            <a:r>
              <a:rPr lang="en-US" sz="1200" dirty="0" smtClean="0">
                <a:solidFill>
                  <a:srgbClr val="FFC000"/>
                </a:solidFill>
              </a:rPr>
              <a:t>}</a:t>
            </a:r>
          </a:p>
          <a:p>
            <a:pPr algn="l"/>
            <a:r>
              <a:rPr lang="en-US" sz="1200" dirty="0" smtClean="0">
                <a:solidFill>
                  <a:srgbClr val="FFC000"/>
                </a:solidFill>
              </a:rPr>
              <a:t>      &lt;button type="button" </a:t>
            </a:r>
            <a:r>
              <a:rPr lang="en-US" sz="1200" dirty="0" err="1" smtClean="0">
                <a:solidFill>
                  <a:srgbClr val="FFC000"/>
                </a:solidFill>
              </a:rPr>
              <a:t>onClick</a:t>
            </a:r>
            <a:r>
              <a:rPr lang="en-US" sz="1200" dirty="0" smtClean="0">
                <a:solidFill>
                  <a:srgbClr val="FFC000"/>
                </a:solidFill>
              </a:rPr>
              <a:t>={</a:t>
            </a:r>
            <a:r>
              <a:rPr lang="en-US" sz="1200" dirty="0" err="1" smtClean="0">
                <a:solidFill>
                  <a:srgbClr val="FFC000"/>
                </a:solidFill>
              </a:rPr>
              <a:t>this.delHeader</a:t>
            </a:r>
            <a:r>
              <a:rPr lang="en-US" sz="1200" dirty="0" smtClean="0">
                <a:solidFill>
                  <a:srgbClr val="FFC000"/>
                </a:solidFill>
              </a:rPr>
              <a:t>}&gt;Delete Header&lt;/button&gt;</a:t>
            </a:r>
          </a:p>
          <a:p>
            <a:pPr algn="l"/>
            <a:r>
              <a:rPr lang="en-US" sz="1200" dirty="0" smtClean="0">
                <a:solidFill>
                  <a:srgbClr val="FFC000"/>
                </a:solidFill>
              </a:rPr>
              <a:t>      &lt;/div&gt;</a:t>
            </a:r>
          </a:p>
          <a:p>
            <a:pPr algn="l"/>
            <a:r>
              <a:rPr lang="en-US" sz="1200" dirty="0" smtClean="0">
                <a:solidFill>
                  <a:srgbClr val="FFC000"/>
                </a:solidFill>
              </a:rPr>
              <a:t>    );</a:t>
            </a:r>
          </a:p>
          <a:p>
            <a:pPr algn="l"/>
            <a:r>
              <a:rPr lang="en-US" sz="1200" dirty="0" smtClean="0">
                <a:solidFill>
                  <a:srgbClr val="FFC000"/>
                </a:solidFill>
              </a:rPr>
              <a:t>  }</a:t>
            </a:r>
          </a:p>
          <a:p>
            <a:pPr algn="l"/>
            <a:r>
              <a:rPr lang="en-US" sz="1200" dirty="0" smtClean="0">
                <a:solidFill>
                  <a:srgbClr val="FFC000"/>
                </a:solidFill>
              </a:rPr>
              <a:t>}</a:t>
            </a:r>
          </a:p>
          <a:p>
            <a:pPr algn="l"/>
            <a:endParaRPr lang="en-US" sz="1200" dirty="0" smtClean="0">
              <a:solidFill>
                <a:srgbClr val="FFC000"/>
              </a:solidFill>
            </a:endParaRPr>
          </a:p>
          <a:p>
            <a:pPr algn="l"/>
            <a:r>
              <a:rPr lang="en-US" sz="1200" dirty="0" smtClean="0">
                <a:solidFill>
                  <a:srgbClr val="FFC000"/>
                </a:solidFill>
              </a:rPr>
              <a:t>class Child extends </a:t>
            </a:r>
            <a:r>
              <a:rPr lang="en-US" sz="1200" dirty="0" err="1" smtClean="0">
                <a:solidFill>
                  <a:srgbClr val="FFC000"/>
                </a:solidFill>
              </a:rPr>
              <a:t>React.Component</a:t>
            </a:r>
            <a:r>
              <a:rPr lang="en-US" sz="1200" dirty="0" smtClean="0">
                <a:solidFill>
                  <a:srgbClr val="FFC000"/>
                </a:solidFill>
              </a:rPr>
              <a:t> {</a:t>
            </a:r>
          </a:p>
          <a:p>
            <a:pPr algn="l"/>
            <a:r>
              <a:rPr lang="en-US" sz="1200" dirty="0" smtClean="0">
                <a:solidFill>
                  <a:srgbClr val="FFC000"/>
                </a:solidFill>
              </a:rPr>
              <a:t>  </a:t>
            </a:r>
            <a:r>
              <a:rPr lang="en-US" sz="1200" dirty="0" err="1" smtClean="0">
                <a:solidFill>
                  <a:srgbClr val="FFC000"/>
                </a:solidFill>
              </a:rPr>
              <a:t>componentWillUnmount</a:t>
            </a:r>
            <a:r>
              <a:rPr lang="en-US" sz="1200" dirty="0" smtClean="0">
                <a:solidFill>
                  <a:srgbClr val="FFC000"/>
                </a:solidFill>
              </a:rPr>
              <a:t>() {</a:t>
            </a:r>
          </a:p>
          <a:p>
            <a:pPr algn="l"/>
            <a:r>
              <a:rPr lang="en-US" sz="1200" dirty="0" smtClean="0">
                <a:solidFill>
                  <a:srgbClr val="FFC000"/>
                </a:solidFill>
              </a:rPr>
              <a:t>    alert("The component named Header is about to be </a:t>
            </a:r>
            <a:r>
              <a:rPr lang="en-US" sz="1200" dirty="0" err="1" smtClean="0">
                <a:solidFill>
                  <a:srgbClr val="FFC000"/>
                </a:solidFill>
              </a:rPr>
              <a:t>unmounted</a:t>
            </a:r>
            <a:r>
              <a:rPr lang="en-US" sz="1200" dirty="0" smtClean="0">
                <a:solidFill>
                  <a:srgbClr val="FFC000"/>
                </a:solidFill>
              </a:rPr>
              <a:t>.");</a:t>
            </a:r>
          </a:p>
          <a:p>
            <a:pPr algn="l"/>
            <a:r>
              <a:rPr lang="en-US" sz="1200" dirty="0" smtClean="0">
                <a:solidFill>
                  <a:srgbClr val="FFC000"/>
                </a:solidFill>
              </a:rPr>
              <a:t>  }</a:t>
            </a:r>
          </a:p>
          <a:p>
            <a:pPr algn="l"/>
            <a:r>
              <a:rPr lang="en-US" sz="1200" dirty="0" smtClean="0">
                <a:solidFill>
                  <a:srgbClr val="FFC000"/>
                </a:solidFill>
              </a:rPr>
              <a:t>  render() {</a:t>
            </a:r>
          </a:p>
          <a:p>
            <a:pPr algn="l"/>
            <a:r>
              <a:rPr lang="en-US" sz="1200" dirty="0" smtClean="0">
                <a:solidFill>
                  <a:srgbClr val="FFC000"/>
                </a:solidFill>
              </a:rPr>
              <a:t>    return (</a:t>
            </a:r>
          </a:p>
          <a:p>
            <a:pPr algn="l"/>
            <a:r>
              <a:rPr lang="en-US" sz="1200" dirty="0" smtClean="0">
                <a:solidFill>
                  <a:srgbClr val="FFC000"/>
                </a:solidFill>
              </a:rPr>
              <a:t>      &lt;h1&gt;Hello World!&lt;/h1&gt;</a:t>
            </a:r>
          </a:p>
          <a:p>
            <a:pPr algn="l"/>
            <a:r>
              <a:rPr lang="en-US" sz="1200" dirty="0" smtClean="0">
                <a:solidFill>
                  <a:srgbClr val="FFC000"/>
                </a:solidFill>
              </a:rPr>
              <a:t>    );</a:t>
            </a:r>
          </a:p>
          <a:p>
            <a:pPr algn="l"/>
            <a:r>
              <a:rPr lang="en-US" sz="1200" dirty="0" smtClean="0">
                <a:solidFill>
                  <a:srgbClr val="FFC000"/>
                </a:solidFill>
              </a:rPr>
              <a:t>  }</a:t>
            </a:r>
          </a:p>
          <a:p>
            <a:pPr algn="l"/>
            <a:r>
              <a:rPr lang="en-US" sz="1200" dirty="0" smtClean="0">
                <a:solidFill>
                  <a:srgbClr val="FFC000"/>
                </a:solidFill>
              </a:rPr>
              <a:t>}</a:t>
            </a:r>
          </a:p>
          <a:p>
            <a:pPr algn="l"/>
            <a:endParaRPr lang="en-US" sz="1200" dirty="0" smtClean="0">
              <a:solidFill>
                <a:srgbClr val="FFC000"/>
              </a:solidFill>
            </a:endParaRPr>
          </a:p>
          <a:p>
            <a:pPr algn="l"/>
            <a:r>
              <a:rPr lang="en-US" sz="1200" dirty="0" err="1" smtClean="0">
                <a:solidFill>
                  <a:srgbClr val="FFC000"/>
                </a:solidFill>
              </a:rPr>
              <a:t>ReactDOM.render</a:t>
            </a:r>
            <a:r>
              <a:rPr lang="en-US" sz="1200" dirty="0" smtClean="0">
                <a:solidFill>
                  <a:srgbClr val="FFC000"/>
                </a:solidFill>
              </a:rPr>
              <a:t>(&lt;Container /&gt;, </a:t>
            </a:r>
            <a:r>
              <a:rPr lang="en-US" sz="1200" dirty="0" err="1" smtClean="0">
                <a:solidFill>
                  <a:srgbClr val="FFC000"/>
                </a:solidFill>
              </a:rPr>
              <a:t>document.getElementById</a:t>
            </a:r>
            <a:r>
              <a:rPr lang="en-US" sz="1200" dirty="0" smtClean="0">
                <a:solidFill>
                  <a:srgbClr val="FFC000"/>
                </a:solidFill>
              </a:rPr>
              <a:t>('root'));</a:t>
            </a:r>
          </a:p>
          <a:p>
            <a:pPr algn="l"/>
            <a:endParaRPr lang="en-US" sz="1200" dirty="0" smtClean="0">
              <a:solidFill>
                <a:srgbClr val="FFC000"/>
              </a:solidFill>
            </a:endParaRPr>
          </a:p>
          <a:p>
            <a:pPr algn="l"/>
            <a:endParaRPr lang="en-US" sz="12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endParaRPr lang="en-US" sz="1600" dirty="0" smtClean="0"/>
          </a:p>
          <a:p>
            <a:pPr algn="l"/>
            <a:r>
              <a:rPr lang="en-US" sz="1600" dirty="0" smtClean="0"/>
              <a:t>Without arrow function, the React event object is sent automatically as the last argument when using the bind() method:</a:t>
            </a:r>
          </a:p>
          <a:p>
            <a:pPr algn="l"/>
            <a:endParaRPr lang="en-US" sz="1600" dirty="0" smtClean="0"/>
          </a:p>
          <a:p>
            <a:pPr algn="l"/>
            <a:r>
              <a:rPr lang="en-US" sz="1600" dirty="0" smtClean="0"/>
              <a:t>Example:</a:t>
            </a:r>
          </a:p>
          <a:p>
            <a:pPr algn="l"/>
            <a:r>
              <a:rPr lang="en-US" sz="1600" dirty="0" smtClean="0"/>
              <a:t>With the bind() method, the event object is sent as the last argument:</a:t>
            </a:r>
          </a:p>
          <a:p>
            <a:pPr algn="l"/>
            <a:endParaRPr lang="en-US" sz="1600" dirty="0" smtClean="0"/>
          </a:p>
          <a:p>
            <a:pPr algn="l"/>
            <a:r>
              <a:rPr lang="en-US" sz="1600" dirty="0" smtClean="0"/>
              <a:t>class Football extends </a:t>
            </a:r>
            <a:r>
              <a:rPr lang="en-US" sz="1600" dirty="0" err="1" smtClean="0"/>
              <a:t>React.Component</a:t>
            </a:r>
            <a:r>
              <a:rPr lang="en-US" sz="1600" dirty="0" smtClean="0"/>
              <a:t> {</a:t>
            </a:r>
          </a:p>
          <a:p>
            <a:pPr algn="l"/>
            <a:r>
              <a:rPr lang="en-US" sz="1600" dirty="0" smtClean="0"/>
              <a:t>  shoot = (a, b) =&gt; {</a:t>
            </a:r>
          </a:p>
          <a:p>
            <a:pPr algn="l"/>
            <a:r>
              <a:rPr lang="en-US" sz="1600" dirty="0" smtClean="0"/>
              <a:t>    alert(</a:t>
            </a:r>
            <a:r>
              <a:rPr lang="en-US" sz="1600" dirty="0" err="1" smtClean="0"/>
              <a:t>b.type</a:t>
            </a:r>
            <a:r>
              <a:rPr lang="en-US" sz="1600" dirty="0" smtClean="0"/>
              <a:t>);</a:t>
            </a:r>
          </a:p>
          <a:p>
            <a:pPr algn="l"/>
            <a:r>
              <a:rPr lang="en-US" sz="1600" dirty="0" smtClean="0"/>
              <a:t>    /*</a:t>
            </a:r>
          </a:p>
          <a:p>
            <a:pPr algn="l"/>
            <a:r>
              <a:rPr lang="en-US" sz="1600" dirty="0" smtClean="0"/>
              <a:t>    'b' represents the React event that triggered the function,</a:t>
            </a:r>
          </a:p>
          <a:p>
            <a:pPr algn="l"/>
            <a:r>
              <a:rPr lang="en-US" sz="1600" dirty="0" smtClean="0"/>
              <a:t>    in this case the 'click' event</a:t>
            </a:r>
          </a:p>
          <a:p>
            <a:pPr algn="l"/>
            <a:r>
              <a:rPr lang="en-US" sz="1600" dirty="0" smtClean="0"/>
              <a:t>    */</a:t>
            </a:r>
          </a:p>
          <a:p>
            <a:pPr algn="l"/>
            <a:r>
              <a:rPr lang="en-US" sz="1600" dirty="0" smtClean="0"/>
              <a:t>  }</a:t>
            </a:r>
          </a:p>
          <a:p>
            <a:pPr algn="l"/>
            <a:r>
              <a:rPr lang="en-US" sz="1600" dirty="0" smtClean="0"/>
              <a:t>  render() {</a:t>
            </a:r>
          </a:p>
          <a:p>
            <a:pPr algn="l"/>
            <a:r>
              <a:rPr lang="en-US" sz="1600" dirty="0" smtClean="0"/>
              <a:t>    return (</a:t>
            </a:r>
          </a:p>
          <a:p>
            <a:pPr algn="l"/>
            <a:r>
              <a:rPr lang="en-US" sz="1600" dirty="0" smtClean="0"/>
              <a:t>      &lt;button </a:t>
            </a:r>
            <a:r>
              <a:rPr lang="en-US" sz="1600" dirty="0" err="1" smtClean="0"/>
              <a:t>onClick</a:t>
            </a:r>
            <a:r>
              <a:rPr lang="en-US" sz="1600" dirty="0" smtClean="0"/>
              <a:t>={</a:t>
            </a:r>
            <a:r>
              <a:rPr lang="en-US" sz="1600" dirty="0" err="1" smtClean="0"/>
              <a:t>this.shoot.bind</a:t>
            </a:r>
            <a:r>
              <a:rPr lang="en-US" sz="1600" dirty="0" smtClean="0"/>
              <a:t>(this, "Goal")}&gt;Take the shot!&lt;/button&gt;</a:t>
            </a:r>
          </a:p>
          <a:p>
            <a:pPr algn="l"/>
            <a:r>
              <a:rPr lang="en-US" sz="1600" dirty="0" smtClean="0"/>
              <a:t>    );</a:t>
            </a:r>
          </a:p>
          <a:p>
            <a:pPr algn="l"/>
            <a:r>
              <a:rPr lang="en-US" sz="1600" dirty="0" smtClean="0"/>
              <a:t>  }</a:t>
            </a:r>
          </a:p>
          <a:p>
            <a:pPr algn="l"/>
            <a:r>
              <a:rPr lang="en-US" sz="1600" dirty="0" smtClean="0"/>
              <a:t>}</a:t>
            </a:r>
          </a:p>
          <a:p>
            <a:pPr algn="l"/>
            <a:endParaRPr lang="en-US" sz="1600" dirty="0" smtClean="0"/>
          </a:p>
          <a:p>
            <a:pPr algn="l"/>
            <a:r>
              <a:rPr lang="en-US" sz="1600" dirty="0" err="1" smtClean="0"/>
              <a:t>ReactDOM.render</a:t>
            </a:r>
            <a:r>
              <a:rPr lang="en-US" sz="1600" dirty="0" smtClean="0"/>
              <a:t>(&lt;Football /&gt;, </a:t>
            </a:r>
            <a:r>
              <a:rPr lang="en-US" sz="1600" dirty="0" err="1" smtClean="0"/>
              <a:t>document.getElementById</a:t>
            </a:r>
            <a:r>
              <a:rPr lang="en-US" sz="1600" dirty="0" smtClean="0"/>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a:t>
            </a:fld>
            <a:endParaRPr lang="en-US"/>
          </a:p>
        </p:txBody>
      </p:sp>
      <p:pic>
        <p:nvPicPr>
          <p:cNvPr id="2051" name="Picture 3"/>
          <p:cNvPicPr>
            <a:picLocks noChangeAspect="1" noChangeArrowheads="1"/>
          </p:cNvPicPr>
          <p:nvPr/>
        </p:nvPicPr>
        <p:blipFill>
          <a:blip r:embed="rId2"/>
          <a:srcRect/>
          <a:stretch>
            <a:fillRect/>
          </a:stretch>
        </p:blipFill>
        <p:spPr bwMode="auto">
          <a:xfrm>
            <a:off x="285721" y="1500174"/>
            <a:ext cx="8524900" cy="4533900"/>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95</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530</TotalTime>
  <Words>6313</Words>
  <Application>Microsoft Office PowerPoint</Application>
  <PresentationFormat>On-screen Show (4:3)</PresentationFormat>
  <Paragraphs>1917</Paragraphs>
  <Slides>95</Slides>
  <Notes>0</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Flow</vt:lpstr>
      <vt:lpstr>React JS</vt:lpstr>
      <vt:lpstr>What is React ?</vt:lpstr>
      <vt:lpstr>Advantages of React</vt:lpstr>
      <vt:lpstr>Slide 4</vt:lpstr>
      <vt:lpstr>Slide 5</vt:lpstr>
      <vt:lpstr>What is React? </vt:lpstr>
      <vt:lpstr>React Without Node </vt:lpstr>
      <vt:lpstr> </vt:lpstr>
      <vt:lpstr> </vt:lpstr>
      <vt:lpstr> </vt:lpstr>
      <vt:lpstr> </vt:lpstr>
      <vt:lpstr> </vt:lpstr>
      <vt:lpstr> </vt:lpstr>
      <vt:lpstr> </vt:lpstr>
      <vt:lpstr>Classes </vt:lpstr>
      <vt:lpstr> Inheritence</vt:lpstr>
      <vt:lpstr> Inheritence</vt:lpstr>
      <vt:lpstr>This </vt:lpstr>
      <vt:lpstr> </vt:lpstr>
      <vt:lpstr> with arraow function this</vt:lpstr>
      <vt:lpstr> </vt:lpstr>
      <vt:lpstr> React Render HTML </vt:lpstr>
      <vt:lpstr>React JSX</vt:lpstr>
      <vt:lpstr>Expressions in JSX</vt:lpstr>
      <vt:lpstr>Inserting a Large Block of HTML  </vt:lpstr>
      <vt:lpstr> </vt:lpstr>
      <vt:lpstr> React Component</vt:lpstr>
      <vt:lpstr> Function Component</vt:lpstr>
      <vt:lpstr>Component Constructor  </vt:lpstr>
      <vt:lpstr> </vt:lpstr>
      <vt:lpstr> Props</vt:lpstr>
      <vt:lpstr>Components in Components  </vt:lpstr>
      <vt:lpstr>Components in Files</vt:lpstr>
      <vt:lpstr> Components in File</vt:lpstr>
      <vt:lpstr> Create component using commands</vt:lpstr>
      <vt:lpstr> </vt:lpstr>
      <vt:lpstr> </vt:lpstr>
      <vt:lpstr> </vt:lpstr>
      <vt:lpstr>React State</vt:lpstr>
      <vt:lpstr> </vt:lpstr>
      <vt:lpstr>Using the state Object</vt:lpstr>
      <vt:lpstr> </vt:lpstr>
      <vt:lpstr> State</vt:lpstr>
      <vt:lpstr>React Events</vt:lpstr>
      <vt:lpstr> </vt:lpstr>
      <vt:lpstr> Bind this</vt:lpstr>
      <vt:lpstr> </vt:lpstr>
      <vt:lpstr>Passing Arguments  </vt:lpstr>
      <vt:lpstr> </vt:lpstr>
      <vt:lpstr>React Event Object</vt:lpstr>
      <vt:lpstr>React Forms</vt:lpstr>
      <vt:lpstr>React Forms</vt:lpstr>
      <vt:lpstr>React Forms</vt:lpstr>
      <vt:lpstr>React Forms</vt:lpstr>
      <vt:lpstr>React Forms</vt:lpstr>
      <vt:lpstr>React Forms</vt:lpstr>
      <vt:lpstr>React Forms</vt:lpstr>
      <vt:lpstr>React Forms</vt:lpstr>
      <vt:lpstr>React Forms</vt:lpstr>
      <vt:lpstr>React Forms</vt:lpstr>
      <vt:lpstr>React Forms</vt:lpstr>
      <vt:lpstr>Styling React Using CSS </vt:lpstr>
      <vt:lpstr>CSS</vt:lpstr>
      <vt:lpstr>CSS</vt:lpstr>
      <vt:lpstr>CSS</vt:lpstr>
      <vt:lpstr>React Forms</vt:lpstr>
      <vt:lpstr>CSS</vt:lpstr>
      <vt:lpstr>CSS</vt:lpstr>
      <vt:lpstr>Sass</vt:lpstr>
      <vt:lpstr>Sass</vt:lpstr>
      <vt:lpstr>Sass</vt:lpstr>
      <vt:lpstr>Slide 72</vt:lpstr>
      <vt:lpstr>Life cycle in brief </vt:lpstr>
      <vt:lpstr>Life cycle in brief </vt:lpstr>
      <vt:lpstr> LifeCycle</vt:lpstr>
      <vt:lpstr> LifeCycle</vt:lpstr>
      <vt:lpstr> LifeCycle</vt:lpstr>
      <vt:lpstr> Life cycle</vt:lpstr>
      <vt:lpstr> Life cycle</vt:lpstr>
      <vt:lpstr>Life cycle </vt:lpstr>
      <vt:lpstr> Life cycle</vt:lpstr>
      <vt:lpstr> </vt:lpstr>
      <vt:lpstr> </vt:lpstr>
      <vt:lpstr> </vt:lpstr>
      <vt:lpstr> </vt:lpstr>
      <vt:lpstr> </vt:lpstr>
      <vt:lpstr> </vt:lpstr>
      <vt:lpstr> </vt:lpstr>
      <vt:lpstr> </vt:lpstr>
      <vt:lpstr> </vt:lpstr>
      <vt:lpstr> </vt:lpstr>
      <vt:lpstr> </vt:lpstr>
      <vt:lpstr> </vt:lpstr>
      <vt:lpstr> </vt:lpstr>
      <vt:lpstr>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aayushraj</dc:creator>
  <cp:lastModifiedBy>aayushraj</cp:lastModifiedBy>
  <cp:revision>414</cp:revision>
  <dcterms:created xsi:type="dcterms:W3CDTF">2021-06-23T08:14:12Z</dcterms:created>
  <dcterms:modified xsi:type="dcterms:W3CDTF">2021-06-26T09:22:26Z</dcterms:modified>
</cp:coreProperties>
</file>