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3"/>
  </p:notesMasterIdLst>
  <p:handoutMasterIdLst>
    <p:handoutMasterId r:id="rId54"/>
  </p:handoutMasterIdLst>
  <p:sldIdLst>
    <p:sldId id="256" r:id="rId2"/>
    <p:sldId id="257"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290" r:id="rId51"/>
    <p:sldId id="28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74"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27CD6-EC2A-474E-95EA-B4A55857AC2C}" type="datetimeFigureOut">
              <a:rPr lang="en-US" smtClean="0"/>
              <a:pPr/>
              <a:t>6/24/2021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8C6584-85D9-4C3A-BB29-2F23106AF28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62A1C-3158-4CF5-80A3-D7B8F58EE8AA}" type="datetimeFigureOut">
              <a:rPr lang="en-US" smtClean="0"/>
              <a:pPr/>
              <a:t>6/24/2021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4EB04-A4E8-438B-947F-95BAB1BF3D8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C3856-2194-4DDC-B53C-251B5B8D1C64}" type="datetime1">
              <a:rPr lang="en-US" smtClean="0"/>
              <a:pPr/>
              <a:t>6/24/2021</a:t>
            </a:fld>
            <a:endParaRPr lang="en-US"/>
          </a:p>
        </p:txBody>
      </p:sp>
      <p:sp>
        <p:nvSpPr>
          <p:cNvPr id="19" name="Footer Placeholder 18"/>
          <p:cNvSpPr>
            <a:spLocks noGrp="1"/>
          </p:cNvSpPr>
          <p:nvPr>
            <p:ph type="ftr" sz="quarter" idx="11"/>
          </p:nvPr>
        </p:nvSpPr>
        <p:spPr/>
        <p:txBody>
          <a:bodyPr/>
          <a:lstStyle/>
          <a:p>
            <a:r>
              <a:rPr lang="en-US" smtClean="0"/>
              <a:t>HTML Tutorial(RK)</a:t>
            </a:r>
            <a:endParaRPr lang="en-US"/>
          </a:p>
        </p:txBody>
      </p:sp>
      <p:sp>
        <p:nvSpPr>
          <p:cNvPr id="27" name="Slide Number Placeholder 26"/>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C2ABF-A47C-4F08-BC23-5F93F8CA5CE5}" type="datetime1">
              <a:rPr lang="en-US" smtClean="0"/>
              <a:pPr/>
              <a:t>6/24/2021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FEDA8-C774-41B9-AAE4-E07793AF960B}" type="datetime1">
              <a:rPr lang="en-US" smtClean="0"/>
              <a:pPr/>
              <a:t>6/24/2021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0C3F03-67BC-4763-95DB-3F9D3CF37960}" type="datetime1">
              <a:rPr lang="en-US" smtClean="0"/>
              <a:pPr/>
              <a:t>6/24/2021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B333FC-B8EF-43AC-87C2-8511FC7EAD61}" type="datetime1">
              <a:rPr lang="en-US" smtClean="0"/>
              <a:pPr/>
              <a:t>6/24/2021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0A9791-C0D7-4976-A77F-B80E7832CD6A}" type="datetime1">
              <a:rPr lang="en-US" smtClean="0"/>
              <a:pPr/>
              <a:t>6/24/2021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C4D741-94E6-4E34-A25E-92D71FA5E540}" type="datetime1">
              <a:rPr lang="en-US" smtClean="0"/>
              <a:pPr/>
              <a:t>6/24/2021</a:t>
            </a:fld>
            <a:endParaRPr lang="en-US"/>
          </a:p>
        </p:txBody>
      </p:sp>
      <p:sp>
        <p:nvSpPr>
          <p:cNvPr id="8" name="Footer Placeholder 7"/>
          <p:cNvSpPr>
            <a:spLocks noGrp="1"/>
          </p:cNvSpPr>
          <p:nvPr>
            <p:ph type="ftr" sz="quarter" idx="11"/>
          </p:nvPr>
        </p:nvSpPr>
        <p:spPr/>
        <p:txBody>
          <a:bodyPr/>
          <a:lstStyle/>
          <a:p>
            <a:r>
              <a:rPr lang="en-US" smtClean="0"/>
              <a:t>HTML Tutorial(RK)</a:t>
            </a:r>
            <a:endParaRPr lang="en-US"/>
          </a:p>
        </p:txBody>
      </p:sp>
      <p:sp>
        <p:nvSpPr>
          <p:cNvPr id="9" name="Slide Number Placeholder 8"/>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D3C212-C7B8-453A-81B4-09008679334E}" type="datetime1">
              <a:rPr lang="en-US" smtClean="0"/>
              <a:pPr/>
              <a:t>6/24/2021</a:t>
            </a:fld>
            <a:endParaRPr lang="en-US"/>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E832B-B805-4B10-8072-2B9DC1240A78}" type="datetime1">
              <a:rPr lang="en-US" smtClean="0"/>
              <a:pPr/>
              <a:t>6/24/2021</a:t>
            </a:fld>
            <a:endParaRPr lang="en-US"/>
          </a:p>
        </p:txBody>
      </p:sp>
      <p:sp>
        <p:nvSpPr>
          <p:cNvPr id="3" name="Footer Placeholder 2"/>
          <p:cNvSpPr>
            <a:spLocks noGrp="1"/>
          </p:cNvSpPr>
          <p:nvPr>
            <p:ph type="ftr" sz="quarter" idx="11"/>
          </p:nvPr>
        </p:nvSpPr>
        <p:spPr/>
        <p:txBody>
          <a:bodyPr/>
          <a:lstStyle/>
          <a:p>
            <a:r>
              <a:rPr lang="en-US" smtClean="0"/>
              <a:t>HTML Tutorial(RK)</a:t>
            </a:r>
            <a:endParaRPr lang="en-US"/>
          </a:p>
        </p:txBody>
      </p:sp>
      <p:sp>
        <p:nvSpPr>
          <p:cNvPr id="4" name="Slide Number Placeholder 3"/>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8F3403-7B1B-4476-B6C3-5CACF95E0B89}" type="datetime1">
              <a:rPr lang="en-US" smtClean="0"/>
              <a:pPr/>
              <a:t>6/24/2021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5CAD4D-F660-4466-9DF1-C29EF88288F2}" type="datetime1">
              <a:rPr lang="en-US" smtClean="0"/>
              <a:pPr/>
              <a:t>6/24/2021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764E606-9830-4F28-B8FF-27B179B08D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F0E40F-773E-4E4E-A923-412D44C2F21F}" type="datetime1">
              <a:rPr lang="en-US" smtClean="0"/>
              <a:pPr/>
              <a:t>6/24/2021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HTML Tutorial(RK)</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64E606-9830-4F28-B8FF-27B179B08D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css/css_pseudo_classes.asp" TargetMode="External"/><Relationship Id="rId2" Type="http://schemas.openxmlformats.org/officeDocument/2006/relationships/hyperlink" Target="https://www.w3schools.com/css/css_combinators.asp" TargetMode="External"/><Relationship Id="rId1" Type="http://schemas.openxmlformats.org/officeDocument/2006/relationships/slideLayout" Target="../slideLayouts/slideLayout1.xml"/><Relationship Id="rId5" Type="http://schemas.openxmlformats.org/officeDocument/2006/relationships/hyperlink" Target="https://www.w3schools.com/css/css_attribute_selectors.asp" TargetMode="External"/><Relationship Id="rId4" Type="http://schemas.openxmlformats.org/officeDocument/2006/relationships/hyperlink" Target="https://www.w3schools.com/css/css_pseudo_elements.asp" TargetMode="Externa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a:t>
            </a:r>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How to Add CSS?</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55000" lnSpcReduction="20000"/>
          </a:bodyPr>
          <a:lstStyle/>
          <a:p>
            <a:pPr algn="l"/>
            <a:r>
              <a:rPr lang="en-US" sz="2400" dirty="0" smtClean="0"/>
              <a:t>Three Ways to Insert CSS</a:t>
            </a:r>
          </a:p>
          <a:p>
            <a:pPr algn="l"/>
            <a:r>
              <a:rPr lang="en-US" sz="2400" dirty="0" smtClean="0"/>
              <a:t>There are three ways of inserting a style sheet:</a:t>
            </a:r>
          </a:p>
          <a:p>
            <a:pPr marL="457200" indent="-457200" algn="l">
              <a:buFont typeface="+mj-lt"/>
              <a:buAutoNum type="arabicPeriod"/>
            </a:pPr>
            <a:r>
              <a:rPr lang="en-US" sz="2400" dirty="0" smtClean="0">
                <a:solidFill>
                  <a:schemeClr val="accent3">
                    <a:lumMod val="60000"/>
                    <a:lumOff val="40000"/>
                  </a:schemeClr>
                </a:solidFill>
              </a:rPr>
              <a:t>External CSS</a:t>
            </a:r>
          </a:p>
          <a:p>
            <a:pPr marL="457200" indent="-457200" algn="l">
              <a:buFont typeface="+mj-lt"/>
              <a:buAutoNum type="arabicPeriod"/>
            </a:pPr>
            <a:r>
              <a:rPr lang="en-US" sz="2400" dirty="0" smtClean="0">
                <a:solidFill>
                  <a:schemeClr val="accent3">
                    <a:lumMod val="60000"/>
                    <a:lumOff val="40000"/>
                  </a:schemeClr>
                </a:solidFill>
              </a:rPr>
              <a:t>Internal CSS</a:t>
            </a:r>
          </a:p>
          <a:p>
            <a:pPr marL="457200" indent="-457200" algn="l">
              <a:buFont typeface="+mj-lt"/>
              <a:buAutoNum type="arabicPeriod"/>
            </a:pPr>
            <a:r>
              <a:rPr lang="en-US" sz="2400" dirty="0" smtClean="0">
                <a:solidFill>
                  <a:schemeClr val="accent3">
                    <a:lumMod val="60000"/>
                    <a:lumOff val="40000"/>
                  </a:schemeClr>
                </a:solidFill>
              </a:rPr>
              <a:t>Inline </a:t>
            </a:r>
            <a:r>
              <a:rPr lang="en-US" sz="2400" dirty="0" smtClean="0">
                <a:solidFill>
                  <a:schemeClr val="accent3">
                    <a:lumMod val="60000"/>
                    <a:lumOff val="40000"/>
                  </a:schemeClr>
                </a:solidFill>
              </a:rPr>
              <a:t>CSS</a:t>
            </a:r>
          </a:p>
          <a:p>
            <a:pPr algn="l"/>
            <a:endParaRPr lang="en-US" sz="2400" dirty="0" smtClean="0"/>
          </a:p>
          <a:p>
            <a:pPr algn="l"/>
            <a:r>
              <a:rPr lang="en-US" sz="2400" b="1" dirty="0" smtClean="0">
                <a:solidFill>
                  <a:schemeClr val="accent3">
                    <a:lumMod val="60000"/>
                    <a:lumOff val="40000"/>
                  </a:schemeClr>
                </a:solidFill>
              </a:rPr>
              <a:t>1. External </a:t>
            </a:r>
            <a:r>
              <a:rPr lang="en-US" sz="2400" b="1" dirty="0" smtClean="0">
                <a:solidFill>
                  <a:schemeClr val="accent3">
                    <a:lumMod val="60000"/>
                    <a:lumOff val="40000"/>
                  </a:schemeClr>
                </a:solidFill>
              </a:rPr>
              <a:t>CSS</a:t>
            </a:r>
          </a:p>
          <a:p>
            <a:pPr algn="l"/>
            <a:r>
              <a:rPr lang="en-US" sz="2400" dirty="0" smtClean="0"/>
              <a:t>With an external style sheet, you can change the look of an entire website by changing just one file!</a:t>
            </a:r>
          </a:p>
          <a:p>
            <a:pPr algn="l"/>
            <a:r>
              <a:rPr lang="en-US" sz="2400" dirty="0" smtClean="0"/>
              <a:t>Each HTML page must include a reference to the external style sheet file inside the &lt;link&gt; element, inside the head section.</a:t>
            </a:r>
          </a:p>
          <a:p>
            <a:pPr algn="l"/>
            <a:r>
              <a:rPr lang="en-US" sz="2400" dirty="0" smtClean="0"/>
              <a:t>Example</a:t>
            </a:r>
          </a:p>
          <a:p>
            <a:pPr algn="l"/>
            <a:r>
              <a:rPr lang="en-US" sz="2400" dirty="0" smtClean="0"/>
              <a:t>External styles are defined within the &lt;link&gt; element, inside the &lt;head&gt; section of an HTML page:</a:t>
            </a:r>
          </a:p>
          <a:p>
            <a:pPr algn="l"/>
            <a:r>
              <a:rPr lang="en-US" sz="2400" dirty="0" smtClean="0"/>
              <a:t>&lt;!DOCTYPE html&gt;</a:t>
            </a:r>
            <a:br>
              <a:rPr lang="en-US" sz="2400" dirty="0" smtClean="0"/>
            </a:br>
            <a:r>
              <a:rPr lang="en-US" sz="2400" dirty="0" smtClean="0"/>
              <a:t>&lt;html&gt;</a:t>
            </a:r>
            <a:br>
              <a:rPr lang="en-US" sz="2400" dirty="0" smtClean="0"/>
            </a:br>
            <a:r>
              <a:rPr lang="en-US" sz="2400" dirty="0" smtClean="0"/>
              <a:t>&lt;head&gt;</a:t>
            </a:r>
            <a:br>
              <a:rPr lang="en-US" sz="2400" dirty="0" smtClean="0"/>
            </a:br>
            <a:r>
              <a:rPr lang="en-US" sz="2400" dirty="0" smtClean="0"/>
              <a:t>&lt;link </a:t>
            </a:r>
            <a:r>
              <a:rPr lang="en-US" sz="2400" dirty="0" err="1" smtClean="0"/>
              <a:t>rel</a:t>
            </a:r>
            <a:r>
              <a:rPr lang="en-US" sz="2400" dirty="0" smtClean="0"/>
              <a:t>="</a:t>
            </a:r>
            <a:r>
              <a:rPr lang="en-US" sz="2400" dirty="0" err="1" smtClean="0"/>
              <a:t>stylesheet</a:t>
            </a:r>
            <a:r>
              <a:rPr lang="en-US" sz="2400" dirty="0" smtClean="0"/>
              <a:t>" </a:t>
            </a:r>
            <a:r>
              <a:rPr lang="en-US" sz="2400" dirty="0" err="1" smtClean="0"/>
              <a:t>href</a:t>
            </a:r>
            <a:r>
              <a:rPr lang="en-US" sz="2400" dirty="0" smtClean="0"/>
              <a:t>="mystyle.css"&gt;</a:t>
            </a:r>
            <a:br>
              <a:rPr lang="en-US" sz="2400" dirty="0" smtClean="0"/>
            </a:br>
            <a:r>
              <a:rPr lang="en-US" sz="2400" dirty="0" smtClean="0"/>
              <a:t>&lt;/head&gt;</a:t>
            </a:r>
            <a:br>
              <a:rPr lang="en-US" sz="2400" dirty="0" smtClean="0"/>
            </a:br>
            <a:r>
              <a:rPr lang="en-US" sz="2400" dirty="0" smtClean="0"/>
              <a:t>&lt;body&gt;</a:t>
            </a:r>
            <a:br>
              <a:rPr lang="en-US" sz="2400" dirty="0" smtClean="0"/>
            </a:br>
            <a:r>
              <a:rPr lang="en-US" sz="2400" dirty="0" smtClean="0"/>
              <a:t/>
            </a:r>
            <a:br>
              <a:rPr lang="en-US" sz="2400" dirty="0" smtClean="0"/>
            </a:br>
            <a:r>
              <a:rPr lang="en-US" sz="2400" dirty="0" smtClean="0"/>
              <a:t>&lt;h1&gt;This is a heading&lt;/h1&gt;</a:t>
            </a:r>
            <a:br>
              <a:rPr lang="en-US" sz="2400" dirty="0" smtClean="0"/>
            </a:br>
            <a:r>
              <a:rPr lang="en-US" sz="2400" dirty="0" smtClean="0"/>
              <a:t>&lt;p&gt;This is a paragraph.&lt;/p&gt;</a:t>
            </a:r>
            <a:br>
              <a:rPr lang="en-US" sz="2400" dirty="0" smtClean="0"/>
            </a:br>
            <a:r>
              <a:rPr lang="en-US" sz="2400" dirty="0" smtClean="0"/>
              <a:t/>
            </a:r>
            <a:br>
              <a:rPr lang="en-US" sz="2400" dirty="0" smtClean="0"/>
            </a:br>
            <a:r>
              <a:rPr lang="en-US" sz="2400" dirty="0" smtClean="0"/>
              <a:t>&lt;/body&gt;</a:t>
            </a:r>
            <a:br>
              <a:rPr lang="en-US" sz="2400" dirty="0" smtClean="0"/>
            </a:br>
            <a:r>
              <a:rPr lang="en-US" sz="2400" dirty="0" smtClean="0"/>
              <a:t>&lt;/html&gt;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92500" lnSpcReduction="20000"/>
          </a:bodyPr>
          <a:lstStyle/>
          <a:p>
            <a:pPr algn="l"/>
            <a:r>
              <a:rPr lang="en-US" sz="2400" dirty="0" smtClean="0"/>
              <a:t>An external style sheet can be written in any text editor, and must be saved with a .</a:t>
            </a:r>
            <a:r>
              <a:rPr lang="en-US" sz="2400" dirty="0" err="1" smtClean="0"/>
              <a:t>css</a:t>
            </a:r>
            <a:r>
              <a:rPr lang="en-US" sz="2400" dirty="0" smtClean="0"/>
              <a:t> extension.</a:t>
            </a:r>
          </a:p>
          <a:p>
            <a:pPr algn="l"/>
            <a:r>
              <a:rPr lang="en-US" sz="2400" dirty="0" smtClean="0"/>
              <a:t>The external .</a:t>
            </a:r>
            <a:r>
              <a:rPr lang="en-US" sz="2400" dirty="0" err="1" smtClean="0"/>
              <a:t>css</a:t>
            </a:r>
            <a:r>
              <a:rPr lang="en-US" sz="2400" dirty="0" smtClean="0"/>
              <a:t> file should not contain any HTML tags.</a:t>
            </a:r>
          </a:p>
          <a:p>
            <a:pPr algn="l"/>
            <a:r>
              <a:rPr lang="en-US" sz="2400" dirty="0" smtClean="0"/>
              <a:t>Here is how the "mystyle.css" file looks:</a:t>
            </a:r>
          </a:p>
          <a:p>
            <a:pPr algn="l"/>
            <a:r>
              <a:rPr lang="en-US" sz="2400" dirty="0" smtClean="0"/>
              <a:t>"mystyle.css"</a:t>
            </a:r>
          </a:p>
          <a:p>
            <a:pPr algn="l"/>
            <a:r>
              <a:rPr lang="en-US" sz="2400" dirty="0" smtClean="0"/>
              <a:t>body {</a:t>
            </a:r>
            <a:br>
              <a:rPr lang="en-US" sz="2400" dirty="0" smtClean="0"/>
            </a:br>
            <a:r>
              <a:rPr lang="en-US" sz="2400" dirty="0" smtClean="0"/>
              <a:t>  background-color: </a:t>
            </a:r>
            <a:r>
              <a:rPr lang="en-US" sz="2400" dirty="0" err="1" smtClean="0"/>
              <a:t>lightblue</a:t>
            </a:r>
            <a:r>
              <a:rPr lang="en-US" sz="2400" dirty="0" smtClean="0"/>
              <a:t>;</a:t>
            </a:r>
            <a:br>
              <a:rPr lang="en-US" sz="2400" dirty="0" smtClean="0"/>
            </a:br>
            <a:r>
              <a:rPr lang="en-US" sz="2400" dirty="0" smtClean="0"/>
              <a:t>}</a:t>
            </a:r>
            <a:br>
              <a:rPr lang="en-US" sz="2400" dirty="0" smtClean="0"/>
            </a:br>
            <a:r>
              <a:rPr lang="en-US" sz="2400" dirty="0" smtClean="0"/>
              <a:t/>
            </a:r>
            <a:br>
              <a:rPr lang="en-US" sz="2400" dirty="0" smtClean="0"/>
            </a:br>
            <a:r>
              <a:rPr lang="en-US" sz="2400" dirty="0" smtClean="0"/>
              <a:t>h1 {</a:t>
            </a:r>
            <a:br>
              <a:rPr lang="en-US" sz="2400" dirty="0" smtClean="0"/>
            </a:br>
            <a:r>
              <a:rPr lang="en-US" sz="2400" dirty="0" smtClean="0"/>
              <a:t>  color: navy;</a:t>
            </a:r>
            <a:br>
              <a:rPr lang="en-US" sz="2400" dirty="0" smtClean="0"/>
            </a:br>
            <a:r>
              <a:rPr lang="en-US" sz="2400" dirty="0" smtClean="0"/>
              <a:t>  margin-left: 20px;</a:t>
            </a:r>
            <a:br>
              <a:rPr lang="en-US" sz="2400" dirty="0" smtClean="0"/>
            </a:br>
            <a:r>
              <a:rPr lang="en-US" sz="2400" dirty="0" smtClean="0"/>
              <a:t>}</a:t>
            </a:r>
          </a:p>
          <a:p>
            <a:pPr algn="l"/>
            <a:r>
              <a:rPr lang="en-US" sz="2400" dirty="0" smtClean="0"/>
              <a:t/>
            </a:r>
            <a:br>
              <a:rPr lang="en-US" sz="2400" dirty="0" smtClean="0"/>
            </a:br>
            <a:endParaRPr lang="en-US" sz="2400" dirty="0" smtClean="0"/>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55000" lnSpcReduction="20000"/>
          </a:bodyPr>
          <a:lstStyle/>
          <a:p>
            <a:pPr algn="l"/>
            <a:r>
              <a:rPr lang="en-US" sz="2400" dirty="0" smtClean="0"/>
              <a:t>Internal CSS</a:t>
            </a:r>
          </a:p>
          <a:p>
            <a:pPr algn="l"/>
            <a:r>
              <a:rPr lang="en-US" sz="2400" dirty="0" smtClean="0"/>
              <a:t>An internal style sheet may be used if one single HTML page has a unique style.</a:t>
            </a:r>
          </a:p>
          <a:p>
            <a:pPr algn="l"/>
            <a:r>
              <a:rPr lang="en-US" sz="2400" dirty="0" smtClean="0"/>
              <a:t>The internal style is defined inside the &lt;style&gt; element, inside the head section.</a:t>
            </a:r>
          </a:p>
          <a:p>
            <a:pPr algn="l"/>
            <a:r>
              <a:rPr lang="en-US" sz="2400" dirty="0" smtClean="0"/>
              <a:t>Example</a:t>
            </a:r>
          </a:p>
          <a:p>
            <a:pPr algn="l"/>
            <a:r>
              <a:rPr lang="en-US" sz="2400" dirty="0" smtClean="0"/>
              <a:t>Internal styles are defined within the &lt;style&gt; element, inside the &lt;head&gt; section of an HTML page:</a:t>
            </a:r>
          </a:p>
          <a:p>
            <a:pPr algn="l"/>
            <a:r>
              <a:rPr lang="en-US" sz="2400" dirty="0" smtClean="0"/>
              <a:t>&lt;!DOCTYPE html&gt;</a:t>
            </a:r>
            <a:br>
              <a:rPr lang="en-US" sz="2400" dirty="0" smtClean="0"/>
            </a:br>
            <a:r>
              <a:rPr lang="en-US" sz="2400" dirty="0" smtClean="0"/>
              <a:t>&lt;html&gt;</a:t>
            </a:r>
            <a:br>
              <a:rPr lang="en-US" sz="2400" dirty="0" smtClean="0"/>
            </a:br>
            <a:r>
              <a:rPr lang="en-US" sz="2400" dirty="0" smtClean="0"/>
              <a:t>&lt;head&gt;</a:t>
            </a:r>
            <a:br>
              <a:rPr lang="en-US" sz="2400" dirty="0" smtClean="0"/>
            </a:br>
            <a:r>
              <a:rPr lang="en-US" sz="2400" dirty="0" smtClean="0">
                <a:solidFill>
                  <a:schemeClr val="accent3">
                    <a:lumMod val="60000"/>
                    <a:lumOff val="40000"/>
                  </a:schemeClr>
                </a:solidFill>
              </a:rPr>
              <a:t>&lt;style&gt;</a:t>
            </a:r>
            <a:br>
              <a:rPr lang="en-US" sz="2400" dirty="0" smtClean="0">
                <a:solidFill>
                  <a:schemeClr val="accent3">
                    <a:lumMod val="60000"/>
                    <a:lumOff val="40000"/>
                  </a:schemeClr>
                </a:solidFill>
              </a:rPr>
            </a:br>
            <a:r>
              <a:rPr lang="en-US" sz="2400" dirty="0" smtClean="0">
                <a:solidFill>
                  <a:schemeClr val="accent3">
                    <a:lumMod val="60000"/>
                    <a:lumOff val="40000"/>
                  </a:schemeClr>
                </a:solidFill>
              </a:rPr>
              <a:t>body {</a:t>
            </a:r>
            <a:br>
              <a:rPr lang="en-US" sz="2400" dirty="0" smtClean="0">
                <a:solidFill>
                  <a:schemeClr val="accent3">
                    <a:lumMod val="60000"/>
                    <a:lumOff val="40000"/>
                  </a:schemeClr>
                </a:solidFill>
              </a:rPr>
            </a:br>
            <a:r>
              <a:rPr lang="en-US" sz="2400" dirty="0" smtClean="0">
                <a:solidFill>
                  <a:schemeClr val="accent3">
                    <a:lumMod val="60000"/>
                    <a:lumOff val="40000"/>
                  </a:schemeClr>
                </a:solidFill>
              </a:rPr>
              <a:t>  background-color: linen;</a:t>
            </a:r>
            <a:br>
              <a:rPr lang="en-US" sz="2400" dirty="0" smtClean="0">
                <a:solidFill>
                  <a:schemeClr val="accent3">
                    <a:lumMod val="60000"/>
                    <a:lumOff val="40000"/>
                  </a:schemeClr>
                </a:solidFill>
              </a:rPr>
            </a:br>
            <a:r>
              <a:rPr lang="en-US" sz="2400" dirty="0" smtClean="0">
                <a:solidFill>
                  <a:schemeClr val="accent3">
                    <a:lumMod val="60000"/>
                    <a:lumOff val="40000"/>
                  </a:schemeClr>
                </a:solidFill>
              </a:rPr>
              <a:t>}</a:t>
            </a:r>
            <a:br>
              <a:rPr lang="en-US" sz="2400" dirty="0" smtClean="0">
                <a:solidFill>
                  <a:schemeClr val="accent3">
                    <a:lumMod val="60000"/>
                    <a:lumOff val="40000"/>
                  </a:schemeClr>
                </a:solidFill>
              </a:rPr>
            </a:br>
            <a:r>
              <a:rPr lang="en-US" sz="2400" dirty="0" smtClean="0">
                <a:solidFill>
                  <a:schemeClr val="accent3">
                    <a:lumMod val="60000"/>
                    <a:lumOff val="40000"/>
                  </a:schemeClr>
                </a:solidFill>
              </a:rPr>
              <a:t/>
            </a:r>
            <a:br>
              <a:rPr lang="en-US" sz="2400" dirty="0" smtClean="0">
                <a:solidFill>
                  <a:schemeClr val="accent3">
                    <a:lumMod val="60000"/>
                    <a:lumOff val="40000"/>
                  </a:schemeClr>
                </a:solidFill>
              </a:rPr>
            </a:br>
            <a:r>
              <a:rPr lang="en-US" sz="2400" dirty="0" smtClean="0">
                <a:solidFill>
                  <a:schemeClr val="accent3">
                    <a:lumMod val="60000"/>
                    <a:lumOff val="40000"/>
                  </a:schemeClr>
                </a:solidFill>
              </a:rPr>
              <a:t>h1 {</a:t>
            </a:r>
            <a:br>
              <a:rPr lang="en-US" sz="2400" dirty="0" smtClean="0">
                <a:solidFill>
                  <a:schemeClr val="accent3">
                    <a:lumMod val="60000"/>
                    <a:lumOff val="40000"/>
                  </a:schemeClr>
                </a:solidFill>
              </a:rPr>
            </a:br>
            <a:r>
              <a:rPr lang="en-US" sz="2400" dirty="0" smtClean="0">
                <a:solidFill>
                  <a:schemeClr val="accent3">
                    <a:lumMod val="60000"/>
                    <a:lumOff val="40000"/>
                  </a:schemeClr>
                </a:solidFill>
              </a:rPr>
              <a:t>  color: maroon;</a:t>
            </a:r>
            <a:br>
              <a:rPr lang="en-US" sz="2400" dirty="0" smtClean="0">
                <a:solidFill>
                  <a:schemeClr val="accent3">
                    <a:lumMod val="60000"/>
                    <a:lumOff val="40000"/>
                  </a:schemeClr>
                </a:solidFill>
              </a:rPr>
            </a:br>
            <a:r>
              <a:rPr lang="en-US" sz="2400" dirty="0" smtClean="0">
                <a:solidFill>
                  <a:schemeClr val="accent3">
                    <a:lumMod val="60000"/>
                    <a:lumOff val="40000"/>
                  </a:schemeClr>
                </a:solidFill>
              </a:rPr>
              <a:t>  margin-left: 40px;</a:t>
            </a:r>
            <a:br>
              <a:rPr lang="en-US" sz="2400" dirty="0" smtClean="0">
                <a:solidFill>
                  <a:schemeClr val="accent3">
                    <a:lumMod val="60000"/>
                    <a:lumOff val="40000"/>
                  </a:schemeClr>
                </a:solidFill>
              </a:rPr>
            </a:br>
            <a:r>
              <a:rPr lang="en-US" sz="2400" dirty="0" smtClean="0">
                <a:solidFill>
                  <a:schemeClr val="accent3">
                    <a:lumMod val="60000"/>
                    <a:lumOff val="40000"/>
                  </a:schemeClr>
                </a:solidFill>
              </a:rPr>
              <a:t>}</a:t>
            </a:r>
            <a:br>
              <a:rPr lang="en-US" sz="2400" dirty="0" smtClean="0">
                <a:solidFill>
                  <a:schemeClr val="accent3">
                    <a:lumMod val="60000"/>
                    <a:lumOff val="40000"/>
                  </a:schemeClr>
                </a:solidFill>
              </a:rPr>
            </a:br>
            <a:r>
              <a:rPr lang="en-US" sz="2400" dirty="0" smtClean="0">
                <a:solidFill>
                  <a:schemeClr val="accent3">
                    <a:lumMod val="60000"/>
                    <a:lumOff val="40000"/>
                  </a:schemeClr>
                </a:solidFill>
              </a:rPr>
              <a:t>&lt;/style&gt;</a:t>
            </a:r>
            <a:br>
              <a:rPr lang="en-US" sz="2400" dirty="0" smtClean="0">
                <a:solidFill>
                  <a:schemeClr val="accent3">
                    <a:lumMod val="60000"/>
                    <a:lumOff val="40000"/>
                  </a:schemeClr>
                </a:solidFill>
              </a:rPr>
            </a:br>
            <a:r>
              <a:rPr lang="en-US" sz="2400" dirty="0" smtClean="0"/>
              <a:t>&lt;/head&gt;</a:t>
            </a:r>
            <a:br>
              <a:rPr lang="en-US" sz="2400" dirty="0" smtClean="0"/>
            </a:br>
            <a:r>
              <a:rPr lang="en-US" sz="2400" dirty="0" smtClean="0"/>
              <a:t>&lt;body&gt;</a:t>
            </a:r>
            <a:br>
              <a:rPr lang="en-US" sz="2400" dirty="0" smtClean="0"/>
            </a:br>
            <a:r>
              <a:rPr lang="en-US" sz="2400" dirty="0" smtClean="0"/>
              <a:t/>
            </a:r>
            <a:br>
              <a:rPr lang="en-US" sz="2400" dirty="0" smtClean="0"/>
            </a:br>
            <a:r>
              <a:rPr lang="en-US" sz="2400" dirty="0" smtClean="0"/>
              <a:t>&lt;h1&gt;This is a heading&lt;/h1&gt;</a:t>
            </a:r>
            <a:br>
              <a:rPr lang="en-US" sz="2400" dirty="0" smtClean="0"/>
            </a:br>
            <a:r>
              <a:rPr lang="en-US" sz="2400" dirty="0" smtClean="0"/>
              <a:t>&lt;p&gt;This is a paragraph.&lt;/p&gt;</a:t>
            </a:r>
            <a:br>
              <a:rPr lang="en-US" sz="2400" dirty="0" smtClean="0"/>
            </a:br>
            <a:r>
              <a:rPr lang="en-US" sz="2400" dirty="0" smtClean="0"/>
              <a:t/>
            </a:r>
            <a:br>
              <a:rPr lang="en-US" sz="2400" dirty="0" smtClean="0"/>
            </a:br>
            <a:r>
              <a:rPr lang="en-US" sz="2400" dirty="0" smtClean="0"/>
              <a:t>&lt;/body&gt;</a:t>
            </a:r>
            <a:br>
              <a:rPr lang="en-US" sz="2400" dirty="0" smtClean="0"/>
            </a:br>
            <a:r>
              <a:rPr lang="en-US" sz="2400" dirty="0" smtClean="0"/>
              <a:t>&lt;/html&gt;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85000" lnSpcReduction="10000"/>
          </a:bodyPr>
          <a:lstStyle/>
          <a:p>
            <a:pPr algn="l"/>
            <a:r>
              <a:rPr lang="en-US" sz="2400" dirty="0" smtClean="0"/>
              <a:t>Inline CSS</a:t>
            </a:r>
          </a:p>
          <a:p>
            <a:pPr algn="l"/>
            <a:r>
              <a:rPr lang="en-US" sz="2400" dirty="0" smtClean="0"/>
              <a:t>An inline style may be used to apply a unique style for a single element.</a:t>
            </a:r>
          </a:p>
          <a:p>
            <a:pPr algn="l"/>
            <a:r>
              <a:rPr lang="en-US" sz="2400" dirty="0" smtClean="0"/>
              <a:t>To use inline styles, add the style attribute to the relevant element. The style attribute can contain any CSS property.</a:t>
            </a:r>
          </a:p>
          <a:p>
            <a:pPr algn="l"/>
            <a:r>
              <a:rPr lang="en-US" sz="2400" dirty="0" smtClean="0"/>
              <a:t>Example</a:t>
            </a:r>
          </a:p>
          <a:p>
            <a:pPr algn="l"/>
            <a:r>
              <a:rPr lang="en-US" sz="2400" dirty="0" smtClean="0"/>
              <a:t>Inline styles are defined within the "style" attribute of the relevant element:</a:t>
            </a:r>
          </a:p>
          <a:p>
            <a:pPr algn="l"/>
            <a:r>
              <a:rPr lang="en-US" sz="2400" dirty="0" smtClean="0"/>
              <a:t>&lt;!DOCTYPE html&gt;</a:t>
            </a:r>
            <a:br>
              <a:rPr lang="en-US" sz="2400" dirty="0" smtClean="0"/>
            </a:br>
            <a:r>
              <a:rPr lang="en-US" sz="2400" dirty="0" smtClean="0"/>
              <a:t>&lt;html&gt;</a:t>
            </a:r>
            <a:br>
              <a:rPr lang="en-US" sz="2400" dirty="0" smtClean="0"/>
            </a:br>
            <a:r>
              <a:rPr lang="en-US" sz="2400" dirty="0" smtClean="0"/>
              <a:t>&lt;body&gt;</a:t>
            </a:r>
            <a:br>
              <a:rPr lang="en-US" sz="2400" dirty="0" smtClean="0"/>
            </a:br>
            <a:r>
              <a:rPr lang="en-US" sz="2400" dirty="0" smtClean="0"/>
              <a:t/>
            </a:r>
            <a:br>
              <a:rPr lang="en-US" sz="2400" dirty="0" smtClean="0"/>
            </a:br>
            <a:r>
              <a:rPr lang="en-US" sz="2400" dirty="0" smtClean="0"/>
              <a:t>&lt;h1 </a:t>
            </a:r>
            <a:r>
              <a:rPr lang="en-US" sz="2400" dirty="0" smtClean="0">
                <a:solidFill>
                  <a:schemeClr val="accent3">
                    <a:lumMod val="60000"/>
                    <a:lumOff val="40000"/>
                  </a:schemeClr>
                </a:solidFill>
              </a:rPr>
              <a:t>style="</a:t>
            </a:r>
            <a:r>
              <a:rPr lang="en-US" sz="2400" dirty="0" err="1" smtClean="0">
                <a:solidFill>
                  <a:schemeClr val="accent3">
                    <a:lumMod val="60000"/>
                    <a:lumOff val="40000"/>
                  </a:schemeClr>
                </a:solidFill>
              </a:rPr>
              <a:t>color:blue;text-align:center</a:t>
            </a:r>
            <a:r>
              <a:rPr lang="en-US" sz="2400" dirty="0" smtClean="0">
                <a:solidFill>
                  <a:schemeClr val="accent3">
                    <a:lumMod val="60000"/>
                    <a:lumOff val="40000"/>
                  </a:schemeClr>
                </a:solidFill>
              </a:rPr>
              <a:t>;"</a:t>
            </a:r>
            <a:r>
              <a:rPr lang="en-US" sz="2400" dirty="0" smtClean="0"/>
              <a:t>&gt;This is a heading&lt;/h1&gt;</a:t>
            </a:r>
            <a:br>
              <a:rPr lang="en-US" sz="2400" dirty="0" smtClean="0"/>
            </a:br>
            <a:r>
              <a:rPr lang="en-US" sz="2400" dirty="0" smtClean="0"/>
              <a:t>&lt;p </a:t>
            </a:r>
            <a:r>
              <a:rPr lang="en-US" sz="2400" dirty="0" smtClean="0">
                <a:solidFill>
                  <a:schemeClr val="accent3">
                    <a:lumMod val="60000"/>
                    <a:lumOff val="40000"/>
                  </a:schemeClr>
                </a:solidFill>
              </a:rPr>
              <a:t>style="</a:t>
            </a:r>
            <a:r>
              <a:rPr lang="en-US" sz="2400" dirty="0" err="1" smtClean="0">
                <a:solidFill>
                  <a:schemeClr val="accent3">
                    <a:lumMod val="60000"/>
                    <a:lumOff val="40000"/>
                  </a:schemeClr>
                </a:solidFill>
              </a:rPr>
              <a:t>color:red</a:t>
            </a:r>
            <a:r>
              <a:rPr lang="en-US" sz="2400" dirty="0" smtClean="0">
                <a:solidFill>
                  <a:schemeClr val="accent3">
                    <a:lumMod val="60000"/>
                    <a:lumOff val="40000"/>
                  </a:schemeClr>
                </a:solidFill>
              </a:rPr>
              <a:t>;"</a:t>
            </a:r>
            <a:r>
              <a:rPr lang="en-US" sz="2400" dirty="0" smtClean="0"/>
              <a:t>&gt;This is a paragraph.&lt;/p&gt;</a:t>
            </a:r>
            <a:br>
              <a:rPr lang="en-US" sz="2400" dirty="0" smtClean="0"/>
            </a:br>
            <a:r>
              <a:rPr lang="en-US" sz="2400" dirty="0" smtClean="0"/>
              <a:t/>
            </a:r>
            <a:br>
              <a:rPr lang="en-US" sz="2400" dirty="0" smtClean="0"/>
            </a:br>
            <a:r>
              <a:rPr lang="en-US" sz="2400" dirty="0" smtClean="0"/>
              <a:t>&lt;/body&gt;</a:t>
            </a:r>
            <a:br>
              <a:rPr lang="en-US" sz="2400" dirty="0" smtClean="0"/>
            </a:br>
            <a:r>
              <a:rPr lang="en-US" sz="2400" dirty="0" smtClean="0"/>
              <a:t>&lt;/html&gt;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25000" lnSpcReduction="20000"/>
          </a:bodyPr>
          <a:lstStyle/>
          <a:p>
            <a:pPr algn="l"/>
            <a:r>
              <a:rPr lang="en-US" sz="4400" dirty="0" smtClean="0"/>
              <a:t>Multiple Style Sheets</a:t>
            </a:r>
          </a:p>
          <a:p>
            <a:pPr algn="l"/>
            <a:r>
              <a:rPr lang="en-US" sz="4400" dirty="0" smtClean="0"/>
              <a:t>If some properties have been defined for the same selector (element) in different style sheets, the value from the last read style sheet will be used. </a:t>
            </a:r>
          </a:p>
          <a:p>
            <a:pPr algn="l"/>
            <a:r>
              <a:rPr lang="en-US" sz="4400" dirty="0" smtClean="0"/>
              <a:t>Assume that an </a:t>
            </a:r>
            <a:r>
              <a:rPr lang="en-US" sz="4400" b="1" dirty="0" smtClean="0"/>
              <a:t>external style sheet</a:t>
            </a:r>
            <a:r>
              <a:rPr lang="en-US" sz="4400" dirty="0" smtClean="0"/>
              <a:t> has the following style for the &lt;h1&gt; element:</a:t>
            </a:r>
          </a:p>
          <a:p>
            <a:pPr algn="l"/>
            <a:r>
              <a:rPr lang="en-US" sz="4400" dirty="0" smtClean="0">
                <a:solidFill>
                  <a:schemeClr val="accent3">
                    <a:lumMod val="60000"/>
                    <a:lumOff val="40000"/>
                  </a:schemeClr>
                </a:solidFill>
              </a:rPr>
              <a:t>h1 {</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  color: navy;</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a:t>
            </a:r>
          </a:p>
          <a:p>
            <a:pPr algn="l"/>
            <a:r>
              <a:rPr lang="en-US" sz="4400" dirty="0" smtClean="0">
                <a:solidFill>
                  <a:schemeClr val="accent3">
                    <a:lumMod val="60000"/>
                    <a:lumOff val="40000"/>
                  </a:schemeClr>
                </a:solidFill>
              </a:rPr>
              <a:t>Then, assume that an </a:t>
            </a:r>
            <a:r>
              <a:rPr lang="en-US" sz="4400" b="1" dirty="0" smtClean="0">
                <a:solidFill>
                  <a:schemeClr val="accent3">
                    <a:lumMod val="60000"/>
                    <a:lumOff val="40000"/>
                  </a:schemeClr>
                </a:solidFill>
              </a:rPr>
              <a:t>internal style sheet</a:t>
            </a:r>
            <a:r>
              <a:rPr lang="en-US" sz="4400" dirty="0" smtClean="0">
                <a:solidFill>
                  <a:schemeClr val="accent3">
                    <a:lumMod val="60000"/>
                    <a:lumOff val="40000"/>
                  </a:schemeClr>
                </a:solidFill>
              </a:rPr>
              <a:t> also has the following style for the &lt;h1&gt; element:</a:t>
            </a:r>
          </a:p>
          <a:p>
            <a:pPr algn="l"/>
            <a:r>
              <a:rPr lang="en-US" sz="4400" dirty="0" smtClean="0">
                <a:solidFill>
                  <a:schemeClr val="accent3">
                    <a:lumMod val="60000"/>
                    <a:lumOff val="40000"/>
                  </a:schemeClr>
                </a:solidFill>
              </a:rPr>
              <a:t>h1 {</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  color: orange;   </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a:t>
            </a:r>
          </a:p>
          <a:p>
            <a:pPr algn="l"/>
            <a:r>
              <a:rPr lang="en-US" sz="4400" dirty="0" smtClean="0"/>
              <a:t>Example</a:t>
            </a:r>
          </a:p>
          <a:p>
            <a:pPr algn="l"/>
            <a:r>
              <a:rPr lang="en-US" sz="4400" dirty="0" smtClean="0"/>
              <a:t>If the internal style is defined </a:t>
            </a:r>
            <a:r>
              <a:rPr lang="en-US" sz="4400" b="1" dirty="0" smtClean="0"/>
              <a:t>after</a:t>
            </a:r>
            <a:r>
              <a:rPr lang="en-US" sz="4400" dirty="0" smtClean="0"/>
              <a:t> the link to the external style sheet, the &lt;h1&gt; elements will be "orange":</a:t>
            </a:r>
          </a:p>
          <a:p>
            <a:pPr algn="l"/>
            <a:r>
              <a:rPr lang="en-US" sz="4400" dirty="0" smtClean="0"/>
              <a:t>&lt;head&gt;</a:t>
            </a:r>
            <a:r>
              <a:rPr lang="en-US" sz="4400" dirty="0" smtClean="0">
                <a:solidFill>
                  <a:schemeClr val="accent3">
                    <a:lumMod val="60000"/>
                    <a:lumOff val="40000"/>
                  </a:schemeClr>
                </a:solidFill>
              </a:rPr>
              <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&lt;link </a:t>
            </a:r>
            <a:r>
              <a:rPr lang="en-US" sz="4400" dirty="0" err="1" smtClean="0">
                <a:solidFill>
                  <a:schemeClr val="accent3">
                    <a:lumMod val="60000"/>
                    <a:lumOff val="40000"/>
                  </a:schemeClr>
                </a:solidFill>
              </a:rPr>
              <a:t>rel</a:t>
            </a:r>
            <a:r>
              <a:rPr lang="en-US" sz="4400" dirty="0" smtClean="0">
                <a:solidFill>
                  <a:schemeClr val="accent3">
                    <a:lumMod val="60000"/>
                    <a:lumOff val="40000"/>
                  </a:schemeClr>
                </a:solidFill>
              </a:rPr>
              <a:t>="</a:t>
            </a:r>
            <a:r>
              <a:rPr lang="en-US" sz="4400" dirty="0" err="1" smtClean="0">
                <a:solidFill>
                  <a:schemeClr val="accent3">
                    <a:lumMod val="60000"/>
                    <a:lumOff val="40000"/>
                  </a:schemeClr>
                </a:solidFill>
              </a:rPr>
              <a:t>stylesheet</a:t>
            </a:r>
            <a:r>
              <a:rPr lang="en-US" sz="4400" dirty="0" smtClean="0">
                <a:solidFill>
                  <a:schemeClr val="accent3">
                    <a:lumMod val="60000"/>
                    <a:lumOff val="40000"/>
                  </a:schemeClr>
                </a:solidFill>
              </a:rPr>
              <a:t>" type="text/</a:t>
            </a:r>
            <a:r>
              <a:rPr lang="en-US" sz="4400" dirty="0" err="1" smtClean="0">
                <a:solidFill>
                  <a:schemeClr val="accent3">
                    <a:lumMod val="60000"/>
                    <a:lumOff val="40000"/>
                  </a:schemeClr>
                </a:solidFill>
              </a:rPr>
              <a:t>css</a:t>
            </a:r>
            <a:r>
              <a:rPr lang="en-US" sz="4400" dirty="0" smtClean="0">
                <a:solidFill>
                  <a:schemeClr val="accent3">
                    <a:lumMod val="60000"/>
                    <a:lumOff val="40000"/>
                  </a:schemeClr>
                </a:solidFill>
              </a:rPr>
              <a:t>" </a:t>
            </a:r>
            <a:r>
              <a:rPr lang="en-US" sz="4400" dirty="0" err="1" smtClean="0">
                <a:solidFill>
                  <a:schemeClr val="accent3">
                    <a:lumMod val="60000"/>
                    <a:lumOff val="40000"/>
                  </a:schemeClr>
                </a:solidFill>
              </a:rPr>
              <a:t>href</a:t>
            </a:r>
            <a:r>
              <a:rPr lang="en-US" sz="4400" dirty="0" smtClean="0">
                <a:solidFill>
                  <a:schemeClr val="accent3">
                    <a:lumMod val="60000"/>
                    <a:lumOff val="40000"/>
                  </a:schemeClr>
                </a:solidFill>
              </a:rPr>
              <a:t>="mystyle.css"&gt;</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&lt;style&gt;</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h1 {</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  color: orange;</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&lt;/style&gt;</a:t>
            </a:r>
            <a:r>
              <a:rPr lang="en-US" sz="4400" dirty="0" smtClean="0"/>
              <a:t/>
            </a:r>
            <a:br>
              <a:rPr lang="en-US" sz="4400" dirty="0" smtClean="0"/>
            </a:br>
            <a:r>
              <a:rPr lang="en-US" sz="4400" dirty="0" smtClean="0"/>
              <a:t>&lt;/head&gt;</a:t>
            </a:r>
          </a:p>
          <a:p>
            <a:pPr algn="l"/>
            <a:r>
              <a:rPr lang="en-US" sz="4400" dirty="0" smtClean="0"/>
              <a:t>Example</a:t>
            </a:r>
            <a:endParaRPr lang="en-US" sz="4400" dirty="0" smtClean="0"/>
          </a:p>
          <a:p>
            <a:pPr algn="l"/>
            <a:r>
              <a:rPr lang="en-US" sz="4400" dirty="0" smtClean="0"/>
              <a:t>However, if the internal style is defined </a:t>
            </a:r>
            <a:r>
              <a:rPr lang="en-US" sz="4400" b="1" dirty="0" smtClean="0"/>
              <a:t>before</a:t>
            </a:r>
            <a:r>
              <a:rPr lang="en-US" sz="4400" dirty="0" smtClean="0"/>
              <a:t> the link to the external style sheet, the &lt;h1&gt; elements will be "navy": </a:t>
            </a:r>
          </a:p>
          <a:p>
            <a:pPr algn="l"/>
            <a:r>
              <a:rPr lang="en-US" sz="4400" dirty="0" smtClean="0"/>
              <a:t>&lt;head&gt;</a:t>
            </a:r>
            <a:br>
              <a:rPr lang="en-US" sz="4400" dirty="0" smtClean="0"/>
            </a:br>
            <a:r>
              <a:rPr lang="en-US" sz="4400" dirty="0" smtClean="0">
                <a:solidFill>
                  <a:schemeClr val="accent3">
                    <a:lumMod val="60000"/>
                    <a:lumOff val="40000"/>
                  </a:schemeClr>
                </a:solidFill>
              </a:rPr>
              <a:t>&lt;style&gt;</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h1 {</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  color: orange;</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a:t>
            </a:r>
            <a:br>
              <a:rPr lang="en-US" sz="4400" dirty="0" smtClean="0">
                <a:solidFill>
                  <a:schemeClr val="accent3">
                    <a:lumMod val="60000"/>
                    <a:lumOff val="40000"/>
                  </a:schemeClr>
                </a:solidFill>
              </a:rPr>
            </a:br>
            <a:r>
              <a:rPr lang="en-US" sz="4400" dirty="0" smtClean="0">
                <a:solidFill>
                  <a:schemeClr val="accent3">
                    <a:lumMod val="60000"/>
                    <a:lumOff val="40000"/>
                  </a:schemeClr>
                </a:solidFill>
              </a:rPr>
              <a:t>&lt;/style&gt;</a:t>
            </a:r>
            <a:br>
              <a:rPr lang="en-US" sz="4400" dirty="0" smtClean="0">
                <a:solidFill>
                  <a:schemeClr val="accent3">
                    <a:lumMod val="60000"/>
                    <a:lumOff val="40000"/>
                  </a:schemeClr>
                </a:solidFill>
              </a:rPr>
            </a:br>
            <a:r>
              <a:rPr lang="en-US" sz="4400" dirty="0" smtClean="0"/>
              <a:t>&lt;link </a:t>
            </a:r>
            <a:r>
              <a:rPr lang="en-US" sz="4400" dirty="0" err="1" smtClean="0"/>
              <a:t>rel</a:t>
            </a:r>
            <a:r>
              <a:rPr lang="en-US" sz="4400" dirty="0" smtClean="0"/>
              <a:t>="</a:t>
            </a:r>
            <a:r>
              <a:rPr lang="en-US" sz="4400" dirty="0" err="1" smtClean="0"/>
              <a:t>stylesheet</a:t>
            </a:r>
            <a:r>
              <a:rPr lang="en-US" sz="4400" dirty="0" smtClean="0"/>
              <a:t>" type="text/</a:t>
            </a:r>
            <a:r>
              <a:rPr lang="en-US" sz="4400" dirty="0" err="1" smtClean="0"/>
              <a:t>css</a:t>
            </a:r>
            <a:r>
              <a:rPr lang="en-US" sz="4400" dirty="0" smtClean="0"/>
              <a:t>" </a:t>
            </a:r>
            <a:r>
              <a:rPr lang="en-US" sz="4400" dirty="0" err="1" smtClean="0"/>
              <a:t>href</a:t>
            </a:r>
            <a:r>
              <a:rPr lang="en-US" sz="4400" dirty="0" smtClean="0"/>
              <a:t>="mystyle.css"&gt;</a:t>
            </a:r>
            <a:br>
              <a:rPr lang="en-US" sz="4400" dirty="0" smtClean="0"/>
            </a:br>
            <a:r>
              <a:rPr lang="en-US" sz="4400" dirty="0" smtClean="0"/>
              <a:t>&lt;/head&gt;</a:t>
            </a:r>
          </a:p>
          <a:p>
            <a:pPr algn="l"/>
            <a:r>
              <a:rPr lang="en-US" sz="2400" dirty="0" smtClean="0"/>
              <a:t/>
            </a:r>
            <a:br>
              <a:rPr lang="en-US" sz="2400" dirty="0" smtClean="0"/>
            </a:br>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a:bodyPr>
          <a:lstStyle/>
          <a:p>
            <a:pPr algn="l"/>
            <a:r>
              <a:rPr lang="en-US" sz="2400" b="1" dirty="0" smtClean="0"/>
              <a:t>Cascading Order</a:t>
            </a:r>
          </a:p>
          <a:p>
            <a:pPr algn="l"/>
            <a:r>
              <a:rPr lang="en-US" sz="2400" dirty="0" smtClean="0"/>
              <a:t>What style will be used when there is more than one style specified for an HTML element?</a:t>
            </a:r>
          </a:p>
          <a:p>
            <a:pPr algn="l"/>
            <a:r>
              <a:rPr lang="en-US" sz="2400" dirty="0" smtClean="0"/>
              <a:t>All the styles in a page will "cascade" into a new "virtual" style sheet by the following rules, where number one has the highest priority:</a:t>
            </a:r>
          </a:p>
          <a:p>
            <a:pPr algn="l"/>
            <a:r>
              <a:rPr lang="en-US" sz="2400" dirty="0" smtClean="0"/>
              <a:t>Inline style (inside an HTML element)</a:t>
            </a:r>
          </a:p>
          <a:p>
            <a:pPr algn="l"/>
            <a:r>
              <a:rPr lang="en-US" sz="2400" dirty="0" smtClean="0"/>
              <a:t>External and internal style sheets (in the head section)</a:t>
            </a:r>
          </a:p>
          <a:p>
            <a:pPr algn="l"/>
            <a:r>
              <a:rPr lang="en-US" sz="2400" dirty="0" smtClean="0"/>
              <a:t>Browser default</a:t>
            </a:r>
          </a:p>
          <a:p>
            <a:pPr algn="l"/>
            <a:r>
              <a:rPr lang="en-US" sz="2400" dirty="0" smtClean="0"/>
              <a:t>So, an inline style has the highest priority, and will override external and internal styles and browser defaults.</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chor="t">
            <a:normAutofit fontScale="90000"/>
          </a:bodyPr>
          <a:lstStyle/>
          <a:p>
            <a:pPr algn="l"/>
            <a:r>
              <a:rPr lang="en-US" sz="3600" b="0" dirty="0" smtClean="0"/>
              <a:t>CSS Comments</a:t>
            </a:r>
            <a:br>
              <a:rPr lang="en-US" sz="3600" b="0" dirty="0" smtClean="0"/>
            </a:br>
            <a:endParaRPr lang="en-US" sz="3600" dirty="0" smtClean="0"/>
          </a:p>
        </p:txBody>
      </p:sp>
      <p:sp>
        <p:nvSpPr>
          <p:cNvPr id="3" name="Subtitle 2"/>
          <p:cNvSpPr>
            <a:spLocks noGrp="1"/>
          </p:cNvSpPr>
          <p:nvPr>
            <p:ph type="subTitle" idx="1"/>
          </p:nvPr>
        </p:nvSpPr>
        <p:spPr>
          <a:xfrm>
            <a:off x="500034" y="1500174"/>
            <a:ext cx="8215370" cy="4786346"/>
          </a:xfrm>
        </p:spPr>
        <p:txBody>
          <a:bodyPr>
            <a:normAutofit/>
          </a:bodyPr>
          <a:lstStyle/>
          <a:p>
            <a:pPr algn="l"/>
            <a:r>
              <a:rPr lang="en-US" sz="2400" dirty="0" smtClean="0"/>
              <a:t>Comments are used to explain the code, and may help when you edit the source code at a later date.</a:t>
            </a:r>
          </a:p>
          <a:p>
            <a:pPr algn="l"/>
            <a:r>
              <a:rPr lang="en-US" sz="2400" dirty="0" smtClean="0"/>
              <a:t>Comments are ignored by browsers.</a:t>
            </a:r>
          </a:p>
          <a:p>
            <a:pPr algn="l"/>
            <a:r>
              <a:rPr lang="en-US" sz="2400" dirty="0" smtClean="0"/>
              <a:t>A CSS comment is placed inside the &lt;style&gt; element, and starts with /* and ends with */:</a:t>
            </a:r>
          </a:p>
          <a:p>
            <a:pPr algn="l"/>
            <a:r>
              <a:rPr lang="en-US" sz="2400" dirty="0" smtClean="0"/>
              <a:t>Example</a:t>
            </a:r>
          </a:p>
          <a:p>
            <a:pPr algn="l"/>
            <a:r>
              <a:rPr lang="en-US" sz="2400" dirty="0" smtClean="0"/>
              <a:t>/* This is a single-line comment */</a:t>
            </a:r>
            <a:br>
              <a:rPr lang="en-US" sz="2400" dirty="0" smtClean="0"/>
            </a:br>
            <a:r>
              <a:rPr lang="en-US" sz="2400" dirty="0" smtClean="0"/>
              <a:t>p {</a:t>
            </a:r>
            <a:br>
              <a:rPr lang="en-US" sz="2400" dirty="0" smtClean="0"/>
            </a:br>
            <a:r>
              <a:rPr lang="en-US" sz="2400" dirty="0" smtClean="0"/>
              <a:t>  color: red;</a:t>
            </a:r>
            <a:br>
              <a:rPr lang="en-US" sz="2400" dirty="0" smtClean="0"/>
            </a:br>
            <a:r>
              <a:rPr lang="en-US" sz="2400" dirty="0" smtClean="0"/>
              <a: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Color</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0000" lnSpcReduction="20000"/>
          </a:bodyPr>
          <a:lstStyle/>
          <a:p>
            <a:pPr algn="l"/>
            <a:r>
              <a:rPr lang="en-US" sz="2400" dirty="0" smtClean="0"/>
              <a:t>CSS Background Color</a:t>
            </a:r>
          </a:p>
          <a:p>
            <a:pPr algn="l"/>
            <a:r>
              <a:rPr lang="en-US" sz="2400" dirty="0" smtClean="0"/>
              <a:t>You can set the background color for HTML elements:</a:t>
            </a:r>
          </a:p>
          <a:p>
            <a:pPr algn="l"/>
            <a:r>
              <a:rPr lang="en-US" sz="2400" dirty="0" smtClean="0"/>
              <a:t>Example</a:t>
            </a:r>
            <a:endParaRPr lang="en-US" sz="2400" dirty="0" smtClean="0"/>
          </a:p>
          <a:p>
            <a:pPr algn="l"/>
            <a:r>
              <a:rPr lang="en-US" sz="2400" dirty="0" smtClean="0"/>
              <a:t>&lt;h1 style="background-</a:t>
            </a:r>
            <a:r>
              <a:rPr lang="en-US" sz="2400" dirty="0" err="1" smtClean="0"/>
              <a:t>color:DodgerBlue</a:t>
            </a:r>
            <a:r>
              <a:rPr lang="en-US" sz="2400" dirty="0" smtClean="0"/>
              <a:t>;"&gt;Hello World&lt;/h1&gt;</a:t>
            </a:r>
            <a:br>
              <a:rPr lang="en-US" sz="2400" dirty="0" smtClean="0"/>
            </a:br>
            <a:r>
              <a:rPr lang="en-US" sz="2400" dirty="0" smtClean="0"/>
              <a:t>&lt;p style="background-</a:t>
            </a:r>
            <a:r>
              <a:rPr lang="en-US" sz="2400" dirty="0" err="1" smtClean="0"/>
              <a:t>color:Tomato</a:t>
            </a:r>
            <a:r>
              <a:rPr lang="en-US" sz="2400" dirty="0" smtClean="0"/>
              <a:t>;"&gt;</a:t>
            </a:r>
            <a:r>
              <a:rPr lang="en-US" sz="2400" dirty="0" err="1" smtClean="0"/>
              <a:t>Lorem</a:t>
            </a:r>
            <a:r>
              <a:rPr lang="en-US" sz="2400" dirty="0" smtClean="0"/>
              <a:t> </a:t>
            </a:r>
            <a:r>
              <a:rPr lang="en-US" sz="2400" dirty="0" err="1" smtClean="0"/>
              <a:t>ipsum</a:t>
            </a:r>
            <a:r>
              <a:rPr lang="en-US" sz="2400" dirty="0" smtClean="0"/>
              <a:t>...&lt;/p&gt;</a:t>
            </a:r>
          </a:p>
          <a:p>
            <a:pPr algn="l"/>
            <a:r>
              <a:rPr lang="en-US" sz="2400" dirty="0" smtClean="0"/>
              <a:t/>
            </a:r>
            <a:br>
              <a:rPr lang="en-US" sz="2400" dirty="0" smtClean="0"/>
            </a:br>
            <a:r>
              <a:rPr lang="en-US" sz="2400" dirty="0" smtClean="0"/>
              <a:t>CSS </a:t>
            </a:r>
            <a:r>
              <a:rPr lang="en-US" sz="2400" dirty="0" smtClean="0"/>
              <a:t>Text Color</a:t>
            </a:r>
          </a:p>
          <a:p>
            <a:pPr algn="l"/>
            <a:r>
              <a:rPr lang="en-US" sz="2400" dirty="0" smtClean="0"/>
              <a:t>You can set the color of text:</a:t>
            </a:r>
          </a:p>
          <a:p>
            <a:pPr algn="l"/>
            <a:r>
              <a:rPr lang="en-US" sz="2400" dirty="0" smtClean="0"/>
              <a:t>Example</a:t>
            </a:r>
            <a:endParaRPr lang="en-US" sz="2400" dirty="0" smtClean="0"/>
          </a:p>
          <a:p>
            <a:pPr algn="l"/>
            <a:r>
              <a:rPr lang="en-US" sz="2400" dirty="0" smtClean="0"/>
              <a:t>&lt;h1 style="</a:t>
            </a:r>
            <a:r>
              <a:rPr lang="en-US" sz="2400" dirty="0" err="1" smtClean="0"/>
              <a:t>color:Tomato</a:t>
            </a:r>
            <a:r>
              <a:rPr lang="en-US" sz="2400" dirty="0" smtClean="0"/>
              <a:t>;"&gt;Hello World&lt;/h1&gt;</a:t>
            </a:r>
            <a:br>
              <a:rPr lang="en-US" sz="2400" dirty="0" smtClean="0"/>
            </a:br>
            <a:r>
              <a:rPr lang="en-US" sz="2400" dirty="0" smtClean="0"/>
              <a:t>&lt;p style="</a:t>
            </a:r>
            <a:r>
              <a:rPr lang="en-US" sz="2400" dirty="0" err="1" smtClean="0"/>
              <a:t>color:DodgerBlue</a:t>
            </a:r>
            <a:r>
              <a:rPr lang="en-US" sz="2400" dirty="0" smtClean="0"/>
              <a:t>;"&gt;</a:t>
            </a:r>
            <a:r>
              <a:rPr lang="en-US" sz="2400" dirty="0" err="1" smtClean="0"/>
              <a:t>Lorem</a:t>
            </a:r>
            <a:r>
              <a:rPr lang="en-US" sz="2400" dirty="0" smtClean="0"/>
              <a:t> </a:t>
            </a:r>
            <a:r>
              <a:rPr lang="en-US" sz="2400" dirty="0" err="1" smtClean="0"/>
              <a:t>ipsum</a:t>
            </a:r>
            <a:r>
              <a:rPr lang="en-US" sz="2400" dirty="0" smtClean="0"/>
              <a:t>...&lt;/p&gt;</a:t>
            </a:r>
            <a:br>
              <a:rPr lang="en-US" sz="2400" dirty="0" smtClean="0"/>
            </a:br>
            <a:r>
              <a:rPr lang="en-US" sz="2400" dirty="0" smtClean="0"/>
              <a:t>&lt;p style="</a:t>
            </a:r>
            <a:r>
              <a:rPr lang="en-US" sz="2400" dirty="0" err="1" smtClean="0"/>
              <a:t>color:MediumSeaGreen</a:t>
            </a:r>
            <a:r>
              <a:rPr lang="en-US" sz="2400" dirty="0" smtClean="0"/>
              <a:t>;"&gt;</a:t>
            </a:r>
            <a:r>
              <a:rPr lang="en-US" sz="2400" dirty="0" err="1" smtClean="0"/>
              <a:t>Ut</a:t>
            </a:r>
            <a:r>
              <a:rPr lang="en-US" sz="2400" dirty="0" smtClean="0"/>
              <a:t> </a:t>
            </a:r>
            <a:r>
              <a:rPr lang="en-US" sz="2400" dirty="0" err="1" smtClean="0"/>
              <a:t>wisi</a:t>
            </a:r>
            <a:r>
              <a:rPr lang="en-US" sz="2400" dirty="0" smtClean="0"/>
              <a:t> </a:t>
            </a:r>
            <a:r>
              <a:rPr lang="en-US" sz="2400" dirty="0" err="1" smtClean="0"/>
              <a:t>enim</a:t>
            </a:r>
            <a:r>
              <a:rPr lang="en-US" sz="2400" dirty="0" smtClean="0"/>
              <a:t>...&lt;/p&gt;</a:t>
            </a:r>
          </a:p>
          <a:p>
            <a:pPr algn="l"/>
            <a:r>
              <a:rPr lang="en-US" sz="2400" dirty="0" smtClean="0"/>
              <a:t>CSS </a:t>
            </a:r>
            <a:r>
              <a:rPr lang="en-US" sz="2400" dirty="0" smtClean="0"/>
              <a:t>Border Color</a:t>
            </a:r>
          </a:p>
          <a:p>
            <a:pPr algn="l"/>
            <a:r>
              <a:rPr lang="en-US" sz="2400" dirty="0" smtClean="0"/>
              <a:t>You can set the color of borders:</a:t>
            </a:r>
          </a:p>
          <a:p>
            <a:pPr algn="l"/>
            <a:r>
              <a:rPr lang="en-US" sz="2400" dirty="0" smtClean="0"/>
              <a:t>Example</a:t>
            </a:r>
            <a:endParaRPr lang="en-US" sz="2400" dirty="0" smtClean="0"/>
          </a:p>
          <a:p>
            <a:pPr algn="l"/>
            <a:r>
              <a:rPr lang="en-US" sz="2400" dirty="0" smtClean="0"/>
              <a:t>&lt;h1 style="border:2px solid Tomato;"&gt;Hello World&lt;/h1&gt;</a:t>
            </a:r>
            <a:br>
              <a:rPr lang="en-US" sz="2400" dirty="0" smtClean="0"/>
            </a:br>
            <a:r>
              <a:rPr lang="en-US" sz="2400" dirty="0" smtClean="0"/>
              <a:t>&lt;h1 style="border:2px solid </a:t>
            </a:r>
            <a:r>
              <a:rPr lang="en-US" sz="2400" dirty="0" err="1" smtClean="0"/>
              <a:t>DodgerBlue</a:t>
            </a:r>
            <a:r>
              <a:rPr lang="en-US" sz="2400" dirty="0" smtClean="0"/>
              <a:t>;"&gt;Hello World&lt;/h1&gt;</a:t>
            </a:r>
            <a:br>
              <a:rPr lang="en-US" sz="2400" dirty="0" smtClean="0"/>
            </a:br>
            <a:r>
              <a:rPr lang="en-US" sz="2400" dirty="0" smtClean="0"/>
              <a:t>&lt;h1 style="border:2px solid Violet;"&gt;Hello World&lt;/h1</a:t>
            </a:r>
            <a:r>
              <a:rPr lang="en-US" sz="2400" dirty="0" smtClean="0"/>
              <a:t>&gt;</a:t>
            </a:r>
            <a:endParaRPr lang="en-US" sz="24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0000" lnSpcReduction="20000"/>
          </a:bodyPr>
          <a:lstStyle/>
          <a:p>
            <a:pPr algn="l"/>
            <a:endParaRPr lang="en-US" sz="2400" dirty="0" smtClean="0"/>
          </a:p>
          <a:p>
            <a:pPr algn="l"/>
            <a:r>
              <a:rPr lang="en-US" sz="2400" dirty="0" smtClean="0"/>
              <a:t>CSS Color Values</a:t>
            </a:r>
          </a:p>
          <a:p>
            <a:pPr algn="l"/>
            <a:r>
              <a:rPr lang="en-US" sz="2400" dirty="0" smtClean="0"/>
              <a:t>In CSS, colors can also be specified using RGB values, HEX values, HSL values, RGBA values, and HSLA values:</a:t>
            </a:r>
          </a:p>
          <a:p>
            <a:pPr algn="l"/>
            <a:r>
              <a:rPr lang="en-US" sz="2400" dirty="0" smtClean="0"/>
              <a:t>Same as color name "Tomato":</a:t>
            </a:r>
          </a:p>
          <a:p>
            <a:pPr algn="l"/>
            <a:r>
              <a:rPr lang="en-US" sz="2400" b="1" dirty="0" err="1" smtClean="0"/>
              <a:t>rgb</a:t>
            </a:r>
            <a:r>
              <a:rPr lang="en-US" sz="2400" b="1" dirty="0" smtClean="0"/>
              <a:t>(255, 99, 71)</a:t>
            </a:r>
          </a:p>
          <a:p>
            <a:pPr algn="l"/>
            <a:r>
              <a:rPr lang="en-US" sz="2400" b="1" dirty="0" smtClean="0"/>
              <a:t>#ff6347</a:t>
            </a:r>
          </a:p>
          <a:p>
            <a:pPr algn="l"/>
            <a:r>
              <a:rPr lang="en-US" sz="2400" b="1" dirty="0" err="1" smtClean="0"/>
              <a:t>hsl</a:t>
            </a:r>
            <a:r>
              <a:rPr lang="en-US" sz="2400" b="1" dirty="0" smtClean="0"/>
              <a:t>(9, 100%, 64%)</a:t>
            </a:r>
          </a:p>
          <a:p>
            <a:pPr algn="l"/>
            <a:r>
              <a:rPr lang="en-US" sz="2400" dirty="0" smtClean="0"/>
              <a:t>Same as color name "Tomato", but 50% transparent:</a:t>
            </a:r>
          </a:p>
          <a:p>
            <a:pPr algn="l"/>
            <a:r>
              <a:rPr lang="en-US" sz="2400" b="1" dirty="0" err="1" smtClean="0"/>
              <a:t>rgba</a:t>
            </a:r>
            <a:r>
              <a:rPr lang="en-US" sz="2400" b="1" dirty="0" smtClean="0"/>
              <a:t>(255, 99, 71, 0.5)</a:t>
            </a:r>
          </a:p>
          <a:p>
            <a:pPr algn="l"/>
            <a:r>
              <a:rPr lang="en-US" sz="2400" b="1" dirty="0" err="1" smtClean="0"/>
              <a:t>hsla</a:t>
            </a:r>
            <a:r>
              <a:rPr lang="en-US" sz="2400" b="1" dirty="0" smtClean="0"/>
              <a:t>(9, 100%, 64%, 0.5)</a:t>
            </a:r>
          </a:p>
          <a:p>
            <a:pPr algn="l"/>
            <a:r>
              <a:rPr lang="en-US" sz="2400" dirty="0" smtClean="0"/>
              <a:t>Example</a:t>
            </a:r>
          </a:p>
          <a:p>
            <a:pPr algn="l"/>
            <a:r>
              <a:rPr lang="en-US" sz="2400" dirty="0" smtClean="0"/>
              <a:t>&lt;h1 style="background-</a:t>
            </a:r>
            <a:r>
              <a:rPr lang="en-US" sz="2400" dirty="0" err="1" smtClean="0"/>
              <a:t>color:rgb</a:t>
            </a:r>
            <a:r>
              <a:rPr lang="en-US" sz="2400" dirty="0" smtClean="0"/>
              <a:t>(255, 99, 71);"&gt;...&lt;/h1&gt;</a:t>
            </a:r>
            <a:br>
              <a:rPr lang="en-US" sz="2400" dirty="0" smtClean="0"/>
            </a:br>
            <a:r>
              <a:rPr lang="en-US" sz="2400" dirty="0" smtClean="0"/>
              <a:t>&lt;h1 style="background-color:#ff6347;"&gt;...&lt;/h1&gt;</a:t>
            </a:r>
            <a:br>
              <a:rPr lang="en-US" sz="2400" dirty="0" smtClean="0"/>
            </a:br>
            <a:r>
              <a:rPr lang="en-US" sz="2400" dirty="0" smtClean="0"/>
              <a:t>&lt;h1 style="background-</a:t>
            </a:r>
            <a:r>
              <a:rPr lang="en-US" sz="2400" dirty="0" err="1" smtClean="0"/>
              <a:t>color:hsl</a:t>
            </a:r>
            <a:r>
              <a:rPr lang="en-US" sz="2400" dirty="0" smtClean="0"/>
              <a:t>(9, 100%, 64%);"&gt;...&lt;/h1&gt;</a:t>
            </a:r>
            <a:br>
              <a:rPr lang="en-US" sz="2400" dirty="0" smtClean="0"/>
            </a:br>
            <a:r>
              <a:rPr lang="en-US" sz="2400" dirty="0" smtClean="0"/>
              <a:t/>
            </a:r>
            <a:br>
              <a:rPr lang="en-US" sz="2400" dirty="0" smtClean="0"/>
            </a:br>
            <a:r>
              <a:rPr lang="en-US" sz="2400" dirty="0" smtClean="0"/>
              <a:t>&lt;h1 style="background-</a:t>
            </a:r>
            <a:r>
              <a:rPr lang="en-US" sz="2400" dirty="0" err="1" smtClean="0"/>
              <a:t>color:rgba</a:t>
            </a:r>
            <a:r>
              <a:rPr lang="en-US" sz="2400" dirty="0" smtClean="0"/>
              <a:t>(255, 99, 71, 0.5);"&gt;...&lt;/h1&gt;</a:t>
            </a:r>
            <a:br>
              <a:rPr lang="en-US" sz="2400" dirty="0" smtClean="0"/>
            </a:br>
            <a:r>
              <a:rPr lang="en-US" sz="2400" dirty="0" smtClean="0"/>
              <a:t>&lt;h1 style="background-</a:t>
            </a:r>
            <a:r>
              <a:rPr lang="en-US" sz="2400" dirty="0" err="1" smtClean="0"/>
              <a:t>color:hsla</a:t>
            </a:r>
            <a:r>
              <a:rPr lang="en-US" sz="2400" dirty="0" smtClean="0"/>
              <a:t>(9, 100%, 64%, 0.5);"&gt;...&lt;/h1&gt;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chor="t">
            <a:normAutofit fontScale="90000"/>
          </a:bodyPr>
          <a:lstStyle/>
          <a:p>
            <a:pPr algn="l"/>
            <a:r>
              <a:rPr lang="en-US" sz="3600" b="0" dirty="0" smtClean="0"/>
              <a:t>CSS Backgrounds</a:t>
            </a:r>
            <a:br>
              <a:rPr lang="en-US" sz="3600" b="0" dirty="0" smtClean="0"/>
            </a:b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7500" lnSpcReduction="20000"/>
          </a:bodyPr>
          <a:lstStyle/>
          <a:p>
            <a:pPr algn="l"/>
            <a:r>
              <a:rPr lang="en-US" sz="2400" dirty="0" smtClean="0"/>
              <a:t>The CSS background properties are used to add background effects for elements.</a:t>
            </a:r>
          </a:p>
          <a:p>
            <a:pPr algn="l"/>
            <a:r>
              <a:rPr lang="en-US" sz="2400" dirty="0" smtClean="0"/>
              <a:t>In these chapters, you will learn about the following CSS background properties:</a:t>
            </a:r>
          </a:p>
          <a:p>
            <a:pPr algn="l"/>
            <a:r>
              <a:rPr lang="en-US" sz="2400" dirty="0" smtClean="0">
                <a:solidFill>
                  <a:schemeClr val="accent3">
                    <a:lumMod val="60000"/>
                    <a:lumOff val="40000"/>
                  </a:schemeClr>
                </a:solidFill>
              </a:rPr>
              <a:t>background-color</a:t>
            </a:r>
          </a:p>
          <a:p>
            <a:pPr algn="l"/>
            <a:r>
              <a:rPr lang="en-US" sz="2400" dirty="0" smtClean="0">
                <a:solidFill>
                  <a:schemeClr val="accent3">
                    <a:lumMod val="60000"/>
                    <a:lumOff val="40000"/>
                  </a:schemeClr>
                </a:solidFill>
              </a:rPr>
              <a:t>background-image</a:t>
            </a:r>
          </a:p>
          <a:p>
            <a:pPr algn="l"/>
            <a:r>
              <a:rPr lang="en-US" sz="2400" dirty="0" smtClean="0">
                <a:solidFill>
                  <a:schemeClr val="accent3">
                    <a:lumMod val="60000"/>
                    <a:lumOff val="40000"/>
                  </a:schemeClr>
                </a:solidFill>
              </a:rPr>
              <a:t>background-repeat</a:t>
            </a:r>
          </a:p>
          <a:p>
            <a:pPr algn="l"/>
            <a:r>
              <a:rPr lang="en-US" sz="2400" dirty="0" smtClean="0">
                <a:solidFill>
                  <a:schemeClr val="accent3">
                    <a:lumMod val="60000"/>
                    <a:lumOff val="40000"/>
                  </a:schemeClr>
                </a:solidFill>
              </a:rPr>
              <a:t>background-attachment</a:t>
            </a:r>
          </a:p>
          <a:p>
            <a:pPr algn="l"/>
            <a:r>
              <a:rPr lang="en-US" sz="2400" dirty="0" smtClean="0">
                <a:solidFill>
                  <a:schemeClr val="accent3">
                    <a:lumMod val="60000"/>
                    <a:lumOff val="40000"/>
                  </a:schemeClr>
                </a:solidFill>
              </a:rPr>
              <a:t>background-position</a:t>
            </a:r>
          </a:p>
          <a:p>
            <a:pPr algn="l"/>
            <a:r>
              <a:rPr lang="en-US" sz="2400" dirty="0" smtClean="0">
                <a:solidFill>
                  <a:schemeClr val="accent3">
                    <a:lumMod val="60000"/>
                    <a:lumOff val="40000"/>
                  </a:schemeClr>
                </a:solidFill>
              </a:rPr>
              <a:t>background (shorthand </a:t>
            </a:r>
            <a:r>
              <a:rPr lang="en-US" sz="2400" dirty="0" smtClean="0">
                <a:solidFill>
                  <a:schemeClr val="bg2">
                    <a:lumMod val="40000"/>
                    <a:lumOff val="60000"/>
                  </a:schemeClr>
                </a:solidFill>
              </a:rPr>
              <a:t>property</a:t>
            </a:r>
            <a:r>
              <a:rPr lang="en-US" sz="2400" dirty="0" smtClean="0">
                <a:solidFill>
                  <a:schemeClr val="accent3">
                    <a:lumMod val="60000"/>
                    <a:lumOff val="40000"/>
                  </a:schemeClr>
                </a:solidFill>
              </a:rPr>
              <a:t>)</a:t>
            </a:r>
          </a:p>
          <a:p>
            <a:pPr algn="l"/>
            <a:r>
              <a:rPr lang="en-US" sz="2400" dirty="0" smtClean="0">
                <a:solidFill>
                  <a:srgbClr val="FFC000"/>
                </a:solidFill>
              </a:rPr>
              <a:t>CSS background-color</a:t>
            </a:r>
          </a:p>
          <a:p>
            <a:pPr algn="l"/>
            <a:r>
              <a:rPr lang="en-US" sz="2400" dirty="0" smtClean="0"/>
              <a:t>The background-color property specifies the background color of an element.</a:t>
            </a:r>
          </a:p>
          <a:p>
            <a:pPr algn="l"/>
            <a:r>
              <a:rPr lang="en-US" sz="2400" dirty="0" smtClean="0"/>
              <a:t>Example</a:t>
            </a:r>
          </a:p>
          <a:p>
            <a:pPr algn="l"/>
            <a:r>
              <a:rPr lang="en-US" sz="2400" dirty="0" smtClean="0"/>
              <a:t>The background color of a page is set like this:</a:t>
            </a:r>
          </a:p>
          <a:p>
            <a:pPr algn="l"/>
            <a:r>
              <a:rPr lang="en-US" sz="2500" dirty="0" smtClean="0">
                <a:solidFill>
                  <a:schemeClr val="accent3">
                    <a:lumMod val="60000"/>
                    <a:lumOff val="40000"/>
                  </a:schemeClr>
                </a:solidFill>
              </a:rPr>
              <a:t>body {</a:t>
            </a:r>
            <a:br>
              <a:rPr lang="en-US" sz="2500" dirty="0" smtClean="0">
                <a:solidFill>
                  <a:schemeClr val="accent3">
                    <a:lumMod val="60000"/>
                    <a:lumOff val="40000"/>
                  </a:schemeClr>
                </a:solidFill>
              </a:rPr>
            </a:br>
            <a:r>
              <a:rPr lang="en-US" sz="2500" dirty="0" smtClean="0">
                <a:solidFill>
                  <a:schemeClr val="accent3">
                    <a:lumMod val="60000"/>
                    <a:lumOff val="40000"/>
                  </a:schemeClr>
                </a:solidFill>
              </a:rPr>
              <a:t>  background-color: </a:t>
            </a:r>
            <a:r>
              <a:rPr lang="en-US" sz="2500" dirty="0" err="1" smtClean="0">
                <a:solidFill>
                  <a:schemeClr val="accent3">
                    <a:lumMod val="60000"/>
                    <a:lumOff val="40000"/>
                  </a:schemeClr>
                </a:solidFill>
              </a:rPr>
              <a:t>lightblue</a:t>
            </a:r>
            <a:r>
              <a:rPr lang="en-US" sz="2500" dirty="0" smtClean="0">
                <a:solidFill>
                  <a:schemeClr val="accent3">
                    <a:lumMod val="60000"/>
                    <a:lumOff val="40000"/>
                  </a:schemeClr>
                </a:solidFill>
              </a:rPr>
              <a:t>;</a:t>
            </a:r>
            <a:br>
              <a:rPr lang="en-US" sz="2500" dirty="0" smtClean="0">
                <a:solidFill>
                  <a:schemeClr val="accent3">
                    <a:lumMod val="60000"/>
                    <a:lumOff val="40000"/>
                  </a:schemeClr>
                </a:solidFill>
              </a:rPr>
            </a:br>
            <a:r>
              <a:rPr lang="en-US" sz="2500" dirty="0" smtClean="0">
                <a:solidFill>
                  <a:schemeClr val="accent3">
                    <a:lumMod val="60000"/>
                    <a:lumOff val="40000"/>
                  </a:schemeClr>
                </a:solidFill>
              </a:rPr>
              <a:t>}</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What is CSS?</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a:bodyPr>
          <a:lstStyle/>
          <a:p>
            <a:pPr algn="l"/>
            <a:r>
              <a:rPr lang="en-US" sz="2400" dirty="0" smtClean="0"/>
              <a:t>What </a:t>
            </a:r>
            <a:r>
              <a:rPr lang="en-US" sz="2400" dirty="0" smtClean="0"/>
              <a:t>is CSS?</a:t>
            </a:r>
          </a:p>
          <a:p>
            <a:pPr algn="l"/>
            <a:r>
              <a:rPr lang="en-US" sz="2400" dirty="0" smtClean="0"/>
              <a:t>CSS stands for Cascading Style Sheets</a:t>
            </a:r>
          </a:p>
          <a:p>
            <a:pPr algn="l"/>
            <a:r>
              <a:rPr lang="en-US" sz="2400" dirty="0" smtClean="0"/>
              <a:t>CSS describes how HTML elements are to be displayed on screen, paper, or in other media</a:t>
            </a:r>
          </a:p>
          <a:p>
            <a:pPr algn="l"/>
            <a:r>
              <a:rPr lang="en-US" sz="2400" dirty="0" smtClean="0"/>
              <a:t>CSS saves a lot of work. It can control the layout of multiple web pages all at once</a:t>
            </a:r>
          </a:p>
          <a:p>
            <a:pPr algn="l"/>
            <a:r>
              <a:rPr lang="en-US" sz="2400" dirty="0" smtClean="0"/>
              <a:t>External </a:t>
            </a:r>
            <a:r>
              <a:rPr lang="en-US" sz="2400" dirty="0" err="1" smtClean="0"/>
              <a:t>stylesheets</a:t>
            </a:r>
            <a:r>
              <a:rPr lang="en-US" sz="2400" dirty="0" smtClean="0"/>
              <a:t> are stored in CSS </a:t>
            </a:r>
            <a:r>
              <a:rPr lang="en-US" sz="2400" dirty="0" smtClean="0"/>
              <a:t>files</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a:bodyPr>
          <a:lstStyle/>
          <a:p>
            <a:pPr algn="l"/>
            <a:r>
              <a:rPr lang="en-US" sz="2400" dirty="0" smtClean="0"/>
              <a:t>Opacity / Transparency</a:t>
            </a:r>
          </a:p>
          <a:p>
            <a:pPr algn="l"/>
            <a:r>
              <a:rPr lang="en-US" sz="2400" dirty="0" smtClean="0"/>
              <a:t>The opacity property specifies the opacity/transparency of an element. It can take a value from 0.0 - 1.0. The lower value, the more transparent:</a:t>
            </a:r>
          </a:p>
          <a:p>
            <a:pPr algn="l"/>
            <a:r>
              <a:rPr lang="en-US" sz="2400" dirty="0" smtClean="0">
                <a:solidFill>
                  <a:srgbClr val="FFC000"/>
                </a:solidFill>
              </a:rPr>
              <a:t>Opacity / Transparency</a:t>
            </a:r>
          </a:p>
          <a:p>
            <a:pPr algn="l"/>
            <a:r>
              <a:rPr lang="en-US" sz="2400" dirty="0" smtClean="0"/>
              <a:t>The opacity property specifies the opacity/transparency of an element. It can take a value from 0.0 - 1.0. The lower value, the more transparent:</a:t>
            </a:r>
          </a:p>
          <a:p>
            <a:pPr algn="l"/>
            <a:r>
              <a:rPr lang="en-US" sz="2400" dirty="0" smtClean="0">
                <a:solidFill>
                  <a:srgbClr val="FFC000"/>
                </a:solidFill>
              </a:rPr>
              <a:t>div {</a:t>
            </a:r>
            <a:br>
              <a:rPr lang="en-US" sz="2400" dirty="0" smtClean="0">
                <a:solidFill>
                  <a:srgbClr val="FFC000"/>
                </a:solidFill>
              </a:rPr>
            </a:br>
            <a:r>
              <a:rPr lang="en-US" sz="2400" dirty="0" smtClean="0">
                <a:solidFill>
                  <a:srgbClr val="FFC000"/>
                </a:solidFill>
              </a:rPr>
              <a:t>  background-color: green;</a:t>
            </a:r>
            <a:br>
              <a:rPr lang="en-US" sz="2400" dirty="0" smtClean="0">
                <a:solidFill>
                  <a:srgbClr val="FFC000"/>
                </a:solidFill>
              </a:rPr>
            </a:br>
            <a:r>
              <a:rPr lang="en-US" sz="2400" dirty="0" smtClean="0">
                <a:solidFill>
                  <a:srgbClr val="FFC000"/>
                </a:solidFill>
              </a:rPr>
              <a:t>  opacity: 0.3;</a:t>
            </a:r>
            <a:br>
              <a:rPr lang="en-US" sz="2400" dirty="0" smtClean="0">
                <a:solidFill>
                  <a:srgbClr val="FFC000"/>
                </a:solidFill>
              </a:rPr>
            </a:br>
            <a:r>
              <a:rPr lang="en-US" sz="2400" dirty="0" smtClean="0">
                <a:solidFill>
                  <a:srgbClr val="FFC000"/>
                </a:solidFill>
              </a:rPr>
              <a:t>}</a:t>
            </a:r>
            <a:endParaRPr lang="en-US" sz="2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Background Image</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92500"/>
          </a:bodyPr>
          <a:lstStyle/>
          <a:p>
            <a:pPr algn="l"/>
            <a:r>
              <a:rPr lang="en-US" sz="2400" dirty="0" smtClean="0">
                <a:solidFill>
                  <a:srgbClr val="FFC000"/>
                </a:solidFill>
              </a:rPr>
              <a:t>CSS background-image</a:t>
            </a:r>
          </a:p>
          <a:p>
            <a:pPr algn="l"/>
            <a:r>
              <a:rPr lang="en-US" sz="2400" dirty="0" smtClean="0"/>
              <a:t>The background-image property specifies an image to use as the background of an element.</a:t>
            </a:r>
          </a:p>
          <a:p>
            <a:pPr algn="l"/>
            <a:r>
              <a:rPr lang="en-US" sz="2400" dirty="0" smtClean="0"/>
              <a:t>By default, the image is repeated so it covers the entire element.</a:t>
            </a:r>
          </a:p>
          <a:p>
            <a:pPr algn="l"/>
            <a:r>
              <a:rPr lang="en-US" sz="2400" dirty="0" smtClean="0"/>
              <a:t>Example</a:t>
            </a:r>
          </a:p>
          <a:p>
            <a:pPr algn="l"/>
            <a:r>
              <a:rPr lang="en-US" sz="2400" dirty="0" smtClean="0"/>
              <a:t>Set the background image for a page: </a:t>
            </a:r>
          </a:p>
          <a:p>
            <a:pPr algn="l"/>
            <a:r>
              <a:rPr lang="en-US" sz="2400" dirty="0" smtClean="0">
                <a:solidFill>
                  <a:srgbClr val="FFC000"/>
                </a:solidFill>
              </a:rPr>
              <a:t>body {</a:t>
            </a:r>
            <a:br>
              <a:rPr lang="en-US" sz="2400" dirty="0" smtClean="0">
                <a:solidFill>
                  <a:srgbClr val="FFC000"/>
                </a:solidFill>
              </a:rPr>
            </a:br>
            <a:r>
              <a:rPr lang="en-US" sz="2400" dirty="0" smtClean="0">
                <a:solidFill>
                  <a:srgbClr val="FFC000"/>
                </a:solidFill>
              </a:rPr>
              <a:t>  background-image: </a:t>
            </a:r>
            <a:r>
              <a:rPr lang="en-US" sz="2400" dirty="0" err="1" smtClean="0">
                <a:solidFill>
                  <a:srgbClr val="FFC000"/>
                </a:solidFill>
              </a:rPr>
              <a:t>url</a:t>
            </a:r>
            <a:r>
              <a:rPr lang="en-US" sz="2400" dirty="0" smtClean="0">
                <a:solidFill>
                  <a:srgbClr val="FFC000"/>
                </a:solidFill>
              </a:rPr>
              <a:t>("paper.gif");</a:t>
            </a:r>
            <a:br>
              <a:rPr lang="en-US" sz="2400" dirty="0" smtClean="0">
                <a:solidFill>
                  <a:srgbClr val="FFC000"/>
                </a:solidFill>
              </a:rPr>
            </a:br>
            <a:r>
              <a:rPr lang="en-US" sz="2400" dirty="0" smtClean="0">
                <a:solidFill>
                  <a:srgbClr val="FFC000"/>
                </a:solidFill>
              </a:rPr>
              <a:t>}</a:t>
            </a:r>
          </a:p>
          <a:p>
            <a:pPr algn="l"/>
            <a:r>
              <a:rPr lang="en-US" sz="2400" dirty="0" smtClean="0">
                <a:solidFill>
                  <a:srgbClr val="FFC000"/>
                </a:solidFill>
              </a:rPr>
              <a:t>p {</a:t>
            </a:r>
            <a:br>
              <a:rPr lang="en-US" sz="2400" dirty="0" smtClean="0">
                <a:solidFill>
                  <a:srgbClr val="FFC000"/>
                </a:solidFill>
              </a:rPr>
            </a:br>
            <a:r>
              <a:rPr lang="en-US" sz="2400" dirty="0" smtClean="0">
                <a:solidFill>
                  <a:srgbClr val="FFC000"/>
                </a:solidFill>
              </a:rPr>
              <a:t>  background-image: </a:t>
            </a:r>
            <a:r>
              <a:rPr lang="en-US" sz="2400" dirty="0" err="1" smtClean="0">
                <a:solidFill>
                  <a:srgbClr val="FFC000"/>
                </a:solidFill>
              </a:rPr>
              <a:t>url</a:t>
            </a:r>
            <a:r>
              <a:rPr lang="en-US" sz="2400" dirty="0" smtClean="0">
                <a:solidFill>
                  <a:srgbClr val="FFC000"/>
                </a:solidFill>
              </a:rPr>
              <a:t>("paper.gif");</a:t>
            </a:r>
            <a:br>
              <a:rPr lang="en-US" sz="2400" dirty="0" smtClean="0">
                <a:solidFill>
                  <a:srgbClr val="FFC000"/>
                </a:solidFill>
              </a:rPr>
            </a:br>
            <a:r>
              <a:rPr lang="en-US" sz="2400" dirty="0" smtClean="0">
                <a:solidFill>
                  <a:srgbClr val="FFC000"/>
                </a:solidFill>
              </a:rPr>
              <a: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chor="t">
            <a:normAutofit fontScale="90000"/>
          </a:bodyPr>
          <a:lstStyle/>
          <a:p>
            <a:pPr algn="l"/>
            <a:r>
              <a:rPr lang="en-US" sz="3600" dirty="0" smtClean="0"/>
              <a:t>CSS background-repeat</a:t>
            </a:r>
            <a:br>
              <a:rPr lang="en-US" sz="3600" dirty="0" smtClean="0"/>
            </a:b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62500" lnSpcReduction="20000"/>
          </a:bodyPr>
          <a:lstStyle/>
          <a:p>
            <a:pPr algn="l"/>
            <a:r>
              <a:rPr lang="en-US" sz="2400" dirty="0" smtClean="0"/>
              <a:t>By </a:t>
            </a:r>
            <a:r>
              <a:rPr lang="en-US" sz="2400" dirty="0" smtClean="0"/>
              <a:t>default, the background-image property repeats an image both horizontally and vertically.</a:t>
            </a:r>
          </a:p>
          <a:p>
            <a:pPr algn="l"/>
            <a:r>
              <a:rPr lang="en-US" sz="2400" dirty="0" smtClean="0"/>
              <a:t>Some images should be repeated only horizontally or vertically, or they will look strange, like this:</a:t>
            </a:r>
          </a:p>
          <a:p>
            <a:pPr algn="l"/>
            <a:r>
              <a:rPr lang="en-US" sz="2400" dirty="0" smtClean="0"/>
              <a:t>Example</a:t>
            </a:r>
          </a:p>
          <a:p>
            <a:pPr algn="l"/>
            <a:r>
              <a:rPr lang="en-US" sz="2400" dirty="0" smtClean="0">
                <a:solidFill>
                  <a:srgbClr val="FFC000"/>
                </a:solidFill>
              </a:rPr>
              <a:t>body {</a:t>
            </a:r>
            <a:br>
              <a:rPr lang="en-US" sz="2400" dirty="0" smtClean="0">
                <a:solidFill>
                  <a:srgbClr val="FFC000"/>
                </a:solidFill>
              </a:rPr>
            </a:br>
            <a:r>
              <a:rPr lang="en-US" sz="2400" dirty="0" smtClean="0">
                <a:solidFill>
                  <a:srgbClr val="FFC000"/>
                </a:solidFill>
              </a:rPr>
              <a:t>  background-image: </a:t>
            </a:r>
            <a:r>
              <a:rPr lang="en-US" sz="2400" dirty="0" err="1" smtClean="0">
                <a:solidFill>
                  <a:srgbClr val="FFC000"/>
                </a:solidFill>
              </a:rPr>
              <a:t>url</a:t>
            </a:r>
            <a:r>
              <a:rPr lang="en-US" sz="2400" dirty="0" smtClean="0">
                <a:solidFill>
                  <a:srgbClr val="FFC000"/>
                </a:solidFill>
              </a:rPr>
              <a:t>("gradient_bg.png");</a:t>
            </a:r>
            <a:br>
              <a:rPr lang="en-US" sz="2400" dirty="0" smtClean="0">
                <a:solidFill>
                  <a:srgbClr val="FFC000"/>
                </a:solidFill>
              </a:rPr>
            </a:br>
            <a:r>
              <a:rPr lang="en-US" sz="2400" dirty="0" smtClean="0">
                <a:solidFill>
                  <a:srgbClr val="FFC000"/>
                </a:solidFill>
              </a:rPr>
              <a:t>}</a:t>
            </a:r>
          </a:p>
          <a:p>
            <a:pPr algn="l"/>
            <a:r>
              <a:rPr lang="en-US" sz="2400" dirty="0" smtClean="0"/>
              <a:t>If the image above is repeated only horizontally (background-repeat: repeat-x;), the background will look better:</a:t>
            </a:r>
          </a:p>
          <a:p>
            <a:pPr algn="l"/>
            <a:r>
              <a:rPr lang="en-US" sz="2400" dirty="0" smtClean="0"/>
              <a:t>Example</a:t>
            </a:r>
          </a:p>
          <a:p>
            <a:pPr algn="l"/>
            <a:r>
              <a:rPr lang="en-US" sz="2400" dirty="0" smtClean="0">
                <a:solidFill>
                  <a:srgbClr val="FFC000"/>
                </a:solidFill>
              </a:rPr>
              <a:t>body {</a:t>
            </a:r>
            <a:br>
              <a:rPr lang="en-US" sz="2400" dirty="0" smtClean="0">
                <a:solidFill>
                  <a:srgbClr val="FFC000"/>
                </a:solidFill>
              </a:rPr>
            </a:br>
            <a:r>
              <a:rPr lang="en-US" sz="2400" dirty="0" smtClean="0">
                <a:solidFill>
                  <a:srgbClr val="FFC000"/>
                </a:solidFill>
              </a:rPr>
              <a:t>  background-image: </a:t>
            </a:r>
            <a:r>
              <a:rPr lang="en-US" sz="2400" dirty="0" err="1" smtClean="0">
                <a:solidFill>
                  <a:srgbClr val="FFC000"/>
                </a:solidFill>
              </a:rPr>
              <a:t>url</a:t>
            </a:r>
            <a:r>
              <a:rPr lang="en-US" sz="2400" dirty="0" smtClean="0">
                <a:solidFill>
                  <a:srgbClr val="FFC000"/>
                </a:solidFill>
              </a:rPr>
              <a:t>("gradient_bg.png");</a:t>
            </a:r>
            <a:br>
              <a:rPr lang="en-US" sz="2400" dirty="0" smtClean="0">
                <a:solidFill>
                  <a:srgbClr val="FFC000"/>
                </a:solidFill>
              </a:rPr>
            </a:br>
            <a:r>
              <a:rPr lang="en-US" sz="2400" dirty="0" smtClean="0">
                <a:solidFill>
                  <a:srgbClr val="FFC000"/>
                </a:solidFill>
              </a:rPr>
              <a:t>  background-repeat: repeat-x;</a:t>
            </a:r>
            <a:br>
              <a:rPr lang="en-US" sz="2400" dirty="0" smtClean="0">
                <a:solidFill>
                  <a:srgbClr val="FFC000"/>
                </a:solidFill>
              </a:rPr>
            </a:br>
            <a:r>
              <a:rPr lang="en-US" sz="2400" dirty="0" smtClean="0">
                <a:solidFill>
                  <a:srgbClr val="FFC000"/>
                </a:solidFill>
              </a:rPr>
              <a:t>}</a:t>
            </a:r>
          </a:p>
          <a:p>
            <a:pPr algn="l"/>
            <a:r>
              <a:rPr lang="en-US" sz="2000" dirty="0" smtClean="0"/>
              <a:t>To repeat an image vertically, set background-repeat: repeat-y;</a:t>
            </a:r>
            <a:endParaRPr lang="en-US" sz="2400" dirty="0" smtClean="0">
              <a:solidFill>
                <a:srgbClr val="FFC000"/>
              </a:solidFill>
            </a:endParaRPr>
          </a:p>
          <a:p>
            <a:pPr algn="l"/>
            <a:r>
              <a:rPr lang="en-US" sz="2000" dirty="0" smtClean="0"/>
              <a:t>CSS background-repeat: no-repeat</a:t>
            </a:r>
          </a:p>
          <a:p>
            <a:pPr algn="l"/>
            <a:r>
              <a:rPr lang="en-US" sz="2000" dirty="0" smtClean="0"/>
              <a:t>Showing the background image only once is also specified by the background-repeat property:</a:t>
            </a:r>
          </a:p>
          <a:p>
            <a:pPr algn="l"/>
            <a:r>
              <a:rPr lang="en-US" sz="2000" dirty="0" smtClean="0"/>
              <a:t>Example</a:t>
            </a:r>
          </a:p>
          <a:p>
            <a:pPr algn="l"/>
            <a:r>
              <a:rPr lang="en-US" sz="2000" dirty="0" smtClean="0"/>
              <a:t>Show the background image only once:</a:t>
            </a:r>
          </a:p>
          <a:p>
            <a:pPr algn="l"/>
            <a:r>
              <a:rPr lang="en-US" sz="2000" dirty="0" smtClean="0">
                <a:solidFill>
                  <a:srgbClr val="FFC000"/>
                </a:solidFill>
              </a:rPr>
              <a:t>body {</a:t>
            </a:r>
            <a:br>
              <a:rPr lang="en-US" sz="2000" dirty="0" smtClean="0">
                <a:solidFill>
                  <a:srgbClr val="FFC000"/>
                </a:solidFill>
              </a:rPr>
            </a:br>
            <a:r>
              <a:rPr lang="en-US" sz="2000" dirty="0" smtClean="0">
                <a:solidFill>
                  <a:srgbClr val="FFC000"/>
                </a:solidFill>
              </a:rPr>
              <a:t>  background-image: </a:t>
            </a:r>
            <a:r>
              <a:rPr lang="en-US" sz="2000" dirty="0" err="1" smtClean="0">
                <a:solidFill>
                  <a:srgbClr val="FFC000"/>
                </a:solidFill>
              </a:rPr>
              <a:t>url</a:t>
            </a:r>
            <a:r>
              <a:rPr lang="en-US" sz="2000" dirty="0" smtClean="0">
                <a:solidFill>
                  <a:srgbClr val="FFC000"/>
                </a:solidFill>
              </a:rPr>
              <a:t>("img_tree.png");</a:t>
            </a:r>
            <a:br>
              <a:rPr lang="en-US" sz="2000" dirty="0" smtClean="0">
                <a:solidFill>
                  <a:srgbClr val="FFC000"/>
                </a:solidFill>
              </a:rPr>
            </a:br>
            <a:r>
              <a:rPr lang="en-US" sz="2000" dirty="0" smtClean="0">
                <a:solidFill>
                  <a:srgbClr val="FFC000"/>
                </a:solidFill>
              </a:rPr>
              <a:t>  background-repeat: no-repeat;</a:t>
            </a:r>
            <a:br>
              <a:rPr lang="en-US" sz="2000" dirty="0" smtClean="0">
                <a:solidFill>
                  <a:srgbClr val="FFC000"/>
                </a:solidFill>
              </a:rPr>
            </a:br>
            <a:r>
              <a:rPr lang="en-US" sz="2000" dirty="0" smtClean="0">
                <a:solidFill>
                  <a:srgbClr val="FFC000"/>
                </a:solidFill>
              </a:rPr>
              <a: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chor="t">
            <a:normAutofit fontScale="90000"/>
          </a:bodyPr>
          <a:lstStyle/>
          <a:p>
            <a:pPr algn="l"/>
            <a:r>
              <a:rPr lang="en-US" sz="3600" dirty="0" smtClean="0"/>
              <a:t>CSS background-position</a:t>
            </a:r>
            <a:br>
              <a:rPr lang="en-US" sz="3600" dirty="0" smtClean="0"/>
            </a:br>
            <a:endParaRPr lang="en-US" sz="3600" dirty="0" smtClean="0"/>
          </a:p>
        </p:txBody>
      </p:sp>
      <p:sp>
        <p:nvSpPr>
          <p:cNvPr id="3" name="Subtitle 2"/>
          <p:cNvSpPr>
            <a:spLocks noGrp="1"/>
          </p:cNvSpPr>
          <p:nvPr>
            <p:ph type="subTitle" idx="1"/>
          </p:nvPr>
        </p:nvSpPr>
        <p:spPr>
          <a:xfrm>
            <a:off x="500034" y="1500174"/>
            <a:ext cx="8215370" cy="4786346"/>
          </a:xfrm>
        </p:spPr>
        <p:txBody>
          <a:bodyPr>
            <a:normAutofit/>
          </a:bodyPr>
          <a:lstStyle/>
          <a:p>
            <a:pPr algn="l"/>
            <a:r>
              <a:rPr lang="en-US" sz="2400" dirty="0" smtClean="0"/>
              <a:t>The</a:t>
            </a:r>
            <a:r>
              <a:rPr lang="en-US" sz="2400" dirty="0" smtClean="0"/>
              <a:t> background-position property is used to specify the position of the background image.</a:t>
            </a:r>
          </a:p>
          <a:p>
            <a:pPr algn="l"/>
            <a:r>
              <a:rPr lang="en-US" sz="2400" dirty="0" smtClean="0"/>
              <a:t>Example</a:t>
            </a:r>
          </a:p>
          <a:p>
            <a:pPr algn="l"/>
            <a:r>
              <a:rPr lang="en-US" sz="2400" dirty="0" smtClean="0"/>
              <a:t>Position the background image in the top-right corner: </a:t>
            </a:r>
          </a:p>
          <a:p>
            <a:pPr algn="l"/>
            <a:r>
              <a:rPr lang="en-US" sz="2400" dirty="0" smtClean="0">
                <a:solidFill>
                  <a:srgbClr val="FFC000"/>
                </a:solidFill>
              </a:rPr>
              <a:t>body {</a:t>
            </a:r>
            <a:br>
              <a:rPr lang="en-US" sz="2400" dirty="0" smtClean="0">
                <a:solidFill>
                  <a:srgbClr val="FFC000"/>
                </a:solidFill>
              </a:rPr>
            </a:br>
            <a:r>
              <a:rPr lang="en-US" sz="2400" dirty="0" smtClean="0">
                <a:solidFill>
                  <a:srgbClr val="FFC000"/>
                </a:solidFill>
              </a:rPr>
              <a:t>  background-image: </a:t>
            </a:r>
            <a:r>
              <a:rPr lang="en-US" sz="2400" dirty="0" err="1" smtClean="0">
                <a:solidFill>
                  <a:srgbClr val="FFC000"/>
                </a:solidFill>
              </a:rPr>
              <a:t>url</a:t>
            </a:r>
            <a:r>
              <a:rPr lang="en-US" sz="2400" dirty="0" smtClean="0">
                <a:solidFill>
                  <a:srgbClr val="FFC000"/>
                </a:solidFill>
              </a:rPr>
              <a:t>("img_tree.png");</a:t>
            </a:r>
            <a:br>
              <a:rPr lang="en-US" sz="2400" dirty="0" smtClean="0">
                <a:solidFill>
                  <a:srgbClr val="FFC000"/>
                </a:solidFill>
              </a:rPr>
            </a:br>
            <a:r>
              <a:rPr lang="en-US" sz="2400" dirty="0" smtClean="0">
                <a:solidFill>
                  <a:srgbClr val="FFC000"/>
                </a:solidFill>
              </a:rPr>
              <a:t>  background-repeat: no-repeat;</a:t>
            </a:r>
            <a:br>
              <a:rPr lang="en-US" sz="2400" dirty="0" smtClean="0">
                <a:solidFill>
                  <a:srgbClr val="FFC000"/>
                </a:solidFill>
              </a:rPr>
            </a:br>
            <a:r>
              <a:rPr lang="en-US" sz="2400" dirty="0" smtClean="0">
                <a:solidFill>
                  <a:srgbClr val="FFC000"/>
                </a:solidFill>
              </a:rPr>
              <a:t>  background-position: right top;</a:t>
            </a:r>
            <a:br>
              <a:rPr lang="en-US" sz="2400" dirty="0" smtClean="0">
                <a:solidFill>
                  <a:srgbClr val="FFC000"/>
                </a:solidFill>
              </a:rPr>
            </a:br>
            <a:r>
              <a:rPr lang="en-US" sz="2400" dirty="0" smtClean="0">
                <a:solidFill>
                  <a:srgbClr val="FFC000"/>
                </a:solidFill>
              </a:rPr>
              <a: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chor="t">
            <a:normAutofit fontScale="90000"/>
          </a:bodyPr>
          <a:lstStyle/>
          <a:p>
            <a:pPr algn="l"/>
            <a:r>
              <a:rPr lang="en-US" sz="3600" b="0" dirty="0" smtClean="0"/>
              <a:t>CSS Borders</a:t>
            </a:r>
            <a:br>
              <a:rPr lang="en-US" sz="3600" b="0" dirty="0" smtClean="0"/>
            </a:b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47500" lnSpcReduction="20000"/>
          </a:bodyPr>
          <a:lstStyle/>
          <a:p>
            <a:pPr algn="l"/>
            <a:r>
              <a:rPr lang="en-US" sz="2400" dirty="0" smtClean="0"/>
              <a:t>The CSS border properties allow you to specify the style, width, and color of an element's border</a:t>
            </a:r>
            <a:r>
              <a:rPr lang="en-US" sz="2400" dirty="0" smtClean="0"/>
              <a:t>.</a:t>
            </a:r>
          </a:p>
          <a:p>
            <a:pPr algn="l"/>
            <a:r>
              <a:rPr lang="en-US" sz="2400" dirty="0" smtClean="0"/>
              <a:t>CSS Border Style</a:t>
            </a:r>
          </a:p>
          <a:p>
            <a:pPr algn="l"/>
            <a:r>
              <a:rPr lang="en-US" sz="2400" dirty="0" smtClean="0"/>
              <a:t>The border-style property specifies what kind of border to display.</a:t>
            </a:r>
          </a:p>
          <a:p>
            <a:pPr algn="l"/>
            <a:r>
              <a:rPr lang="en-US" sz="2400" dirty="0" smtClean="0"/>
              <a:t>The following values are allowed:</a:t>
            </a:r>
          </a:p>
          <a:p>
            <a:pPr algn="l"/>
            <a:r>
              <a:rPr lang="en-US" sz="2400" dirty="0" smtClean="0">
                <a:solidFill>
                  <a:srgbClr val="FFC000"/>
                </a:solidFill>
              </a:rPr>
              <a:t>dotted - Defines a dotted border</a:t>
            </a:r>
          </a:p>
          <a:p>
            <a:pPr algn="l"/>
            <a:r>
              <a:rPr lang="en-US" sz="2400" dirty="0" smtClean="0">
                <a:solidFill>
                  <a:srgbClr val="FFC000"/>
                </a:solidFill>
              </a:rPr>
              <a:t>dashed - Defines a dashed border</a:t>
            </a:r>
          </a:p>
          <a:p>
            <a:pPr algn="l"/>
            <a:r>
              <a:rPr lang="en-US" sz="2400" dirty="0" smtClean="0">
                <a:solidFill>
                  <a:srgbClr val="FFC000"/>
                </a:solidFill>
              </a:rPr>
              <a:t>solid - Defines a solid border</a:t>
            </a:r>
          </a:p>
          <a:p>
            <a:pPr algn="l"/>
            <a:r>
              <a:rPr lang="en-US" sz="2400" dirty="0" smtClean="0">
                <a:solidFill>
                  <a:srgbClr val="FFC000"/>
                </a:solidFill>
              </a:rPr>
              <a:t>double - Defines a double border</a:t>
            </a:r>
          </a:p>
          <a:p>
            <a:pPr algn="l"/>
            <a:r>
              <a:rPr lang="en-US" sz="2400" dirty="0" smtClean="0">
                <a:solidFill>
                  <a:srgbClr val="FFC000"/>
                </a:solidFill>
              </a:rPr>
              <a:t>groove - Defines a 3D grooved border. The effect depends on the border-color value</a:t>
            </a:r>
          </a:p>
          <a:p>
            <a:pPr algn="l"/>
            <a:r>
              <a:rPr lang="en-US" sz="2400" dirty="0" smtClean="0">
                <a:solidFill>
                  <a:srgbClr val="FFC000"/>
                </a:solidFill>
              </a:rPr>
              <a:t>ridge - Defines a 3D ridged border. The effect depends on the border-color value</a:t>
            </a:r>
          </a:p>
          <a:p>
            <a:pPr algn="l"/>
            <a:r>
              <a:rPr lang="en-US" sz="2400" dirty="0" smtClean="0">
                <a:solidFill>
                  <a:srgbClr val="FFC000"/>
                </a:solidFill>
              </a:rPr>
              <a:t>inset - Defines a 3D inset border. The effect depends on the border-color value</a:t>
            </a:r>
          </a:p>
          <a:p>
            <a:pPr algn="l"/>
            <a:r>
              <a:rPr lang="en-US" sz="2400" dirty="0" smtClean="0">
                <a:solidFill>
                  <a:srgbClr val="FFC000"/>
                </a:solidFill>
              </a:rPr>
              <a:t>outset - Defines a 3D outset border. The effect depends on the border-color value</a:t>
            </a:r>
          </a:p>
          <a:p>
            <a:pPr algn="l"/>
            <a:r>
              <a:rPr lang="en-US" sz="2400" dirty="0" smtClean="0">
                <a:solidFill>
                  <a:srgbClr val="FFC000"/>
                </a:solidFill>
              </a:rPr>
              <a:t>none - Defines no border</a:t>
            </a:r>
          </a:p>
          <a:p>
            <a:pPr algn="l"/>
            <a:r>
              <a:rPr lang="en-US" sz="2400" dirty="0" smtClean="0">
                <a:solidFill>
                  <a:srgbClr val="FFC000"/>
                </a:solidFill>
              </a:rPr>
              <a:t>hidden - Defines a hidden border</a:t>
            </a:r>
          </a:p>
          <a:p>
            <a:pPr algn="l"/>
            <a:endParaRPr lang="en-US" sz="2400" dirty="0" smtClean="0"/>
          </a:p>
          <a:p>
            <a:pPr algn="l"/>
            <a:endParaRPr lang="en-US" sz="3800" dirty="0" smtClean="0">
              <a:solidFill>
                <a:schemeClr val="bg2">
                  <a:lumMod val="60000"/>
                  <a:lumOff val="40000"/>
                </a:schemeClr>
              </a:solidFill>
            </a:endParaRPr>
          </a:p>
          <a:p>
            <a:pPr algn="l"/>
            <a:r>
              <a:rPr lang="en-US" sz="2300" dirty="0" err="1" smtClean="0">
                <a:solidFill>
                  <a:schemeClr val="bg2">
                    <a:lumMod val="60000"/>
                    <a:lumOff val="40000"/>
                  </a:schemeClr>
                </a:solidFill>
              </a:rPr>
              <a:t>p.dotted</a:t>
            </a:r>
            <a:r>
              <a:rPr lang="en-US" sz="2300" dirty="0" smtClean="0">
                <a:solidFill>
                  <a:schemeClr val="bg2">
                    <a:lumMod val="60000"/>
                    <a:lumOff val="40000"/>
                  </a:schemeClr>
                </a:solidFill>
              </a:rPr>
              <a:t> {border-style: dotted;}</a:t>
            </a:r>
            <a:br>
              <a:rPr lang="en-US" sz="2300" dirty="0" smtClean="0">
                <a:solidFill>
                  <a:schemeClr val="bg2">
                    <a:lumMod val="60000"/>
                    <a:lumOff val="40000"/>
                  </a:schemeClr>
                </a:solidFill>
              </a:rPr>
            </a:br>
            <a:r>
              <a:rPr lang="en-US" sz="2300" dirty="0" err="1" smtClean="0">
                <a:solidFill>
                  <a:schemeClr val="bg2">
                    <a:lumMod val="60000"/>
                    <a:lumOff val="40000"/>
                  </a:schemeClr>
                </a:solidFill>
              </a:rPr>
              <a:t>p.dashed</a:t>
            </a:r>
            <a:r>
              <a:rPr lang="en-US" sz="2300" dirty="0" smtClean="0">
                <a:solidFill>
                  <a:schemeClr val="bg2">
                    <a:lumMod val="60000"/>
                    <a:lumOff val="40000"/>
                  </a:schemeClr>
                </a:solidFill>
              </a:rPr>
              <a:t> {border-style: dashed;}</a:t>
            </a:r>
            <a:br>
              <a:rPr lang="en-US" sz="2300" dirty="0" smtClean="0">
                <a:solidFill>
                  <a:schemeClr val="bg2">
                    <a:lumMod val="60000"/>
                    <a:lumOff val="40000"/>
                  </a:schemeClr>
                </a:solidFill>
              </a:rPr>
            </a:br>
            <a:r>
              <a:rPr lang="en-US" sz="2300" dirty="0" err="1" smtClean="0">
                <a:solidFill>
                  <a:schemeClr val="bg2">
                    <a:lumMod val="60000"/>
                    <a:lumOff val="40000"/>
                  </a:schemeClr>
                </a:solidFill>
              </a:rPr>
              <a:t>p.solid</a:t>
            </a:r>
            <a:r>
              <a:rPr lang="en-US" sz="2300" dirty="0" smtClean="0">
                <a:solidFill>
                  <a:schemeClr val="bg2">
                    <a:lumMod val="60000"/>
                    <a:lumOff val="40000"/>
                  </a:schemeClr>
                </a:solidFill>
              </a:rPr>
              <a:t> {border-style: solid;}</a:t>
            </a:r>
            <a:br>
              <a:rPr lang="en-US" sz="2300" dirty="0" smtClean="0">
                <a:solidFill>
                  <a:schemeClr val="bg2">
                    <a:lumMod val="60000"/>
                    <a:lumOff val="40000"/>
                  </a:schemeClr>
                </a:solidFill>
              </a:rPr>
            </a:br>
            <a:r>
              <a:rPr lang="en-US" sz="2300" dirty="0" err="1" smtClean="0">
                <a:solidFill>
                  <a:schemeClr val="bg2">
                    <a:lumMod val="60000"/>
                    <a:lumOff val="40000"/>
                  </a:schemeClr>
                </a:solidFill>
              </a:rPr>
              <a:t>p.double</a:t>
            </a:r>
            <a:r>
              <a:rPr lang="en-US" sz="2300" dirty="0" smtClean="0">
                <a:solidFill>
                  <a:schemeClr val="bg2">
                    <a:lumMod val="60000"/>
                    <a:lumOff val="40000"/>
                  </a:schemeClr>
                </a:solidFill>
              </a:rPr>
              <a:t> {border-style: double;}</a:t>
            </a:r>
            <a:br>
              <a:rPr lang="en-US" sz="2300" dirty="0" smtClean="0">
                <a:solidFill>
                  <a:schemeClr val="bg2">
                    <a:lumMod val="60000"/>
                    <a:lumOff val="40000"/>
                  </a:schemeClr>
                </a:solidFill>
              </a:rPr>
            </a:br>
            <a:r>
              <a:rPr lang="en-US" sz="2300" dirty="0" err="1" smtClean="0">
                <a:solidFill>
                  <a:schemeClr val="bg2">
                    <a:lumMod val="60000"/>
                    <a:lumOff val="40000"/>
                  </a:schemeClr>
                </a:solidFill>
              </a:rPr>
              <a:t>p.groove</a:t>
            </a:r>
            <a:r>
              <a:rPr lang="en-US" sz="2300" dirty="0" smtClean="0">
                <a:solidFill>
                  <a:schemeClr val="bg2">
                    <a:lumMod val="60000"/>
                    <a:lumOff val="40000"/>
                  </a:schemeClr>
                </a:solidFill>
              </a:rPr>
              <a:t> {border-style: groove;}</a:t>
            </a:r>
            <a:br>
              <a:rPr lang="en-US" sz="2300" dirty="0" smtClean="0">
                <a:solidFill>
                  <a:schemeClr val="bg2">
                    <a:lumMod val="60000"/>
                    <a:lumOff val="40000"/>
                  </a:schemeClr>
                </a:solidFill>
              </a:rPr>
            </a:br>
            <a:r>
              <a:rPr lang="en-US" sz="2300" dirty="0" err="1" smtClean="0">
                <a:solidFill>
                  <a:schemeClr val="bg2">
                    <a:lumMod val="60000"/>
                    <a:lumOff val="40000"/>
                  </a:schemeClr>
                </a:solidFill>
              </a:rPr>
              <a:t>p.ridge</a:t>
            </a:r>
            <a:r>
              <a:rPr lang="en-US" sz="2300" dirty="0" smtClean="0">
                <a:solidFill>
                  <a:schemeClr val="bg2">
                    <a:lumMod val="60000"/>
                    <a:lumOff val="40000"/>
                  </a:schemeClr>
                </a:solidFill>
              </a:rPr>
              <a:t> {border-style: ridge;}</a:t>
            </a:r>
            <a:br>
              <a:rPr lang="en-US" sz="2300" dirty="0" smtClean="0">
                <a:solidFill>
                  <a:schemeClr val="bg2">
                    <a:lumMod val="60000"/>
                    <a:lumOff val="40000"/>
                  </a:schemeClr>
                </a:solidFill>
              </a:rPr>
            </a:br>
            <a:r>
              <a:rPr lang="en-US" sz="2300" dirty="0" err="1" smtClean="0">
                <a:solidFill>
                  <a:schemeClr val="bg2">
                    <a:lumMod val="60000"/>
                    <a:lumOff val="40000"/>
                  </a:schemeClr>
                </a:solidFill>
              </a:rPr>
              <a:t>p.inset</a:t>
            </a:r>
            <a:r>
              <a:rPr lang="en-US" sz="2300" dirty="0" smtClean="0">
                <a:solidFill>
                  <a:schemeClr val="bg2">
                    <a:lumMod val="60000"/>
                    <a:lumOff val="40000"/>
                  </a:schemeClr>
                </a:solidFill>
              </a:rPr>
              <a:t> {border-style: inset;}</a:t>
            </a:r>
            <a:br>
              <a:rPr lang="en-US" sz="2300" dirty="0" smtClean="0">
                <a:solidFill>
                  <a:schemeClr val="bg2">
                    <a:lumMod val="60000"/>
                    <a:lumOff val="40000"/>
                  </a:schemeClr>
                </a:solidFill>
              </a:rPr>
            </a:br>
            <a:r>
              <a:rPr lang="en-US" sz="2300" dirty="0" err="1" smtClean="0">
                <a:solidFill>
                  <a:schemeClr val="bg2">
                    <a:lumMod val="60000"/>
                    <a:lumOff val="40000"/>
                  </a:schemeClr>
                </a:solidFill>
              </a:rPr>
              <a:t>p.outset</a:t>
            </a:r>
            <a:r>
              <a:rPr lang="en-US" sz="2300" dirty="0" smtClean="0">
                <a:solidFill>
                  <a:schemeClr val="bg2">
                    <a:lumMod val="60000"/>
                    <a:lumOff val="40000"/>
                  </a:schemeClr>
                </a:solidFill>
              </a:rPr>
              <a:t> {border-style: outset;}</a:t>
            </a:r>
            <a:br>
              <a:rPr lang="en-US" sz="2300" dirty="0" smtClean="0">
                <a:solidFill>
                  <a:schemeClr val="bg2">
                    <a:lumMod val="60000"/>
                    <a:lumOff val="40000"/>
                  </a:schemeClr>
                </a:solidFill>
              </a:rPr>
            </a:br>
            <a:r>
              <a:rPr lang="en-US" sz="2300" dirty="0" err="1" smtClean="0">
                <a:solidFill>
                  <a:schemeClr val="bg2">
                    <a:lumMod val="60000"/>
                    <a:lumOff val="40000"/>
                  </a:schemeClr>
                </a:solidFill>
              </a:rPr>
              <a:t>p.none</a:t>
            </a:r>
            <a:r>
              <a:rPr lang="en-US" sz="2300" dirty="0" smtClean="0">
                <a:solidFill>
                  <a:schemeClr val="bg2">
                    <a:lumMod val="60000"/>
                    <a:lumOff val="40000"/>
                  </a:schemeClr>
                </a:solidFill>
              </a:rPr>
              <a:t> {border-style: none;}</a:t>
            </a:r>
            <a:br>
              <a:rPr lang="en-US" sz="2300" dirty="0" smtClean="0">
                <a:solidFill>
                  <a:schemeClr val="bg2">
                    <a:lumMod val="60000"/>
                    <a:lumOff val="40000"/>
                  </a:schemeClr>
                </a:solidFill>
              </a:rPr>
            </a:br>
            <a:r>
              <a:rPr lang="en-US" sz="2300" dirty="0" err="1" smtClean="0">
                <a:solidFill>
                  <a:schemeClr val="bg2">
                    <a:lumMod val="60000"/>
                    <a:lumOff val="40000"/>
                  </a:schemeClr>
                </a:solidFill>
              </a:rPr>
              <a:t>p.hidden</a:t>
            </a:r>
            <a:r>
              <a:rPr lang="en-US" sz="2300" dirty="0" smtClean="0">
                <a:solidFill>
                  <a:schemeClr val="bg2">
                    <a:lumMod val="60000"/>
                    <a:lumOff val="40000"/>
                  </a:schemeClr>
                </a:solidFill>
              </a:rPr>
              <a:t> {border-style: hidden;}</a:t>
            </a:r>
            <a:br>
              <a:rPr lang="en-US" sz="2300" dirty="0" smtClean="0">
                <a:solidFill>
                  <a:schemeClr val="bg2">
                    <a:lumMod val="60000"/>
                    <a:lumOff val="40000"/>
                  </a:schemeClr>
                </a:solidFill>
              </a:rPr>
            </a:br>
            <a:r>
              <a:rPr lang="en-US" sz="2300" dirty="0" smtClean="0">
                <a:solidFill>
                  <a:schemeClr val="bg2">
                    <a:lumMod val="60000"/>
                    <a:lumOff val="40000"/>
                  </a:schemeClr>
                </a:solidFill>
              </a:rPr>
              <a:t>p.mix {border-style: dotted dashed solid double;}</a:t>
            </a:r>
            <a:endParaRPr lang="en-US" sz="3800" dirty="0">
              <a:solidFill>
                <a:schemeClr val="bg2">
                  <a:lumMod val="60000"/>
                  <a:lumOff val="40000"/>
                </a:schemeClr>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62500" lnSpcReduction="20000"/>
          </a:bodyPr>
          <a:lstStyle/>
          <a:p>
            <a:pPr algn="l"/>
            <a:r>
              <a:rPr lang="en-US" sz="2400" dirty="0" smtClean="0"/>
              <a:t>CSS Border Width</a:t>
            </a:r>
          </a:p>
          <a:p>
            <a:pPr algn="l"/>
            <a:r>
              <a:rPr lang="en-US" sz="2400" dirty="0" smtClean="0"/>
              <a:t>The border-width property specifies the width of the four borders.</a:t>
            </a:r>
          </a:p>
          <a:p>
            <a:pPr algn="l"/>
            <a:r>
              <a:rPr lang="en-US" sz="2400" dirty="0" smtClean="0"/>
              <a:t>The width can be set as a specific size (in </a:t>
            </a:r>
            <a:r>
              <a:rPr lang="en-US" sz="2400" dirty="0" err="1" smtClean="0"/>
              <a:t>px</a:t>
            </a:r>
            <a:r>
              <a:rPr lang="en-US" sz="2400" dirty="0" smtClean="0"/>
              <a:t>, pt, cm, </a:t>
            </a:r>
            <a:r>
              <a:rPr lang="en-US" sz="2400" dirty="0" err="1" smtClean="0"/>
              <a:t>em</a:t>
            </a:r>
            <a:r>
              <a:rPr lang="en-US" sz="2400" dirty="0" smtClean="0"/>
              <a:t>, etc) or by using one of the three pre-defined values: thin, medium, or thick:</a:t>
            </a:r>
          </a:p>
          <a:p>
            <a:pPr algn="l"/>
            <a:r>
              <a:rPr lang="en-US" sz="2400" dirty="0" smtClean="0"/>
              <a:t>Demonstration of the different border widths:</a:t>
            </a:r>
          </a:p>
          <a:p>
            <a:pPr algn="l"/>
            <a:r>
              <a:rPr lang="en-US" sz="2400" dirty="0" err="1" smtClean="0">
                <a:solidFill>
                  <a:srgbClr val="FFC000"/>
                </a:solidFill>
              </a:rPr>
              <a:t>p.one</a:t>
            </a:r>
            <a:r>
              <a:rPr lang="en-US" sz="2400" dirty="0" smtClean="0">
                <a:solidFill>
                  <a:srgbClr val="FFC000"/>
                </a:solidFill>
              </a:rPr>
              <a:t> {</a:t>
            </a:r>
            <a:br>
              <a:rPr lang="en-US" sz="2400" dirty="0" smtClean="0">
                <a:solidFill>
                  <a:srgbClr val="FFC000"/>
                </a:solidFill>
              </a:rPr>
            </a:br>
            <a:r>
              <a:rPr lang="en-US" sz="2400" dirty="0" smtClean="0">
                <a:solidFill>
                  <a:srgbClr val="FFC000"/>
                </a:solidFill>
              </a:rPr>
              <a:t>  border-style: solid;</a:t>
            </a:r>
            <a:br>
              <a:rPr lang="en-US" sz="2400" dirty="0" smtClean="0">
                <a:solidFill>
                  <a:srgbClr val="FFC000"/>
                </a:solidFill>
              </a:rPr>
            </a:br>
            <a:r>
              <a:rPr lang="en-US" sz="2400" dirty="0" smtClean="0">
                <a:solidFill>
                  <a:srgbClr val="FFC000"/>
                </a:solidFill>
              </a:rPr>
              <a:t>  border-width: 5px;</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err="1" smtClean="0">
                <a:solidFill>
                  <a:srgbClr val="FFC000"/>
                </a:solidFill>
              </a:rPr>
              <a:t>p.two</a:t>
            </a:r>
            <a:r>
              <a:rPr lang="en-US" sz="2400" dirty="0" smtClean="0">
                <a:solidFill>
                  <a:srgbClr val="FFC000"/>
                </a:solidFill>
              </a:rPr>
              <a:t> {</a:t>
            </a:r>
            <a:br>
              <a:rPr lang="en-US" sz="2400" dirty="0" smtClean="0">
                <a:solidFill>
                  <a:srgbClr val="FFC000"/>
                </a:solidFill>
              </a:rPr>
            </a:br>
            <a:r>
              <a:rPr lang="en-US" sz="2400" dirty="0" smtClean="0">
                <a:solidFill>
                  <a:srgbClr val="FFC000"/>
                </a:solidFill>
              </a:rPr>
              <a:t>  border-style: solid;</a:t>
            </a:r>
            <a:br>
              <a:rPr lang="en-US" sz="2400" dirty="0" smtClean="0">
                <a:solidFill>
                  <a:srgbClr val="FFC000"/>
                </a:solidFill>
              </a:rPr>
            </a:br>
            <a:r>
              <a:rPr lang="en-US" sz="2400" dirty="0" smtClean="0">
                <a:solidFill>
                  <a:srgbClr val="FFC000"/>
                </a:solidFill>
              </a:rPr>
              <a:t>  border-width: medium;</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err="1" smtClean="0">
                <a:solidFill>
                  <a:srgbClr val="FFC000"/>
                </a:solidFill>
              </a:rPr>
              <a:t>p.three</a:t>
            </a:r>
            <a:r>
              <a:rPr lang="en-US" sz="2400" dirty="0" smtClean="0">
                <a:solidFill>
                  <a:srgbClr val="FFC000"/>
                </a:solidFill>
              </a:rPr>
              <a:t> {</a:t>
            </a:r>
            <a:br>
              <a:rPr lang="en-US" sz="2400" dirty="0" smtClean="0">
                <a:solidFill>
                  <a:srgbClr val="FFC000"/>
                </a:solidFill>
              </a:rPr>
            </a:br>
            <a:r>
              <a:rPr lang="en-US" sz="2400" dirty="0" smtClean="0">
                <a:solidFill>
                  <a:srgbClr val="FFC000"/>
                </a:solidFill>
              </a:rPr>
              <a:t>  border-style: dotted;</a:t>
            </a:r>
            <a:br>
              <a:rPr lang="en-US" sz="2400" dirty="0" smtClean="0">
                <a:solidFill>
                  <a:srgbClr val="FFC000"/>
                </a:solidFill>
              </a:rPr>
            </a:br>
            <a:r>
              <a:rPr lang="en-US" sz="2400" dirty="0" smtClean="0">
                <a:solidFill>
                  <a:srgbClr val="FFC000"/>
                </a:solidFill>
              </a:rPr>
              <a:t>  border-width: 2px;</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err="1" smtClean="0">
                <a:solidFill>
                  <a:srgbClr val="FFC000"/>
                </a:solidFill>
              </a:rPr>
              <a:t>p.four</a:t>
            </a:r>
            <a:r>
              <a:rPr lang="en-US" sz="2400" dirty="0" smtClean="0">
                <a:solidFill>
                  <a:srgbClr val="FFC000"/>
                </a:solidFill>
              </a:rPr>
              <a:t> {</a:t>
            </a:r>
            <a:br>
              <a:rPr lang="en-US" sz="2400" dirty="0" smtClean="0">
                <a:solidFill>
                  <a:srgbClr val="FFC000"/>
                </a:solidFill>
              </a:rPr>
            </a:br>
            <a:r>
              <a:rPr lang="en-US" sz="2400" dirty="0" smtClean="0">
                <a:solidFill>
                  <a:srgbClr val="FFC000"/>
                </a:solidFill>
              </a:rPr>
              <a:t>  border-style: dotted;</a:t>
            </a:r>
            <a:br>
              <a:rPr lang="en-US" sz="2400" dirty="0" smtClean="0">
                <a:solidFill>
                  <a:srgbClr val="FFC000"/>
                </a:solidFill>
              </a:rPr>
            </a:br>
            <a:r>
              <a:rPr lang="en-US" sz="2400" dirty="0" smtClean="0">
                <a:solidFill>
                  <a:srgbClr val="FFC000"/>
                </a:solidFill>
              </a:rPr>
              <a:t>  border-width: thick;</a:t>
            </a:r>
            <a:br>
              <a:rPr lang="en-US" sz="2400" dirty="0" smtClean="0">
                <a:solidFill>
                  <a:srgbClr val="FFC000"/>
                </a:solidFill>
              </a:rPr>
            </a:br>
            <a:r>
              <a:rPr lang="en-US" sz="2400" dirty="0" smtClean="0">
                <a:solidFill>
                  <a:srgbClr val="FFC000"/>
                </a:solidFill>
              </a:rPr>
              <a:t>}</a:t>
            </a:r>
          </a:p>
          <a:p>
            <a:pPr algn="l"/>
            <a:endParaRPr lang="en-US" sz="2400" dirty="0">
              <a:solidFill>
                <a:schemeClr val="bg2">
                  <a:lumMod val="60000"/>
                  <a:lumOff val="40000"/>
                </a:schemeClr>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a:bodyPr>
          <a:lstStyle/>
          <a:p>
            <a:pPr algn="l"/>
            <a:r>
              <a:rPr lang="en-US" sz="2400" dirty="0" smtClean="0"/>
              <a:t>CSS Border Color</a:t>
            </a:r>
          </a:p>
          <a:p>
            <a:pPr algn="l"/>
            <a:r>
              <a:rPr lang="en-US" sz="2400" dirty="0" smtClean="0"/>
              <a:t>The border-color property is used to set the color of the four borders.</a:t>
            </a:r>
          </a:p>
          <a:p>
            <a:pPr algn="l"/>
            <a:r>
              <a:rPr lang="en-US" sz="2400" dirty="0" err="1" smtClean="0"/>
              <a:t>p.one</a:t>
            </a:r>
            <a:r>
              <a:rPr lang="en-US" sz="2400" dirty="0" smtClean="0"/>
              <a:t> {</a:t>
            </a:r>
            <a:br>
              <a:rPr lang="en-US" sz="2400" dirty="0" smtClean="0"/>
            </a:br>
            <a:r>
              <a:rPr lang="en-US" sz="2400" dirty="0" smtClean="0"/>
              <a:t>  border-style: solid;</a:t>
            </a:r>
            <a:br>
              <a:rPr lang="en-US" sz="2400" dirty="0" smtClean="0"/>
            </a:br>
            <a:r>
              <a:rPr lang="en-US" sz="2400" dirty="0" smtClean="0"/>
              <a:t>  border-color: red;</a:t>
            </a:r>
            <a:br>
              <a:rPr lang="en-US" sz="2400" dirty="0" smtClean="0"/>
            </a:b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7500" lnSpcReduction="20000"/>
          </a:bodyPr>
          <a:lstStyle/>
          <a:p>
            <a:pPr algn="l"/>
            <a:r>
              <a:rPr lang="en-US" sz="2400" dirty="0" smtClean="0"/>
              <a:t>CSS Margins</a:t>
            </a:r>
          </a:p>
          <a:p>
            <a:pPr algn="l"/>
            <a:r>
              <a:rPr lang="en-US" sz="2400" dirty="0" smtClean="0"/>
              <a:t>The CSS margin properties are used to create space around elements, outside of any defined borders.</a:t>
            </a:r>
          </a:p>
          <a:p>
            <a:pPr algn="l"/>
            <a:r>
              <a:rPr lang="en-US" sz="2400" dirty="0" smtClean="0"/>
              <a:t>With CSS, you have full control over the margins. There are properties for setting the margin for each side of an element (top, right, bottom, and left).</a:t>
            </a:r>
          </a:p>
          <a:p>
            <a:pPr algn="l"/>
            <a:r>
              <a:rPr lang="en-US" sz="2400" dirty="0" smtClean="0"/>
              <a:t>Margin - Individual Sides</a:t>
            </a:r>
          </a:p>
          <a:p>
            <a:pPr algn="l"/>
            <a:r>
              <a:rPr lang="en-US" sz="2400" dirty="0" smtClean="0"/>
              <a:t>CSS has properties for specifying the margin for each side of an element:</a:t>
            </a:r>
          </a:p>
          <a:p>
            <a:pPr algn="l"/>
            <a:r>
              <a:rPr lang="en-US" sz="2400" dirty="0" smtClean="0">
                <a:solidFill>
                  <a:srgbClr val="FFC000"/>
                </a:solidFill>
              </a:rPr>
              <a:t>margin-top</a:t>
            </a:r>
          </a:p>
          <a:p>
            <a:pPr algn="l"/>
            <a:r>
              <a:rPr lang="en-US" sz="2400" dirty="0" smtClean="0">
                <a:solidFill>
                  <a:srgbClr val="FFC000"/>
                </a:solidFill>
              </a:rPr>
              <a:t>margin-right</a:t>
            </a:r>
          </a:p>
          <a:p>
            <a:pPr algn="l"/>
            <a:r>
              <a:rPr lang="en-US" sz="2400" dirty="0" smtClean="0">
                <a:solidFill>
                  <a:srgbClr val="FFC000"/>
                </a:solidFill>
              </a:rPr>
              <a:t>margin-bottom</a:t>
            </a:r>
          </a:p>
          <a:p>
            <a:pPr algn="l"/>
            <a:r>
              <a:rPr lang="en-US" sz="2400" dirty="0" smtClean="0">
                <a:solidFill>
                  <a:srgbClr val="FFC000"/>
                </a:solidFill>
              </a:rPr>
              <a:t>margin-left</a:t>
            </a:r>
          </a:p>
          <a:p>
            <a:pPr algn="l"/>
            <a:endParaRPr lang="en-US" sz="2400" dirty="0" smtClean="0">
              <a:solidFill>
                <a:srgbClr val="FFC000"/>
              </a:solidFill>
            </a:endParaRPr>
          </a:p>
          <a:p>
            <a:pPr algn="l"/>
            <a:r>
              <a:rPr lang="en-US" sz="2000" dirty="0" smtClean="0">
                <a:solidFill>
                  <a:srgbClr val="FFC000"/>
                </a:solidFill>
              </a:rPr>
              <a:t>p {</a:t>
            </a:r>
            <a:br>
              <a:rPr lang="en-US" sz="2000" dirty="0" smtClean="0">
                <a:solidFill>
                  <a:srgbClr val="FFC000"/>
                </a:solidFill>
              </a:rPr>
            </a:br>
            <a:r>
              <a:rPr lang="en-US" sz="2000" dirty="0" smtClean="0">
                <a:solidFill>
                  <a:srgbClr val="FFC000"/>
                </a:solidFill>
              </a:rPr>
              <a:t>  margin-top: 100px;</a:t>
            </a:r>
            <a:br>
              <a:rPr lang="en-US" sz="2000" dirty="0" smtClean="0">
                <a:solidFill>
                  <a:srgbClr val="FFC000"/>
                </a:solidFill>
              </a:rPr>
            </a:br>
            <a:r>
              <a:rPr lang="en-US" sz="2000" dirty="0" smtClean="0">
                <a:solidFill>
                  <a:srgbClr val="FFC000"/>
                </a:solidFill>
              </a:rPr>
              <a:t>  margin-bottom: 100px;</a:t>
            </a:r>
            <a:br>
              <a:rPr lang="en-US" sz="2000" dirty="0" smtClean="0">
                <a:solidFill>
                  <a:srgbClr val="FFC000"/>
                </a:solidFill>
              </a:rPr>
            </a:br>
            <a:r>
              <a:rPr lang="en-US" sz="2000" dirty="0" smtClean="0">
                <a:solidFill>
                  <a:srgbClr val="FFC000"/>
                </a:solidFill>
              </a:rPr>
              <a:t>  margin-right: 150px;</a:t>
            </a:r>
            <a:br>
              <a:rPr lang="en-US" sz="2000" dirty="0" smtClean="0">
                <a:solidFill>
                  <a:srgbClr val="FFC000"/>
                </a:solidFill>
              </a:rPr>
            </a:br>
            <a:r>
              <a:rPr lang="en-US" sz="2000" dirty="0" smtClean="0">
                <a:solidFill>
                  <a:srgbClr val="FFC000"/>
                </a:solidFill>
              </a:rPr>
              <a:t>  margin-left: 80px;</a:t>
            </a:r>
            <a:br>
              <a:rPr lang="en-US" sz="2000" dirty="0" smtClean="0">
                <a:solidFill>
                  <a:srgbClr val="FFC000"/>
                </a:solidFill>
              </a:rPr>
            </a:br>
            <a:r>
              <a:rPr lang="en-US" sz="2000" dirty="0" smtClean="0">
                <a:solidFill>
                  <a:srgbClr val="FFC000"/>
                </a:solidFill>
              </a:rPr>
              <a:t>}</a:t>
            </a:r>
            <a:endParaRPr lang="en-US" sz="2400" dirty="0" smtClean="0">
              <a:solidFill>
                <a:srgbClr val="FFC000"/>
              </a:solidFill>
            </a:endParaRP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85000" lnSpcReduction="10000"/>
          </a:bodyPr>
          <a:lstStyle/>
          <a:p>
            <a:pPr algn="l"/>
            <a:r>
              <a:rPr lang="en-US" sz="2400" dirty="0" smtClean="0"/>
              <a:t>CSS Padding</a:t>
            </a:r>
          </a:p>
          <a:p>
            <a:pPr algn="l"/>
            <a:r>
              <a:rPr lang="en-US" sz="2400" dirty="0" smtClean="0"/>
              <a:t>Padding </a:t>
            </a:r>
            <a:r>
              <a:rPr lang="en-US" sz="2400" dirty="0" smtClean="0"/>
              <a:t>is used to create space around an element's content, inside of any defined borders.</a:t>
            </a:r>
          </a:p>
          <a:p>
            <a:pPr algn="l"/>
            <a:r>
              <a:rPr lang="en-US" sz="2400" dirty="0" smtClean="0"/>
              <a:t>Padding - Individual Sides</a:t>
            </a:r>
          </a:p>
          <a:p>
            <a:pPr algn="l"/>
            <a:r>
              <a:rPr lang="en-US" sz="2400" dirty="0" smtClean="0"/>
              <a:t>CSS has properties for specifying the padding for each side of an element:</a:t>
            </a:r>
          </a:p>
          <a:p>
            <a:pPr algn="l"/>
            <a:r>
              <a:rPr lang="en-US" sz="2400" dirty="0" smtClean="0">
                <a:solidFill>
                  <a:srgbClr val="FFC000"/>
                </a:solidFill>
              </a:rPr>
              <a:t>padding-top</a:t>
            </a:r>
          </a:p>
          <a:p>
            <a:pPr algn="l"/>
            <a:r>
              <a:rPr lang="en-US" sz="2400" dirty="0" smtClean="0">
                <a:solidFill>
                  <a:srgbClr val="FFC000"/>
                </a:solidFill>
              </a:rPr>
              <a:t>padding-right</a:t>
            </a:r>
          </a:p>
          <a:p>
            <a:pPr algn="l"/>
            <a:r>
              <a:rPr lang="en-US" sz="2400" dirty="0" smtClean="0">
                <a:solidFill>
                  <a:srgbClr val="FFC000"/>
                </a:solidFill>
              </a:rPr>
              <a:t>padding-bottom</a:t>
            </a:r>
          </a:p>
          <a:p>
            <a:pPr algn="l"/>
            <a:r>
              <a:rPr lang="en-US" sz="2400" dirty="0" smtClean="0">
                <a:solidFill>
                  <a:srgbClr val="FFC000"/>
                </a:solidFill>
              </a:rPr>
              <a:t>padding-left</a:t>
            </a:r>
          </a:p>
          <a:p>
            <a:pPr algn="l"/>
            <a:r>
              <a:rPr lang="en-US" sz="2400" dirty="0" smtClean="0">
                <a:solidFill>
                  <a:srgbClr val="FFC000"/>
                </a:solidFill>
              </a:rPr>
              <a:t>div {</a:t>
            </a:r>
            <a:br>
              <a:rPr lang="en-US" sz="2400" dirty="0" smtClean="0">
                <a:solidFill>
                  <a:srgbClr val="FFC000"/>
                </a:solidFill>
              </a:rPr>
            </a:br>
            <a:r>
              <a:rPr lang="en-US" sz="2400" dirty="0" smtClean="0">
                <a:solidFill>
                  <a:srgbClr val="FFC000"/>
                </a:solidFill>
              </a:rPr>
              <a:t>  padding-top: 50px;</a:t>
            </a:r>
            <a:br>
              <a:rPr lang="en-US" sz="2400" dirty="0" smtClean="0">
                <a:solidFill>
                  <a:srgbClr val="FFC000"/>
                </a:solidFill>
              </a:rPr>
            </a:br>
            <a:r>
              <a:rPr lang="en-US" sz="2400" dirty="0" smtClean="0">
                <a:solidFill>
                  <a:srgbClr val="FFC000"/>
                </a:solidFill>
              </a:rPr>
              <a:t>  padding-right: 30px;</a:t>
            </a:r>
            <a:br>
              <a:rPr lang="en-US" sz="2400" dirty="0" smtClean="0">
                <a:solidFill>
                  <a:srgbClr val="FFC000"/>
                </a:solidFill>
              </a:rPr>
            </a:br>
            <a:r>
              <a:rPr lang="en-US" sz="2400" dirty="0" smtClean="0">
                <a:solidFill>
                  <a:srgbClr val="FFC000"/>
                </a:solidFill>
              </a:rPr>
              <a:t>  padding-bottom: 50px;</a:t>
            </a:r>
            <a:br>
              <a:rPr lang="en-US" sz="2400" dirty="0" smtClean="0">
                <a:solidFill>
                  <a:srgbClr val="FFC000"/>
                </a:solidFill>
              </a:rPr>
            </a:br>
            <a:r>
              <a:rPr lang="en-US" sz="2400" dirty="0" smtClean="0">
                <a:solidFill>
                  <a:srgbClr val="FFC000"/>
                </a:solidFill>
              </a:rPr>
              <a:t>  padding-left: 80px;</a:t>
            </a:r>
            <a:br>
              <a:rPr lang="en-US" sz="2400" dirty="0" smtClean="0">
                <a:solidFill>
                  <a:srgbClr val="FFC000"/>
                </a:solidFill>
              </a:rPr>
            </a:br>
            <a:r>
              <a:rPr lang="en-US" sz="2400" dirty="0" smtClean="0">
                <a:solidFill>
                  <a:srgbClr val="FFC000"/>
                </a:solidFill>
              </a:rPr>
              <a:t>}</a:t>
            </a:r>
          </a:p>
          <a:p>
            <a:pPr algn="l"/>
            <a:endParaRPr lang="en-US" sz="2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CSS Height and width</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85000" lnSpcReduction="20000"/>
          </a:bodyPr>
          <a:lstStyle/>
          <a:p>
            <a:pPr algn="l"/>
            <a:r>
              <a:rPr lang="en-US" sz="2400" dirty="0" smtClean="0"/>
              <a:t>The CSS height and width properties are used to set the height and width of an element.</a:t>
            </a:r>
          </a:p>
          <a:p>
            <a:pPr algn="l"/>
            <a:r>
              <a:rPr lang="en-US" sz="2400" dirty="0" smtClean="0"/>
              <a:t>The CSS max-width property is used to set the maximum width of an element.</a:t>
            </a:r>
          </a:p>
          <a:p>
            <a:pPr algn="l"/>
            <a:r>
              <a:rPr lang="en-US" sz="2400" dirty="0" smtClean="0"/>
              <a:t>CSS height and width Values</a:t>
            </a:r>
          </a:p>
          <a:p>
            <a:pPr algn="l"/>
            <a:r>
              <a:rPr lang="en-US" sz="2400" dirty="0" smtClean="0"/>
              <a:t>The height and width properties may have the following values:</a:t>
            </a:r>
          </a:p>
          <a:p>
            <a:pPr algn="l"/>
            <a:r>
              <a:rPr lang="en-US" sz="2400" dirty="0" smtClean="0">
                <a:solidFill>
                  <a:srgbClr val="FFC000"/>
                </a:solidFill>
              </a:rPr>
              <a:t>auto - This is default. The browser calculates the height and width</a:t>
            </a:r>
          </a:p>
          <a:p>
            <a:pPr algn="l"/>
            <a:r>
              <a:rPr lang="en-US" sz="2400" dirty="0" smtClean="0">
                <a:solidFill>
                  <a:srgbClr val="FFC000"/>
                </a:solidFill>
              </a:rPr>
              <a:t>length - Defines the height/width in </a:t>
            </a:r>
            <a:r>
              <a:rPr lang="en-US" sz="2400" dirty="0" err="1" smtClean="0">
                <a:solidFill>
                  <a:srgbClr val="FFC000"/>
                </a:solidFill>
              </a:rPr>
              <a:t>px</a:t>
            </a:r>
            <a:r>
              <a:rPr lang="en-US" sz="2400" dirty="0" smtClean="0">
                <a:solidFill>
                  <a:srgbClr val="FFC000"/>
                </a:solidFill>
              </a:rPr>
              <a:t>, cm etc.</a:t>
            </a:r>
          </a:p>
          <a:p>
            <a:pPr algn="l"/>
            <a:r>
              <a:rPr lang="en-US" sz="2400" dirty="0" smtClean="0">
                <a:solidFill>
                  <a:srgbClr val="FFC000"/>
                </a:solidFill>
              </a:rPr>
              <a:t>% - Defines the height/width in percent of the containing block</a:t>
            </a:r>
          </a:p>
          <a:p>
            <a:pPr algn="l"/>
            <a:r>
              <a:rPr lang="en-US" sz="2400" dirty="0" smtClean="0">
                <a:solidFill>
                  <a:srgbClr val="FFC000"/>
                </a:solidFill>
              </a:rPr>
              <a:t>initial - Sets the height/width to its default value</a:t>
            </a:r>
          </a:p>
          <a:p>
            <a:pPr algn="l"/>
            <a:r>
              <a:rPr lang="en-US" sz="2400" dirty="0" smtClean="0">
                <a:solidFill>
                  <a:srgbClr val="FFC000"/>
                </a:solidFill>
              </a:rPr>
              <a:t>inherit - The height/width will be inherited from its parent value</a:t>
            </a:r>
          </a:p>
          <a:p>
            <a:pPr algn="l"/>
            <a:r>
              <a:rPr lang="en-US" sz="2000" dirty="0" smtClean="0">
                <a:solidFill>
                  <a:srgbClr val="FFC000"/>
                </a:solidFill>
              </a:rPr>
              <a:t>div {</a:t>
            </a:r>
            <a:br>
              <a:rPr lang="en-US" sz="2000" dirty="0" smtClean="0">
                <a:solidFill>
                  <a:srgbClr val="FFC000"/>
                </a:solidFill>
              </a:rPr>
            </a:br>
            <a:r>
              <a:rPr lang="en-US" sz="2000" dirty="0" smtClean="0">
                <a:solidFill>
                  <a:srgbClr val="FFC000"/>
                </a:solidFill>
              </a:rPr>
              <a:t>  height: 200px;</a:t>
            </a:r>
            <a:br>
              <a:rPr lang="en-US" sz="2000" dirty="0" smtClean="0">
                <a:solidFill>
                  <a:srgbClr val="FFC000"/>
                </a:solidFill>
              </a:rPr>
            </a:br>
            <a:r>
              <a:rPr lang="en-US" sz="2000" dirty="0" smtClean="0">
                <a:solidFill>
                  <a:srgbClr val="FFC000"/>
                </a:solidFill>
              </a:rPr>
              <a:t>  width: 50%;</a:t>
            </a:r>
            <a:br>
              <a:rPr lang="en-US" sz="2000" dirty="0" smtClean="0">
                <a:solidFill>
                  <a:srgbClr val="FFC000"/>
                </a:solidFill>
              </a:rPr>
            </a:br>
            <a:r>
              <a:rPr lang="en-US" sz="2000" dirty="0" smtClean="0">
                <a:solidFill>
                  <a:srgbClr val="FFC000"/>
                </a:solidFill>
              </a:rPr>
              <a:t>  background-color: </a:t>
            </a:r>
            <a:r>
              <a:rPr lang="en-US" sz="2000" dirty="0" err="1" smtClean="0">
                <a:solidFill>
                  <a:srgbClr val="FFC000"/>
                </a:solidFill>
              </a:rPr>
              <a:t>powderblue</a:t>
            </a:r>
            <a:r>
              <a:rPr lang="en-US" sz="2000" dirty="0" smtClean="0">
                <a:solidFill>
                  <a:srgbClr val="FFC000"/>
                </a:solidFill>
              </a:rPr>
              <a:t>;</a:t>
            </a:r>
            <a:br>
              <a:rPr lang="en-US" sz="2000" dirty="0" smtClean="0">
                <a:solidFill>
                  <a:srgbClr val="FFC000"/>
                </a:solidFill>
              </a:rPr>
            </a:br>
            <a:r>
              <a:rPr lang="en-US" sz="2000" dirty="0" smtClean="0">
                <a:solidFill>
                  <a:srgbClr val="FFC000"/>
                </a:solidFill>
              </a:rPr>
              <a:t>}</a:t>
            </a:r>
            <a:endParaRPr lang="en-US" sz="2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42852"/>
            <a:ext cx="7851648" cy="714380"/>
          </a:xfrm>
        </p:spPr>
        <p:txBody>
          <a:bodyPr anchor="ctr">
            <a:normAutofit fontScale="90000"/>
          </a:bodyPr>
          <a:lstStyle/>
          <a:p>
            <a:pPr algn="l"/>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700" dirty="0" smtClean="0"/>
              <a:t>Why </a:t>
            </a:r>
            <a:r>
              <a:rPr lang="en-US" sz="2700" dirty="0" smtClean="0"/>
              <a:t>Use CSS?</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7500" lnSpcReduction="20000"/>
          </a:bodyPr>
          <a:lstStyle/>
          <a:p>
            <a:pPr algn="l"/>
            <a:r>
              <a:rPr lang="en-US" sz="2400" dirty="0" smtClean="0"/>
              <a:t>CSS </a:t>
            </a:r>
            <a:r>
              <a:rPr lang="en-US" sz="2400" dirty="0" smtClean="0"/>
              <a:t>is used to define styles for your web pages, including the design, layout and variations in display for different devices and screen sizes</a:t>
            </a:r>
            <a:r>
              <a:rPr lang="en-US" sz="2400" dirty="0" smtClean="0"/>
              <a:t>.</a:t>
            </a:r>
          </a:p>
          <a:p>
            <a:pPr algn="l"/>
            <a:r>
              <a:rPr lang="en-US" sz="2400" dirty="0" smtClean="0"/>
              <a:t>CSS Example</a:t>
            </a:r>
          </a:p>
          <a:p>
            <a:pPr algn="l"/>
            <a:r>
              <a:rPr lang="en-US" sz="2400" dirty="0" smtClean="0"/>
              <a:t>body {</a:t>
            </a:r>
          </a:p>
          <a:p>
            <a:pPr algn="l"/>
            <a:r>
              <a:rPr lang="en-US" sz="2400" dirty="0" smtClean="0"/>
              <a:t>  background-color: </a:t>
            </a:r>
            <a:r>
              <a:rPr lang="en-US" sz="2400" dirty="0" err="1" smtClean="0"/>
              <a:t>lightblue</a:t>
            </a:r>
            <a:r>
              <a:rPr lang="en-US" sz="2400" dirty="0" smtClean="0"/>
              <a:t>;</a:t>
            </a:r>
          </a:p>
          <a:p>
            <a:pPr algn="l"/>
            <a:r>
              <a:rPr lang="en-US" sz="2400" dirty="0" smtClean="0"/>
              <a:t>}</a:t>
            </a:r>
          </a:p>
          <a:p>
            <a:pPr algn="l"/>
            <a:endParaRPr lang="en-US" sz="2400" dirty="0" smtClean="0"/>
          </a:p>
          <a:p>
            <a:pPr algn="l"/>
            <a:r>
              <a:rPr lang="en-US" sz="2400" dirty="0" smtClean="0"/>
              <a:t>h1 {</a:t>
            </a:r>
          </a:p>
          <a:p>
            <a:pPr algn="l"/>
            <a:r>
              <a:rPr lang="en-US" sz="2400" dirty="0" smtClean="0"/>
              <a:t>  color: white;</a:t>
            </a:r>
          </a:p>
          <a:p>
            <a:pPr algn="l"/>
            <a:r>
              <a:rPr lang="en-US" sz="2400" dirty="0" smtClean="0"/>
              <a:t>  text-align: center;</a:t>
            </a:r>
          </a:p>
          <a:p>
            <a:pPr algn="l"/>
            <a:r>
              <a:rPr lang="en-US" sz="2400" dirty="0" smtClean="0"/>
              <a:t>}</a:t>
            </a:r>
          </a:p>
          <a:p>
            <a:pPr algn="l"/>
            <a:endParaRPr lang="en-US" sz="2400" dirty="0" smtClean="0"/>
          </a:p>
          <a:p>
            <a:pPr algn="l"/>
            <a:r>
              <a:rPr lang="en-US" sz="2400" dirty="0" smtClean="0"/>
              <a:t>p {</a:t>
            </a:r>
          </a:p>
          <a:p>
            <a:pPr algn="l"/>
            <a:r>
              <a:rPr lang="en-US" sz="2400" dirty="0" smtClean="0"/>
              <a:t>  font-family: </a:t>
            </a:r>
            <a:r>
              <a:rPr lang="en-US" sz="2400" dirty="0" err="1" smtClean="0"/>
              <a:t>verdana</a:t>
            </a:r>
            <a:r>
              <a:rPr lang="en-US" sz="2400" dirty="0" smtClean="0"/>
              <a:t>;</a:t>
            </a:r>
          </a:p>
          <a:p>
            <a:pPr algn="l"/>
            <a:r>
              <a:rPr lang="en-US" sz="2400" dirty="0" smtClean="0"/>
              <a:t>  font-size: 20px;</a:t>
            </a:r>
          </a:p>
          <a:p>
            <a:pPr algn="l"/>
            <a:r>
              <a:rPr lang="en-US" sz="2400" dirty="0" smtClean="0"/>
              <a:t>}</a:t>
            </a:r>
            <a:endParaRPr lang="en-US" sz="2400" dirty="0" smtClean="0"/>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85000" lnSpcReduction="20000"/>
          </a:bodyPr>
          <a:lstStyle/>
          <a:p>
            <a:pPr algn="l"/>
            <a:r>
              <a:rPr lang="en-US" sz="2400" dirty="0" smtClean="0"/>
              <a:t>Setting max-width</a:t>
            </a:r>
          </a:p>
          <a:p>
            <a:pPr algn="l"/>
            <a:r>
              <a:rPr lang="en-US" sz="2400" dirty="0" smtClean="0"/>
              <a:t>The max-width property is used to set the maximum width of an element.</a:t>
            </a:r>
          </a:p>
          <a:p>
            <a:pPr algn="l"/>
            <a:r>
              <a:rPr lang="en-US" sz="2400" dirty="0" smtClean="0"/>
              <a:t>The max-width can be specified in </a:t>
            </a:r>
            <a:r>
              <a:rPr lang="en-US" sz="2400" i="1" dirty="0" smtClean="0"/>
              <a:t>length values</a:t>
            </a:r>
            <a:r>
              <a:rPr lang="en-US" sz="2400" dirty="0" smtClean="0"/>
              <a:t>, like </a:t>
            </a:r>
            <a:r>
              <a:rPr lang="en-US" sz="2400" dirty="0" err="1" smtClean="0"/>
              <a:t>px</a:t>
            </a:r>
            <a:r>
              <a:rPr lang="en-US" sz="2400" dirty="0" smtClean="0"/>
              <a:t>, cm, etc., or in percent (%) of the containing block, or set to none (this is default. Means that there is no maximum width).</a:t>
            </a:r>
          </a:p>
          <a:p>
            <a:pPr algn="l"/>
            <a:r>
              <a:rPr lang="en-US" sz="2400" dirty="0" smtClean="0"/>
              <a:t>The problem with the &lt;div&gt; above occurs when the browser window is smaller than the width of the element (500px). The browser then adds a horizontal scrollbar to the page.</a:t>
            </a:r>
          </a:p>
          <a:p>
            <a:pPr algn="l"/>
            <a:r>
              <a:rPr lang="en-US" sz="2400" dirty="0" smtClean="0"/>
              <a:t>Using max-width instead, in this situation, will improve the browser's handling of small windows.</a:t>
            </a:r>
          </a:p>
          <a:p>
            <a:pPr algn="l"/>
            <a:r>
              <a:rPr lang="en-US" sz="2400" b="1" dirty="0" smtClean="0"/>
              <a:t>Tip:</a:t>
            </a:r>
            <a:r>
              <a:rPr lang="en-US" sz="2400" dirty="0" smtClean="0"/>
              <a:t> Drag the browser window to smaller than 500px wide, to see the difference between the two </a:t>
            </a:r>
            <a:r>
              <a:rPr lang="en-US" sz="2400" dirty="0" err="1" smtClean="0"/>
              <a:t>divs</a:t>
            </a:r>
            <a:r>
              <a:rPr lang="en-US" sz="2400" dirty="0" smtClean="0"/>
              <a:t>!</a:t>
            </a:r>
          </a:p>
          <a:p>
            <a:pPr algn="l"/>
            <a:r>
              <a:rPr lang="en-US" sz="2400" dirty="0" smtClean="0">
                <a:solidFill>
                  <a:srgbClr val="FFC000"/>
                </a:solidFill>
              </a:rPr>
              <a:t>div {</a:t>
            </a:r>
            <a:br>
              <a:rPr lang="en-US" sz="2400" dirty="0" smtClean="0">
                <a:solidFill>
                  <a:srgbClr val="FFC000"/>
                </a:solidFill>
              </a:rPr>
            </a:br>
            <a:r>
              <a:rPr lang="en-US" sz="2400" dirty="0" smtClean="0">
                <a:solidFill>
                  <a:srgbClr val="FFC000"/>
                </a:solidFill>
              </a:rPr>
              <a:t>  max-width: 500px;</a:t>
            </a:r>
            <a:br>
              <a:rPr lang="en-US" sz="2400" dirty="0" smtClean="0">
                <a:solidFill>
                  <a:srgbClr val="FFC000"/>
                </a:solidFill>
              </a:rPr>
            </a:br>
            <a:r>
              <a:rPr lang="en-US" sz="2400" dirty="0" smtClean="0">
                <a:solidFill>
                  <a:srgbClr val="FFC000"/>
                </a:solidFill>
              </a:rPr>
              <a:t>  height: 100px;</a:t>
            </a:r>
            <a:br>
              <a:rPr lang="en-US" sz="2400" dirty="0" smtClean="0">
                <a:solidFill>
                  <a:srgbClr val="FFC000"/>
                </a:solidFill>
              </a:rPr>
            </a:br>
            <a:r>
              <a:rPr lang="en-US" sz="2400" dirty="0" smtClean="0">
                <a:solidFill>
                  <a:srgbClr val="FFC000"/>
                </a:solidFill>
              </a:rPr>
              <a:t>  background-color: </a:t>
            </a:r>
            <a:r>
              <a:rPr lang="en-US" sz="2400" dirty="0" err="1" smtClean="0">
                <a:solidFill>
                  <a:srgbClr val="FFC000"/>
                </a:solidFill>
              </a:rPr>
              <a:t>powderblue</a:t>
            </a:r>
            <a:r>
              <a:rPr lang="en-US" sz="2400" dirty="0" smtClean="0">
                <a:solidFill>
                  <a:srgbClr val="FFC000"/>
                </a:solidFill>
              </a:rPr>
              <a:t>;</a:t>
            </a:r>
            <a:br>
              <a:rPr lang="en-US" sz="2400" dirty="0" smtClean="0">
                <a:solidFill>
                  <a:srgbClr val="FFC000"/>
                </a:solidFill>
              </a:rPr>
            </a:br>
            <a:r>
              <a:rPr lang="en-US" sz="2400" dirty="0" smtClean="0">
                <a:solidFill>
                  <a:srgbClr val="FFC000"/>
                </a:solidFill>
              </a:rPr>
              <a: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a:bodyPr>
          <a:lstStyle/>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31</a:t>
            </a:fld>
            <a:endParaRPr lang="en-US"/>
          </a:p>
        </p:txBody>
      </p:sp>
      <p:pic>
        <p:nvPicPr>
          <p:cNvPr id="52226" name="Picture 2"/>
          <p:cNvPicPr>
            <a:picLocks noChangeAspect="1" noChangeArrowheads="1"/>
          </p:cNvPicPr>
          <p:nvPr/>
        </p:nvPicPr>
        <p:blipFill>
          <a:blip r:embed="rId2"/>
          <a:srcRect/>
          <a:stretch>
            <a:fillRect/>
          </a:stretch>
        </p:blipFill>
        <p:spPr bwMode="auto">
          <a:xfrm>
            <a:off x="571472" y="1500174"/>
            <a:ext cx="6524625" cy="33147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chor="t">
            <a:normAutofit fontScale="90000"/>
          </a:bodyPr>
          <a:lstStyle/>
          <a:p>
            <a:pPr algn="l"/>
            <a:r>
              <a:rPr lang="en-US" sz="3600" b="0" dirty="0" smtClean="0"/>
              <a:t>CSS Fonts</a:t>
            </a:r>
            <a:br>
              <a:rPr lang="en-US" sz="3600" b="0" dirty="0" smtClean="0"/>
            </a:br>
            <a:endParaRPr lang="en-US" sz="3600" dirty="0" smtClean="0"/>
          </a:p>
        </p:txBody>
      </p:sp>
      <p:sp>
        <p:nvSpPr>
          <p:cNvPr id="3" name="Subtitle 2"/>
          <p:cNvSpPr>
            <a:spLocks noGrp="1"/>
          </p:cNvSpPr>
          <p:nvPr>
            <p:ph type="subTitle" idx="1"/>
          </p:nvPr>
        </p:nvSpPr>
        <p:spPr>
          <a:xfrm>
            <a:off x="500034" y="1500174"/>
            <a:ext cx="8215370" cy="4786346"/>
          </a:xfrm>
        </p:spPr>
        <p:txBody>
          <a:bodyPr>
            <a:noAutofit/>
          </a:bodyPr>
          <a:lstStyle/>
          <a:p>
            <a:pPr algn="l"/>
            <a:r>
              <a:rPr lang="en-US" sz="1200" dirty="0" smtClean="0"/>
              <a:t>Font Selection is Important</a:t>
            </a:r>
          </a:p>
          <a:p>
            <a:pPr algn="l"/>
            <a:r>
              <a:rPr lang="en-US" sz="1200" dirty="0" smtClean="0"/>
              <a:t>Choosing the right font has a huge impact on how the readers experience a website.</a:t>
            </a:r>
          </a:p>
          <a:p>
            <a:pPr algn="l"/>
            <a:r>
              <a:rPr lang="en-US" sz="1200" dirty="0" smtClean="0"/>
              <a:t>The right font can create a strong identity for your brand.</a:t>
            </a:r>
          </a:p>
          <a:p>
            <a:pPr algn="l"/>
            <a:r>
              <a:rPr lang="en-US" sz="1200" dirty="0" smtClean="0"/>
              <a:t>Using a font that is easy to read is important. The font adds value to your text. It is also important to choose the correct color and text size for the font.</a:t>
            </a:r>
          </a:p>
          <a:p>
            <a:pPr algn="l"/>
            <a:r>
              <a:rPr lang="en-US" sz="1200" dirty="0" smtClean="0"/>
              <a:t>Generic Font Families</a:t>
            </a:r>
          </a:p>
          <a:p>
            <a:pPr algn="l"/>
            <a:r>
              <a:rPr lang="en-US" sz="1200" dirty="0" smtClean="0"/>
              <a:t>In CSS there are five generic font families:</a:t>
            </a:r>
          </a:p>
          <a:p>
            <a:pPr algn="l"/>
            <a:r>
              <a:rPr lang="en-US" sz="1200" b="1" dirty="0" smtClean="0">
                <a:solidFill>
                  <a:srgbClr val="FFC000"/>
                </a:solidFill>
              </a:rPr>
              <a:t>Serif</a:t>
            </a:r>
            <a:r>
              <a:rPr lang="en-US" sz="1200" dirty="0" smtClean="0">
                <a:solidFill>
                  <a:srgbClr val="FFC000"/>
                </a:solidFill>
              </a:rPr>
              <a:t> fonts have a small stroke at the edges of each letter. They create a sense of formality and elegance.</a:t>
            </a:r>
          </a:p>
          <a:p>
            <a:pPr algn="l"/>
            <a:r>
              <a:rPr lang="en-US" sz="1200" b="1" dirty="0" smtClean="0">
                <a:solidFill>
                  <a:srgbClr val="FFC000"/>
                </a:solidFill>
              </a:rPr>
              <a:t>Sans-serif</a:t>
            </a:r>
            <a:r>
              <a:rPr lang="en-US" sz="1200" dirty="0" smtClean="0">
                <a:solidFill>
                  <a:srgbClr val="FFC000"/>
                </a:solidFill>
              </a:rPr>
              <a:t> fonts have clean lines (no small strokes attached). They create a modern and minimalistic look.</a:t>
            </a:r>
          </a:p>
          <a:p>
            <a:pPr algn="l"/>
            <a:r>
              <a:rPr lang="en-US" sz="1200" b="1" dirty="0" err="1" smtClean="0">
                <a:solidFill>
                  <a:srgbClr val="FFC000"/>
                </a:solidFill>
              </a:rPr>
              <a:t>Monospace</a:t>
            </a:r>
            <a:r>
              <a:rPr lang="en-US" sz="1200" dirty="0" smtClean="0">
                <a:solidFill>
                  <a:srgbClr val="FFC000"/>
                </a:solidFill>
              </a:rPr>
              <a:t> fonts - here all the letters have the same fixed width. They create a mechanical look. </a:t>
            </a:r>
          </a:p>
          <a:p>
            <a:pPr algn="l"/>
            <a:r>
              <a:rPr lang="en-US" sz="1200" b="1" dirty="0" smtClean="0">
                <a:solidFill>
                  <a:srgbClr val="FFC000"/>
                </a:solidFill>
              </a:rPr>
              <a:t>Cursive</a:t>
            </a:r>
            <a:r>
              <a:rPr lang="en-US" sz="1200" dirty="0" smtClean="0">
                <a:solidFill>
                  <a:srgbClr val="FFC000"/>
                </a:solidFill>
              </a:rPr>
              <a:t> fonts imitate human handwriting.</a:t>
            </a:r>
          </a:p>
          <a:p>
            <a:pPr algn="l"/>
            <a:r>
              <a:rPr lang="en-US" sz="1200" b="1" dirty="0" smtClean="0">
                <a:solidFill>
                  <a:srgbClr val="FFC000"/>
                </a:solidFill>
              </a:rPr>
              <a:t>Fantasy</a:t>
            </a:r>
            <a:r>
              <a:rPr lang="en-US" sz="1200" dirty="0" smtClean="0">
                <a:solidFill>
                  <a:srgbClr val="FFC000"/>
                </a:solidFill>
              </a:rPr>
              <a:t> fonts are decorative/playful fonts.</a:t>
            </a:r>
          </a:p>
          <a:p>
            <a:pPr algn="l"/>
            <a:r>
              <a:rPr lang="en-US" sz="1200" dirty="0" smtClean="0"/>
              <a:t>All the different font names belong to one of the generic font families. </a:t>
            </a:r>
          </a:p>
          <a:p>
            <a:pPr algn="l"/>
            <a:r>
              <a:rPr lang="en-US" sz="1200" dirty="0" smtClean="0"/>
              <a:t/>
            </a:r>
            <a:br>
              <a:rPr lang="en-US" sz="1200" dirty="0" smtClean="0"/>
            </a:br>
            <a:r>
              <a:rPr lang="en-US" sz="800" dirty="0" smtClean="0"/>
              <a:t>.</a:t>
            </a:r>
            <a:r>
              <a:rPr lang="en-US" sz="900" dirty="0" smtClean="0">
                <a:solidFill>
                  <a:srgbClr val="FFC000"/>
                </a:solidFill>
              </a:rPr>
              <a:t>p1 {</a:t>
            </a:r>
            <a:br>
              <a:rPr lang="en-US" sz="900" dirty="0" smtClean="0">
                <a:solidFill>
                  <a:srgbClr val="FFC000"/>
                </a:solidFill>
              </a:rPr>
            </a:br>
            <a:r>
              <a:rPr lang="en-US" sz="900" dirty="0" smtClean="0">
                <a:solidFill>
                  <a:srgbClr val="FFC000"/>
                </a:solidFill>
              </a:rPr>
              <a:t>  font-family: "Times New Roman", Times, serif;</a:t>
            </a:r>
            <a:br>
              <a:rPr lang="en-US" sz="900" dirty="0" smtClean="0">
                <a:solidFill>
                  <a:srgbClr val="FFC000"/>
                </a:solidFill>
              </a:rPr>
            </a:br>
            <a:r>
              <a:rPr lang="en-US" sz="900" dirty="0" smtClean="0">
                <a:solidFill>
                  <a:srgbClr val="FFC000"/>
                </a:solidFill>
              </a:rPr>
              <a:t>}</a:t>
            </a:r>
            <a:br>
              <a:rPr lang="en-US" sz="900" dirty="0" smtClean="0">
                <a:solidFill>
                  <a:srgbClr val="FFC000"/>
                </a:solidFill>
              </a:rPr>
            </a:br>
            <a:r>
              <a:rPr lang="en-US" sz="900" dirty="0" smtClean="0">
                <a:solidFill>
                  <a:srgbClr val="FFC000"/>
                </a:solidFill>
              </a:rPr>
              <a:t/>
            </a:r>
            <a:br>
              <a:rPr lang="en-US" sz="900" dirty="0" smtClean="0">
                <a:solidFill>
                  <a:srgbClr val="FFC000"/>
                </a:solidFill>
              </a:rPr>
            </a:br>
            <a:r>
              <a:rPr lang="en-US" sz="900" dirty="0" smtClean="0">
                <a:solidFill>
                  <a:srgbClr val="FFC000"/>
                </a:solidFill>
              </a:rPr>
              <a:t>.p2 {</a:t>
            </a:r>
            <a:br>
              <a:rPr lang="en-US" sz="900" dirty="0" smtClean="0">
                <a:solidFill>
                  <a:srgbClr val="FFC000"/>
                </a:solidFill>
              </a:rPr>
            </a:br>
            <a:r>
              <a:rPr lang="en-US" sz="900" dirty="0" smtClean="0">
                <a:solidFill>
                  <a:srgbClr val="FFC000"/>
                </a:solidFill>
              </a:rPr>
              <a:t>  font-family: Arial, Helvetica, sans-serif;</a:t>
            </a:r>
            <a:br>
              <a:rPr lang="en-US" sz="900" dirty="0" smtClean="0">
                <a:solidFill>
                  <a:srgbClr val="FFC000"/>
                </a:solidFill>
              </a:rPr>
            </a:br>
            <a:r>
              <a:rPr lang="en-US" sz="900" dirty="0" smtClean="0">
                <a:solidFill>
                  <a:srgbClr val="FFC000"/>
                </a:solidFill>
              </a:rPr>
              <a:t>}</a:t>
            </a:r>
            <a:br>
              <a:rPr lang="en-US" sz="900" dirty="0" smtClean="0">
                <a:solidFill>
                  <a:srgbClr val="FFC000"/>
                </a:solidFill>
              </a:rPr>
            </a:br>
            <a:r>
              <a:rPr lang="en-US" sz="900" dirty="0" smtClean="0">
                <a:solidFill>
                  <a:srgbClr val="FFC000"/>
                </a:solidFill>
              </a:rPr>
              <a:t/>
            </a:r>
            <a:br>
              <a:rPr lang="en-US" sz="900" dirty="0" smtClean="0">
                <a:solidFill>
                  <a:srgbClr val="FFC000"/>
                </a:solidFill>
              </a:rPr>
            </a:br>
            <a:r>
              <a:rPr lang="en-US" sz="900" dirty="0" smtClean="0">
                <a:solidFill>
                  <a:srgbClr val="FFC000"/>
                </a:solidFill>
              </a:rPr>
              <a:t>.p3 {</a:t>
            </a:r>
            <a:br>
              <a:rPr lang="en-US" sz="900" dirty="0" smtClean="0">
                <a:solidFill>
                  <a:srgbClr val="FFC000"/>
                </a:solidFill>
              </a:rPr>
            </a:br>
            <a:r>
              <a:rPr lang="en-US" sz="900" dirty="0" smtClean="0">
                <a:solidFill>
                  <a:srgbClr val="FFC000"/>
                </a:solidFill>
              </a:rPr>
              <a:t>  font-family: "Lucida Console", "Courier New", </a:t>
            </a:r>
            <a:r>
              <a:rPr lang="en-US" sz="900" dirty="0" err="1" smtClean="0">
                <a:solidFill>
                  <a:srgbClr val="FFC000"/>
                </a:solidFill>
              </a:rPr>
              <a:t>monospace</a:t>
            </a:r>
            <a:r>
              <a:rPr lang="en-US" sz="900" dirty="0" smtClean="0">
                <a:solidFill>
                  <a:srgbClr val="FFC000"/>
                </a:solidFill>
              </a:rPr>
              <a:t>;</a:t>
            </a:r>
            <a:br>
              <a:rPr lang="en-US" sz="900" dirty="0" smtClean="0">
                <a:solidFill>
                  <a:srgbClr val="FFC000"/>
                </a:solidFill>
              </a:rPr>
            </a:br>
            <a:r>
              <a:rPr lang="en-US" sz="900" dirty="0" smtClean="0">
                <a:solidFill>
                  <a:srgbClr val="FFC000"/>
                </a:solidFill>
              </a:rPr>
              <a:t>}</a:t>
            </a:r>
            <a:endParaRPr lang="en-US" sz="800"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Autofit/>
          </a:bodyPr>
          <a:lstStyle/>
          <a:p>
            <a:pPr algn="l"/>
            <a:r>
              <a:rPr lang="en-US" sz="2400" b="0" dirty="0" smtClean="0"/>
              <a:t>CSS Links</a:t>
            </a:r>
            <a:br>
              <a:rPr lang="en-US" sz="2400" b="0" dirty="0" smtClean="0"/>
            </a:br>
            <a:endParaRPr lang="en-US" sz="2400" dirty="0" smtClean="0"/>
          </a:p>
        </p:txBody>
      </p:sp>
      <p:sp>
        <p:nvSpPr>
          <p:cNvPr id="3" name="Subtitle 2"/>
          <p:cNvSpPr>
            <a:spLocks noGrp="1"/>
          </p:cNvSpPr>
          <p:nvPr>
            <p:ph type="subTitle" idx="1"/>
          </p:nvPr>
        </p:nvSpPr>
        <p:spPr>
          <a:xfrm>
            <a:off x="500034" y="1500174"/>
            <a:ext cx="8215370" cy="4786346"/>
          </a:xfrm>
        </p:spPr>
        <p:txBody>
          <a:bodyPr>
            <a:normAutofit fontScale="92500" lnSpcReduction="20000"/>
          </a:bodyPr>
          <a:lstStyle/>
          <a:p>
            <a:pPr algn="l"/>
            <a:r>
              <a:rPr lang="en-US" sz="2400" dirty="0" smtClean="0"/>
              <a:t>Styling Links</a:t>
            </a:r>
          </a:p>
          <a:p>
            <a:pPr algn="l"/>
            <a:r>
              <a:rPr lang="en-US" sz="2400" dirty="0" smtClean="0"/>
              <a:t>Links can be styled with any CSS property (e.g. color, font-family, background, etc.).</a:t>
            </a:r>
          </a:p>
          <a:p>
            <a:pPr algn="l"/>
            <a:r>
              <a:rPr lang="en-US" sz="2400" dirty="0" smtClean="0"/>
              <a:t>Example</a:t>
            </a:r>
          </a:p>
          <a:p>
            <a:pPr algn="l"/>
            <a:r>
              <a:rPr lang="en-US" sz="2400" dirty="0" smtClean="0">
                <a:solidFill>
                  <a:srgbClr val="FFC000"/>
                </a:solidFill>
              </a:rPr>
              <a:t>a {</a:t>
            </a:r>
            <a:br>
              <a:rPr lang="en-US" sz="2400" dirty="0" smtClean="0">
                <a:solidFill>
                  <a:srgbClr val="FFC000"/>
                </a:solidFill>
              </a:rPr>
            </a:br>
            <a:r>
              <a:rPr lang="en-US" sz="2400" dirty="0" smtClean="0">
                <a:solidFill>
                  <a:srgbClr val="FFC000"/>
                </a:solidFill>
              </a:rPr>
              <a:t>  color: </a:t>
            </a:r>
            <a:r>
              <a:rPr lang="en-US" sz="2400" dirty="0" err="1" smtClean="0">
                <a:solidFill>
                  <a:srgbClr val="FFC000"/>
                </a:solidFill>
              </a:rPr>
              <a:t>hotpink</a:t>
            </a:r>
            <a:r>
              <a:rPr lang="en-US" sz="2400" dirty="0" smtClean="0">
                <a:solidFill>
                  <a:srgbClr val="FFC000"/>
                </a:solidFill>
              </a:rPr>
              <a:t>;</a:t>
            </a:r>
            <a:br>
              <a:rPr lang="en-US" sz="2400" dirty="0" smtClean="0">
                <a:solidFill>
                  <a:srgbClr val="FFC000"/>
                </a:solidFill>
              </a:rPr>
            </a:br>
            <a:r>
              <a:rPr lang="en-US" sz="2400" dirty="0" smtClean="0">
                <a:solidFill>
                  <a:srgbClr val="FFC000"/>
                </a:solidFill>
              </a:rPr>
              <a:t>}</a:t>
            </a:r>
          </a:p>
          <a:p>
            <a:pPr algn="l"/>
            <a:r>
              <a:rPr lang="en-US" sz="2400" dirty="0" smtClean="0"/>
              <a:t>In addition, links can be styled differently depending on what </a:t>
            </a:r>
            <a:r>
              <a:rPr lang="en-US" sz="2400" b="1" dirty="0" smtClean="0"/>
              <a:t>state</a:t>
            </a:r>
            <a:r>
              <a:rPr lang="en-US" sz="2400" dirty="0" smtClean="0"/>
              <a:t> they are in.</a:t>
            </a:r>
          </a:p>
          <a:p>
            <a:pPr algn="l"/>
            <a:r>
              <a:rPr lang="en-US" sz="2400" dirty="0" smtClean="0"/>
              <a:t>The four links states are:</a:t>
            </a:r>
          </a:p>
          <a:p>
            <a:pPr algn="l"/>
            <a:r>
              <a:rPr lang="en-US" sz="2400" dirty="0" smtClean="0">
                <a:solidFill>
                  <a:srgbClr val="FFC000"/>
                </a:solidFill>
              </a:rPr>
              <a:t>a:link - a normal, unvisited link</a:t>
            </a:r>
          </a:p>
          <a:p>
            <a:pPr algn="l"/>
            <a:r>
              <a:rPr lang="en-US" sz="2400" dirty="0" smtClean="0">
                <a:solidFill>
                  <a:srgbClr val="FFC000"/>
                </a:solidFill>
              </a:rPr>
              <a:t>a:visited - a link the user has visited</a:t>
            </a:r>
          </a:p>
          <a:p>
            <a:pPr algn="l"/>
            <a:r>
              <a:rPr lang="en-US" sz="2400" dirty="0" smtClean="0">
                <a:solidFill>
                  <a:srgbClr val="FFC000"/>
                </a:solidFill>
              </a:rPr>
              <a:t>a:hover - a link when the user </a:t>
            </a:r>
            <a:r>
              <a:rPr lang="en-US" sz="2400" dirty="0" err="1" smtClean="0">
                <a:solidFill>
                  <a:srgbClr val="FFC000"/>
                </a:solidFill>
              </a:rPr>
              <a:t>mouses</a:t>
            </a:r>
            <a:r>
              <a:rPr lang="en-US" sz="2400" dirty="0" smtClean="0">
                <a:solidFill>
                  <a:srgbClr val="FFC000"/>
                </a:solidFill>
              </a:rPr>
              <a:t> over it</a:t>
            </a:r>
          </a:p>
          <a:p>
            <a:pPr algn="l"/>
            <a:r>
              <a:rPr lang="en-US" sz="2400" dirty="0" smtClean="0">
                <a:solidFill>
                  <a:srgbClr val="FFC000"/>
                </a:solidFill>
              </a:rPr>
              <a:t>a:active - a link the moment it is clicked</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CSS Link</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85000" lnSpcReduction="20000"/>
          </a:bodyPr>
          <a:lstStyle/>
          <a:p>
            <a:pPr algn="l"/>
            <a:r>
              <a:rPr lang="en-US" sz="2400" dirty="0" smtClean="0">
                <a:solidFill>
                  <a:srgbClr val="FFC000"/>
                </a:solidFill>
              </a:rPr>
              <a:t>/* unvisited link */</a:t>
            </a:r>
            <a:br>
              <a:rPr lang="en-US" sz="2400" dirty="0" smtClean="0">
                <a:solidFill>
                  <a:srgbClr val="FFC000"/>
                </a:solidFill>
              </a:rPr>
            </a:br>
            <a:r>
              <a:rPr lang="en-US" sz="2400" dirty="0" smtClean="0">
                <a:solidFill>
                  <a:srgbClr val="FFC000"/>
                </a:solidFill>
              </a:rPr>
              <a:t>a:link {</a:t>
            </a:r>
            <a:br>
              <a:rPr lang="en-US" sz="2400" dirty="0" smtClean="0">
                <a:solidFill>
                  <a:srgbClr val="FFC000"/>
                </a:solidFill>
              </a:rPr>
            </a:br>
            <a:r>
              <a:rPr lang="en-US" sz="2400" dirty="0" smtClean="0">
                <a:solidFill>
                  <a:srgbClr val="FFC000"/>
                </a:solidFill>
              </a:rPr>
              <a:t>  color: red;</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smtClean="0">
                <a:solidFill>
                  <a:srgbClr val="FFC000"/>
                </a:solidFill>
              </a:rPr>
              <a:t>/* visited link */</a:t>
            </a:r>
            <a:br>
              <a:rPr lang="en-US" sz="2400" dirty="0" smtClean="0">
                <a:solidFill>
                  <a:srgbClr val="FFC000"/>
                </a:solidFill>
              </a:rPr>
            </a:br>
            <a:r>
              <a:rPr lang="en-US" sz="2400" dirty="0" smtClean="0">
                <a:solidFill>
                  <a:srgbClr val="FFC000"/>
                </a:solidFill>
              </a:rPr>
              <a:t>a:visited {</a:t>
            </a:r>
            <a:br>
              <a:rPr lang="en-US" sz="2400" dirty="0" smtClean="0">
                <a:solidFill>
                  <a:srgbClr val="FFC000"/>
                </a:solidFill>
              </a:rPr>
            </a:br>
            <a:r>
              <a:rPr lang="en-US" sz="2400" dirty="0" smtClean="0">
                <a:solidFill>
                  <a:srgbClr val="FFC000"/>
                </a:solidFill>
              </a:rPr>
              <a:t>  color: green;</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smtClean="0">
                <a:solidFill>
                  <a:srgbClr val="FFC000"/>
                </a:solidFill>
              </a:rPr>
              <a:t>/* mouse over link */</a:t>
            </a:r>
            <a:br>
              <a:rPr lang="en-US" sz="2400" dirty="0" smtClean="0">
                <a:solidFill>
                  <a:srgbClr val="FFC000"/>
                </a:solidFill>
              </a:rPr>
            </a:br>
            <a:r>
              <a:rPr lang="en-US" sz="2400" dirty="0" smtClean="0">
                <a:solidFill>
                  <a:srgbClr val="FFC000"/>
                </a:solidFill>
              </a:rPr>
              <a:t>a:hover {</a:t>
            </a:r>
            <a:br>
              <a:rPr lang="en-US" sz="2400" dirty="0" smtClean="0">
                <a:solidFill>
                  <a:srgbClr val="FFC000"/>
                </a:solidFill>
              </a:rPr>
            </a:br>
            <a:r>
              <a:rPr lang="en-US" sz="2400" dirty="0" smtClean="0">
                <a:solidFill>
                  <a:srgbClr val="FFC000"/>
                </a:solidFill>
              </a:rPr>
              <a:t>  color: </a:t>
            </a:r>
            <a:r>
              <a:rPr lang="en-US" sz="2400" dirty="0" err="1" smtClean="0">
                <a:solidFill>
                  <a:srgbClr val="FFC000"/>
                </a:solidFill>
              </a:rPr>
              <a:t>hotpink</a:t>
            </a:r>
            <a:r>
              <a:rPr lang="en-US" sz="2400" dirty="0" smtClean="0">
                <a:solidFill>
                  <a:srgbClr val="FFC000"/>
                </a:solidFill>
              </a:rPr>
              <a:t>;</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smtClean="0">
                <a:solidFill>
                  <a:srgbClr val="FFC000"/>
                </a:solidFill>
              </a:rPr>
              <a:t>/* selected link */</a:t>
            </a:r>
            <a:br>
              <a:rPr lang="en-US" sz="2400" dirty="0" smtClean="0">
                <a:solidFill>
                  <a:srgbClr val="FFC000"/>
                </a:solidFill>
              </a:rPr>
            </a:br>
            <a:r>
              <a:rPr lang="en-US" sz="2400" dirty="0" smtClean="0">
                <a:solidFill>
                  <a:srgbClr val="FFC000"/>
                </a:solidFill>
              </a:rPr>
              <a:t>a:active {</a:t>
            </a:r>
            <a:br>
              <a:rPr lang="en-US" sz="2400" dirty="0" smtClean="0">
                <a:solidFill>
                  <a:srgbClr val="FFC000"/>
                </a:solidFill>
              </a:rPr>
            </a:br>
            <a:r>
              <a:rPr lang="en-US" sz="2400" dirty="0" smtClean="0">
                <a:solidFill>
                  <a:srgbClr val="FFC000"/>
                </a:solidFill>
              </a:rPr>
              <a:t>  color: blue;</a:t>
            </a:r>
            <a:br>
              <a:rPr lang="en-US" sz="2400" dirty="0" smtClean="0">
                <a:solidFill>
                  <a:srgbClr val="FFC000"/>
                </a:solidFill>
              </a:rPr>
            </a:br>
            <a:r>
              <a:rPr lang="en-US" sz="2400" dirty="0" smtClean="0">
                <a:solidFill>
                  <a:srgbClr val="FFC000"/>
                </a:solidFill>
              </a:rPr>
              <a:t>}</a:t>
            </a:r>
            <a:endParaRPr lang="en-US" sz="2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7500" lnSpcReduction="20000"/>
          </a:bodyPr>
          <a:lstStyle/>
          <a:p>
            <a:pPr algn="l"/>
            <a:r>
              <a:rPr lang="en-US" sz="2400" dirty="0" smtClean="0"/>
              <a:t>Text Decoration</a:t>
            </a:r>
          </a:p>
          <a:p>
            <a:pPr algn="l"/>
            <a:r>
              <a:rPr lang="en-US" sz="2400" dirty="0" smtClean="0"/>
              <a:t>The text-decoration property is mostly used to remove underlines from links:</a:t>
            </a:r>
          </a:p>
          <a:p>
            <a:pPr algn="l"/>
            <a:r>
              <a:rPr lang="en-US" sz="2400" dirty="0" smtClean="0">
                <a:solidFill>
                  <a:srgbClr val="FFC000"/>
                </a:solidFill>
              </a:rPr>
              <a:t>a:link {</a:t>
            </a:r>
            <a:br>
              <a:rPr lang="en-US" sz="2400" dirty="0" smtClean="0">
                <a:solidFill>
                  <a:srgbClr val="FFC000"/>
                </a:solidFill>
              </a:rPr>
            </a:br>
            <a:r>
              <a:rPr lang="en-US" sz="2400" dirty="0" smtClean="0">
                <a:solidFill>
                  <a:srgbClr val="FFC000"/>
                </a:solidFill>
              </a:rPr>
              <a:t>  text-decoration: none;</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smtClean="0">
                <a:solidFill>
                  <a:srgbClr val="FFC000"/>
                </a:solidFill>
              </a:rPr>
              <a:t>a:visited {</a:t>
            </a:r>
            <a:br>
              <a:rPr lang="en-US" sz="2400" dirty="0" smtClean="0">
                <a:solidFill>
                  <a:srgbClr val="FFC000"/>
                </a:solidFill>
              </a:rPr>
            </a:br>
            <a:r>
              <a:rPr lang="en-US" sz="2400" dirty="0" smtClean="0">
                <a:solidFill>
                  <a:srgbClr val="FFC000"/>
                </a:solidFill>
              </a:rPr>
              <a:t>  text-decoration: none;</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smtClean="0">
                <a:solidFill>
                  <a:srgbClr val="FFC000"/>
                </a:solidFill>
              </a:rPr>
              <a:t>a:hover {</a:t>
            </a:r>
            <a:br>
              <a:rPr lang="en-US" sz="2400" dirty="0" smtClean="0">
                <a:solidFill>
                  <a:srgbClr val="FFC000"/>
                </a:solidFill>
              </a:rPr>
            </a:br>
            <a:r>
              <a:rPr lang="en-US" sz="2400" dirty="0" smtClean="0">
                <a:solidFill>
                  <a:srgbClr val="FFC000"/>
                </a:solidFill>
              </a:rPr>
              <a:t>  text-decoration: underline;</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smtClean="0">
                <a:solidFill>
                  <a:srgbClr val="FFC000"/>
                </a:solidFill>
              </a:rPr>
              <a:t>a:active {</a:t>
            </a:r>
            <a:br>
              <a:rPr lang="en-US" sz="2400" dirty="0" smtClean="0">
                <a:solidFill>
                  <a:srgbClr val="FFC000"/>
                </a:solidFill>
              </a:rPr>
            </a:br>
            <a:r>
              <a:rPr lang="en-US" sz="2400" dirty="0" smtClean="0">
                <a:solidFill>
                  <a:srgbClr val="FFC000"/>
                </a:solidFill>
              </a:rPr>
              <a:t>  text-decoration: underline;</a:t>
            </a:r>
            <a:br>
              <a:rPr lang="en-US" sz="2400" dirty="0" smtClean="0">
                <a:solidFill>
                  <a:srgbClr val="FFC000"/>
                </a:solidFill>
              </a:rPr>
            </a:br>
            <a:r>
              <a:rPr lang="en-US" sz="2400" dirty="0" smtClean="0">
                <a:solidFill>
                  <a:srgbClr val="FFC000"/>
                </a:solidFill>
              </a:rPr>
              <a:t>}</a:t>
            </a:r>
          </a:p>
          <a:p>
            <a:pPr algn="l"/>
            <a:r>
              <a:rPr lang="en-US" sz="2400" dirty="0" smtClean="0">
                <a:solidFill>
                  <a:srgbClr val="FFC000"/>
                </a:solidFill>
              </a:rPr>
              <a:t/>
            </a:r>
            <a:br>
              <a:rPr lang="en-US" sz="2400" dirty="0" smtClean="0">
                <a:solidFill>
                  <a:srgbClr val="FFC000"/>
                </a:solidFill>
              </a:rPr>
            </a:br>
            <a:endParaRPr lang="en-US" sz="2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0000" lnSpcReduction="20000"/>
          </a:bodyPr>
          <a:lstStyle/>
          <a:p>
            <a:pPr algn="l"/>
            <a:r>
              <a:rPr lang="en-US" sz="2400" dirty="0" smtClean="0"/>
              <a:t>Background Color</a:t>
            </a:r>
          </a:p>
          <a:p>
            <a:pPr algn="l"/>
            <a:r>
              <a:rPr lang="en-US" sz="2400" dirty="0" smtClean="0"/>
              <a:t>The background-color property can be used to specify a background color for links:</a:t>
            </a:r>
          </a:p>
          <a:p>
            <a:pPr algn="l"/>
            <a:r>
              <a:rPr lang="en-US" sz="2400" dirty="0" smtClean="0"/>
              <a:t>Example</a:t>
            </a:r>
            <a:endParaRPr lang="en-US" sz="2400" dirty="0" smtClean="0">
              <a:solidFill>
                <a:srgbClr val="FFC000"/>
              </a:solidFill>
            </a:endParaRPr>
          </a:p>
          <a:p>
            <a:pPr algn="l"/>
            <a:r>
              <a:rPr lang="en-US" sz="2400" dirty="0" smtClean="0">
                <a:solidFill>
                  <a:srgbClr val="FFC000"/>
                </a:solidFill>
              </a:rPr>
              <a:t>a:link {</a:t>
            </a:r>
            <a:br>
              <a:rPr lang="en-US" sz="2400" dirty="0" smtClean="0">
                <a:solidFill>
                  <a:srgbClr val="FFC000"/>
                </a:solidFill>
              </a:rPr>
            </a:br>
            <a:r>
              <a:rPr lang="en-US" sz="2400" dirty="0" smtClean="0">
                <a:solidFill>
                  <a:srgbClr val="FFC000"/>
                </a:solidFill>
              </a:rPr>
              <a:t>  background-color: yellow;</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smtClean="0">
                <a:solidFill>
                  <a:srgbClr val="FFC000"/>
                </a:solidFill>
              </a:rPr>
              <a:t>a:visited {</a:t>
            </a:r>
            <a:br>
              <a:rPr lang="en-US" sz="2400" dirty="0" smtClean="0">
                <a:solidFill>
                  <a:srgbClr val="FFC000"/>
                </a:solidFill>
              </a:rPr>
            </a:br>
            <a:r>
              <a:rPr lang="en-US" sz="2400" dirty="0" smtClean="0">
                <a:solidFill>
                  <a:srgbClr val="FFC000"/>
                </a:solidFill>
              </a:rPr>
              <a:t>  background-color: cyan;</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smtClean="0">
                <a:solidFill>
                  <a:srgbClr val="FFC000"/>
                </a:solidFill>
              </a:rPr>
              <a:t>a:hover {</a:t>
            </a:r>
            <a:br>
              <a:rPr lang="en-US" sz="2400" dirty="0" smtClean="0">
                <a:solidFill>
                  <a:srgbClr val="FFC000"/>
                </a:solidFill>
              </a:rPr>
            </a:br>
            <a:r>
              <a:rPr lang="en-US" sz="2400" dirty="0" smtClean="0">
                <a:solidFill>
                  <a:srgbClr val="FFC000"/>
                </a:solidFill>
              </a:rPr>
              <a:t>  background-color: </a:t>
            </a:r>
            <a:r>
              <a:rPr lang="en-US" sz="2400" dirty="0" err="1" smtClean="0">
                <a:solidFill>
                  <a:srgbClr val="FFC000"/>
                </a:solidFill>
              </a:rPr>
              <a:t>lightgreen</a:t>
            </a:r>
            <a:r>
              <a:rPr lang="en-US" sz="2400" dirty="0" smtClean="0">
                <a:solidFill>
                  <a:srgbClr val="FFC000"/>
                </a:solidFill>
              </a:rPr>
              <a:t>;</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smtClean="0">
                <a:solidFill>
                  <a:srgbClr val="FFC000"/>
                </a:solidFill>
              </a:rPr>
              <a:t>a:active {</a:t>
            </a:r>
            <a:br>
              <a:rPr lang="en-US" sz="2400" dirty="0" smtClean="0">
                <a:solidFill>
                  <a:srgbClr val="FFC000"/>
                </a:solidFill>
              </a:rPr>
            </a:br>
            <a:r>
              <a:rPr lang="en-US" sz="2400" dirty="0" smtClean="0">
                <a:solidFill>
                  <a:srgbClr val="FFC000"/>
                </a:solidFill>
              </a:rPr>
              <a:t>  background-color: </a:t>
            </a:r>
            <a:r>
              <a:rPr lang="en-US" sz="2400" dirty="0" err="1" smtClean="0">
                <a:solidFill>
                  <a:srgbClr val="FFC000"/>
                </a:solidFill>
              </a:rPr>
              <a:t>hotpink</a:t>
            </a: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t>
            </a:r>
            <a:r>
              <a:rPr lang="en-US" sz="2400" dirty="0" smtClean="0"/>
              <a:t/>
            </a:r>
            <a:br>
              <a:rPr lang="en-US" sz="2400" dirty="0" smtClean="0"/>
            </a:br>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92500" lnSpcReduction="20000"/>
          </a:bodyPr>
          <a:lstStyle/>
          <a:p>
            <a:pPr algn="l"/>
            <a:r>
              <a:rPr lang="en-US" sz="2400" dirty="0" smtClean="0"/>
              <a:t>Link Buttons</a:t>
            </a:r>
          </a:p>
          <a:p>
            <a:pPr algn="l"/>
            <a:r>
              <a:rPr lang="en-US" sz="2400" dirty="0" smtClean="0"/>
              <a:t>This example demonstrates a more advanced example where we combine several CSS properties to display links as boxes/buttons:</a:t>
            </a:r>
          </a:p>
          <a:p>
            <a:pPr algn="l"/>
            <a:r>
              <a:rPr lang="en-US" sz="2400" dirty="0" smtClean="0"/>
              <a:t>Example</a:t>
            </a:r>
          </a:p>
          <a:p>
            <a:pPr algn="l"/>
            <a:r>
              <a:rPr lang="en-US" sz="2400" dirty="0" smtClean="0"/>
              <a:t>a:link, a:visited {</a:t>
            </a:r>
            <a:br>
              <a:rPr lang="en-US" sz="2400" dirty="0" smtClean="0"/>
            </a:br>
            <a:r>
              <a:rPr lang="en-US" sz="2400" dirty="0" smtClean="0"/>
              <a:t>  background-color: #f44336;</a:t>
            </a:r>
            <a:br>
              <a:rPr lang="en-US" sz="2400" dirty="0" smtClean="0"/>
            </a:br>
            <a:r>
              <a:rPr lang="en-US" sz="2400" dirty="0" smtClean="0"/>
              <a:t>  color: white;</a:t>
            </a:r>
            <a:br>
              <a:rPr lang="en-US" sz="2400" dirty="0" smtClean="0"/>
            </a:br>
            <a:r>
              <a:rPr lang="en-US" sz="2400" dirty="0" smtClean="0"/>
              <a:t>  padding: 14px 25px;</a:t>
            </a:r>
            <a:br>
              <a:rPr lang="en-US" sz="2400" dirty="0" smtClean="0"/>
            </a:br>
            <a:r>
              <a:rPr lang="en-US" sz="2400" dirty="0" smtClean="0"/>
              <a:t>  text-align: center;</a:t>
            </a:r>
            <a:br>
              <a:rPr lang="en-US" sz="2400" dirty="0" smtClean="0"/>
            </a:br>
            <a:r>
              <a:rPr lang="en-US" sz="2400" dirty="0" smtClean="0"/>
              <a:t>  text-decoration: none;</a:t>
            </a:r>
            <a:br>
              <a:rPr lang="en-US" sz="2400" dirty="0" smtClean="0"/>
            </a:br>
            <a:r>
              <a:rPr lang="en-US" sz="2400" dirty="0" smtClean="0"/>
              <a:t>  display: inline-block;</a:t>
            </a:r>
            <a:br>
              <a:rPr lang="en-US" sz="2400" dirty="0" smtClean="0"/>
            </a:br>
            <a:r>
              <a:rPr lang="en-US" sz="2400" dirty="0" smtClean="0"/>
              <a:t>}</a:t>
            </a:r>
            <a:br>
              <a:rPr lang="en-US" sz="2400" dirty="0" smtClean="0"/>
            </a:br>
            <a:r>
              <a:rPr lang="en-US" sz="2400" dirty="0" smtClean="0"/>
              <a:t/>
            </a:r>
            <a:br>
              <a:rPr lang="en-US" sz="2400" dirty="0" smtClean="0"/>
            </a:br>
            <a:r>
              <a:rPr lang="en-US" sz="2400" dirty="0" smtClean="0"/>
              <a:t>a:hover, a:active {</a:t>
            </a:r>
            <a:br>
              <a:rPr lang="en-US" sz="2400" dirty="0" smtClean="0"/>
            </a:br>
            <a:r>
              <a:rPr lang="en-US" sz="2400" dirty="0" smtClean="0"/>
              <a:t>  background-color: red;</a:t>
            </a:r>
            <a:br>
              <a:rPr lang="en-US" sz="2400" dirty="0" smtClean="0"/>
            </a:br>
            <a:r>
              <a:rPr lang="en-US" sz="2400" dirty="0" smtClean="0"/>
              <a: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fontScale="90000"/>
          </a:bodyPr>
          <a:lstStyle/>
          <a:p>
            <a:pPr algn="l"/>
            <a:r>
              <a:rPr lang="en-US" sz="3600" b="0" dirty="0" smtClean="0"/>
              <a:t>CSS Lists</a:t>
            </a:r>
            <a:br>
              <a:rPr lang="en-US" sz="3600" b="0" dirty="0" smtClean="0"/>
            </a:b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92500" lnSpcReduction="10000"/>
          </a:bodyPr>
          <a:lstStyle/>
          <a:p>
            <a:pPr algn="l"/>
            <a:r>
              <a:rPr lang="en-US" sz="2400" dirty="0" err="1" smtClean="0">
                <a:solidFill>
                  <a:srgbClr val="FFC000"/>
                </a:solidFill>
              </a:rPr>
              <a:t>ul.a</a:t>
            </a:r>
            <a:r>
              <a:rPr lang="en-US" sz="2400" dirty="0" smtClean="0">
                <a:solidFill>
                  <a:srgbClr val="FFC000"/>
                </a:solidFill>
              </a:rPr>
              <a:t> {</a:t>
            </a:r>
            <a:br>
              <a:rPr lang="en-US" sz="2400" dirty="0" smtClean="0">
                <a:solidFill>
                  <a:srgbClr val="FFC000"/>
                </a:solidFill>
              </a:rPr>
            </a:br>
            <a:r>
              <a:rPr lang="en-US" sz="2400" dirty="0" smtClean="0">
                <a:solidFill>
                  <a:srgbClr val="FFC000"/>
                </a:solidFill>
              </a:rPr>
              <a:t>  list-style-type: circle;</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err="1" smtClean="0">
                <a:solidFill>
                  <a:srgbClr val="FFC000"/>
                </a:solidFill>
              </a:rPr>
              <a:t>ul.b</a:t>
            </a:r>
            <a:r>
              <a:rPr lang="en-US" sz="2400" dirty="0" smtClean="0">
                <a:solidFill>
                  <a:srgbClr val="FFC000"/>
                </a:solidFill>
              </a:rPr>
              <a:t> {</a:t>
            </a:r>
            <a:br>
              <a:rPr lang="en-US" sz="2400" dirty="0" smtClean="0">
                <a:solidFill>
                  <a:srgbClr val="FFC000"/>
                </a:solidFill>
              </a:rPr>
            </a:br>
            <a:r>
              <a:rPr lang="en-US" sz="2400" dirty="0" smtClean="0">
                <a:solidFill>
                  <a:srgbClr val="FFC000"/>
                </a:solidFill>
              </a:rPr>
              <a:t>  list-style-type: square;</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err="1" smtClean="0">
                <a:solidFill>
                  <a:srgbClr val="FFC000"/>
                </a:solidFill>
              </a:rPr>
              <a:t>ol.c</a:t>
            </a:r>
            <a:r>
              <a:rPr lang="en-US" sz="2400" dirty="0" smtClean="0">
                <a:solidFill>
                  <a:srgbClr val="FFC000"/>
                </a:solidFill>
              </a:rPr>
              <a:t> {</a:t>
            </a:r>
            <a:br>
              <a:rPr lang="en-US" sz="2400" dirty="0" smtClean="0">
                <a:solidFill>
                  <a:srgbClr val="FFC000"/>
                </a:solidFill>
              </a:rPr>
            </a:br>
            <a:r>
              <a:rPr lang="en-US" sz="2400" dirty="0" smtClean="0">
                <a:solidFill>
                  <a:srgbClr val="FFC000"/>
                </a:solidFill>
              </a:rPr>
              <a:t>  list-style-type: upper-roman;</a:t>
            </a:r>
            <a:br>
              <a:rPr lang="en-US" sz="2400" dirty="0" smtClean="0">
                <a:solidFill>
                  <a:srgbClr val="FFC000"/>
                </a:solidFill>
              </a:rPr>
            </a:br>
            <a:r>
              <a:rPr lang="en-US" sz="2400" dirty="0" smtClean="0">
                <a:solidFill>
                  <a:srgbClr val="FFC000"/>
                </a:solidFill>
              </a:rPr>
              <a:t>}</a:t>
            </a:r>
            <a:br>
              <a:rPr lang="en-US" sz="2400" dirty="0" smtClean="0">
                <a:solidFill>
                  <a:srgbClr val="FFC000"/>
                </a:solidFill>
              </a:rPr>
            </a:br>
            <a:r>
              <a:rPr lang="en-US" sz="2400" dirty="0" smtClean="0">
                <a:solidFill>
                  <a:srgbClr val="FFC000"/>
                </a:solidFill>
              </a:rPr>
              <a:t/>
            </a:r>
            <a:br>
              <a:rPr lang="en-US" sz="2400" dirty="0" smtClean="0">
                <a:solidFill>
                  <a:srgbClr val="FFC000"/>
                </a:solidFill>
              </a:rPr>
            </a:br>
            <a:r>
              <a:rPr lang="en-US" sz="2400" dirty="0" err="1" smtClean="0">
                <a:solidFill>
                  <a:srgbClr val="FFC000"/>
                </a:solidFill>
              </a:rPr>
              <a:t>ol.d</a:t>
            </a:r>
            <a:r>
              <a:rPr lang="en-US" sz="2400" dirty="0" smtClean="0">
                <a:solidFill>
                  <a:srgbClr val="FFC000"/>
                </a:solidFill>
              </a:rPr>
              <a:t> {</a:t>
            </a:r>
            <a:br>
              <a:rPr lang="en-US" sz="2400" dirty="0" smtClean="0">
                <a:solidFill>
                  <a:srgbClr val="FFC000"/>
                </a:solidFill>
              </a:rPr>
            </a:br>
            <a:r>
              <a:rPr lang="en-US" sz="2400" dirty="0" smtClean="0">
                <a:solidFill>
                  <a:srgbClr val="FFC000"/>
                </a:solidFill>
              </a:rPr>
              <a:t>  list-style-type: lower-alpha;</a:t>
            </a:r>
            <a:br>
              <a:rPr lang="en-US" sz="2400" dirty="0" smtClean="0">
                <a:solidFill>
                  <a:srgbClr val="FFC000"/>
                </a:solidFill>
              </a:rPr>
            </a:br>
            <a:r>
              <a:rPr lang="en-US" sz="2400" dirty="0" smtClean="0">
                <a:solidFill>
                  <a:srgbClr val="FFC000"/>
                </a:solidFill>
              </a:rPr>
              <a:t>}</a:t>
            </a:r>
            <a:r>
              <a:rPr lang="en-US" sz="2400" dirty="0" smtClean="0">
                <a:solidFill>
                  <a:srgbClr val="FFC000"/>
                </a:solidFill>
              </a:rPr>
              <a:t>CSS</a:t>
            </a:r>
            <a:r>
              <a:rPr lang="en-US" sz="2400" dirty="0" smtClean="0">
                <a:solidFill>
                  <a:srgbClr val="FFC000"/>
                </a:solidFill>
              </a:rPr>
              <a:t> Lists</a:t>
            </a:r>
            <a:endParaRPr lang="en-US" sz="2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CSS Table</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62500" lnSpcReduction="20000"/>
          </a:bodyPr>
          <a:lstStyle/>
          <a:p>
            <a:pPr algn="l"/>
            <a:r>
              <a:rPr lang="en-US" sz="2400" dirty="0" smtClean="0"/>
              <a:t>table {</a:t>
            </a:r>
            <a:br>
              <a:rPr lang="en-US" sz="2400" dirty="0" smtClean="0"/>
            </a:br>
            <a:r>
              <a:rPr lang="en-US" sz="2400" dirty="0" smtClean="0"/>
              <a:t>  width: 100%;</a:t>
            </a:r>
            <a:br>
              <a:rPr lang="en-US" sz="2400" dirty="0" smtClean="0"/>
            </a:br>
            <a:r>
              <a:rPr lang="en-US" sz="2400" dirty="0" smtClean="0"/>
              <a:t>}</a:t>
            </a:r>
          </a:p>
          <a:p>
            <a:pPr algn="l"/>
            <a:endParaRPr lang="en-US" sz="2400" dirty="0" smtClean="0"/>
          </a:p>
          <a:p>
            <a:pPr algn="l"/>
            <a:r>
              <a:rPr lang="en-US" sz="2400" dirty="0" smtClean="0"/>
              <a:t>Collapse Table Borders</a:t>
            </a:r>
          </a:p>
          <a:p>
            <a:pPr algn="l"/>
            <a:endParaRPr lang="en-US" sz="2400" dirty="0" smtClean="0"/>
          </a:p>
          <a:p>
            <a:pPr algn="l"/>
            <a:r>
              <a:rPr lang="en-US" sz="2400" dirty="0" smtClean="0"/>
              <a:t>table {</a:t>
            </a:r>
            <a:br>
              <a:rPr lang="en-US" sz="2400" dirty="0" smtClean="0"/>
            </a:br>
            <a:r>
              <a:rPr lang="en-US" sz="2400" dirty="0" smtClean="0"/>
              <a:t>  border-collapse: collapse;</a:t>
            </a:r>
            <a:br>
              <a:rPr lang="en-US" sz="2400" dirty="0" smtClean="0"/>
            </a:br>
            <a:r>
              <a:rPr lang="en-US" sz="2400" dirty="0" smtClean="0"/>
              <a:t>}</a:t>
            </a:r>
          </a:p>
          <a:p>
            <a:pPr algn="l"/>
            <a:r>
              <a:rPr lang="en-US" sz="2400" dirty="0" smtClean="0"/>
              <a:t>If you only want a border around the table, only specify the border property for &lt;table</a:t>
            </a:r>
            <a:r>
              <a:rPr lang="en-US" sz="2400" dirty="0" smtClean="0"/>
              <a:t>&gt;:</a:t>
            </a:r>
          </a:p>
          <a:p>
            <a:pPr algn="l"/>
            <a:r>
              <a:rPr lang="en-US" sz="2400" dirty="0" smtClean="0"/>
              <a:t>table {</a:t>
            </a:r>
            <a:br>
              <a:rPr lang="en-US" sz="2400" dirty="0" smtClean="0"/>
            </a:br>
            <a:r>
              <a:rPr lang="en-US" sz="2400" dirty="0" smtClean="0"/>
              <a:t>  border: 1px solid black;</a:t>
            </a:r>
            <a:br>
              <a:rPr lang="en-US" sz="2400" dirty="0" smtClean="0"/>
            </a:br>
            <a:r>
              <a:rPr lang="en-US" sz="2400" dirty="0" smtClean="0"/>
              <a:t>}</a:t>
            </a:r>
          </a:p>
          <a:p>
            <a:pPr algn="l"/>
            <a:r>
              <a:rPr lang="en-US" sz="2000" dirty="0" smtClean="0"/>
              <a:t>Table Width and Height</a:t>
            </a:r>
          </a:p>
          <a:p>
            <a:pPr algn="l"/>
            <a:endParaRPr lang="en-US" sz="2400" dirty="0" smtClean="0"/>
          </a:p>
          <a:p>
            <a:pPr algn="l"/>
            <a:r>
              <a:rPr lang="en-US" sz="2000" dirty="0" smtClean="0">
                <a:solidFill>
                  <a:srgbClr val="FFC000"/>
                </a:solidFill>
              </a:rPr>
              <a:t>table {</a:t>
            </a:r>
            <a:br>
              <a:rPr lang="en-US" sz="2000" dirty="0" smtClean="0">
                <a:solidFill>
                  <a:srgbClr val="FFC000"/>
                </a:solidFill>
              </a:rPr>
            </a:br>
            <a:r>
              <a:rPr lang="en-US" sz="2000" dirty="0" smtClean="0">
                <a:solidFill>
                  <a:srgbClr val="FFC000"/>
                </a:solidFill>
              </a:rPr>
              <a:t>  width: 100%;</a:t>
            </a:r>
            <a:br>
              <a:rPr lang="en-US" sz="2000" dirty="0" smtClean="0">
                <a:solidFill>
                  <a:srgbClr val="FFC000"/>
                </a:solidFill>
              </a:rPr>
            </a:br>
            <a:r>
              <a:rPr lang="en-US" sz="2000" dirty="0" smtClean="0">
                <a:solidFill>
                  <a:srgbClr val="FFC000"/>
                </a:solidFill>
              </a:rPr>
              <a:t>}</a:t>
            </a:r>
            <a:br>
              <a:rPr lang="en-US" sz="2000" dirty="0" smtClean="0">
                <a:solidFill>
                  <a:srgbClr val="FFC000"/>
                </a:solidFill>
              </a:rPr>
            </a:br>
            <a:r>
              <a:rPr lang="en-US" sz="2000" dirty="0" smtClean="0">
                <a:solidFill>
                  <a:srgbClr val="FFC000"/>
                </a:solidFill>
              </a:rPr>
              <a:t/>
            </a:r>
            <a:br>
              <a:rPr lang="en-US" sz="2000" dirty="0" smtClean="0">
                <a:solidFill>
                  <a:srgbClr val="FFC000"/>
                </a:solidFill>
              </a:rPr>
            </a:br>
            <a:r>
              <a:rPr lang="en-US" sz="2000" dirty="0" err="1" smtClean="0">
                <a:solidFill>
                  <a:srgbClr val="FFC000"/>
                </a:solidFill>
              </a:rPr>
              <a:t>th</a:t>
            </a:r>
            <a:r>
              <a:rPr lang="en-US" sz="2000" dirty="0" smtClean="0">
                <a:solidFill>
                  <a:srgbClr val="FFC000"/>
                </a:solidFill>
              </a:rPr>
              <a:t> {</a:t>
            </a:r>
            <a:br>
              <a:rPr lang="en-US" sz="2000" dirty="0" smtClean="0">
                <a:solidFill>
                  <a:srgbClr val="FFC000"/>
                </a:solidFill>
              </a:rPr>
            </a:br>
            <a:r>
              <a:rPr lang="en-US" sz="2000" dirty="0" smtClean="0">
                <a:solidFill>
                  <a:srgbClr val="FFC000"/>
                </a:solidFill>
              </a:rPr>
              <a:t>  height: 70px;</a:t>
            </a:r>
            <a:br>
              <a:rPr lang="en-US" sz="2000" dirty="0" smtClean="0">
                <a:solidFill>
                  <a:srgbClr val="FFC000"/>
                </a:solidFill>
              </a:rPr>
            </a:br>
            <a:r>
              <a:rPr lang="en-US" sz="2000" dirty="0" smtClean="0">
                <a:solidFill>
                  <a:srgbClr val="FFC000"/>
                </a:solidFill>
              </a:rPr>
              <a:t>}</a:t>
            </a:r>
            <a:endParaRPr lang="en-US" sz="2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Syntax</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7500" lnSpcReduction="20000"/>
          </a:bodyPr>
          <a:lstStyle/>
          <a:p>
            <a:pPr algn="l"/>
            <a:r>
              <a:rPr lang="en-US" sz="2400" dirty="0" smtClean="0"/>
              <a:t>A CSS rule consists of a selector and a declaration block</a:t>
            </a:r>
            <a:r>
              <a:rPr lang="en-US" sz="2400" dirty="0" smtClean="0"/>
              <a:t>.</a:t>
            </a:r>
          </a:p>
          <a:p>
            <a:pPr algn="l"/>
            <a:endParaRPr lang="en-US" sz="2400" dirty="0" smtClean="0"/>
          </a:p>
          <a:p>
            <a:pPr algn="l"/>
            <a:endParaRPr lang="en-US" sz="2400" dirty="0" smtClean="0"/>
          </a:p>
          <a:p>
            <a:pPr algn="l"/>
            <a:endParaRPr lang="en-US" sz="2400" dirty="0" smtClean="0"/>
          </a:p>
          <a:p>
            <a:pPr algn="l"/>
            <a:endParaRPr lang="en-US" sz="2400" dirty="0" smtClean="0"/>
          </a:p>
          <a:p>
            <a:pPr algn="l"/>
            <a:endParaRPr lang="en-US" sz="2400" dirty="0" smtClean="0"/>
          </a:p>
          <a:p>
            <a:pPr algn="l"/>
            <a:endParaRPr lang="en-US" sz="2400" dirty="0" smtClean="0"/>
          </a:p>
          <a:p>
            <a:pPr algn="l"/>
            <a:endParaRPr lang="en-US" sz="2400" dirty="0" smtClean="0"/>
          </a:p>
          <a:p>
            <a:pPr algn="l"/>
            <a:endParaRPr lang="en-US" sz="2400" dirty="0" smtClean="0"/>
          </a:p>
          <a:p>
            <a:pPr algn="l"/>
            <a:endParaRPr lang="en-US" sz="2400" dirty="0" smtClean="0"/>
          </a:p>
          <a:p>
            <a:pPr algn="l"/>
            <a:r>
              <a:rPr lang="en-US" sz="2400" dirty="0" smtClean="0"/>
              <a:t>The selector points to the HTML element you want to style.</a:t>
            </a:r>
          </a:p>
          <a:p>
            <a:pPr algn="l"/>
            <a:r>
              <a:rPr lang="en-US" sz="2400" dirty="0" smtClean="0"/>
              <a:t>The declaration block contains one or more declarations separated by semicolons.</a:t>
            </a:r>
          </a:p>
          <a:p>
            <a:pPr algn="l"/>
            <a:r>
              <a:rPr lang="en-US" sz="2400" dirty="0" smtClean="0"/>
              <a:t>Each declaration includes a CSS property name and a value, separated by a colon.</a:t>
            </a:r>
          </a:p>
          <a:p>
            <a:pPr algn="l"/>
            <a:r>
              <a:rPr lang="en-US" sz="2400" dirty="0" smtClean="0"/>
              <a:t>Multiple CSS declarations are separated with semicolons, and declaration blocks are surrounded by curly braces.</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a:t>
            </a:fld>
            <a:endParaRPr lang="en-US"/>
          </a:p>
        </p:txBody>
      </p:sp>
      <p:pic>
        <p:nvPicPr>
          <p:cNvPr id="50178" name="Picture 2"/>
          <p:cNvPicPr>
            <a:picLocks noChangeAspect="1" noChangeArrowheads="1"/>
          </p:cNvPicPr>
          <p:nvPr/>
        </p:nvPicPr>
        <p:blipFill>
          <a:blip r:embed="rId2"/>
          <a:srcRect/>
          <a:stretch>
            <a:fillRect/>
          </a:stretch>
        </p:blipFill>
        <p:spPr bwMode="auto">
          <a:xfrm>
            <a:off x="1357290" y="2000240"/>
            <a:ext cx="6115050" cy="199072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7500" lnSpcReduction="20000"/>
          </a:bodyPr>
          <a:lstStyle/>
          <a:p>
            <a:pPr algn="l"/>
            <a:r>
              <a:rPr lang="en-US" sz="2400" dirty="0" smtClean="0"/>
              <a:t>Horizontal Alignment</a:t>
            </a:r>
          </a:p>
          <a:p>
            <a:pPr algn="l"/>
            <a:r>
              <a:rPr lang="en-US" sz="2400" dirty="0" smtClean="0"/>
              <a:t>The text-align property sets the horizontal alignment (like left, right, or center) of the content in &lt;</a:t>
            </a:r>
            <a:r>
              <a:rPr lang="en-US" sz="2400" dirty="0" err="1" smtClean="0"/>
              <a:t>th</a:t>
            </a:r>
            <a:r>
              <a:rPr lang="en-US" sz="2400" dirty="0" smtClean="0"/>
              <a:t>&gt; or &lt;td&gt;.</a:t>
            </a:r>
          </a:p>
          <a:p>
            <a:pPr algn="l"/>
            <a:r>
              <a:rPr lang="en-US" sz="2400" dirty="0" smtClean="0"/>
              <a:t>By default, the content of &lt;</a:t>
            </a:r>
            <a:r>
              <a:rPr lang="en-US" sz="2400" dirty="0" err="1" smtClean="0"/>
              <a:t>th</a:t>
            </a:r>
            <a:r>
              <a:rPr lang="en-US" sz="2400" dirty="0" smtClean="0"/>
              <a:t>&gt; elements are center-aligned and the content of &lt;td&gt; elements are left-aligned.</a:t>
            </a:r>
          </a:p>
          <a:p>
            <a:pPr algn="l"/>
            <a:r>
              <a:rPr lang="en-US" sz="2400" dirty="0" smtClean="0"/>
              <a:t>To center-align the content of  &lt;td&gt; elements as well, use text-align: center:</a:t>
            </a:r>
          </a:p>
          <a:p>
            <a:pPr algn="l"/>
            <a:r>
              <a:rPr lang="en-US" sz="2400" dirty="0" smtClean="0">
                <a:solidFill>
                  <a:srgbClr val="FFC000"/>
                </a:solidFill>
              </a:rPr>
              <a:t>td {</a:t>
            </a:r>
            <a:br>
              <a:rPr lang="en-US" sz="2400" dirty="0" smtClean="0">
                <a:solidFill>
                  <a:srgbClr val="FFC000"/>
                </a:solidFill>
              </a:rPr>
            </a:br>
            <a:r>
              <a:rPr lang="en-US" sz="2400" dirty="0" smtClean="0">
                <a:solidFill>
                  <a:srgbClr val="FFC000"/>
                </a:solidFill>
              </a:rPr>
              <a:t>  text-align: center;</a:t>
            </a:r>
            <a:br>
              <a:rPr lang="en-US" sz="2400" dirty="0" smtClean="0">
                <a:solidFill>
                  <a:srgbClr val="FFC000"/>
                </a:solidFill>
              </a:rPr>
            </a:br>
            <a:r>
              <a:rPr lang="en-US" sz="2400" dirty="0" smtClean="0">
                <a:solidFill>
                  <a:srgbClr val="FFC000"/>
                </a:solidFill>
              </a:rPr>
              <a:t>}</a:t>
            </a:r>
          </a:p>
          <a:p>
            <a:pPr algn="l"/>
            <a:r>
              <a:rPr lang="en-US" sz="2400" dirty="0" smtClean="0"/>
              <a:t>Vertical Alignment</a:t>
            </a:r>
          </a:p>
          <a:p>
            <a:pPr algn="l"/>
            <a:r>
              <a:rPr lang="en-US" sz="2400" dirty="0" smtClean="0"/>
              <a:t>The vertical-align property sets the vertical alignment (like top, bottom, or middle) of the content in &lt;</a:t>
            </a:r>
            <a:r>
              <a:rPr lang="en-US" sz="2400" dirty="0" err="1" smtClean="0"/>
              <a:t>th</a:t>
            </a:r>
            <a:r>
              <a:rPr lang="en-US" sz="2400" dirty="0" smtClean="0"/>
              <a:t>&gt; or &lt;td&gt;.</a:t>
            </a:r>
          </a:p>
          <a:p>
            <a:pPr algn="l"/>
            <a:r>
              <a:rPr lang="en-US" sz="2400" dirty="0" smtClean="0"/>
              <a:t>By default, the vertical alignment of the content in a table is middle (for both &lt;</a:t>
            </a:r>
            <a:r>
              <a:rPr lang="en-US" sz="2400" dirty="0" err="1" smtClean="0"/>
              <a:t>th</a:t>
            </a:r>
            <a:r>
              <a:rPr lang="en-US" sz="2400" dirty="0" smtClean="0"/>
              <a:t>&gt; and &lt;td&gt; elements).</a:t>
            </a:r>
          </a:p>
          <a:p>
            <a:pPr algn="l"/>
            <a:r>
              <a:rPr lang="en-US" sz="2000" dirty="0" smtClean="0">
                <a:solidFill>
                  <a:srgbClr val="FFC000"/>
                </a:solidFill>
              </a:rPr>
              <a:t>td {</a:t>
            </a:r>
            <a:br>
              <a:rPr lang="en-US" sz="2000" dirty="0" smtClean="0">
                <a:solidFill>
                  <a:srgbClr val="FFC000"/>
                </a:solidFill>
              </a:rPr>
            </a:br>
            <a:r>
              <a:rPr lang="en-US" sz="2000" dirty="0" smtClean="0">
                <a:solidFill>
                  <a:srgbClr val="FFC000"/>
                </a:solidFill>
              </a:rPr>
              <a:t>  height: 50px;</a:t>
            </a:r>
            <a:br>
              <a:rPr lang="en-US" sz="2000" dirty="0" smtClean="0">
                <a:solidFill>
                  <a:srgbClr val="FFC000"/>
                </a:solidFill>
              </a:rPr>
            </a:br>
            <a:r>
              <a:rPr lang="en-US" sz="2000" dirty="0" smtClean="0">
                <a:solidFill>
                  <a:srgbClr val="FFC000"/>
                </a:solidFill>
              </a:rPr>
              <a:t>  vertical-align: bottom;</a:t>
            </a:r>
            <a:br>
              <a:rPr lang="en-US" sz="2000" dirty="0" smtClean="0">
                <a:solidFill>
                  <a:srgbClr val="FFC000"/>
                </a:solidFill>
              </a:rPr>
            </a:br>
            <a:r>
              <a:rPr lang="en-US" sz="2000" dirty="0" smtClean="0">
                <a:solidFill>
                  <a:srgbClr val="FFC000"/>
                </a:solidFill>
              </a:rPr>
              <a:t>}</a:t>
            </a:r>
            <a:endParaRPr lang="en-US" sz="2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CSS Display</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85000" lnSpcReduction="10000"/>
          </a:bodyPr>
          <a:lstStyle/>
          <a:p>
            <a:pPr algn="l"/>
            <a:r>
              <a:rPr lang="en-US" sz="2400" dirty="0" smtClean="0"/>
              <a:t>The display Property</a:t>
            </a:r>
          </a:p>
          <a:p>
            <a:pPr algn="l"/>
            <a:r>
              <a:rPr lang="en-US" sz="2400" dirty="0" smtClean="0"/>
              <a:t>The display property specifies if/how an element is displayed.</a:t>
            </a:r>
          </a:p>
          <a:p>
            <a:pPr algn="l"/>
            <a:r>
              <a:rPr lang="en-US" sz="2400" dirty="0" smtClean="0"/>
              <a:t>Every HTML element has a default display value depending on what type of element it is. </a:t>
            </a:r>
            <a:endParaRPr lang="en-US" sz="2400" dirty="0" smtClean="0"/>
          </a:p>
          <a:p>
            <a:pPr algn="l"/>
            <a:r>
              <a:rPr lang="en-US" sz="2400" dirty="0" smtClean="0"/>
              <a:t>The </a:t>
            </a:r>
            <a:r>
              <a:rPr lang="en-US" sz="2400" dirty="0" smtClean="0"/>
              <a:t>default display value for most elements is block </a:t>
            </a:r>
            <a:r>
              <a:rPr lang="en-US" sz="2400" dirty="0" err="1" smtClean="0"/>
              <a:t>or</a:t>
            </a:r>
            <a:r>
              <a:rPr lang="en-US" sz="2400" dirty="0" err="1" smtClean="0"/>
              <a:t>Display</a:t>
            </a:r>
            <a:r>
              <a:rPr lang="en-US" sz="2400" dirty="0" smtClean="0"/>
              <a:t>: none;</a:t>
            </a:r>
          </a:p>
          <a:p>
            <a:pPr algn="l"/>
            <a:r>
              <a:rPr lang="en-US" sz="2400" dirty="0" smtClean="0"/>
              <a:t>display: none; is commonly used with JavaScript to hide and show elements without deleting and recreating them. Take a look at our last example on this page if you want to know how this can be achieved.</a:t>
            </a:r>
          </a:p>
          <a:p>
            <a:pPr algn="l"/>
            <a:r>
              <a:rPr lang="en-US" sz="2400" dirty="0" smtClean="0"/>
              <a:t> inline</a:t>
            </a:r>
            <a:r>
              <a:rPr lang="en-US" sz="2400" dirty="0" smtClean="0"/>
              <a:t>.</a:t>
            </a:r>
          </a:p>
          <a:p>
            <a:pPr algn="l"/>
            <a:r>
              <a:rPr lang="en-US" sz="2400" dirty="0" err="1" smtClean="0"/>
              <a:t>li</a:t>
            </a:r>
            <a:r>
              <a:rPr lang="en-US" sz="2400" dirty="0" smtClean="0"/>
              <a:t> {</a:t>
            </a:r>
            <a:br>
              <a:rPr lang="en-US" sz="2400" dirty="0" smtClean="0"/>
            </a:br>
            <a:r>
              <a:rPr lang="en-US" sz="2400" dirty="0" smtClean="0"/>
              <a:t>  display: inline;</a:t>
            </a:r>
            <a:br>
              <a:rPr lang="en-US" sz="2400" dirty="0" smtClean="0"/>
            </a:br>
            <a:r>
              <a:rPr lang="en-US" sz="2400" dirty="0" smtClean="0"/>
              <a:t>}</a:t>
            </a:r>
          </a:p>
          <a:p>
            <a:pPr algn="l"/>
            <a:r>
              <a:rPr lang="en-US" sz="2000" dirty="0" smtClean="0"/>
              <a:t>span {</a:t>
            </a:r>
            <a:br>
              <a:rPr lang="en-US" sz="2000" dirty="0" smtClean="0"/>
            </a:br>
            <a:r>
              <a:rPr lang="en-US" sz="2000" dirty="0" smtClean="0"/>
              <a:t>  display: block;</a:t>
            </a:r>
            <a:br>
              <a:rPr lang="en-US" sz="2000" dirty="0" smtClean="0"/>
            </a:br>
            <a:r>
              <a:rPr lang="en-US" sz="2000" dirty="0" smtClean="0"/>
              <a:t>}</a:t>
            </a:r>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CSS Position</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lnSpcReduction="10000"/>
          </a:bodyPr>
          <a:lstStyle/>
          <a:p>
            <a:pPr algn="l"/>
            <a:r>
              <a:rPr lang="en-US" sz="2400" dirty="0" smtClean="0"/>
              <a:t>The position property specifies the type of positioning method used for an element (static, relative, fixed, absolute or sticky).</a:t>
            </a:r>
          </a:p>
          <a:p>
            <a:pPr algn="l"/>
            <a:r>
              <a:rPr lang="en-US" sz="2400" dirty="0" smtClean="0"/>
              <a:t>The position Property</a:t>
            </a:r>
          </a:p>
          <a:p>
            <a:pPr algn="l"/>
            <a:r>
              <a:rPr lang="en-US" sz="2400" dirty="0" smtClean="0"/>
              <a:t>The position property specifies the type of positioning method used for an element.</a:t>
            </a:r>
          </a:p>
          <a:p>
            <a:pPr algn="l"/>
            <a:r>
              <a:rPr lang="en-US" sz="2400" dirty="0" smtClean="0"/>
              <a:t>There are five different position values:</a:t>
            </a:r>
          </a:p>
          <a:p>
            <a:pPr algn="l"/>
            <a:r>
              <a:rPr lang="en-US" sz="2400" dirty="0" smtClean="0"/>
              <a:t>static</a:t>
            </a:r>
          </a:p>
          <a:p>
            <a:pPr algn="l"/>
            <a:r>
              <a:rPr lang="en-US" sz="2400" dirty="0" smtClean="0"/>
              <a:t>relative</a:t>
            </a:r>
          </a:p>
          <a:p>
            <a:pPr algn="l"/>
            <a:r>
              <a:rPr lang="en-US" sz="2400" dirty="0" smtClean="0"/>
              <a:t>fixed</a:t>
            </a:r>
          </a:p>
          <a:p>
            <a:pPr algn="l"/>
            <a:r>
              <a:rPr lang="en-US" sz="2400" dirty="0" smtClean="0"/>
              <a:t>absolute</a:t>
            </a:r>
          </a:p>
          <a:p>
            <a:pPr algn="l"/>
            <a:r>
              <a:rPr lang="en-US" sz="2400" dirty="0" smtClean="0"/>
              <a:t>sticky</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0000" lnSpcReduction="20000"/>
          </a:bodyPr>
          <a:lstStyle/>
          <a:p>
            <a:pPr algn="l"/>
            <a:r>
              <a:rPr lang="en-US" sz="2400" dirty="0" smtClean="0"/>
              <a:t>position: static;</a:t>
            </a:r>
          </a:p>
          <a:p>
            <a:pPr algn="l"/>
            <a:r>
              <a:rPr lang="en-US" sz="2400" dirty="0" smtClean="0"/>
              <a:t>HTML elements are positioned static by default.</a:t>
            </a:r>
          </a:p>
          <a:p>
            <a:pPr algn="l"/>
            <a:r>
              <a:rPr lang="en-US" sz="2400" dirty="0" smtClean="0"/>
              <a:t>Static positioned elements are not affected by the top, bottom, left, and right properties.</a:t>
            </a:r>
          </a:p>
          <a:p>
            <a:pPr algn="l"/>
            <a:r>
              <a:rPr lang="en-US" sz="2400" dirty="0" smtClean="0"/>
              <a:t>An element with position: static; is not positioned in any special way; it is always positioned according to the normal flow of the page:</a:t>
            </a:r>
          </a:p>
          <a:p>
            <a:pPr algn="l"/>
            <a:r>
              <a:rPr lang="en-US" sz="2400" dirty="0" err="1" smtClean="0"/>
              <a:t>div.static</a:t>
            </a:r>
            <a:r>
              <a:rPr lang="en-US" sz="2400" dirty="0" smtClean="0"/>
              <a:t> {</a:t>
            </a:r>
            <a:br>
              <a:rPr lang="en-US" sz="2400" dirty="0" smtClean="0"/>
            </a:br>
            <a:r>
              <a:rPr lang="en-US" sz="2400" dirty="0" smtClean="0"/>
              <a:t>  position: static;</a:t>
            </a:r>
            <a:br>
              <a:rPr lang="en-US" sz="2400" dirty="0" smtClean="0"/>
            </a:br>
            <a:r>
              <a:rPr lang="en-US" sz="2400" dirty="0" smtClean="0"/>
              <a:t>  border: 3px solid #73AD21;</a:t>
            </a:r>
            <a:br>
              <a:rPr lang="en-US" sz="2400" dirty="0" smtClean="0"/>
            </a:br>
            <a:r>
              <a:rPr lang="en-US" sz="2400" dirty="0" smtClean="0"/>
              <a:t>}</a:t>
            </a:r>
          </a:p>
          <a:p>
            <a:pPr algn="l"/>
            <a:r>
              <a:rPr lang="en-US" sz="2400" dirty="0" smtClean="0"/>
              <a:t>position: relative;</a:t>
            </a:r>
          </a:p>
          <a:p>
            <a:pPr algn="l"/>
            <a:r>
              <a:rPr lang="en-US" sz="2400" dirty="0" smtClean="0"/>
              <a:t>An element with position: relative; is positioned relative to its normal position.</a:t>
            </a:r>
          </a:p>
          <a:p>
            <a:pPr algn="l"/>
            <a:r>
              <a:rPr lang="en-US" sz="2400" dirty="0" smtClean="0"/>
              <a:t>Setting the top, right, bottom, and left properties of a relatively-positioned element will cause it to be adjusted away from its normal position. Other content will not be adjusted to fit into any gap left by the element.</a:t>
            </a:r>
          </a:p>
          <a:p>
            <a:pPr algn="l"/>
            <a:r>
              <a:rPr lang="en-US" sz="2400" dirty="0" smtClean="0"/>
              <a:t>This &lt;div&gt; element has position: relative</a:t>
            </a:r>
            <a:r>
              <a:rPr lang="en-US" sz="2400" dirty="0" smtClean="0"/>
              <a:t>;</a:t>
            </a:r>
          </a:p>
          <a:p>
            <a:pPr algn="l"/>
            <a:r>
              <a:rPr lang="en-US" sz="2000" dirty="0" err="1" smtClean="0"/>
              <a:t>div.relative</a:t>
            </a:r>
            <a:r>
              <a:rPr lang="en-US" sz="2000" dirty="0" smtClean="0"/>
              <a:t> {</a:t>
            </a:r>
            <a:br>
              <a:rPr lang="en-US" sz="2000" dirty="0" smtClean="0"/>
            </a:br>
            <a:r>
              <a:rPr lang="en-US" sz="2000" dirty="0" smtClean="0"/>
              <a:t>  position: relative;</a:t>
            </a:r>
            <a:br>
              <a:rPr lang="en-US" sz="2000" dirty="0" smtClean="0"/>
            </a:br>
            <a:r>
              <a:rPr lang="en-US" sz="2000" dirty="0" smtClean="0"/>
              <a:t>  left: 30px;</a:t>
            </a:r>
            <a:br>
              <a:rPr lang="en-US" sz="2000" dirty="0" smtClean="0"/>
            </a:br>
            <a:r>
              <a:rPr lang="en-US" sz="2000" dirty="0" smtClean="0"/>
              <a:t>  border: 3px solid #73AD21;</a:t>
            </a:r>
            <a:br>
              <a:rPr lang="en-US" sz="2000" dirty="0" smtClean="0"/>
            </a:br>
            <a:r>
              <a:rPr lang="en-US" sz="2000" dirty="0" smtClean="0"/>
              <a:t>}</a:t>
            </a:r>
            <a:endParaRPr lang="en-US" sz="2400" dirty="0" smtClean="0"/>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85000" lnSpcReduction="20000"/>
          </a:bodyPr>
          <a:lstStyle/>
          <a:p>
            <a:pPr algn="l"/>
            <a:r>
              <a:rPr lang="en-US" sz="2400" dirty="0" smtClean="0"/>
              <a:t>position: fixed;</a:t>
            </a:r>
          </a:p>
          <a:p>
            <a:pPr algn="l"/>
            <a:r>
              <a:rPr lang="en-US" sz="2400" dirty="0" smtClean="0"/>
              <a:t>An element with position: fixed; is positioned relative to the viewport, which means it always stays in the same place even if the page is scrolled. The top, right, bottom, and left properties are used to position the element.</a:t>
            </a:r>
          </a:p>
          <a:p>
            <a:pPr algn="l"/>
            <a:r>
              <a:rPr lang="en-US" sz="2400" dirty="0" smtClean="0"/>
              <a:t>A fixed element does not leave a gap in the page where it would normally have been located.</a:t>
            </a:r>
          </a:p>
          <a:p>
            <a:pPr algn="l"/>
            <a:r>
              <a:rPr lang="en-US" sz="2400" dirty="0" smtClean="0"/>
              <a:t>Notice the fixed element in the lower-right corner of the page. Here is the CSS that is used:</a:t>
            </a:r>
          </a:p>
          <a:p>
            <a:pPr algn="l"/>
            <a:r>
              <a:rPr lang="en-US" sz="2400" dirty="0" smtClean="0"/>
              <a:t>Example</a:t>
            </a:r>
          </a:p>
          <a:p>
            <a:pPr algn="l"/>
            <a:r>
              <a:rPr lang="en-US" sz="2400" dirty="0" err="1" smtClean="0"/>
              <a:t>div.fixed</a:t>
            </a:r>
            <a:r>
              <a:rPr lang="en-US" sz="2400" dirty="0" smtClean="0"/>
              <a:t> {</a:t>
            </a:r>
            <a:br>
              <a:rPr lang="en-US" sz="2400" dirty="0" smtClean="0"/>
            </a:br>
            <a:r>
              <a:rPr lang="en-US" sz="2400" dirty="0" smtClean="0"/>
              <a:t>  position: fixed;</a:t>
            </a:r>
            <a:br>
              <a:rPr lang="en-US" sz="2400" dirty="0" smtClean="0"/>
            </a:br>
            <a:r>
              <a:rPr lang="en-US" sz="2400" dirty="0" smtClean="0"/>
              <a:t>  bottom: 0;</a:t>
            </a:r>
            <a:br>
              <a:rPr lang="en-US" sz="2400" dirty="0" smtClean="0"/>
            </a:br>
            <a:r>
              <a:rPr lang="en-US" sz="2400" dirty="0" smtClean="0"/>
              <a:t>  right: 0;</a:t>
            </a:r>
            <a:br>
              <a:rPr lang="en-US" sz="2400" dirty="0" smtClean="0"/>
            </a:br>
            <a:r>
              <a:rPr lang="en-US" sz="2400" dirty="0" smtClean="0"/>
              <a:t>  width: 300px;</a:t>
            </a:r>
            <a:br>
              <a:rPr lang="en-US" sz="2400" dirty="0" smtClean="0"/>
            </a:br>
            <a:r>
              <a:rPr lang="en-US" sz="2400" dirty="0" smtClean="0"/>
              <a:t>  border: 3px solid #73AD21;</a:t>
            </a:r>
            <a:br>
              <a:rPr lang="en-US" sz="2400" dirty="0" smtClean="0"/>
            </a:br>
            <a:r>
              <a:rPr lang="en-US" sz="2400" dirty="0" smtClean="0"/>
              <a:t>}</a:t>
            </a:r>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62500" lnSpcReduction="20000"/>
          </a:bodyPr>
          <a:lstStyle/>
          <a:p>
            <a:pPr algn="l"/>
            <a:r>
              <a:rPr lang="en-US" sz="2400" dirty="0" smtClean="0"/>
              <a:t>position: absolute;</a:t>
            </a:r>
          </a:p>
          <a:p>
            <a:pPr algn="l"/>
            <a:r>
              <a:rPr lang="en-US" sz="2400" dirty="0" smtClean="0"/>
              <a:t>An element with position: absolute; is positioned relative to the nearest positioned ancestor (instead of positioned relative to the viewport, like fixed).</a:t>
            </a:r>
          </a:p>
          <a:p>
            <a:pPr algn="l"/>
            <a:r>
              <a:rPr lang="en-US" sz="2400" dirty="0" smtClean="0"/>
              <a:t>However; if an absolute positioned element has no positioned ancestors, it uses the document body, and moves along with page scrolling.</a:t>
            </a:r>
          </a:p>
          <a:p>
            <a:pPr algn="l"/>
            <a:r>
              <a:rPr lang="en-US" sz="2400" b="1" dirty="0" smtClean="0"/>
              <a:t>Note:</a:t>
            </a:r>
            <a:r>
              <a:rPr lang="en-US" sz="2400" dirty="0" smtClean="0"/>
              <a:t> A "positioned" element is one whose position is anything except static.</a:t>
            </a:r>
          </a:p>
          <a:p>
            <a:pPr algn="l"/>
            <a:r>
              <a:rPr lang="en-US" sz="2400" dirty="0" smtClean="0"/>
              <a:t>Here is a simple example:</a:t>
            </a:r>
          </a:p>
          <a:p>
            <a:pPr algn="l"/>
            <a:r>
              <a:rPr lang="en-US" sz="2400" dirty="0" err="1" smtClean="0"/>
              <a:t>div.relative</a:t>
            </a:r>
            <a:r>
              <a:rPr lang="en-US" sz="2400" dirty="0" smtClean="0"/>
              <a:t> {</a:t>
            </a:r>
            <a:br>
              <a:rPr lang="en-US" sz="2400" dirty="0" smtClean="0"/>
            </a:br>
            <a:r>
              <a:rPr lang="en-US" sz="2400" dirty="0" smtClean="0"/>
              <a:t>  position: relative;</a:t>
            </a:r>
            <a:br>
              <a:rPr lang="en-US" sz="2400" dirty="0" smtClean="0"/>
            </a:br>
            <a:r>
              <a:rPr lang="en-US" sz="2400" dirty="0" smtClean="0"/>
              <a:t>  width: 400px;</a:t>
            </a:r>
            <a:br>
              <a:rPr lang="en-US" sz="2400" dirty="0" smtClean="0"/>
            </a:br>
            <a:r>
              <a:rPr lang="en-US" sz="2400" dirty="0" smtClean="0"/>
              <a:t>  height: 200px;</a:t>
            </a:r>
            <a:br>
              <a:rPr lang="en-US" sz="2400" dirty="0" smtClean="0"/>
            </a:br>
            <a:r>
              <a:rPr lang="en-US" sz="2400" dirty="0" smtClean="0"/>
              <a:t>  border: 3px solid #73AD21;</a:t>
            </a:r>
            <a:br>
              <a:rPr lang="en-US" sz="2400" dirty="0" smtClean="0"/>
            </a:br>
            <a:r>
              <a:rPr lang="en-US" sz="2400" dirty="0" smtClean="0"/>
              <a:t>}</a:t>
            </a:r>
            <a:br>
              <a:rPr lang="en-US" sz="2400" dirty="0" smtClean="0"/>
            </a:br>
            <a:r>
              <a:rPr lang="en-US" sz="2400" dirty="0" smtClean="0"/>
              <a:t/>
            </a:r>
            <a:br>
              <a:rPr lang="en-US" sz="2400" dirty="0" smtClean="0"/>
            </a:br>
            <a:r>
              <a:rPr lang="en-US" sz="2400" dirty="0" err="1" smtClean="0"/>
              <a:t>div.absolute</a:t>
            </a:r>
            <a:r>
              <a:rPr lang="en-US" sz="2400" dirty="0" smtClean="0"/>
              <a:t> {</a:t>
            </a:r>
            <a:br>
              <a:rPr lang="en-US" sz="2400" dirty="0" smtClean="0"/>
            </a:br>
            <a:r>
              <a:rPr lang="en-US" sz="2400" dirty="0" smtClean="0"/>
              <a:t>  position: absolute;</a:t>
            </a:r>
            <a:br>
              <a:rPr lang="en-US" sz="2400" dirty="0" smtClean="0"/>
            </a:br>
            <a:r>
              <a:rPr lang="en-US" sz="2400" dirty="0" smtClean="0"/>
              <a:t>  top: 80px;</a:t>
            </a:r>
            <a:br>
              <a:rPr lang="en-US" sz="2400" dirty="0" smtClean="0"/>
            </a:br>
            <a:r>
              <a:rPr lang="en-US" sz="2400" dirty="0" smtClean="0"/>
              <a:t>  right: 0;</a:t>
            </a:r>
            <a:br>
              <a:rPr lang="en-US" sz="2400" dirty="0" smtClean="0"/>
            </a:br>
            <a:r>
              <a:rPr lang="en-US" sz="2400" dirty="0" smtClean="0"/>
              <a:t>  width: 200px;</a:t>
            </a:r>
            <a:br>
              <a:rPr lang="en-US" sz="2400" dirty="0" smtClean="0"/>
            </a:br>
            <a:r>
              <a:rPr lang="en-US" sz="2400" dirty="0" smtClean="0"/>
              <a:t>  height: 100px;</a:t>
            </a:r>
            <a:br>
              <a:rPr lang="en-US" sz="2400" dirty="0" smtClean="0"/>
            </a:br>
            <a:r>
              <a:rPr lang="en-US" sz="2400" dirty="0" smtClean="0"/>
              <a:t>  border: 3px solid #73AD21;</a:t>
            </a:r>
            <a:br>
              <a:rPr lang="en-US" sz="2400" dirty="0" smtClean="0"/>
            </a:b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92500" lnSpcReduction="20000"/>
          </a:bodyPr>
          <a:lstStyle/>
          <a:p>
            <a:pPr algn="l"/>
            <a:r>
              <a:rPr lang="en-US" sz="2400" dirty="0" smtClean="0"/>
              <a:t>position: sticky;</a:t>
            </a:r>
          </a:p>
          <a:p>
            <a:pPr algn="l"/>
            <a:r>
              <a:rPr lang="en-US" sz="2400" dirty="0" smtClean="0"/>
              <a:t>An element with position: sticky; is positioned based on the user's scroll position.</a:t>
            </a:r>
          </a:p>
          <a:p>
            <a:pPr algn="l"/>
            <a:r>
              <a:rPr lang="en-US" sz="2400" dirty="0" smtClean="0"/>
              <a:t>A sticky element toggles between relative and fixed, depending on the scroll position. It is positioned relative until a given offset position is met in the viewport - then it "sticks" in place (like </a:t>
            </a:r>
            <a:r>
              <a:rPr lang="en-US" sz="2400" dirty="0" err="1" smtClean="0"/>
              <a:t>position:fixed</a:t>
            </a:r>
            <a:r>
              <a:rPr lang="en-US" sz="2400" dirty="0" smtClean="0"/>
              <a:t>).</a:t>
            </a:r>
          </a:p>
          <a:p>
            <a:pPr algn="l"/>
            <a:r>
              <a:rPr lang="en-US" sz="2400" dirty="0" smtClean="0"/>
              <a:t/>
            </a:r>
            <a:br>
              <a:rPr lang="en-US" sz="2400" dirty="0" smtClean="0"/>
            </a:br>
            <a:r>
              <a:rPr lang="en-US" sz="2400" dirty="0" err="1" smtClean="0"/>
              <a:t>div.sticky</a:t>
            </a:r>
            <a:r>
              <a:rPr lang="en-US" sz="2400" dirty="0" smtClean="0"/>
              <a:t> {</a:t>
            </a:r>
            <a:br>
              <a:rPr lang="en-US" sz="2400" dirty="0" smtClean="0"/>
            </a:br>
            <a:r>
              <a:rPr lang="en-US" sz="2400" dirty="0" smtClean="0"/>
              <a:t>  position: -</a:t>
            </a:r>
            <a:r>
              <a:rPr lang="en-US" sz="2400" dirty="0" err="1" smtClean="0"/>
              <a:t>webkit</a:t>
            </a:r>
            <a:r>
              <a:rPr lang="en-US" sz="2400" dirty="0" smtClean="0"/>
              <a:t>-sticky; /* Safari */</a:t>
            </a:r>
            <a:br>
              <a:rPr lang="en-US" sz="2400" dirty="0" smtClean="0"/>
            </a:br>
            <a:r>
              <a:rPr lang="en-US" sz="2400" dirty="0" smtClean="0"/>
              <a:t>  position: sticky;</a:t>
            </a:r>
            <a:br>
              <a:rPr lang="en-US" sz="2400" dirty="0" smtClean="0"/>
            </a:br>
            <a:r>
              <a:rPr lang="en-US" sz="2400" dirty="0" smtClean="0"/>
              <a:t>  top: 0;</a:t>
            </a:r>
            <a:br>
              <a:rPr lang="en-US" sz="2400" dirty="0" smtClean="0"/>
            </a:br>
            <a:r>
              <a:rPr lang="en-US" sz="2400" dirty="0" smtClean="0"/>
              <a:t>  background-color: green;</a:t>
            </a:r>
            <a:br>
              <a:rPr lang="en-US" sz="2400" dirty="0" smtClean="0"/>
            </a:br>
            <a:r>
              <a:rPr lang="en-US" sz="2400" dirty="0" smtClean="0"/>
              <a:t>  border: 2px solid #4CAF50;</a:t>
            </a:r>
            <a:br>
              <a:rPr lang="en-US" sz="2400" dirty="0" smtClean="0"/>
            </a:b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lnSpcReduction="10000"/>
          </a:bodyPr>
          <a:lstStyle/>
          <a:p>
            <a:pPr algn="l"/>
            <a:r>
              <a:rPr lang="en-US" sz="2400" dirty="0" smtClean="0"/>
              <a:t>Overlapping Elements</a:t>
            </a:r>
          </a:p>
          <a:p>
            <a:pPr algn="l"/>
            <a:r>
              <a:rPr lang="en-US" sz="2400" dirty="0" smtClean="0"/>
              <a:t>When elements are positioned, they can overlap other elements.</a:t>
            </a:r>
          </a:p>
          <a:p>
            <a:pPr algn="l"/>
            <a:r>
              <a:rPr lang="en-US" sz="2400" dirty="0" smtClean="0"/>
              <a:t>The z-index property specifies the stack order of an element (which element should be placed in front of, or behind, the others).</a:t>
            </a:r>
          </a:p>
          <a:p>
            <a:pPr algn="l"/>
            <a:r>
              <a:rPr lang="en-US" sz="2400" dirty="0" smtClean="0"/>
              <a:t>An element can have a positive or negative stack order:</a:t>
            </a:r>
          </a:p>
          <a:p>
            <a:pPr algn="l"/>
            <a:r>
              <a:rPr lang="en-US" sz="2400" dirty="0" err="1" smtClean="0"/>
              <a:t>img</a:t>
            </a:r>
            <a:r>
              <a:rPr lang="en-US" sz="2400" dirty="0" smtClean="0"/>
              <a:t> {</a:t>
            </a:r>
            <a:br>
              <a:rPr lang="en-US" sz="2400" dirty="0" smtClean="0"/>
            </a:br>
            <a:r>
              <a:rPr lang="en-US" sz="2400" dirty="0" smtClean="0"/>
              <a:t>  position: absolute;</a:t>
            </a:r>
            <a:br>
              <a:rPr lang="en-US" sz="2400" dirty="0" smtClean="0"/>
            </a:br>
            <a:r>
              <a:rPr lang="en-US" sz="2400" dirty="0" smtClean="0"/>
              <a:t>  left: 0px;</a:t>
            </a:r>
            <a:br>
              <a:rPr lang="en-US" sz="2400" dirty="0" smtClean="0"/>
            </a:br>
            <a:r>
              <a:rPr lang="en-US" sz="2400" dirty="0" smtClean="0"/>
              <a:t>  top: 0px;</a:t>
            </a:r>
            <a:br>
              <a:rPr lang="en-US" sz="2400" dirty="0" smtClean="0"/>
            </a:br>
            <a:r>
              <a:rPr lang="en-US" sz="2400" dirty="0" smtClean="0"/>
              <a:t>  z-index: -1;</a:t>
            </a:r>
            <a:br>
              <a:rPr lang="en-US" sz="2400" dirty="0" smtClean="0"/>
            </a:b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a:bodyPr>
          <a:lstStyle/>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endParaRPr lang="en-US" sz="3600" dirty="0" smtClean="0"/>
          </a:p>
        </p:txBody>
      </p:sp>
      <p:sp>
        <p:nvSpPr>
          <p:cNvPr id="3" name="Subtitle 2"/>
          <p:cNvSpPr>
            <a:spLocks noGrp="1"/>
          </p:cNvSpPr>
          <p:nvPr>
            <p:ph type="subTitle" idx="1"/>
          </p:nvPr>
        </p:nvSpPr>
        <p:spPr>
          <a:xfrm>
            <a:off x="500034" y="1500174"/>
            <a:ext cx="8215370" cy="4786346"/>
          </a:xfrm>
        </p:spPr>
        <p:txBody>
          <a:bodyPr>
            <a:normAutofit/>
          </a:bodyPr>
          <a:lstStyle/>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chor="t">
            <a:normAutofit fontScale="90000"/>
          </a:bodyPr>
          <a:lstStyle/>
          <a:p>
            <a:pPr algn="l"/>
            <a:r>
              <a:rPr lang="en-US" sz="3600" b="0" dirty="0" smtClean="0"/>
              <a:t>CSS Selectors</a:t>
            </a:r>
            <a:br>
              <a:rPr lang="en-US" sz="3600" b="0" dirty="0" smtClean="0"/>
            </a:b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85000" lnSpcReduction="20000"/>
          </a:bodyPr>
          <a:lstStyle/>
          <a:p>
            <a:pPr algn="l"/>
            <a:r>
              <a:rPr lang="en-US" sz="2400" dirty="0" smtClean="0"/>
              <a:t>A CSS selector selects the HTML element(s) you want to style.</a:t>
            </a:r>
          </a:p>
          <a:p>
            <a:pPr algn="l"/>
            <a:r>
              <a:rPr lang="en-US" sz="2400" dirty="0" smtClean="0"/>
              <a:t>CSS Selectors</a:t>
            </a:r>
          </a:p>
          <a:p>
            <a:pPr algn="l"/>
            <a:r>
              <a:rPr lang="en-US" sz="2400" dirty="0" smtClean="0"/>
              <a:t>CSS selectors are used to "find" (or select) the HTML elements you want to style.</a:t>
            </a:r>
          </a:p>
          <a:p>
            <a:pPr algn="l"/>
            <a:r>
              <a:rPr lang="en-US" sz="2400" dirty="0" smtClean="0"/>
              <a:t>We </a:t>
            </a:r>
            <a:r>
              <a:rPr lang="en-US" sz="2400" dirty="0" smtClean="0"/>
              <a:t>can divide CSS selectors into five categories:</a:t>
            </a:r>
          </a:p>
          <a:p>
            <a:pPr algn="l"/>
            <a:r>
              <a:rPr lang="en-US" sz="2400" dirty="0" smtClean="0"/>
              <a:t>1. Simple </a:t>
            </a:r>
            <a:r>
              <a:rPr lang="en-US" sz="2400" dirty="0" smtClean="0"/>
              <a:t>selectors (select elements based on name, id, class)</a:t>
            </a:r>
          </a:p>
          <a:p>
            <a:pPr algn="l"/>
            <a:r>
              <a:rPr lang="en-US" sz="2400" dirty="0" smtClean="0">
                <a:hlinkClick r:id="rId2"/>
              </a:rPr>
              <a:t>2. </a:t>
            </a:r>
            <a:r>
              <a:rPr lang="en-US" sz="2400" dirty="0" err="1" smtClean="0">
                <a:hlinkClick r:id="rId2"/>
              </a:rPr>
              <a:t>Combinator</a:t>
            </a:r>
            <a:r>
              <a:rPr lang="en-US" sz="2400" dirty="0" smtClean="0">
                <a:hlinkClick r:id="rId2"/>
              </a:rPr>
              <a:t> </a:t>
            </a:r>
            <a:r>
              <a:rPr lang="en-US" sz="2400" dirty="0" smtClean="0">
                <a:hlinkClick r:id="rId2"/>
              </a:rPr>
              <a:t>selectors</a:t>
            </a:r>
            <a:r>
              <a:rPr lang="en-US" sz="2400" dirty="0" smtClean="0"/>
              <a:t> (select elements based on a specific relationship between them)</a:t>
            </a:r>
          </a:p>
          <a:p>
            <a:pPr algn="l"/>
            <a:r>
              <a:rPr lang="en-US" sz="2400" dirty="0" smtClean="0">
                <a:hlinkClick r:id="rId3"/>
              </a:rPr>
              <a:t>3. Pseudo-class </a:t>
            </a:r>
            <a:r>
              <a:rPr lang="en-US" sz="2400" dirty="0" smtClean="0">
                <a:hlinkClick r:id="rId3"/>
              </a:rPr>
              <a:t>selectors</a:t>
            </a:r>
            <a:r>
              <a:rPr lang="en-US" sz="2400" dirty="0" smtClean="0"/>
              <a:t> (select elements based on a certain state)</a:t>
            </a:r>
          </a:p>
          <a:p>
            <a:pPr algn="l"/>
            <a:r>
              <a:rPr lang="en-US" sz="2400" dirty="0" smtClean="0">
                <a:hlinkClick r:id="rId4"/>
              </a:rPr>
              <a:t>4. Pseudo-elements </a:t>
            </a:r>
            <a:r>
              <a:rPr lang="en-US" sz="2400" dirty="0" smtClean="0">
                <a:hlinkClick r:id="rId4"/>
              </a:rPr>
              <a:t>selectors</a:t>
            </a:r>
            <a:r>
              <a:rPr lang="en-US" sz="2400" dirty="0" smtClean="0"/>
              <a:t> (select and style a part of an element)</a:t>
            </a:r>
          </a:p>
          <a:p>
            <a:pPr algn="l"/>
            <a:r>
              <a:rPr lang="en-US" sz="2400" dirty="0" smtClean="0">
                <a:hlinkClick r:id="rId5"/>
              </a:rPr>
              <a:t>5. Attribute </a:t>
            </a:r>
            <a:r>
              <a:rPr lang="en-US" sz="2400" dirty="0" smtClean="0">
                <a:hlinkClick r:id="rId5"/>
              </a:rPr>
              <a:t>selectors</a:t>
            </a:r>
            <a:r>
              <a:rPr lang="en-US" sz="2400" dirty="0" smtClean="0"/>
              <a:t> (select elements based on an attribute or attribute value)</a:t>
            </a:r>
          </a:p>
          <a:p>
            <a:pPr algn="l"/>
            <a:r>
              <a:rPr lang="en-US" sz="2400" dirty="0" smtClean="0"/>
              <a:t>This page will explain the most basic CSS selectors.</a:t>
            </a:r>
          </a:p>
          <a:p>
            <a:pPr algn="l"/>
            <a:r>
              <a:rPr lang="en-US" sz="2400" dirty="0" smtClean="0"/>
              <a:t/>
            </a:r>
            <a:br>
              <a:rPr lang="en-US" sz="2400" dirty="0" smtClean="0"/>
            </a:br>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50</a:t>
            </a:fld>
            <a:endParaRPr lang="en-US"/>
          </a:p>
        </p:txBody>
      </p:sp>
      <p:graphicFrame>
        <p:nvGraphicFramePr>
          <p:cNvPr id="6" name="Object 5"/>
          <p:cNvGraphicFramePr>
            <a:graphicFrameLocks noChangeAspect="1"/>
          </p:cNvGraphicFramePr>
          <p:nvPr/>
        </p:nvGraphicFramePr>
        <p:xfrm>
          <a:off x="4298950" y="3182938"/>
          <a:ext cx="544513" cy="490537"/>
        </p:xfrm>
        <a:graphic>
          <a:graphicData uri="http://schemas.openxmlformats.org/presentationml/2006/ole">
            <p:oleObj spid="_x0000_s1026" name="Packager Shell Object" r:id="rId3" imgW="543960" imgH="491040" progId="Package">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143248"/>
            <a:ext cx="7772400" cy="785818"/>
          </a:xfrm>
        </p:spPr>
        <p:txBody>
          <a:bodyPr/>
          <a:lstStyle/>
          <a:p>
            <a:pPr algn="ctr"/>
            <a:r>
              <a:rPr smtClean="0"/>
              <a:t>END</a:t>
            </a:r>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chor="t">
            <a:normAutofit fontScale="90000"/>
          </a:bodyPr>
          <a:lstStyle/>
          <a:p>
            <a:pPr algn="l"/>
            <a:r>
              <a:rPr lang="en-US" sz="3600" dirty="0" smtClean="0"/>
              <a:t>The CSS element Selector</a:t>
            </a:r>
            <a:br>
              <a:rPr lang="en-US" sz="3600" dirty="0" smtClean="0"/>
            </a:b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0000" lnSpcReduction="20000"/>
          </a:bodyPr>
          <a:lstStyle/>
          <a:p>
            <a:pPr algn="l"/>
            <a:r>
              <a:rPr lang="en-US" sz="2400" dirty="0" smtClean="0"/>
              <a:t>The </a:t>
            </a:r>
            <a:r>
              <a:rPr lang="en-US" sz="2400" dirty="0" smtClean="0"/>
              <a:t>element selector selects HTML elements based on the element name.</a:t>
            </a:r>
          </a:p>
          <a:p>
            <a:pPr algn="l"/>
            <a:r>
              <a:rPr lang="en-US" sz="2400" dirty="0" smtClean="0"/>
              <a:t>Example</a:t>
            </a:r>
          </a:p>
          <a:p>
            <a:pPr algn="l"/>
            <a:r>
              <a:rPr lang="en-US" sz="2400" dirty="0" smtClean="0"/>
              <a:t>Here, all &lt;p&gt; elements on the page will be center-aligned, with a red text color: </a:t>
            </a:r>
          </a:p>
          <a:p>
            <a:pPr algn="l"/>
            <a:r>
              <a:rPr lang="en-US" sz="2400" dirty="0" smtClean="0"/>
              <a:t>p {</a:t>
            </a:r>
            <a:br>
              <a:rPr lang="en-US" sz="2400" dirty="0" smtClean="0"/>
            </a:br>
            <a:r>
              <a:rPr lang="en-US" sz="2400" dirty="0" smtClean="0"/>
              <a:t>  text-align: center;</a:t>
            </a:r>
            <a:br>
              <a:rPr lang="en-US" sz="2400" dirty="0" smtClean="0"/>
            </a:br>
            <a:r>
              <a:rPr lang="en-US" sz="2400" dirty="0" smtClean="0"/>
              <a:t>  color: red;</a:t>
            </a:r>
            <a:br>
              <a:rPr lang="en-US" sz="2400" dirty="0" smtClean="0"/>
            </a:br>
            <a:r>
              <a:rPr lang="en-US" sz="2400" dirty="0" smtClean="0"/>
              <a:t>}</a:t>
            </a:r>
          </a:p>
          <a:p>
            <a:pPr algn="l"/>
            <a:r>
              <a:rPr lang="en-US" sz="2400" b="1" dirty="0" smtClean="0"/>
              <a:t>The CSS id Selector</a:t>
            </a:r>
          </a:p>
          <a:p>
            <a:pPr algn="l"/>
            <a:r>
              <a:rPr lang="en-US" sz="2400" dirty="0" smtClean="0"/>
              <a:t>The id selector uses the id attribute of an HTML element to select a specific element.</a:t>
            </a:r>
          </a:p>
          <a:p>
            <a:pPr algn="l"/>
            <a:r>
              <a:rPr lang="en-US" sz="2400" dirty="0" smtClean="0"/>
              <a:t>The id of an element is unique within a page, so the id selector is used to select one unique element!</a:t>
            </a:r>
          </a:p>
          <a:p>
            <a:pPr algn="l"/>
            <a:r>
              <a:rPr lang="en-US" sz="2400" dirty="0" smtClean="0"/>
              <a:t>To select an element with a specific id, write a hash (#) character, followed by the id of the element.</a:t>
            </a:r>
          </a:p>
          <a:p>
            <a:pPr algn="l"/>
            <a:r>
              <a:rPr lang="en-US" sz="2400" dirty="0" smtClean="0"/>
              <a:t>Example</a:t>
            </a:r>
          </a:p>
          <a:p>
            <a:pPr algn="l"/>
            <a:r>
              <a:rPr lang="en-US" sz="2400" dirty="0" smtClean="0"/>
              <a:t>The CSS rule below will be applied to the HTML element with id="para1": </a:t>
            </a:r>
          </a:p>
          <a:p>
            <a:pPr algn="l"/>
            <a:r>
              <a:rPr lang="en-US" sz="2400" dirty="0" smtClean="0"/>
              <a:t>#para1 {</a:t>
            </a:r>
            <a:br>
              <a:rPr lang="en-US" sz="2400" dirty="0" smtClean="0"/>
            </a:br>
            <a:r>
              <a:rPr lang="en-US" sz="2400" dirty="0" smtClean="0"/>
              <a:t>  text-align: center;</a:t>
            </a:r>
            <a:br>
              <a:rPr lang="en-US" sz="2400" dirty="0" smtClean="0"/>
            </a:br>
            <a:r>
              <a:rPr lang="en-US" sz="2400" dirty="0" smtClean="0"/>
              <a:t>  color: red;</a:t>
            </a:r>
            <a:br>
              <a:rPr lang="en-US" sz="2400" dirty="0" smtClean="0"/>
            </a:br>
            <a:r>
              <a:rPr lang="en-US" sz="2400" dirty="0" smtClean="0"/>
              <a:t>}</a:t>
            </a:r>
          </a:p>
          <a:p>
            <a:pPr algn="l"/>
            <a:endParaRPr lang="en-US" sz="2400" dirty="0" smtClean="0"/>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Selector</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70000" lnSpcReduction="20000"/>
          </a:bodyPr>
          <a:lstStyle/>
          <a:p>
            <a:pPr algn="l"/>
            <a:r>
              <a:rPr lang="en-US" sz="2400" dirty="0" smtClean="0"/>
              <a:t>The CSS class Selector</a:t>
            </a:r>
          </a:p>
          <a:p>
            <a:pPr algn="l"/>
            <a:r>
              <a:rPr lang="en-US" sz="2400" dirty="0" smtClean="0"/>
              <a:t>The class selector selects HTML elements with a specific class attribute.</a:t>
            </a:r>
          </a:p>
          <a:p>
            <a:pPr algn="l"/>
            <a:r>
              <a:rPr lang="en-US" sz="2400" dirty="0" smtClean="0"/>
              <a:t>To select elements with a specific class, write a period (.) character, followed by the class name.</a:t>
            </a:r>
          </a:p>
          <a:p>
            <a:pPr algn="l"/>
            <a:r>
              <a:rPr lang="en-US" sz="2400" dirty="0" smtClean="0"/>
              <a:t>Example</a:t>
            </a:r>
          </a:p>
          <a:p>
            <a:pPr algn="l"/>
            <a:r>
              <a:rPr lang="en-US" sz="2400" dirty="0" smtClean="0"/>
              <a:t>In this example all HTML elements with class="center" will be red and center-aligned: </a:t>
            </a:r>
          </a:p>
          <a:p>
            <a:pPr algn="l"/>
            <a:r>
              <a:rPr lang="en-US" sz="2400" dirty="0" smtClean="0"/>
              <a:t>.center {</a:t>
            </a:r>
            <a:br>
              <a:rPr lang="en-US" sz="2400" dirty="0" smtClean="0"/>
            </a:br>
            <a:r>
              <a:rPr lang="en-US" sz="2400" dirty="0" smtClean="0"/>
              <a:t>  text-align: center;</a:t>
            </a:r>
            <a:br>
              <a:rPr lang="en-US" sz="2400" dirty="0" smtClean="0"/>
            </a:br>
            <a:r>
              <a:rPr lang="en-US" sz="2400" dirty="0" smtClean="0"/>
              <a:t>  color: red;</a:t>
            </a:r>
            <a:br>
              <a:rPr lang="en-US" sz="2400" dirty="0" smtClean="0"/>
            </a:br>
            <a:r>
              <a:rPr lang="en-US" sz="2400" dirty="0" smtClean="0"/>
              <a:t>}</a:t>
            </a:r>
          </a:p>
          <a:p>
            <a:pPr algn="l"/>
            <a:r>
              <a:rPr lang="en-US" sz="2400" b="1" dirty="0" smtClean="0"/>
              <a:t>The CSS Universal Selector</a:t>
            </a:r>
          </a:p>
          <a:p>
            <a:pPr algn="l"/>
            <a:r>
              <a:rPr lang="en-US" sz="2400" dirty="0" smtClean="0"/>
              <a:t>The universal selector (*) selects all HTML elements on the page.</a:t>
            </a:r>
          </a:p>
          <a:p>
            <a:pPr algn="l"/>
            <a:r>
              <a:rPr lang="en-US" sz="2400" dirty="0" smtClean="0"/>
              <a:t>Example</a:t>
            </a:r>
          </a:p>
          <a:p>
            <a:pPr algn="l"/>
            <a:r>
              <a:rPr lang="en-US" sz="2400" dirty="0" smtClean="0"/>
              <a:t>The CSS rule below will affect every HTML element on the page: </a:t>
            </a:r>
          </a:p>
          <a:p>
            <a:pPr algn="l"/>
            <a:r>
              <a:rPr lang="en-US" sz="2400" dirty="0" smtClean="0"/>
              <a:t>* {</a:t>
            </a:r>
            <a:br>
              <a:rPr lang="en-US" sz="2400" dirty="0" smtClean="0"/>
            </a:br>
            <a:r>
              <a:rPr lang="en-US" sz="2400" dirty="0" smtClean="0"/>
              <a:t>  text-align: center;</a:t>
            </a:r>
            <a:br>
              <a:rPr lang="en-US" sz="2400" dirty="0" smtClean="0"/>
            </a:br>
            <a:r>
              <a:rPr lang="en-US" sz="2400" dirty="0" smtClean="0"/>
              <a:t>  color: blue;</a:t>
            </a:r>
            <a:br>
              <a:rPr lang="en-US" sz="2400" dirty="0" smtClean="0"/>
            </a:br>
            <a:r>
              <a:rPr lang="en-US" sz="2400" dirty="0" smtClean="0"/>
              <a:t>}</a:t>
            </a:r>
          </a:p>
          <a:p>
            <a:pPr algn="l"/>
            <a:endParaRPr lang="en-US" sz="2400" dirty="0" smtClean="0"/>
          </a:p>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Selector</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fontScale="55000" lnSpcReduction="20000"/>
          </a:bodyPr>
          <a:lstStyle/>
          <a:p>
            <a:pPr algn="l"/>
            <a:r>
              <a:rPr lang="en-US" sz="2900" b="1" dirty="0" smtClean="0"/>
              <a:t>The CSS Grouping Selector</a:t>
            </a:r>
            <a:endParaRPr lang="en-US" sz="2900" b="1" dirty="0" smtClean="0"/>
          </a:p>
          <a:p>
            <a:pPr algn="l"/>
            <a:r>
              <a:rPr lang="en-US" sz="2400" dirty="0" smtClean="0"/>
              <a:t>The grouping selector selects all the HTML elements with the same style definitions.</a:t>
            </a:r>
          </a:p>
          <a:p>
            <a:pPr algn="l"/>
            <a:r>
              <a:rPr lang="en-US" sz="2400" dirty="0" smtClean="0"/>
              <a:t>Look at the following CSS code (the h1, h2, and p elements have the same style definitions):</a:t>
            </a:r>
          </a:p>
          <a:p>
            <a:pPr algn="l"/>
            <a:r>
              <a:rPr lang="en-US" sz="2400" dirty="0" smtClean="0"/>
              <a:t>h1 {</a:t>
            </a:r>
            <a:br>
              <a:rPr lang="en-US" sz="2400" dirty="0" smtClean="0"/>
            </a:br>
            <a:r>
              <a:rPr lang="en-US" sz="2400" dirty="0" smtClean="0"/>
              <a:t>  text-align: center;</a:t>
            </a:r>
            <a:br>
              <a:rPr lang="en-US" sz="2400" dirty="0" smtClean="0"/>
            </a:br>
            <a:r>
              <a:rPr lang="en-US" sz="2400" dirty="0" smtClean="0"/>
              <a:t>  color: red;</a:t>
            </a:r>
            <a:br>
              <a:rPr lang="en-US" sz="2400" dirty="0" smtClean="0"/>
            </a:br>
            <a:r>
              <a:rPr lang="en-US" sz="2400" dirty="0" smtClean="0"/>
              <a:t>}</a:t>
            </a:r>
            <a:br>
              <a:rPr lang="en-US" sz="2400" dirty="0" smtClean="0"/>
            </a:br>
            <a:r>
              <a:rPr lang="en-US" sz="2400" dirty="0" smtClean="0"/>
              <a:t/>
            </a:r>
            <a:br>
              <a:rPr lang="en-US" sz="2400" dirty="0" smtClean="0"/>
            </a:br>
            <a:r>
              <a:rPr lang="en-US" sz="2400" dirty="0" smtClean="0"/>
              <a:t>h2 {</a:t>
            </a:r>
            <a:br>
              <a:rPr lang="en-US" sz="2400" dirty="0" smtClean="0"/>
            </a:br>
            <a:r>
              <a:rPr lang="en-US" sz="2400" dirty="0" smtClean="0"/>
              <a:t>  text-align: center;</a:t>
            </a:r>
            <a:br>
              <a:rPr lang="en-US" sz="2400" dirty="0" smtClean="0"/>
            </a:br>
            <a:r>
              <a:rPr lang="en-US" sz="2400" dirty="0" smtClean="0"/>
              <a:t>  color: red;</a:t>
            </a:r>
            <a:br>
              <a:rPr lang="en-US" sz="2400" dirty="0" smtClean="0"/>
            </a:br>
            <a:r>
              <a:rPr lang="en-US" sz="2400" dirty="0" smtClean="0"/>
              <a:t>}</a:t>
            </a:r>
            <a:br>
              <a:rPr lang="en-US" sz="2400" dirty="0" smtClean="0"/>
            </a:br>
            <a:r>
              <a:rPr lang="en-US" sz="2400" dirty="0" smtClean="0"/>
              <a:t/>
            </a:r>
            <a:br>
              <a:rPr lang="en-US" sz="2400" dirty="0" smtClean="0"/>
            </a:br>
            <a:r>
              <a:rPr lang="en-US" sz="2400" dirty="0" smtClean="0"/>
              <a:t>p {</a:t>
            </a:r>
            <a:br>
              <a:rPr lang="en-US" sz="2400" dirty="0" smtClean="0"/>
            </a:br>
            <a:r>
              <a:rPr lang="en-US" sz="2400" dirty="0" smtClean="0"/>
              <a:t>  text-align: center;</a:t>
            </a:r>
            <a:br>
              <a:rPr lang="en-US" sz="2400" dirty="0" smtClean="0"/>
            </a:br>
            <a:r>
              <a:rPr lang="en-US" sz="2400" dirty="0" smtClean="0"/>
              <a:t>  color: red;</a:t>
            </a:r>
            <a:br>
              <a:rPr lang="en-US" sz="2400" dirty="0" smtClean="0"/>
            </a:br>
            <a:r>
              <a:rPr lang="en-US" sz="2400" dirty="0" smtClean="0"/>
              <a:t>}</a:t>
            </a:r>
          </a:p>
          <a:p>
            <a:pPr algn="l"/>
            <a:r>
              <a:rPr lang="en-US" sz="2400" dirty="0" smtClean="0"/>
              <a:t>It will be better to group the selectors, to minimize the code.</a:t>
            </a:r>
          </a:p>
          <a:p>
            <a:pPr algn="l"/>
            <a:r>
              <a:rPr lang="en-US" sz="2400" dirty="0" smtClean="0"/>
              <a:t>To group selectors, separate each selector with a comma.</a:t>
            </a:r>
          </a:p>
          <a:p>
            <a:pPr algn="l"/>
            <a:r>
              <a:rPr lang="en-US" sz="2400" dirty="0" smtClean="0"/>
              <a:t>Example</a:t>
            </a:r>
          </a:p>
          <a:p>
            <a:pPr algn="l"/>
            <a:r>
              <a:rPr lang="en-US" sz="2400" dirty="0" smtClean="0"/>
              <a:t>In this example we have grouped the selectors from the code above: </a:t>
            </a:r>
          </a:p>
          <a:p>
            <a:pPr algn="l"/>
            <a:r>
              <a:rPr lang="en-US" sz="2400" dirty="0" smtClean="0"/>
              <a:t>h1, h2, p {</a:t>
            </a:r>
            <a:br>
              <a:rPr lang="en-US" sz="2400" dirty="0" smtClean="0"/>
            </a:br>
            <a:r>
              <a:rPr lang="en-US" sz="2400" dirty="0" smtClean="0"/>
              <a:t>  text-align: center;</a:t>
            </a:r>
            <a:br>
              <a:rPr lang="en-US" sz="2400" dirty="0" smtClean="0"/>
            </a:br>
            <a:r>
              <a:rPr lang="en-US" sz="2400" dirty="0" smtClean="0"/>
              <a:t>  color: red;</a:t>
            </a:r>
            <a:br>
              <a:rPr lang="en-US" sz="2400" dirty="0" smtClean="0"/>
            </a:br>
            <a:r>
              <a:rPr lang="en-US" sz="2400" dirty="0" smtClean="0"/>
              <a:t>}</a:t>
            </a:r>
          </a:p>
          <a:p>
            <a:pPr algn="l"/>
            <a:r>
              <a:rPr lang="en-US" sz="2400" dirty="0" smtClean="0"/>
              <a:t/>
            </a:r>
            <a:br>
              <a:rPr lang="en-US" sz="2400" dirty="0" smtClean="0"/>
            </a:br>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851648" cy="714380"/>
          </a:xfrm>
        </p:spPr>
        <p:txBody>
          <a:bodyPr>
            <a:normAutofit/>
          </a:bodyPr>
          <a:lstStyle/>
          <a:p>
            <a:pPr algn="l"/>
            <a:r>
              <a:rPr lang="en-US" sz="3600" dirty="0" smtClean="0"/>
              <a:t>All CSS Simple Selector</a:t>
            </a:r>
            <a:endParaRPr lang="en-US" sz="3600" dirty="0" smtClean="0"/>
          </a:p>
        </p:txBody>
      </p:sp>
      <p:sp>
        <p:nvSpPr>
          <p:cNvPr id="3" name="Subtitle 2"/>
          <p:cNvSpPr>
            <a:spLocks noGrp="1"/>
          </p:cNvSpPr>
          <p:nvPr>
            <p:ph type="subTitle" idx="1"/>
          </p:nvPr>
        </p:nvSpPr>
        <p:spPr>
          <a:xfrm>
            <a:off x="500034" y="1500174"/>
            <a:ext cx="8215370" cy="4786346"/>
          </a:xfrm>
        </p:spPr>
        <p:txBody>
          <a:bodyPr>
            <a:normAutofit/>
          </a:bodyPr>
          <a:lstStyle/>
          <a:p>
            <a:pPr algn="l"/>
            <a:endParaRPr lang="en-US" sz="2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a:t>
            </a:fld>
            <a:endParaRPr lang="en-US"/>
          </a:p>
        </p:txBody>
      </p:sp>
      <p:pic>
        <p:nvPicPr>
          <p:cNvPr id="51202" name="Picture 2"/>
          <p:cNvPicPr>
            <a:picLocks noChangeAspect="1" noChangeArrowheads="1"/>
          </p:cNvPicPr>
          <p:nvPr/>
        </p:nvPicPr>
        <p:blipFill>
          <a:blip r:embed="rId2"/>
          <a:srcRect/>
          <a:stretch>
            <a:fillRect/>
          </a:stretch>
        </p:blipFill>
        <p:spPr bwMode="auto">
          <a:xfrm>
            <a:off x="500034" y="1500174"/>
            <a:ext cx="7572428" cy="393384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2994</TotalTime>
  <Words>1443</Words>
  <Application>Microsoft Office PowerPoint</Application>
  <PresentationFormat>On-screen Show (4:3)</PresentationFormat>
  <Paragraphs>492</Paragraphs>
  <Slides>51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Flow</vt:lpstr>
      <vt:lpstr>Packager Shell Object</vt:lpstr>
      <vt:lpstr>CSS</vt:lpstr>
      <vt:lpstr>What is CSS?</vt:lpstr>
      <vt:lpstr>   Why Use CSS? </vt:lpstr>
      <vt:lpstr>Syntax</vt:lpstr>
      <vt:lpstr>CSS Selectors </vt:lpstr>
      <vt:lpstr>The CSS element Selector </vt:lpstr>
      <vt:lpstr>Selector</vt:lpstr>
      <vt:lpstr>Selector</vt:lpstr>
      <vt:lpstr>All CSS Simple Selector</vt:lpstr>
      <vt:lpstr>How to Add CSS?</vt:lpstr>
      <vt:lpstr>Slide 11</vt:lpstr>
      <vt:lpstr>Slide 12</vt:lpstr>
      <vt:lpstr>Slide 13</vt:lpstr>
      <vt:lpstr>Slide 14</vt:lpstr>
      <vt:lpstr>Slide 15</vt:lpstr>
      <vt:lpstr>CSS Comments </vt:lpstr>
      <vt:lpstr>Color</vt:lpstr>
      <vt:lpstr>Slide 18</vt:lpstr>
      <vt:lpstr>CSS Backgrounds </vt:lpstr>
      <vt:lpstr>Slide 20</vt:lpstr>
      <vt:lpstr>Background Image</vt:lpstr>
      <vt:lpstr>CSS background-repeat </vt:lpstr>
      <vt:lpstr>CSS background-position </vt:lpstr>
      <vt:lpstr>CSS Borders </vt:lpstr>
      <vt:lpstr>Slide 25</vt:lpstr>
      <vt:lpstr>Slide 26</vt:lpstr>
      <vt:lpstr>Slide 27</vt:lpstr>
      <vt:lpstr>Slide 28</vt:lpstr>
      <vt:lpstr>CSS Height and width</vt:lpstr>
      <vt:lpstr>Slide 30</vt:lpstr>
      <vt:lpstr>Slide 31</vt:lpstr>
      <vt:lpstr>CSS Fonts </vt:lpstr>
      <vt:lpstr>CSS Links </vt:lpstr>
      <vt:lpstr>CSS Link</vt:lpstr>
      <vt:lpstr>Slide 35</vt:lpstr>
      <vt:lpstr>Slide 36</vt:lpstr>
      <vt:lpstr>Slide 37</vt:lpstr>
      <vt:lpstr>CSS Lists </vt:lpstr>
      <vt:lpstr>CSS Table</vt:lpstr>
      <vt:lpstr>Slide 40</vt:lpstr>
      <vt:lpstr>CSS Display</vt:lpstr>
      <vt:lpstr>CSS Position</vt:lpstr>
      <vt:lpstr>Slide 43</vt:lpstr>
      <vt:lpstr>Slide 44</vt:lpstr>
      <vt:lpstr>Slide 45</vt:lpstr>
      <vt:lpstr>Slide 46</vt:lpstr>
      <vt:lpstr>Slide 47</vt:lpstr>
      <vt:lpstr>Slide 48</vt:lpstr>
      <vt:lpstr>Slide 49</vt:lpstr>
      <vt:lpstr>Slide 50</vt:lpstr>
      <vt:lpstr>END</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aayushraj</dc:creator>
  <cp:lastModifiedBy>aayushraj</cp:lastModifiedBy>
  <cp:revision>168</cp:revision>
  <dcterms:created xsi:type="dcterms:W3CDTF">2021-06-23T08:14:12Z</dcterms:created>
  <dcterms:modified xsi:type="dcterms:W3CDTF">2021-06-26T02:30:47Z</dcterms:modified>
</cp:coreProperties>
</file>