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27CD6-EC2A-474E-95EA-B4A55857AC2C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C6584-85D9-4C3A-BB29-2F23106AF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62A1C-3158-4CF5-80A3-D7B8F58EE8AA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4EB04-A4E8-438B-947F-95BAB1BF3D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4EB04-A4E8-438B-947F-95BAB1BF3D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3856-2194-4DDC-B53C-251B5B8D1C64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2ABF-A47C-4F08-BC23-5F93F8CA5CE5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EDA8-C774-41B9-AAE4-E07793AF960B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F03-67BC-4763-95DB-3F9D3CF37960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33FC-B8EF-43AC-87C2-8511FC7EAD61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9791-C0D7-4976-A77F-B80E7832CD6A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741-94E6-4E34-A25E-92D71FA5E540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C212-C7B8-453A-81B4-09008679334E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832B-B805-4B10-8072-2B9DC1240A78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403-7B1B-4476-B6C3-5CACF95E0B89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AD4D-F660-4466-9DF1-C29EF88288F2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3F0E40F-773E-4E4E-A923-412D44C2F21F}" type="datetime1">
              <a:rPr lang="en-US" smtClean="0"/>
              <a:pPr/>
              <a:t>6/24/2021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64E606-9830-4F28-B8FF-27B179B08D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Elements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4389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HTML element is defined by a start tag, some content, and an end tag.</a:t>
            </a:r>
          </a:p>
          <a:p>
            <a:r>
              <a:rPr lang="en-US" dirty="0" smtClean="0"/>
              <a:t>HTML Elements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element</a:t>
            </a:r>
            <a:r>
              <a:rPr lang="en-US" dirty="0" smtClean="0"/>
              <a:t> is everything from the start tag to the end tag: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&gt;Content goes here...&lt;/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Examples of some HTML elements:</a:t>
            </a:r>
          </a:p>
          <a:p>
            <a:r>
              <a:rPr lang="en-US" dirty="0" smtClean="0"/>
              <a:t>&lt;h1&gt;My First Heading&lt;/h1&gt;</a:t>
            </a:r>
          </a:p>
          <a:p>
            <a:r>
              <a:rPr lang="en-US" dirty="0" smtClean="0"/>
              <a:t>&lt;p&gt;My first paragraph.&lt;/p&gt;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Empty HTML Elements</a:t>
            </a:r>
            <a:br>
              <a:rPr sz="360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67608"/>
          </a:xfrm>
        </p:spPr>
        <p:txBody>
          <a:bodyPr>
            <a:normAutofit/>
          </a:bodyPr>
          <a:lstStyle/>
          <a:p>
            <a:r>
              <a:rPr lang="en-US" dirty="0" smtClean="0"/>
              <a:t>HTML elements with no content are called empty elements.</a:t>
            </a:r>
          </a:p>
          <a:p>
            <a:endParaRPr lang="en-US" dirty="0" smtClean="0"/>
          </a:p>
          <a:p>
            <a:r>
              <a:rPr lang="en-US" dirty="0" smtClean="0"/>
              <a:t>The &lt;</a:t>
            </a:r>
            <a:r>
              <a:rPr lang="en-US" dirty="0" err="1" smtClean="0"/>
              <a:t>br</a:t>
            </a:r>
            <a:r>
              <a:rPr lang="en-US" dirty="0" smtClean="0"/>
              <a:t>&gt; tag defines a line break, and is an empty element without a closing tag: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&lt;p&gt;This is a &lt;</a:t>
            </a:r>
            <a:r>
              <a:rPr lang="en-US" dirty="0" err="1" smtClean="0"/>
              <a:t>br</a:t>
            </a:r>
            <a:r>
              <a:rPr lang="en-US" dirty="0" smtClean="0"/>
              <a:t>&gt; paragraph with a line break.&lt;/p&gt;</a:t>
            </a:r>
          </a:p>
          <a:p>
            <a:endParaRPr lang="en-US" dirty="0" smtClean="0"/>
          </a:p>
          <a:p>
            <a:r>
              <a:rPr lang="en-US" dirty="0" smtClean="0"/>
              <a:t>HTML is Not Case Sensitive</a:t>
            </a:r>
          </a:p>
          <a:p>
            <a:r>
              <a:rPr lang="en-US" dirty="0" smtClean="0"/>
              <a:t>HTML tags are not case sensitive: &lt;P&gt; means the same as &lt;p&gt;.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0" smtClean="0"/>
              <a:t>HTML Attributes</a:t>
            </a:r>
            <a:br>
              <a:rPr sz="3600" b="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08179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HTML attributes provide additional information about HTML elements.</a:t>
            </a:r>
          </a:p>
          <a:p>
            <a:r>
              <a:rPr lang="en-US" dirty="0" smtClean="0"/>
              <a:t>HTML Attributes</a:t>
            </a:r>
          </a:p>
          <a:p>
            <a:r>
              <a:rPr lang="en-US" dirty="0" smtClean="0"/>
              <a:t>All HTML elements can have </a:t>
            </a:r>
            <a:r>
              <a:rPr lang="en-US" b="1" dirty="0" smtClean="0"/>
              <a:t>attributes</a:t>
            </a:r>
            <a:endParaRPr lang="en-US" dirty="0" smtClean="0"/>
          </a:p>
          <a:p>
            <a:r>
              <a:rPr lang="en-US" dirty="0" smtClean="0"/>
              <a:t>Attributes provide </a:t>
            </a:r>
            <a:r>
              <a:rPr lang="en-US" b="1" dirty="0" smtClean="0"/>
              <a:t>additional information</a:t>
            </a:r>
            <a:r>
              <a:rPr lang="en-US" dirty="0" smtClean="0"/>
              <a:t> about elements</a:t>
            </a:r>
          </a:p>
          <a:p>
            <a:r>
              <a:rPr lang="en-US" dirty="0" smtClean="0"/>
              <a:t>Attributes are always specified in </a:t>
            </a:r>
            <a:r>
              <a:rPr lang="en-US" b="1" dirty="0" smtClean="0"/>
              <a:t>the start tag</a:t>
            </a:r>
            <a:endParaRPr lang="en-US" dirty="0" smtClean="0"/>
          </a:p>
          <a:p>
            <a:r>
              <a:rPr lang="en-US" dirty="0" smtClean="0"/>
              <a:t>Attributes usually come in name/value pairs like: </a:t>
            </a:r>
            <a:r>
              <a:rPr lang="en-US" b="1" dirty="0" smtClean="0"/>
              <a:t>name="value“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href</a:t>
            </a:r>
            <a:r>
              <a:rPr lang="en-US" dirty="0" smtClean="0"/>
              <a:t> Attribute</a:t>
            </a:r>
          </a:p>
          <a:p>
            <a:r>
              <a:rPr lang="en-US" dirty="0" smtClean="0"/>
              <a:t>The &lt;a&gt; tag defines a hyperlink. The </a:t>
            </a:r>
            <a:r>
              <a:rPr lang="en-US" dirty="0" err="1" smtClean="0"/>
              <a:t>href</a:t>
            </a:r>
            <a:r>
              <a:rPr lang="en-US" dirty="0" smtClean="0"/>
              <a:t> attribute specifies the URL of the page the link goes to: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="https://www.google.com"&gt;Visit Google&lt;/a&gt;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Attributes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72" y="2786058"/>
            <a:ext cx="7772400" cy="35004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HTML elements can have </a:t>
            </a:r>
            <a:r>
              <a:rPr lang="en-US" b="1" dirty="0" smtClean="0"/>
              <a:t>attributes</a:t>
            </a:r>
            <a:endParaRPr lang="en-US" dirty="0" smtClean="0"/>
          </a:p>
          <a:p>
            <a:r>
              <a:rPr lang="en-US" dirty="0" smtClean="0"/>
              <a:t>The </a:t>
            </a:r>
            <a:r>
              <a:rPr lang="en-US" dirty="0" err="1" smtClean="0"/>
              <a:t>href</a:t>
            </a:r>
            <a:r>
              <a:rPr lang="en-US" dirty="0" smtClean="0"/>
              <a:t> attribute of &lt;a&gt; specifies the URL of the page the link goes to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src</a:t>
            </a:r>
            <a:r>
              <a:rPr lang="en-US" dirty="0" smtClean="0"/>
              <a:t> attribute of &lt;</a:t>
            </a:r>
            <a:r>
              <a:rPr lang="en-US" dirty="0" err="1" smtClean="0"/>
              <a:t>img</a:t>
            </a:r>
            <a:r>
              <a:rPr lang="en-US" dirty="0" smtClean="0"/>
              <a:t>&gt; specifies the path to the image to be displayed</a:t>
            </a:r>
          </a:p>
          <a:p>
            <a:r>
              <a:rPr lang="en-US" dirty="0" smtClean="0"/>
              <a:t>The width and height attributes of &lt;</a:t>
            </a:r>
            <a:r>
              <a:rPr lang="en-US" dirty="0" err="1" smtClean="0"/>
              <a:t>img</a:t>
            </a:r>
            <a:r>
              <a:rPr lang="en-US" dirty="0" smtClean="0"/>
              <a:t>&gt; provide size information for images</a:t>
            </a:r>
          </a:p>
          <a:p>
            <a:r>
              <a:rPr lang="en-US" dirty="0" smtClean="0"/>
              <a:t>The alt attribute of &lt;</a:t>
            </a:r>
            <a:r>
              <a:rPr lang="en-US" dirty="0" err="1" smtClean="0"/>
              <a:t>img</a:t>
            </a:r>
            <a:r>
              <a:rPr lang="en-US" dirty="0" smtClean="0"/>
              <a:t>&gt; provides an alternate text for an image</a:t>
            </a:r>
          </a:p>
          <a:p>
            <a:r>
              <a:rPr lang="en-US" dirty="0" smtClean="0"/>
              <a:t>The style attribute is used to add styles to an element, such as color, font, size, and more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lang</a:t>
            </a:r>
            <a:r>
              <a:rPr lang="en-US" dirty="0" smtClean="0"/>
              <a:t> attribute of the &lt;html&gt; tag declares the language of the Web page</a:t>
            </a:r>
          </a:p>
          <a:p>
            <a:r>
              <a:rPr lang="en-US" dirty="0" smtClean="0"/>
              <a:t>The title attribute defines some extra information about an element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Attribute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900" dirty="0" smtClean="0"/>
              <a:t>The </a:t>
            </a:r>
            <a:r>
              <a:rPr lang="en-US" sz="900" dirty="0" err="1" smtClean="0"/>
              <a:t>src</a:t>
            </a:r>
            <a:r>
              <a:rPr lang="en-US" sz="900" dirty="0" smtClean="0"/>
              <a:t> Attribute</a:t>
            </a:r>
          </a:p>
          <a:p>
            <a:r>
              <a:rPr lang="en-US" sz="900" dirty="0" smtClean="0"/>
              <a:t>The &lt;</a:t>
            </a:r>
            <a:r>
              <a:rPr lang="en-US" sz="900" dirty="0" err="1" smtClean="0"/>
              <a:t>img</a:t>
            </a:r>
            <a:r>
              <a:rPr lang="en-US" sz="900" dirty="0" smtClean="0"/>
              <a:t>&gt; tag is used to embed an image in an HTML page. The </a:t>
            </a:r>
            <a:r>
              <a:rPr lang="en-US" sz="900" dirty="0" err="1" smtClean="0"/>
              <a:t>src</a:t>
            </a:r>
            <a:r>
              <a:rPr lang="en-US" sz="900" dirty="0" smtClean="0"/>
              <a:t> attribute specifies the path to the image to be displayed:</a:t>
            </a:r>
          </a:p>
          <a:p>
            <a:r>
              <a:rPr lang="en-US" sz="900" dirty="0" smtClean="0"/>
              <a:t>Example</a:t>
            </a:r>
          </a:p>
          <a:p>
            <a:r>
              <a:rPr lang="en-US" sz="900" dirty="0" smtClean="0"/>
              <a:t>&lt;</a:t>
            </a:r>
            <a:r>
              <a:rPr lang="en-US" sz="900" dirty="0" err="1" smtClean="0"/>
              <a:t>img</a:t>
            </a:r>
            <a:r>
              <a:rPr lang="en-US" sz="900" dirty="0" smtClean="0"/>
              <a:t> </a:t>
            </a:r>
            <a:r>
              <a:rPr lang="en-US" sz="900" dirty="0" err="1" smtClean="0"/>
              <a:t>src</a:t>
            </a:r>
            <a:r>
              <a:rPr lang="en-US" sz="900" dirty="0" smtClean="0"/>
              <a:t>="img_girl.jpg"&gt;</a:t>
            </a:r>
          </a:p>
          <a:p>
            <a:r>
              <a:rPr lang="en-US" sz="900" dirty="0" smtClean="0"/>
              <a:t>There are two ways to specify the URL in the </a:t>
            </a:r>
            <a:r>
              <a:rPr lang="en-US" sz="900" dirty="0" err="1" smtClean="0"/>
              <a:t>src</a:t>
            </a:r>
            <a:r>
              <a:rPr lang="en-US" sz="900" dirty="0" smtClean="0"/>
              <a:t> attribute:</a:t>
            </a:r>
          </a:p>
          <a:p>
            <a:r>
              <a:rPr lang="en-US" sz="900" dirty="0" smtClean="0"/>
              <a:t>1. Absolute URL - Links to an external image that is hosted on another website. Example: </a:t>
            </a:r>
            <a:r>
              <a:rPr lang="en-US" sz="900" dirty="0" err="1" smtClean="0"/>
              <a:t>src</a:t>
            </a:r>
            <a:r>
              <a:rPr lang="en-US" sz="900" dirty="0" smtClean="0"/>
              <a:t>="https://www.w3schools.com/images/img_girl.jpg".</a:t>
            </a:r>
          </a:p>
          <a:p>
            <a:r>
              <a:rPr lang="en-US" sz="900" dirty="0" smtClean="0"/>
              <a:t>Notes: External images might be under copyright. If you do not get permission to use it, you may be in violation of copyright laws. In addition, you cannot control external images; it can suddenly be removed or changed.</a:t>
            </a:r>
          </a:p>
          <a:p>
            <a:r>
              <a:rPr lang="en-US" sz="900" dirty="0" smtClean="0"/>
              <a:t>2. Relative URL - Links to an image that is hosted within the website. Here, the URL does not include the domain name. If the URL begins without a slash, it will be relative to the current page. Example: </a:t>
            </a:r>
            <a:r>
              <a:rPr lang="en-US" sz="900" dirty="0" err="1" smtClean="0"/>
              <a:t>src</a:t>
            </a:r>
            <a:r>
              <a:rPr lang="en-US" sz="900" dirty="0" smtClean="0"/>
              <a:t>="img_girl.jpg". If the URL begins with a slash, it will be relative to the domain. Example: </a:t>
            </a:r>
            <a:r>
              <a:rPr lang="en-US" sz="900" dirty="0" err="1" smtClean="0"/>
              <a:t>src</a:t>
            </a:r>
            <a:r>
              <a:rPr lang="en-US" sz="900" dirty="0" smtClean="0"/>
              <a:t>="/images/img_girl.jpg".</a:t>
            </a:r>
          </a:p>
          <a:p>
            <a:r>
              <a:rPr lang="en-US" sz="900" dirty="0" smtClean="0"/>
              <a:t>Tip: It is almost always best to use relative URLs. They will not break if you change domain.</a:t>
            </a:r>
          </a:p>
          <a:p>
            <a:r>
              <a:rPr lang="en-US" sz="900" dirty="0" smtClean="0"/>
              <a:t>The width and height Attributes</a:t>
            </a:r>
          </a:p>
          <a:p>
            <a:r>
              <a:rPr lang="en-US" sz="900" dirty="0" smtClean="0"/>
              <a:t>The &lt;</a:t>
            </a:r>
            <a:r>
              <a:rPr lang="en-US" sz="900" dirty="0" err="1" smtClean="0"/>
              <a:t>img</a:t>
            </a:r>
            <a:r>
              <a:rPr lang="en-US" sz="900" dirty="0" smtClean="0"/>
              <a:t>&gt; tag should also contain the width and height attributes, which specifies the width and height of the image (in pixels):</a:t>
            </a:r>
          </a:p>
          <a:p>
            <a:r>
              <a:rPr lang="en-US" sz="900" dirty="0" smtClean="0"/>
              <a:t>Example</a:t>
            </a:r>
          </a:p>
          <a:p>
            <a:r>
              <a:rPr lang="en-US" sz="900" dirty="0" smtClean="0"/>
              <a:t>&lt;</a:t>
            </a:r>
            <a:r>
              <a:rPr lang="en-US" sz="900" dirty="0" err="1" smtClean="0"/>
              <a:t>img</a:t>
            </a:r>
            <a:r>
              <a:rPr lang="en-US" sz="900" dirty="0" smtClean="0"/>
              <a:t> </a:t>
            </a:r>
            <a:r>
              <a:rPr lang="en-US" sz="900" dirty="0" err="1" smtClean="0"/>
              <a:t>src</a:t>
            </a:r>
            <a:r>
              <a:rPr lang="en-US" sz="900" dirty="0" smtClean="0"/>
              <a:t>="img_girl.jpg" width="500" height="600"&gt;</a:t>
            </a:r>
          </a:p>
          <a:p>
            <a:r>
              <a:rPr lang="en-US" sz="900" dirty="0" smtClean="0"/>
              <a:t>The alt Attribute</a:t>
            </a:r>
          </a:p>
          <a:p>
            <a:r>
              <a:rPr lang="en-US" sz="900" dirty="0" smtClean="0"/>
              <a:t>The required alt attribute for the &lt;</a:t>
            </a:r>
            <a:r>
              <a:rPr lang="en-US" sz="900" dirty="0" err="1" smtClean="0"/>
              <a:t>img</a:t>
            </a:r>
            <a:r>
              <a:rPr lang="en-US" sz="900" dirty="0" smtClean="0"/>
              <a:t>&gt; tag specifies an alternate text for an image, if the image for some reason cannot be displayed. This can be due to slow connection, or an error in the </a:t>
            </a:r>
            <a:r>
              <a:rPr lang="en-US" sz="900" dirty="0" err="1" smtClean="0"/>
              <a:t>src</a:t>
            </a:r>
            <a:r>
              <a:rPr lang="en-US" sz="900" dirty="0" smtClean="0"/>
              <a:t> attribute, or if the user uses a screen reader.</a:t>
            </a:r>
          </a:p>
          <a:p>
            <a:r>
              <a:rPr lang="en-US" sz="900" dirty="0" smtClean="0"/>
              <a:t>Example</a:t>
            </a:r>
          </a:p>
          <a:p>
            <a:r>
              <a:rPr lang="en-US" sz="900" dirty="0" smtClean="0"/>
              <a:t>&lt;</a:t>
            </a:r>
            <a:r>
              <a:rPr lang="en-US" sz="900" dirty="0" err="1" smtClean="0"/>
              <a:t>img</a:t>
            </a:r>
            <a:r>
              <a:rPr lang="en-US" sz="900" dirty="0" smtClean="0"/>
              <a:t> </a:t>
            </a:r>
            <a:r>
              <a:rPr lang="en-US" sz="900" dirty="0" err="1" smtClean="0"/>
              <a:t>src</a:t>
            </a:r>
            <a:r>
              <a:rPr lang="en-US" sz="900" dirty="0" smtClean="0"/>
              <a:t>="img_girl.jpg" alt="Girl with a jacket"&gt;</a:t>
            </a:r>
          </a:p>
          <a:p>
            <a:r>
              <a:rPr lang="en-US" sz="900" dirty="0" smtClean="0"/>
              <a:t>Example</a:t>
            </a:r>
          </a:p>
          <a:p>
            <a:r>
              <a:rPr lang="en-US" sz="900" dirty="0" smtClean="0"/>
              <a:t>&lt;</a:t>
            </a:r>
            <a:r>
              <a:rPr lang="en-US" sz="900" dirty="0" err="1" smtClean="0"/>
              <a:t>img</a:t>
            </a:r>
            <a:r>
              <a:rPr lang="en-US" sz="900" dirty="0" smtClean="0"/>
              <a:t> </a:t>
            </a:r>
            <a:r>
              <a:rPr lang="en-US" sz="900" dirty="0" err="1" smtClean="0"/>
              <a:t>src</a:t>
            </a:r>
            <a:r>
              <a:rPr lang="en-US" sz="900" dirty="0" smtClean="0"/>
              <a:t>="img_typo.jpg" alt="Girl with a jacket"&gt;</a:t>
            </a:r>
          </a:p>
          <a:p>
            <a:endParaRPr lang="en-US" sz="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HTML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800" dirty="0" smtClean="0"/>
          </a:p>
          <a:p>
            <a:r>
              <a:rPr lang="en-US" sz="800" dirty="0" smtClean="0"/>
              <a:t>The style Attribute</a:t>
            </a:r>
          </a:p>
          <a:p>
            <a:r>
              <a:rPr lang="en-US" sz="800" dirty="0" smtClean="0"/>
              <a:t>The style attribute is used to add styles to an element, such as color, font, size, and more.</a:t>
            </a:r>
          </a:p>
          <a:p>
            <a:r>
              <a:rPr lang="en-US" sz="800" dirty="0" smtClean="0"/>
              <a:t>Example</a:t>
            </a:r>
          </a:p>
          <a:p>
            <a:r>
              <a:rPr lang="en-US" sz="800" dirty="0" smtClean="0"/>
              <a:t>&lt;p style="</a:t>
            </a:r>
            <a:r>
              <a:rPr lang="en-US" sz="800" dirty="0" err="1" smtClean="0"/>
              <a:t>color:red</a:t>
            </a:r>
            <a:r>
              <a:rPr lang="en-US" sz="800" dirty="0" smtClean="0"/>
              <a:t>;"&gt;This is a red paragraph.&lt;/p&gt;</a:t>
            </a:r>
          </a:p>
          <a:p>
            <a:r>
              <a:rPr lang="en-US" sz="800" dirty="0" smtClean="0"/>
              <a:t>The </a:t>
            </a:r>
            <a:r>
              <a:rPr lang="en-US" sz="800" dirty="0" err="1" smtClean="0"/>
              <a:t>lang</a:t>
            </a:r>
            <a:r>
              <a:rPr lang="en-US" sz="800" dirty="0" smtClean="0"/>
              <a:t> Attribute</a:t>
            </a:r>
          </a:p>
          <a:p>
            <a:r>
              <a:rPr lang="en-US" sz="800" dirty="0" smtClean="0"/>
              <a:t>You should always include the </a:t>
            </a:r>
            <a:r>
              <a:rPr lang="en-US" sz="800" dirty="0" err="1" smtClean="0"/>
              <a:t>lang</a:t>
            </a:r>
            <a:r>
              <a:rPr lang="en-US" sz="800" dirty="0" smtClean="0"/>
              <a:t> attribute inside the &lt;html&gt; tag, to declare the language of the Web page. This is meant to assist search engines and browsers.</a:t>
            </a:r>
          </a:p>
          <a:p>
            <a:r>
              <a:rPr lang="en-US" sz="800" dirty="0" smtClean="0"/>
              <a:t>The following example specifies English as the language:</a:t>
            </a:r>
          </a:p>
          <a:p>
            <a:r>
              <a:rPr lang="en-US" sz="800" dirty="0" smtClean="0"/>
              <a:t>&lt;!DOCTYPE html&gt;</a:t>
            </a:r>
            <a:br>
              <a:rPr lang="en-US" sz="800" dirty="0" smtClean="0"/>
            </a:br>
            <a:r>
              <a:rPr lang="en-US" sz="800" dirty="0" smtClean="0"/>
              <a:t>&lt;html </a:t>
            </a:r>
            <a:r>
              <a:rPr lang="en-US" sz="800" dirty="0" err="1" smtClean="0"/>
              <a:t>lang</a:t>
            </a:r>
            <a:r>
              <a:rPr lang="en-US" sz="800" dirty="0" smtClean="0"/>
              <a:t>="en"&gt;</a:t>
            </a:r>
            <a:br>
              <a:rPr lang="en-US" sz="800" dirty="0" smtClean="0"/>
            </a:br>
            <a:r>
              <a:rPr lang="en-US" sz="800" dirty="0" smtClean="0"/>
              <a:t>&lt;body&gt;</a:t>
            </a:r>
            <a:br>
              <a:rPr lang="en-US" sz="800" dirty="0" smtClean="0"/>
            </a:br>
            <a:r>
              <a:rPr lang="en-US" sz="800" dirty="0" smtClean="0"/>
              <a:t>...</a:t>
            </a:r>
            <a:br>
              <a:rPr lang="en-US" sz="800" dirty="0" smtClean="0"/>
            </a:br>
            <a:r>
              <a:rPr lang="en-US" sz="800" dirty="0" smtClean="0"/>
              <a:t>&lt;/body&gt;</a:t>
            </a:r>
            <a:br>
              <a:rPr lang="en-US" sz="800" dirty="0" smtClean="0"/>
            </a:br>
            <a:r>
              <a:rPr lang="en-US" sz="800" dirty="0" smtClean="0"/>
              <a:t>&lt;/html&gt;</a:t>
            </a:r>
          </a:p>
          <a:p>
            <a:r>
              <a:rPr lang="en-US" sz="800" dirty="0" smtClean="0"/>
              <a:t>Country codes can also be added to the language code in the </a:t>
            </a:r>
            <a:r>
              <a:rPr lang="en-US" sz="800" dirty="0" err="1" smtClean="0"/>
              <a:t>lang</a:t>
            </a:r>
            <a:r>
              <a:rPr lang="en-US" sz="800" dirty="0" smtClean="0"/>
              <a:t> attribute. So, the first two characters define the language of the HTML page, and the last two characters define the country.</a:t>
            </a:r>
          </a:p>
          <a:p>
            <a:r>
              <a:rPr lang="en-US" sz="800" dirty="0" smtClean="0"/>
              <a:t>The following example specifies English as the language and United States as the country:</a:t>
            </a:r>
          </a:p>
          <a:p>
            <a:r>
              <a:rPr lang="en-US" sz="800" dirty="0" smtClean="0"/>
              <a:t>&lt;!DOCTYPE html&gt;</a:t>
            </a:r>
            <a:br>
              <a:rPr lang="en-US" sz="800" dirty="0" smtClean="0"/>
            </a:br>
            <a:r>
              <a:rPr lang="en-US" sz="800" dirty="0" smtClean="0"/>
              <a:t>&lt;html </a:t>
            </a:r>
            <a:r>
              <a:rPr lang="en-US" sz="800" dirty="0" err="1" smtClean="0"/>
              <a:t>lang</a:t>
            </a:r>
            <a:r>
              <a:rPr lang="en-US" sz="800" dirty="0" smtClean="0"/>
              <a:t>="en-US"&gt;</a:t>
            </a:r>
            <a:br>
              <a:rPr lang="en-US" sz="800" dirty="0" smtClean="0"/>
            </a:br>
            <a:r>
              <a:rPr lang="en-US" sz="800" dirty="0" smtClean="0"/>
              <a:t>&lt;body&gt;</a:t>
            </a:r>
            <a:br>
              <a:rPr lang="en-US" sz="800" dirty="0" smtClean="0"/>
            </a:br>
            <a:r>
              <a:rPr lang="en-US" sz="800" dirty="0" smtClean="0"/>
              <a:t>...</a:t>
            </a:r>
            <a:br>
              <a:rPr lang="en-US" sz="800" dirty="0" smtClean="0"/>
            </a:br>
            <a:r>
              <a:rPr lang="en-US" sz="800" dirty="0" smtClean="0"/>
              <a:t>&lt;/body&gt;</a:t>
            </a:r>
            <a:br>
              <a:rPr lang="en-US" sz="800" dirty="0" smtClean="0"/>
            </a:br>
            <a:r>
              <a:rPr lang="en-US" sz="800" dirty="0" smtClean="0"/>
              <a:t>&lt;/html&gt;</a:t>
            </a:r>
          </a:p>
          <a:p>
            <a:r>
              <a:rPr lang="en-US" sz="800" dirty="0" smtClean="0"/>
              <a:t>The title Attribute</a:t>
            </a:r>
          </a:p>
          <a:p>
            <a:r>
              <a:rPr lang="en-US" sz="800" dirty="0" smtClean="0"/>
              <a:t>The title attribute defines some extra information about an element.</a:t>
            </a:r>
          </a:p>
          <a:p>
            <a:r>
              <a:rPr lang="en-US" sz="800" dirty="0" smtClean="0"/>
              <a:t>The value of the title attribute will be displayed as a tooltip when you mouse over the element:</a:t>
            </a:r>
          </a:p>
          <a:p>
            <a:r>
              <a:rPr lang="en-US" sz="800" dirty="0" smtClean="0"/>
              <a:t>Example</a:t>
            </a:r>
          </a:p>
          <a:p>
            <a:r>
              <a:rPr lang="en-US" sz="800" dirty="0" smtClean="0"/>
              <a:t>&lt;p title="I'm a tooltip"&gt;This is a paragraph.&lt;/p&gt;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0" smtClean="0"/>
              <a:t>HTML Headings</a:t>
            </a:r>
            <a:br>
              <a:rPr sz="3600" b="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5817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HTML headings are defined with the &lt;h1&gt; to &lt;h6&gt; tags.</a:t>
            </a:r>
          </a:p>
          <a:p>
            <a:r>
              <a:rPr lang="en-US" dirty="0" smtClean="0"/>
              <a:t>&lt;h1&gt; defines the most important heading. &lt;h6&gt; defines the least important heading.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&lt;h1&gt;Heading 1&lt;/h1&gt;</a:t>
            </a:r>
            <a:br>
              <a:rPr lang="en-US" dirty="0" smtClean="0"/>
            </a:br>
            <a:r>
              <a:rPr lang="en-US" dirty="0" smtClean="0"/>
              <a:t>&lt;h2&gt;Heading 2&lt;/h2&gt;</a:t>
            </a:r>
            <a:br>
              <a:rPr lang="en-US" dirty="0" smtClean="0"/>
            </a:br>
            <a:r>
              <a:rPr lang="en-US" dirty="0" smtClean="0"/>
              <a:t>&lt;h3&gt;Heading 3&lt;/h3&gt;</a:t>
            </a:r>
            <a:br>
              <a:rPr lang="en-US" dirty="0" smtClean="0"/>
            </a:br>
            <a:r>
              <a:rPr lang="en-US" dirty="0" smtClean="0"/>
              <a:t>&lt;h4&gt;Heading 4&lt;/h4&gt;</a:t>
            </a:r>
            <a:br>
              <a:rPr lang="en-US" dirty="0" smtClean="0"/>
            </a:br>
            <a:r>
              <a:rPr lang="en-US" dirty="0" smtClean="0"/>
              <a:t>&lt;h5&gt;Heading 5&lt;/h5&gt;</a:t>
            </a:r>
            <a:br>
              <a:rPr lang="en-US" dirty="0" smtClean="0"/>
            </a:br>
            <a:r>
              <a:rPr lang="en-US" dirty="0" smtClean="0"/>
              <a:t>&lt;h6&gt;Heading 6&lt;/h6&gt;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Paragraphs</a:t>
            </a:r>
            <a:br>
              <a:rPr sz="360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HTML &lt;p&gt; element defines a paragraph.</a:t>
            </a:r>
          </a:p>
          <a:p>
            <a:r>
              <a:rPr lang="en-US" dirty="0" smtClean="0"/>
              <a:t>A paragraph always starts on a new line, and browsers automatically add some white space (a margin) before and after a paragraph.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&lt;p&gt;This is a paragraph.&lt;/p&gt;</a:t>
            </a:r>
            <a:br>
              <a:rPr lang="en-US" dirty="0" smtClean="0"/>
            </a:br>
            <a:r>
              <a:rPr lang="en-US" dirty="0" smtClean="0"/>
              <a:t>&lt;p&gt;This is another paragraph.&lt;/p&gt;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0" smtClean="0"/>
              <a:t>HTML Styles</a:t>
            </a:r>
            <a:br>
              <a:rPr sz="3600" b="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08179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HTML style attribute is used to add styles to an element, such as color, font, size, and more.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I am Red</a:t>
            </a:r>
          </a:p>
          <a:p>
            <a:r>
              <a:rPr lang="en-US" dirty="0" smtClean="0"/>
              <a:t>I am Blue</a:t>
            </a:r>
          </a:p>
          <a:p>
            <a:r>
              <a:rPr lang="en-US" dirty="0" smtClean="0"/>
              <a:t>I am Big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&lt;p&gt;I am normal&lt;/p&gt;</a:t>
            </a:r>
          </a:p>
          <a:p>
            <a:r>
              <a:rPr lang="en-US" dirty="0" smtClean="0"/>
              <a:t>&lt;p style="</a:t>
            </a:r>
            <a:r>
              <a:rPr lang="en-US" dirty="0" err="1" smtClean="0"/>
              <a:t>color:red</a:t>
            </a:r>
            <a:r>
              <a:rPr lang="en-US" dirty="0" smtClean="0"/>
              <a:t>;"&gt;I am red&lt;/p&gt;</a:t>
            </a:r>
          </a:p>
          <a:p>
            <a:r>
              <a:rPr lang="en-US" dirty="0" smtClean="0"/>
              <a:t>&lt;p style="</a:t>
            </a:r>
            <a:r>
              <a:rPr lang="en-US" dirty="0" err="1" smtClean="0"/>
              <a:t>color:blue</a:t>
            </a:r>
            <a:r>
              <a:rPr lang="en-US" dirty="0" smtClean="0"/>
              <a:t>;"&gt;I am blue&lt;/p&gt;</a:t>
            </a:r>
          </a:p>
          <a:p>
            <a:r>
              <a:rPr lang="en-US" dirty="0" smtClean="0"/>
              <a:t>&lt;p style="font-size:50px;"&gt;I am big&lt;/p&gt;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357298"/>
            <a:ext cx="7772400" cy="42148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Fonts</a:t>
            </a:r>
          </a:p>
          <a:p>
            <a:r>
              <a:rPr lang="en-US" dirty="0" smtClean="0"/>
              <a:t>The CSS font-family property defines the font to be used for an HTML element: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&lt;h1 style="font-</a:t>
            </a:r>
            <a:r>
              <a:rPr lang="en-US" dirty="0" err="1" smtClean="0"/>
              <a:t>family:verdana</a:t>
            </a:r>
            <a:r>
              <a:rPr lang="en-US" dirty="0" smtClean="0"/>
              <a:t>;"&gt;This is a heading&lt;/h1&gt;</a:t>
            </a:r>
            <a:br>
              <a:rPr lang="en-US" dirty="0" smtClean="0"/>
            </a:br>
            <a:r>
              <a:rPr lang="en-US" dirty="0" smtClean="0"/>
              <a:t>&lt;p style="font-</a:t>
            </a:r>
            <a:r>
              <a:rPr lang="en-US" dirty="0" err="1" smtClean="0"/>
              <a:t>family:courier</a:t>
            </a:r>
            <a:r>
              <a:rPr lang="en-US" dirty="0" smtClean="0"/>
              <a:t>;"&gt;This is a paragraph.&lt;/p&gt;</a:t>
            </a:r>
          </a:p>
          <a:p>
            <a:r>
              <a:rPr lang="en-US" dirty="0" smtClean="0"/>
              <a:t>Text Size</a:t>
            </a:r>
          </a:p>
          <a:p>
            <a:r>
              <a:rPr lang="en-US" dirty="0" smtClean="0"/>
              <a:t>The CSS font-size property defines the text size for an HTML element: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&lt;h1 style="font-size:300%;"&gt;This is a heading&lt;/h1&gt;</a:t>
            </a:r>
            <a:br>
              <a:rPr lang="en-US" dirty="0" smtClean="0"/>
            </a:br>
            <a:r>
              <a:rPr lang="en-US" dirty="0" smtClean="0"/>
              <a:t>&lt;p style="font-size:160%;"&gt;This is a paragraph.&lt;/p&gt;</a:t>
            </a:r>
          </a:p>
          <a:p>
            <a:r>
              <a:rPr lang="en-US" dirty="0" smtClean="0"/>
              <a:t>Text Alignment</a:t>
            </a:r>
          </a:p>
          <a:p>
            <a:r>
              <a:rPr lang="en-US" dirty="0" smtClean="0"/>
              <a:t>The CSS text-align property defines the horizontal text alignment for an HTML element: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&lt;h1 style="text-</a:t>
            </a:r>
            <a:r>
              <a:rPr lang="en-US" dirty="0" err="1" smtClean="0"/>
              <a:t>align:center</a:t>
            </a:r>
            <a:r>
              <a:rPr lang="en-US" dirty="0" smtClean="0"/>
              <a:t>;"&gt;Centered Heading&lt;/h1&gt;</a:t>
            </a:r>
            <a:br>
              <a:rPr lang="en-US" dirty="0" smtClean="0"/>
            </a:br>
            <a:r>
              <a:rPr lang="en-US" dirty="0" smtClean="0"/>
              <a:t>&lt;p style="text-</a:t>
            </a:r>
            <a:r>
              <a:rPr lang="en-US" dirty="0" err="1" smtClean="0"/>
              <a:t>align:center</a:t>
            </a:r>
            <a:r>
              <a:rPr lang="en-US" dirty="0" smtClean="0"/>
              <a:t>;"&gt;Centered paragraph.&lt;/p&gt;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What is HTML?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228536"/>
            <a:ext cx="7030806" cy="2629356"/>
          </a:xfrm>
        </p:spPr>
        <p:txBody>
          <a:bodyPr>
            <a:normAutofit fontScale="3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5600" dirty="0" smtClean="0"/>
              <a:t>HTML stands for Hyper Text Markup Language</a:t>
            </a:r>
          </a:p>
          <a:p>
            <a:pPr algn="l">
              <a:buFont typeface="Wingdings" pitchFamily="2" charset="2"/>
              <a:buChar char="Ø"/>
            </a:pPr>
            <a:r>
              <a:rPr lang="en-US" sz="5600" dirty="0" smtClean="0"/>
              <a:t>HTML is the standard markup language for creating Web pages</a:t>
            </a:r>
          </a:p>
          <a:p>
            <a:pPr algn="l">
              <a:buFont typeface="Wingdings" pitchFamily="2" charset="2"/>
              <a:buChar char="Ø"/>
            </a:pPr>
            <a:r>
              <a:rPr lang="en-US" sz="5600" dirty="0" smtClean="0"/>
              <a:t>HTML describes the structure of a Web page</a:t>
            </a:r>
          </a:p>
          <a:p>
            <a:pPr algn="l">
              <a:buFont typeface="Wingdings" pitchFamily="2" charset="2"/>
              <a:buChar char="Ø"/>
            </a:pPr>
            <a:r>
              <a:rPr lang="en-US" sz="5600" dirty="0" smtClean="0"/>
              <a:t>HTML consists of a series of elements</a:t>
            </a:r>
          </a:p>
          <a:p>
            <a:pPr algn="l">
              <a:buFont typeface="Wingdings" pitchFamily="2" charset="2"/>
              <a:buChar char="Ø"/>
            </a:pPr>
            <a:r>
              <a:rPr lang="en-US" sz="5600" dirty="0" smtClean="0"/>
              <a:t>HTML elements tell the browser how to display the content</a:t>
            </a:r>
          </a:p>
          <a:p>
            <a:pPr algn="l">
              <a:buFont typeface="Wingdings" pitchFamily="2" charset="2"/>
              <a:buChar char="Ø"/>
            </a:pPr>
            <a:r>
              <a:rPr lang="en-US" sz="5600" dirty="0" smtClean="0"/>
              <a:t>HTML elements label pieces of content such as "this is a heading", "this is a paragraph", "this is a link", etc.</a:t>
            </a:r>
          </a:p>
          <a:p>
            <a:pPr algn="l"/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Comment Tags</a:t>
            </a:r>
            <a:br>
              <a:rPr sz="360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You can add comments to your HTML source by using the following syntax:</a:t>
            </a:r>
          </a:p>
          <a:p>
            <a:r>
              <a:rPr lang="en-US" dirty="0" smtClean="0"/>
              <a:t>&lt;!-- </a:t>
            </a:r>
            <a:r>
              <a:rPr lang="en-US" dirty="0" smtClean="0"/>
              <a:t>Write your comments here </a:t>
            </a:r>
            <a:endParaRPr lang="en-US" dirty="0" smtClean="0"/>
          </a:p>
          <a:p>
            <a:r>
              <a:rPr lang="en-US" dirty="0" err="1" smtClean="0"/>
              <a:t>Sadfasdf</a:t>
            </a:r>
            <a:endParaRPr lang="en-US" dirty="0" smtClean="0"/>
          </a:p>
          <a:p>
            <a:r>
              <a:rPr lang="en-US" dirty="0" err="1" smtClean="0"/>
              <a:t>Sadf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683504"/>
          </a:xfrm>
        </p:spPr>
        <p:txBody>
          <a:bodyPr/>
          <a:lstStyle/>
          <a:p>
            <a:r>
              <a:rPr sz="3600" smtClean="0"/>
              <a:t>HTML Color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/>
              <a:t>HTML colors are specified with predefined color names, or with RGB, HEX, HSL, RGBA, or HSLA values.</a:t>
            </a:r>
          </a:p>
          <a:p>
            <a:r>
              <a:rPr lang="en-US" sz="1000" dirty="0" smtClean="0"/>
              <a:t>Color Names</a:t>
            </a:r>
          </a:p>
          <a:p>
            <a:r>
              <a:rPr lang="en-US" sz="1000" dirty="0" smtClean="0"/>
              <a:t>In HTML, a color can be specified by using a color name:</a:t>
            </a:r>
          </a:p>
          <a:p>
            <a:r>
              <a:rPr lang="en-US" sz="1000" dirty="0" smtClean="0"/>
              <a:t>Tomato</a:t>
            </a:r>
          </a:p>
          <a:p>
            <a:r>
              <a:rPr lang="en-US" sz="1000" dirty="0" smtClean="0"/>
              <a:t>Orange</a:t>
            </a:r>
          </a:p>
          <a:p>
            <a:r>
              <a:rPr lang="en-US" sz="1000" dirty="0" err="1" smtClean="0"/>
              <a:t>DodgerBlue</a:t>
            </a:r>
            <a:endParaRPr lang="en-US" sz="1000" dirty="0" smtClean="0"/>
          </a:p>
          <a:p>
            <a:r>
              <a:rPr lang="en-US" sz="1000" dirty="0" err="1" smtClean="0"/>
              <a:t>MediumSeaGreen</a:t>
            </a:r>
            <a:endParaRPr lang="en-US" sz="1000" dirty="0" smtClean="0"/>
          </a:p>
          <a:p>
            <a:r>
              <a:rPr lang="en-US" sz="1000" dirty="0" smtClean="0"/>
              <a:t>Gray</a:t>
            </a:r>
          </a:p>
          <a:p>
            <a:r>
              <a:rPr lang="en-US" sz="1000" dirty="0" err="1" smtClean="0"/>
              <a:t>SlateBlue</a:t>
            </a:r>
            <a:endParaRPr lang="en-US" sz="1000" dirty="0" smtClean="0"/>
          </a:p>
          <a:p>
            <a:r>
              <a:rPr lang="en-US" sz="1000" dirty="0" smtClean="0"/>
              <a:t>Violet</a:t>
            </a:r>
          </a:p>
          <a:p>
            <a:r>
              <a:rPr lang="en-US" sz="1000" dirty="0" err="1" smtClean="0"/>
              <a:t>LightGray</a:t>
            </a:r>
            <a:endParaRPr lang="en-US" sz="1000" dirty="0" smtClean="0"/>
          </a:p>
          <a:p>
            <a:r>
              <a:rPr lang="en-US" sz="1000" dirty="0" smtClean="0"/>
              <a:t>HTML supports </a:t>
            </a:r>
            <a:r>
              <a:rPr lang="en-US" sz="1000" dirty="0" smtClean="0">
                <a:hlinkClick r:id="rId2"/>
              </a:rPr>
              <a:t>140 standard color names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Background Color</a:t>
            </a:r>
          </a:p>
          <a:p>
            <a:r>
              <a:rPr lang="en-US" sz="1000" dirty="0" smtClean="0"/>
              <a:t>You can set the background color for HTML elements:</a:t>
            </a:r>
          </a:p>
          <a:p>
            <a:r>
              <a:rPr lang="en-US" sz="1000" dirty="0" smtClean="0"/>
              <a:t>Hello World</a:t>
            </a:r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Example</a:t>
            </a:r>
          </a:p>
          <a:p>
            <a:r>
              <a:rPr lang="en-US" sz="1000" dirty="0" smtClean="0"/>
              <a:t>&lt;h1 style="background-</a:t>
            </a:r>
            <a:r>
              <a:rPr lang="en-US" sz="1000" dirty="0" err="1" smtClean="0"/>
              <a:t>color:DodgerBlue</a:t>
            </a:r>
            <a:r>
              <a:rPr lang="en-US" sz="1000" dirty="0" smtClean="0"/>
              <a:t>;"&gt;Hello World&lt;/h1&gt;</a:t>
            </a:r>
            <a:br>
              <a:rPr lang="en-US" sz="1000" dirty="0" smtClean="0"/>
            </a:br>
            <a:r>
              <a:rPr lang="en-US" sz="1000" dirty="0" smtClean="0"/>
              <a:t>&lt;p style="background-</a:t>
            </a:r>
            <a:r>
              <a:rPr lang="en-US" sz="1000" dirty="0" err="1" smtClean="0"/>
              <a:t>color:Tomato</a:t>
            </a:r>
            <a:r>
              <a:rPr lang="en-US" sz="1000" dirty="0" smtClean="0"/>
              <a:t>;"&gt;</a:t>
            </a:r>
            <a:r>
              <a:rPr lang="en-US" sz="1000" dirty="0" err="1" smtClean="0"/>
              <a:t>Lorem</a:t>
            </a:r>
            <a:r>
              <a:rPr lang="en-US" sz="1000" dirty="0" smtClean="0"/>
              <a:t> </a:t>
            </a:r>
            <a:r>
              <a:rPr lang="en-US" sz="1000" dirty="0" err="1" smtClean="0"/>
              <a:t>ipsum</a:t>
            </a:r>
            <a:r>
              <a:rPr lang="en-US" sz="1000" dirty="0" smtClean="0"/>
              <a:t>...&lt;/p&gt;</a:t>
            </a:r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510418"/>
          </a:xfrm>
        </p:spPr>
        <p:txBody>
          <a:bodyPr>
            <a:noAutofit/>
          </a:bodyPr>
          <a:lstStyle/>
          <a:p>
            <a:r>
              <a:rPr lang="en-US" sz="1050" dirty="0" smtClean="0"/>
              <a:t>Text Color</a:t>
            </a:r>
          </a:p>
          <a:p>
            <a:r>
              <a:rPr lang="en-US" sz="1050" dirty="0" smtClean="0"/>
              <a:t>You can set the color of text:</a:t>
            </a:r>
          </a:p>
          <a:p>
            <a:r>
              <a:rPr lang="en-US" sz="1050" dirty="0" smtClean="0"/>
              <a:t>Hello World</a:t>
            </a:r>
          </a:p>
          <a:p>
            <a:r>
              <a:rPr lang="en-US" sz="1050" dirty="0" err="1" smtClean="0"/>
              <a:t>Lorem</a:t>
            </a:r>
            <a:r>
              <a:rPr lang="en-US" sz="1050" dirty="0" smtClean="0"/>
              <a:t> </a:t>
            </a:r>
            <a:r>
              <a:rPr lang="en-US" sz="1050" dirty="0" err="1" smtClean="0"/>
              <a:t>ipsum</a:t>
            </a:r>
            <a:r>
              <a:rPr lang="en-US" sz="1050" dirty="0" smtClean="0"/>
              <a:t> dolor sit </a:t>
            </a:r>
            <a:r>
              <a:rPr lang="en-US" sz="1050" dirty="0" err="1" smtClean="0"/>
              <a:t>amet</a:t>
            </a:r>
            <a:r>
              <a:rPr lang="en-US" sz="1050" dirty="0" smtClean="0"/>
              <a:t>, </a:t>
            </a:r>
            <a:r>
              <a:rPr lang="en-US" sz="1050" dirty="0" err="1" smtClean="0"/>
              <a:t>consectetuer</a:t>
            </a:r>
            <a:r>
              <a:rPr lang="en-US" sz="1050" dirty="0" smtClean="0"/>
              <a:t> </a:t>
            </a:r>
            <a:r>
              <a:rPr lang="en-US" sz="1050" dirty="0" err="1" smtClean="0"/>
              <a:t>adipiscing</a:t>
            </a:r>
            <a:r>
              <a:rPr lang="en-US" sz="1050" dirty="0" smtClean="0"/>
              <a:t> </a:t>
            </a:r>
            <a:r>
              <a:rPr lang="en-US" sz="1050" dirty="0" err="1" smtClean="0"/>
              <a:t>elit</a:t>
            </a:r>
            <a:r>
              <a:rPr lang="en-US" sz="1050" dirty="0" smtClean="0"/>
              <a:t>, </a:t>
            </a:r>
            <a:r>
              <a:rPr lang="en-US" sz="1050" dirty="0" err="1" smtClean="0"/>
              <a:t>sed</a:t>
            </a:r>
            <a:r>
              <a:rPr lang="en-US" sz="1050" dirty="0" smtClean="0"/>
              <a:t> </a:t>
            </a:r>
            <a:r>
              <a:rPr lang="en-US" sz="1050" dirty="0" err="1" smtClean="0"/>
              <a:t>diam</a:t>
            </a:r>
            <a:r>
              <a:rPr lang="en-US" sz="1050" dirty="0" smtClean="0"/>
              <a:t> </a:t>
            </a:r>
            <a:r>
              <a:rPr lang="en-US" sz="1050" dirty="0" err="1" smtClean="0"/>
              <a:t>nonummy</a:t>
            </a:r>
            <a:r>
              <a:rPr lang="en-US" sz="1050" dirty="0" smtClean="0"/>
              <a:t> </a:t>
            </a:r>
            <a:r>
              <a:rPr lang="en-US" sz="1050" dirty="0" err="1" smtClean="0"/>
              <a:t>nibh</a:t>
            </a:r>
            <a:r>
              <a:rPr lang="en-US" sz="1050" dirty="0" smtClean="0"/>
              <a:t> </a:t>
            </a:r>
            <a:r>
              <a:rPr lang="en-US" sz="1050" dirty="0" err="1" smtClean="0"/>
              <a:t>euismod</a:t>
            </a:r>
            <a:r>
              <a:rPr lang="en-US" sz="1050" dirty="0" smtClean="0"/>
              <a:t> </a:t>
            </a:r>
            <a:r>
              <a:rPr lang="en-US" sz="1050" dirty="0" err="1" smtClean="0"/>
              <a:t>tincidunt</a:t>
            </a:r>
            <a:r>
              <a:rPr lang="en-US" sz="1050" dirty="0" smtClean="0"/>
              <a:t> </a:t>
            </a:r>
            <a:r>
              <a:rPr lang="en-US" sz="1050" dirty="0" err="1" smtClean="0"/>
              <a:t>ut</a:t>
            </a:r>
            <a:r>
              <a:rPr lang="en-US" sz="1050" dirty="0" smtClean="0"/>
              <a:t> </a:t>
            </a:r>
            <a:r>
              <a:rPr lang="en-US" sz="1050" dirty="0" err="1" smtClean="0"/>
              <a:t>laoreet</a:t>
            </a:r>
            <a:r>
              <a:rPr lang="en-US" sz="1050" dirty="0" smtClean="0"/>
              <a:t> </a:t>
            </a:r>
            <a:r>
              <a:rPr lang="en-US" sz="1050" dirty="0" err="1" smtClean="0"/>
              <a:t>dolore</a:t>
            </a:r>
            <a:r>
              <a:rPr lang="en-US" sz="1050" dirty="0" smtClean="0"/>
              <a:t> magna </a:t>
            </a:r>
            <a:r>
              <a:rPr lang="en-US" sz="1050" dirty="0" err="1" smtClean="0"/>
              <a:t>aliquam</a:t>
            </a:r>
            <a:r>
              <a:rPr lang="en-US" sz="1050" dirty="0" smtClean="0"/>
              <a:t> </a:t>
            </a:r>
            <a:r>
              <a:rPr lang="en-US" sz="1050" dirty="0" err="1" smtClean="0"/>
              <a:t>erat</a:t>
            </a:r>
            <a:r>
              <a:rPr lang="en-US" sz="1050" dirty="0" smtClean="0"/>
              <a:t> </a:t>
            </a:r>
            <a:r>
              <a:rPr lang="en-US" sz="1050" dirty="0" err="1" smtClean="0"/>
              <a:t>volutpat</a:t>
            </a:r>
            <a:r>
              <a:rPr lang="en-US" sz="1050" dirty="0" smtClean="0"/>
              <a:t>.</a:t>
            </a:r>
          </a:p>
          <a:p>
            <a:r>
              <a:rPr lang="en-US" sz="1050" dirty="0" err="1" smtClean="0"/>
              <a:t>Ut</a:t>
            </a:r>
            <a:r>
              <a:rPr lang="en-US" sz="1050" dirty="0" smtClean="0"/>
              <a:t> </a:t>
            </a:r>
            <a:r>
              <a:rPr lang="en-US" sz="1050" dirty="0" err="1" smtClean="0"/>
              <a:t>wisi</a:t>
            </a:r>
            <a:r>
              <a:rPr lang="en-US" sz="1050" dirty="0" smtClean="0"/>
              <a:t> </a:t>
            </a:r>
            <a:r>
              <a:rPr lang="en-US" sz="1050" dirty="0" err="1" smtClean="0"/>
              <a:t>enim</a:t>
            </a:r>
            <a:r>
              <a:rPr lang="en-US" sz="1050" dirty="0" smtClean="0"/>
              <a:t> ad minim </a:t>
            </a:r>
            <a:r>
              <a:rPr lang="en-US" sz="1050" dirty="0" err="1" smtClean="0"/>
              <a:t>veniam</a:t>
            </a:r>
            <a:r>
              <a:rPr lang="en-US" sz="1050" dirty="0" smtClean="0"/>
              <a:t>, </a:t>
            </a:r>
            <a:r>
              <a:rPr lang="en-US" sz="1050" dirty="0" err="1" smtClean="0"/>
              <a:t>quis</a:t>
            </a:r>
            <a:r>
              <a:rPr lang="en-US" sz="1050" dirty="0" smtClean="0"/>
              <a:t> </a:t>
            </a:r>
            <a:r>
              <a:rPr lang="en-US" sz="1050" dirty="0" err="1" smtClean="0"/>
              <a:t>nostrud</a:t>
            </a:r>
            <a:r>
              <a:rPr lang="en-US" sz="1050" dirty="0" smtClean="0"/>
              <a:t> </a:t>
            </a:r>
            <a:r>
              <a:rPr lang="en-US" sz="1050" dirty="0" err="1" smtClean="0"/>
              <a:t>exerci</a:t>
            </a:r>
            <a:r>
              <a:rPr lang="en-US" sz="1050" dirty="0" smtClean="0"/>
              <a:t> </a:t>
            </a:r>
            <a:r>
              <a:rPr lang="en-US" sz="1050" dirty="0" err="1" smtClean="0"/>
              <a:t>tation</a:t>
            </a:r>
            <a:r>
              <a:rPr lang="en-US" sz="1050" dirty="0" smtClean="0"/>
              <a:t> </a:t>
            </a:r>
            <a:r>
              <a:rPr lang="en-US" sz="1050" dirty="0" err="1" smtClean="0"/>
              <a:t>ullamcorper</a:t>
            </a:r>
            <a:r>
              <a:rPr lang="en-US" sz="1050" dirty="0" smtClean="0"/>
              <a:t> </a:t>
            </a:r>
            <a:r>
              <a:rPr lang="en-US" sz="1050" dirty="0" err="1" smtClean="0"/>
              <a:t>suscipit</a:t>
            </a:r>
            <a:r>
              <a:rPr lang="en-US" sz="1050" dirty="0" smtClean="0"/>
              <a:t> </a:t>
            </a:r>
            <a:r>
              <a:rPr lang="en-US" sz="1050" dirty="0" err="1" smtClean="0"/>
              <a:t>lobortis</a:t>
            </a:r>
            <a:r>
              <a:rPr lang="en-US" sz="1050" dirty="0" smtClean="0"/>
              <a:t> </a:t>
            </a:r>
            <a:r>
              <a:rPr lang="en-US" sz="1050" dirty="0" err="1" smtClean="0"/>
              <a:t>nisl</a:t>
            </a:r>
            <a:r>
              <a:rPr lang="en-US" sz="1050" dirty="0" smtClean="0"/>
              <a:t> </a:t>
            </a:r>
            <a:r>
              <a:rPr lang="en-US" sz="1050" dirty="0" err="1" smtClean="0"/>
              <a:t>ut</a:t>
            </a:r>
            <a:r>
              <a:rPr lang="en-US" sz="1050" dirty="0" smtClean="0"/>
              <a:t> </a:t>
            </a:r>
            <a:r>
              <a:rPr lang="en-US" sz="1050" dirty="0" err="1" smtClean="0"/>
              <a:t>aliquip</a:t>
            </a:r>
            <a:r>
              <a:rPr lang="en-US" sz="1050" dirty="0" smtClean="0"/>
              <a:t> ex ea </a:t>
            </a:r>
            <a:r>
              <a:rPr lang="en-US" sz="1050" dirty="0" err="1" smtClean="0"/>
              <a:t>commodo</a:t>
            </a:r>
            <a:r>
              <a:rPr lang="en-US" sz="1050" dirty="0" smtClean="0"/>
              <a:t> </a:t>
            </a:r>
            <a:r>
              <a:rPr lang="en-US" sz="1050" dirty="0" err="1" smtClean="0"/>
              <a:t>consequat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Example</a:t>
            </a:r>
          </a:p>
          <a:p>
            <a:r>
              <a:rPr lang="en-US" sz="1050" dirty="0" smtClean="0"/>
              <a:t>&lt;h1 style="</a:t>
            </a:r>
            <a:r>
              <a:rPr lang="en-US" sz="1050" dirty="0" err="1" smtClean="0"/>
              <a:t>color:Tomato</a:t>
            </a:r>
            <a:r>
              <a:rPr lang="en-US" sz="1050" dirty="0" smtClean="0"/>
              <a:t>;"&gt;Hello World&lt;/h1&gt;</a:t>
            </a:r>
            <a:br>
              <a:rPr lang="en-US" sz="1050" dirty="0" smtClean="0"/>
            </a:br>
            <a:r>
              <a:rPr lang="en-US" sz="1050" dirty="0" smtClean="0"/>
              <a:t>&lt;p style="</a:t>
            </a:r>
            <a:r>
              <a:rPr lang="en-US" sz="1050" dirty="0" err="1" smtClean="0"/>
              <a:t>color:DodgerBlue</a:t>
            </a:r>
            <a:r>
              <a:rPr lang="en-US" sz="1050" dirty="0" smtClean="0"/>
              <a:t>;"&gt;</a:t>
            </a:r>
            <a:r>
              <a:rPr lang="en-US" sz="1050" dirty="0" err="1" smtClean="0"/>
              <a:t>Lorem</a:t>
            </a:r>
            <a:r>
              <a:rPr lang="en-US" sz="1050" dirty="0" smtClean="0"/>
              <a:t> </a:t>
            </a:r>
            <a:r>
              <a:rPr lang="en-US" sz="1050" dirty="0" err="1" smtClean="0"/>
              <a:t>ipsum</a:t>
            </a:r>
            <a:r>
              <a:rPr lang="en-US" sz="1050" dirty="0" smtClean="0"/>
              <a:t>...&lt;/p&gt;</a:t>
            </a:r>
            <a:br>
              <a:rPr lang="en-US" sz="1050" dirty="0" smtClean="0"/>
            </a:br>
            <a:r>
              <a:rPr lang="en-US" sz="1050" dirty="0" smtClean="0"/>
              <a:t>&lt;p style="</a:t>
            </a:r>
            <a:r>
              <a:rPr lang="en-US" sz="1050" dirty="0" err="1" smtClean="0"/>
              <a:t>color:MediumSeaGreen</a:t>
            </a:r>
            <a:r>
              <a:rPr lang="en-US" sz="1050" dirty="0" smtClean="0"/>
              <a:t>;"&gt;</a:t>
            </a:r>
            <a:r>
              <a:rPr lang="en-US" sz="1050" dirty="0" err="1" smtClean="0"/>
              <a:t>Ut</a:t>
            </a:r>
            <a:r>
              <a:rPr lang="en-US" sz="1050" dirty="0" smtClean="0"/>
              <a:t> </a:t>
            </a:r>
            <a:r>
              <a:rPr lang="en-US" sz="1050" dirty="0" err="1" smtClean="0"/>
              <a:t>wisi</a:t>
            </a:r>
            <a:r>
              <a:rPr lang="en-US" sz="1050" dirty="0" smtClean="0"/>
              <a:t> </a:t>
            </a:r>
            <a:r>
              <a:rPr lang="en-US" sz="1050" dirty="0" err="1" smtClean="0"/>
              <a:t>enim</a:t>
            </a:r>
            <a:r>
              <a:rPr lang="en-US" sz="1050" dirty="0" smtClean="0"/>
              <a:t>...&lt;/p&gt;</a:t>
            </a:r>
          </a:p>
          <a:p>
            <a:r>
              <a:rPr lang="en-US" sz="1050" dirty="0" smtClean="0"/>
              <a:t>Border Color</a:t>
            </a:r>
          </a:p>
          <a:p>
            <a:r>
              <a:rPr lang="en-US" sz="1050" dirty="0" smtClean="0"/>
              <a:t>You can set the color of borders:</a:t>
            </a:r>
          </a:p>
          <a:p>
            <a:r>
              <a:rPr lang="en-US" sz="1050" dirty="0" smtClean="0"/>
              <a:t>Hello World</a:t>
            </a:r>
          </a:p>
          <a:p>
            <a:r>
              <a:rPr lang="en-US" sz="1050" dirty="0" smtClean="0"/>
              <a:t>Hello World</a:t>
            </a:r>
          </a:p>
          <a:p>
            <a:r>
              <a:rPr lang="en-US" sz="1050" dirty="0" smtClean="0"/>
              <a:t>Hello World</a:t>
            </a:r>
          </a:p>
          <a:p>
            <a:r>
              <a:rPr lang="en-US" sz="1050" dirty="0" smtClean="0"/>
              <a:t>Example</a:t>
            </a:r>
          </a:p>
          <a:p>
            <a:r>
              <a:rPr lang="en-US" sz="1050" dirty="0" smtClean="0"/>
              <a:t>&lt;h1 style="border:2px solid Tomato;"&gt;Hello World&lt;/h1&gt;</a:t>
            </a:r>
            <a:br>
              <a:rPr lang="en-US" sz="1050" dirty="0" smtClean="0"/>
            </a:br>
            <a:r>
              <a:rPr lang="en-US" sz="1050" dirty="0" smtClean="0"/>
              <a:t>&lt;h1 style="border:2px solid </a:t>
            </a:r>
            <a:r>
              <a:rPr lang="en-US" sz="1050" dirty="0" err="1" smtClean="0"/>
              <a:t>DodgerBlue</a:t>
            </a:r>
            <a:r>
              <a:rPr lang="en-US" sz="1050" dirty="0" smtClean="0"/>
              <a:t>;"&gt;Hello World&lt;/h1&gt;</a:t>
            </a:r>
            <a:br>
              <a:rPr lang="en-US" sz="1050" dirty="0" smtClean="0"/>
            </a:br>
            <a:r>
              <a:rPr lang="en-US" sz="1050" dirty="0" smtClean="0"/>
              <a:t>&lt;h1 style="border:2px solid Violet;"&gt;Hello World&lt;/h1&gt;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510418"/>
          </a:xfrm>
        </p:spPr>
        <p:txBody>
          <a:bodyPr>
            <a:noAutofit/>
          </a:bodyPr>
          <a:lstStyle/>
          <a:p>
            <a:r>
              <a:rPr lang="en-US" sz="1100" dirty="0" smtClean="0"/>
              <a:t>Color Values</a:t>
            </a:r>
          </a:p>
          <a:p>
            <a:r>
              <a:rPr lang="en-US" sz="1100" dirty="0" smtClean="0"/>
              <a:t>In HTML, colors can also be specified using RGB values, HEX values, HSL values, RGBA values, and HSLA values.</a:t>
            </a:r>
          </a:p>
          <a:p>
            <a:r>
              <a:rPr lang="en-US" sz="1100" dirty="0" smtClean="0"/>
              <a:t>The following three &lt;div&gt; elements have their background color set with RGB, HEX, and HSL values:</a:t>
            </a:r>
          </a:p>
          <a:p>
            <a:r>
              <a:rPr lang="en-US" sz="1100" b="1" dirty="0" err="1" smtClean="0"/>
              <a:t>rgb</a:t>
            </a:r>
            <a:r>
              <a:rPr lang="en-US" sz="1100" b="1" dirty="0" smtClean="0"/>
              <a:t>(255, 99, 71)</a:t>
            </a:r>
          </a:p>
          <a:p>
            <a:r>
              <a:rPr lang="en-US" sz="1100" b="1" dirty="0" smtClean="0"/>
              <a:t>#ff6347</a:t>
            </a:r>
          </a:p>
          <a:p>
            <a:r>
              <a:rPr lang="en-US" sz="1100" b="1" dirty="0" err="1" smtClean="0"/>
              <a:t>hsl</a:t>
            </a:r>
            <a:r>
              <a:rPr lang="en-US" sz="1100" b="1" dirty="0" smtClean="0"/>
              <a:t>(9, 100%, 64%)</a:t>
            </a:r>
          </a:p>
          <a:p>
            <a:r>
              <a:rPr lang="en-US" sz="1100" dirty="0" smtClean="0"/>
              <a:t>The following two &lt;div&gt; elements have their background color set with RGBA and HSLA values, which adds an Alpha channel to the color (here we have 50% transparency):</a:t>
            </a:r>
          </a:p>
          <a:p>
            <a:r>
              <a:rPr lang="en-US" sz="1100" b="1" dirty="0" err="1" smtClean="0"/>
              <a:t>rgba</a:t>
            </a:r>
            <a:r>
              <a:rPr lang="en-US" sz="1100" b="1" dirty="0" smtClean="0"/>
              <a:t>(255, 99, 71, 0.5)</a:t>
            </a:r>
          </a:p>
          <a:p>
            <a:r>
              <a:rPr lang="en-US" sz="1100" b="1" dirty="0" err="1" smtClean="0"/>
              <a:t>hsla</a:t>
            </a:r>
            <a:r>
              <a:rPr lang="en-US" sz="1100" b="1" dirty="0" smtClean="0"/>
              <a:t>(9, 100%, 64%, 0.5)</a:t>
            </a:r>
          </a:p>
          <a:p>
            <a:r>
              <a:rPr lang="en-US" sz="1100" dirty="0" smtClean="0"/>
              <a:t>Example</a:t>
            </a:r>
          </a:p>
          <a:p>
            <a:r>
              <a:rPr lang="en-US" sz="1100" dirty="0" smtClean="0"/>
              <a:t>&lt;h1 style="background-</a:t>
            </a:r>
            <a:r>
              <a:rPr lang="en-US" sz="1100" dirty="0" err="1" smtClean="0"/>
              <a:t>color:rgb</a:t>
            </a:r>
            <a:r>
              <a:rPr lang="en-US" sz="1100" dirty="0" smtClean="0"/>
              <a:t>(255, 99, 71);"&gt;...&lt;/h1&gt;</a:t>
            </a:r>
            <a:br>
              <a:rPr lang="en-US" sz="1100" dirty="0" smtClean="0"/>
            </a:br>
            <a:r>
              <a:rPr lang="en-US" sz="1100" dirty="0" smtClean="0"/>
              <a:t>&lt;h1 style="background-color:#ff6347;"&gt;...&lt;/h1&gt;</a:t>
            </a:r>
            <a:br>
              <a:rPr lang="en-US" sz="1100" dirty="0" smtClean="0"/>
            </a:br>
            <a:r>
              <a:rPr lang="en-US" sz="1100" dirty="0" smtClean="0"/>
              <a:t>&lt;h1 style="background-</a:t>
            </a:r>
            <a:r>
              <a:rPr lang="en-US" sz="1100" dirty="0" err="1" smtClean="0"/>
              <a:t>color:hsl</a:t>
            </a:r>
            <a:r>
              <a:rPr lang="en-US" sz="1100" dirty="0" smtClean="0"/>
              <a:t>(9, 100%, 64%);"&gt;...&lt;/h1&gt;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&lt;h1 style="background-</a:t>
            </a:r>
            <a:r>
              <a:rPr lang="en-US" sz="1100" dirty="0" err="1" smtClean="0"/>
              <a:t>color:rgba</a:t>
            </a:r>
            <a:r>
              <a:rPr lang="en-US" sz="1100" dirty="0" smtClean="0"/>
              <a:t>(255, 99, 71, 0.5);"&gt;...&lt;/h1&gt;</a:t>
            </a:r>
            <a:br>
              <a:rPr lang="en-US" sz="1100" dirty="0" smtClean="0"/>
            </a:br>
            <a:r>
              <a:rPr lang="en-US" sz="1100" dirty="0" smtClean="0"/>
              <a:t>&lt;h1 style="background-</a:t>
            </a:r>
            <a:r>
              <a:rPr lang="en-US" sz="1100" dirty="0" err="1" smtClean="0"/>
              <a:t>color:hsla</a:t>
            </a:r>
            <a:r>
              <a:rPr lang="en-US" sz="1100" dirty="0" smtClean="0"/>
              <a:t>(9, 100%, 64%, 0.5);"&gt;...&lt;/h1&gt;</a:t>
            </a:r>
          </a:p>
          <a:p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Forms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4470276" cy="351041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An HTML form is used to collect user input. The user input is most often sent to a server for processing.</a:t>
            </a:r>
          </a:p>
          <a:p>
            <a:endParaRPr lang="en-US" dirty="0" smtClean="0"/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&lt;h2&gt;HTML Forms&lt;/h2&gt;</a:t>
            </a:r>
          </a:p>
          <a:p>
            <a:endParaRPr lang="en-US" dirty="0" smtClean="0"/>
          </a:p>
          <a:p>
            <a:r>
              <a:rPr lang="en-US" dirty="0" smtClean="0"/>
              <a:t>&lt;form action="/action_page.php"&gt;</a:t>
            </a:r>
          </a:p>
          <a:p>
            <a:r>
              <a:rPr lang="en-US" dirty="0" smtClean="0"/>
              <a:t>  &lt;label for="</a:t>
            </a:r>
            <a:r>
              <a:rPr lang="en-US" dirty="0" err="1" smtClean="0"/>
              <a:t>fname</a:t>
            </a:r>
            <a:r>
              <a:rPr lang="en-US" dirty="0" smtClean="0"/>
              <a:t>"&gt;First name:&lt;/label&gt;&lt;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&lt;input type="text" id="</a:t>
            </a:r>
            <a:r>
              <a:rPr lang="en-US" dirty="0" err="1" smtClean="0"/>
              <a:t>fname</a:t>
            </a:r>
            <a:r>
              <a:rPr lang="en-US" dirty="0" smtClean="0"/>
              <a:t>" name="</a:t>
            </a:r>
            <a:r>
              <a:rPr lang="en-US" dirty="0" err="1" smtClean="0"/>
              <a:t>fname</a:t>
            </a:r>
            <a:r>
              <a:rPr lang="en-US" dirty="0" smtClean="0"/>
              <a:t>" value="John"&gt;&lt;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&lt;label for="</a:t>
            </a:r>
            <a:r>
              <a:rPr lang="en-US" dirty="0" err="1" smtClean="0"/>
              <a:t>lname</a:t>
            </a:r>
            <a:r>
              <a:rPr lang="en-US" dirty="0" smtClean="0"/>
              <a:t>"&gt;Last name:&lt;/label&gt;&lt;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&lt;input type="text" id="</a:t>
            </a:r>
            <a:r>
              <a:rPr lang="en-US" dirty="0" err="1" smtClean="0"/>
              <a:t>lname</a:t>
            </a:r>
            <a:r>
              <a:rPr lang="en-US" dirty="0" smtClean="0"/>
              <a:t>" name="</a:t>
            </a:r>
            <a:r>
              <a:rPr lang="en-US" dirty="0" err="1" smtClean="0"/>
              <a:t>lname</a:t>
            </a:r>
            <a:r>
              <a:rPr lang="en-US" dirty="0" smtClean="0"/>
              <a:t>" value="Doe"&gt;&lt;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&lt;input type="submit" value="Submit"&gt;</a:t>
            </a:r>
          </a:p>
          <a:p>
            <a:r>
              <a:rPr lang="en-US" dirty="0" smtClean="0"/>
              <a:t>&lt;/form&gt; </a:t>
            </a:r>
          </a:p>
          <a:p>
            <a:endParaRPr lang="en-US" dirty="0" smtClean="0"/>
          </a:p>
          <a:p>
            <a:r>
              <a:rPr lang="en-US" dirty="0" smtClean="0"/>
              <a:t>&lt;p&gt;If you click the "Submit" button, the form-data will be sent to a page called "/action_page.php".&lt;/p&gt;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214942" y="2786058"/>
            <a:ext cx="4470276" cy="3510418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214686"/>
            <a:ext cx="500066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676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&lt;input&gt; Element</a:t>
            </a:r>
          </a:p>
          <a:p>
            <a:r>
              <a:rPr lang="en-US" dirty="0" smtClean="0"/>
              <a:t>The HTML &lt;input&gt; element is the most used form element.</a:t>
            </a:r>
          </a:p>
          <a:p>
            <a:r>
              <a:rPr lang="en-US" dirty="0" smtClean="0"/>
              <a:t>An &lt;input&gt; element can be displayed in many ways, depending on the type attribute.</a:t>
            </a:r>
          </a:p>
          <a:p>
            <a:r>
              <a:rPr lang="en-US" dirty="0" smtClean="0"/>
              <a:t>Here are some examples:</a:t>
            </a:r>
          </a:p>
          <a:p>
            <a:r>
              <a:rPr lang="en-US" dirty="0" err="1" smtClean="0"/>
              <a:t>TypeDescription</a:t>
            </a:r>
            <a:endParaRPr lang="en-US" dirty="0" smtClean="0"/>
          </a:p>
          <a:p>
            <a:r>
              <a:rPr lang="en-US" dirty="0" smtClean="0"/>
              <a:t>&lt;input type="text"&gt;Displays a single-line text input field</a:t>
            </a:r>
          </a:p>
          <a:p>
            <a:r>
              <a:rPr lang="en-US" dirty="0" smtClean="0"/>
              <a:t>&lt;input type="radio"&gt;Displays a radio button (for selecting one of many choices)</a:t>
            </a:r>
          </a:p>
          <a:p>
            <a:r>
              <a:rPr lang="en-US" dirty="0" smtClean="0"/>
              <a:t>&lt;input type="checkbox"&gt;Displays a checkbox (for selecting zero or more of many choices)</a:t>
            </a:r>
          </a:p>
          <a:p>
            <a:r>
              <a:rPr lang="en-US" dirty="0" smtClean="0"/>
              <a:t>&lt;input type="submit"&gt;Displays a submit button (for submitting the form)&lt;input type="button"&gt;Displays a clickable button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Form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67542"/>
          </a:xfrm>
        </p:spPr>
        <p:txBody>
          <a:bodyPr>
            <a:noAutofit/>
          </a:bodyPr>
          <a:lstStyle/>
          <a:p>
            <a:r>
              <a:rPr lang="en-US" sz="800" dirty="0" smtClean="0"/>
              <a:t>&lt;!DOCTYPE html&gt;</a:t>
            </a:r>
          </a:p>
          <a:p>
            <a:r>
              <a:rPr lang="en-US" sz="800" dirty="0" smtClean="0"/>
              <a:t>&lt;html&gt;</a:t>
            </a:r>
          </a:p>
          <a:p>
            <a:r>
              <a:rPr lang="en-US" sz="800" dirty="0" smtClean="0"/>
              <a:t>&lt;body&gt;</a:t>
            </a:r>
          </a:p>
          <a:p>
            <a:endParaRPr lang="en-US" sz="800" dirty="0" smtClean="0"/>
          </a:p>
          <a:p>
            <a:r>
              <a:rPr lang="en-US" sz="800" dirty="0" smtClean="0"/>
              <a:t>&lt;h2&gt;HTML Forms&lt;/h2&gt;</a:t>
            </a:r>
          </a:p>
          <a:p>
            <a:endParaRPr lang="en-US" sz="800" dirty="0" smtClean="0"/>
          </a:p>
          <a:p>
            <a:r>
              <a:rPr lang="en-US" sz="800" dirty="0" smtClean="0"/>
              <a:t>&lt;form action="/action_page.php"&gt;</a:t>
            </a:r>
          </a:p>
          <a:p>
            <a:r>
              <a:rPr lang="en-US" sz="800" dirty="0" smtClean="0"/>
              <a:t>  &lt;label for="</a:t>
            </a:r>
            <a:r>
              <a:rPr lang="en-US" sz="800" dirty="0" err="1" smtClean="0"/>
              <a:t>fname</a:t>
            </a:r>
            <a:r>
              <a:rPr lang="en-US" sz="800" dirty="0" smtClean="0"/>
              <a:t>"&gt;First name:&lt;/label&gt;&lt;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&lt;input type="text" id="</a:t>
            </a:r>
            <a:r>
              <a:rPr lang="en-US" sz="800" dirty="0" err="1" smtClean="0"/>
              <a:t>fname</a:t>
            </a:r>
            <a:r>
              <a:rPr lang="en-US" sz="800" dirty="0" smtClean="0"/>
              <a:t>" name="</a:t>
            </a:r>
            <a:r>
              <a:rPr lang="en-US" sz="800" dirty="0" err="1" smtClean="0"/>
              <a:t>fname</a:t>
            </a:r>
            <a:r>
              <a:rPr lang="en-US" sz="800" dirty="0" smtClean="0"/>
              <a:t>" value="John"&gt;&lt;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&lt;label for="</a:t>
            </a:r>
            <a:r>
              <a:rPr lang="en-US" sz="800" dirty="0" err="1" smtClean="0"/>
              <a:t>lname</a:t>
            </a:r>
            <a:r>
              <a:rPr lang="en-US" sz="800" dirty="0" smtClean="0"/>
              <a:t>"&gt;Last name:&lt;/label&gt;&lt;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&lt;input type="text" id="</a:t>
            </a:r>
            <a:r>
              <a:rPr lang="en-US" sz="800" dirty="0" err="1" smtClean="0"/>
              <a:t>lname</a:t>
            </a:r>
            <a:r>
              <a:rPr lang="en-US" sz="800" dirty="0" smtClean="0"/>
              <a:t>" name="</a:t>
            </a:r>
            <a:r>
              <a:rPr lang="en-US" sz="800" dirty="0" err="1" smtClean="0"/>
              <a:t>lname</a:t>
            </a:r>
            <a:r>
              <a:rPr lang="en-US" sz="800" dirty="0" smtClean="0"/>
              <a:t>" value="Doe"&gt;&lt;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&lt;input type="checkbox" id="vehicle1" name="vehicle1" value="Bike"&gt;</a:t>
            </a:r>
          </a:p>
          <a:p>
            <a:r>
              <a:rPr lang="en-US" sz="800" dirty="0" smtClean="0"/>
              <a:t>  &lt;label for="vehicle1"&gt; I have a bike&lt;/label&gt;&lt;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&lt;input type="checkbox" id="vehicle2" name="vehicle2" value="Car"&gt;</a:t>
            </a:r>
          </a:p>
          <a:p>
            <a:r>
              <a:rPr lang="en-US" sz="800" dirty="0" smtClean="0"/>
              <a:t>  &lt;label for="vehicle2"&gt; I have a car&lt;/label&gt;&lt;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&lt;input type="checkbox" id="vehicle3" name="vehicle3" value="Boat"&gt;</a:t>
            </a:r>
          </a:p>
          <a:p>
            <a:r>
              <a:rPr lang="en-US" sz="800" dirty="0" smtClean="0"/>
              <a:t>  &lt;label for="vehicle3"&gt; I have a boat&lt;/label&gt;</a:t>
            </a:r>
          </a:p>
          <a:p>
            <a:r>
              <a:rPr lang="en-US" sz="800" dirty="0" smtClean="0"/>
              <a:t>  &lt;</a:t>
            </a:r>
            <a:r>
              <a:rPr lang="en-US" sz="800" dirty="0" err="1" smtClean="0"/>
              <a:t>br</a:t>
            </a:r>
            <a:r>
              <a:rPr lang="en-US" sz="800" dirty="0" smtClean="0"/>
              <a:t>/&gt;&lt;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/&gt;</a:t>
            </a:r>
          </a:p>
          <a:p>
            <a:r>
              <a:rPr lang="en-US" sz="800" dirty="0" smtClean="0"/>
              <a:t>  &lt;input type="radio" id="html" name="</a:t>
            </a:r>
            <a:r>
              <a:rPr lang="en-US" sz="800" dirty="0" err="1" smtClean="0"/>
              <a:t>fav_language</a:t>
            </a:r>
            <a:r>
              <a:rPr lang="en-US" sz="800" dirty="0" smtClean="0"/>
              <a:t>" value="HTML"&gt;</a:t>
            </a:r>
          </a:p>
          <a:p>
            <a:r>
              <a:rPr lang="en-US" sz="800" dirty="0" smtClean="0"/>
              <a:t>  &lt;label for="html"&gt;HTML&lt;/label&gt;&lt;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&lt;input type="radio" id="</a:t>
            </a:r>
            <a:r>
              <a:rPr lang="en-US" sz="800" dirty="0" err="1" smtClean="0"/>
              <a:t>css</a:t>
            </a:r>
            <a:r>
              <a:rPr lang="en-US" sz="800" dirty="0" smtClean="0"/>
              <a:t>" name="</a:t>
            </a:r>
            <a:r>
              <a:rPr lang="en-US" sz="800" dirty="0" err="1" smtClean="0"/>
              <a:t>fav_language</a:t>
            </a:r>
            <a:r>
              <a:rPr lang="en-US" sz="800" dirty="0" smtClean="0"/>
              <a:t>" value="CSS"&gt;</a:t>
            </a:r>
          </a:p>
          <a:p>
            <a:r>
              <a:rPr lang="en-US" sz="800" dirty="0" smtClean="0"/>
              <a:t>  &lt;label for="</a:t>
            </a:r>
            <a:r>
              <a:rPr lang="en-US" sz="800" dirty="0" err="1" smtClean="0"/>
              <a:t>css</a:t>
            </a:r>
            <a:r>
              <a:rPr lang="en-US" sz="800" dirty="0" smtClean="0"/>
              <a:t>"&gt;CSS&lt;/label&gt;&lt;</a:t>
            </a:r>
            <a:r>
              <a:rPr lang="en-US" sz="800" dirty="0" err="1" smtClean="0"/>
              <a:t>br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  &lt;input type="radio" id="</a:t>
            </a:r>
            <a:r>
              <a:rPr lang="en-US" sz="800" dirty="0" err="1" smtClean="0"/>
              <a:t>javascript</a:t>
            </a:r>
            <a:r>
              <a:rPr lang="en-US" sz="800" dirty="0" smtClean="0"/>
              <a:t>" name="</a:t>
            </a:r>
            <a:r>
              <a:rPr lang="en-US" sz="800" dirty="0" err="1" smtClean="0"/>
              <a:t>fav_language</a:t>
            </a:r>
            <a:r>
              <a:rPr lang="en-US" sz="800" dirty="0" smtClean="0"/>
              <a:t>" value="JavaScript"&gt;</a:t>
            </a:r>
          </a:p>
          <a:p>
            <a:r>
              <a:rPr lang="en-US" sz="800" dirty="0" smtClean="0"/>
              <a:t>  &lt;label for="</a:t>
            </a:r>
            <a:r>
              <a:rPr lang="en-US" sz="800" dirty="0" err="1" smtClean="0"/>
              <a:t>javascript</a:t>
            </a:r>
            <a:r>
              <a:rPr lang="en-US" sz="800" dirty="0" smtClean="0"/>
              <a:t>"&gt;JavaScript&lt;/label&gt;</a:t>
            </a:r>
          </a:p>
          <a:p>
            <a:r>
              <a:rPr lang="en-US" sz="800" dirty="0" smtClean="0"/>
              <a:t>  &lt;</a:t>
            </a:r>
            <a:r>
              <a:rPr lang="en-US" sz="800" dirty="0" err="1" smtClean="0"/>
              <a:t>br</a:t>
            </a:r>
            <a:r>
              <a:rPr lang="en-US" sz="800" dirty="0" smtClean="0"/>
              <a:t>/&gt;</a:t>
            </a:r>
          </a:p>
          <a:p>
            <a:r>
              <a:rPr lang="en-US" sz="800" dirty="0" smtClean="0"/>
              <a:t>  &lt;input type="submit" value="Submit"&gt;</a:t>
            </a:r>
          </a:p>
          <a:p>
            <a:r>
              <a:rPr lang="en-US" sz="800" dirty="0" smtClean="0"/>
              <a:t>&lt;/form&gt; </a:t>
            </a:r>
          </a:p>
          <a:p>
            <a:endParaRPr lang="en-US" sz="800" dirty="0" smtClean="0"/>
          </a:p>
          <a:p>
            <a:r>
              <a:rPr lang="en-US" sz="800" dirty="0" smtClean="0"/>
              <a:t>&lt;p&gt;If you click the "Submit" button, the form-data will be sent to a page called "/action_page.php".&lt;/p&gt;</a:t>
            </a:r>
          </a:p>
          <a:p>
            <a:endParaRPr lang="en-US" sz="800" dirty="0" smtClean="0"/>
          </a:p>
          <a:p>
            <a:r>
              <a:rPr lang="en-US" sz="800" dirty="0" smtClean="0"/>
              <a:t>&lt;/body&gt;</a:t>
            </a:r>
          </a:p>
          <a:p>
            <a:r>
              <a:rPr lang="en-US" sz="800" dirty="0" smtClean="0"/>
              <a:t>&lt;/html&gt;</a:t>
            </a:r>
          </a:p>
          <a:p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The Action Attribute</a:t>
            </a:r>
            <a:br>
              <a:rPr sz="360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24666"/>
          </a:xfrm>
        </p:spPr>
        <p:txBody>
          <a:bodyPr>
            <a:normAutofit/>
          </a:bodyPr>
          <a:lstStyle/>
          <a:p>
            <a:r>
              <a:rPr lang="en-US" dirty="0" smtClean="0"/>
              <a:t>The action attribute defines the action to be performed when the form is submitted.</a:t>
            </a:r>
          </a:p>
          <a:p>
            <a:r>
              <a:rPr lang="en-US" dirty="0" smtClean="0"/>
              <a:t>Usually, the form data is sent to a file on the server when the user clicks on the submit button.</a:t>
            </a:r>
          </a:p>
          <a:p>
            <a:r>
              <a:rPr lang="en-US" dirty="0" smtClean="0"/>
              <a:t>In the example below, the form data is sent to a file called "action_page.php". This file contains a server-side script that handles the form data: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The Method Attribute</a:t>
            </a:r>
            <a:br>
              <a:rPr sz="360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67542"/>
          </a:xfrm>
        </p:spPr>
        <p:txBody>
          <a:bodyPr>
            <a:normAutofit/>
          </a:bodyPr>
          <a:lstStyle/>
          <a:p>
            <a:r>
              <a:rPr lang="en-US" dirty="0" smtClean="0"/>
              <a:t>The method attribute specifies the HTTP method to be used when submitting the form data.</a:t>
            </a:r>
          </a:p>
          <a:p>
            <a:r>
              <a:rPr lang="en-US" dirty="0" smtClean="0"/>
              <a:t>The form-data can be sent as URL variables (with method="get") or as HTTP post transaction (with method="post").</a:t>
            </a:r>
          </a:p>
          <a:p>
            <a:r>
              <a:rPr lang="en-US" dirty="0" smtClean="0"/>
              <a:t>The default HTTP method when submitting form data is GET.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sz="3200" b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The &lt;fieldset&gt; and &lt;legend&gt; Elements</a:t>
            </a:r>
            <a:br>
              <a:rPr sz="3200" b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</a:b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352" y="2704664"/>
            <a:ext cx="7772400" cy="2487804"/>
          </a:xfrm>
          <a:prstGeom prst="rect">
            <a:avLst/>
          </a:prstGeom>
          <a:solidFill>
            <a:srgbClr val="E7E9EB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fieldset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element is used to group related data in a form.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&lt;legend&gt;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element defines a caption for the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fieldset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element.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form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action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="/action_page.php"&gt;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fieldset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legend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Personalia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/legend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label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for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fname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 name: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/label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br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input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type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="text"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fname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fname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value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="John"&gt;&lt;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br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label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for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lname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"&gt;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Last name: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/label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br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input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type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="text"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lname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lname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value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="Doe"&gt;&lt;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br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br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input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type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="submit"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 value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="Submit"&gt;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/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fieldset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itchFamily="49" charset="0"/>
                <a:cs typeface="Consolas" pitchFamily="49" charset="0"/>
              </a:rPr>
              <a:t>/form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smtClean="0"/>
              <a:t>Eample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96104"/>
          </a:xfrm>
        </p:spPr>
        <p:txBody>
          <a:bodyPr>
            <a:noAutofit/>
          </a:bodyPr>
          <a:lstStyle/>
          <a:p>
            <a:pPr lvl="3"/>
            <a:r>
              <a:rPr lang="en-US" sz="1600" dirty="0" smtClean="0"/>
              <a:t>&lt;!DOCTYPE html&gt;</a:t>
            </a:r>
            <a:br>
              <a:rPr lang="en-US" sz="1600" dirty="0" smtClean="0"/>
            </a:br>
            <a:r>
              <a:rPr lang="en-US" sz="1600" dirty="0" smtClean="0"/>
              <a:t>&lt;html&gt;</a:t>
            </a:r>
            <a:br>
              <a:rPr lang="en-US" sz="1600" dirty="0" smtClean="0"/>
            </a:br>
            <a:r>
              <a:rPr lang="en-US" sz="1600" dirty="0" smtClean="0"/>
              <a:t>&lt;head&gt;</a:t>
            </a:r>
            <a:br>
              <a:rPr lang="en-US" sz="1600" dirty="0" smtClean="0"/>
            </a:br>
            <a:r>
              <a:rPr lang="en-US" sz="1600" dirty="0" smtClean="0"/>
              <a:t>&lt;title&gt;Page Title&lt;/title&gt;</a:t>
            </a:r>
            <a:br>
              <a:rPr lang="en-US" sz="1600" dirty="0" smtClean="0"/>
            </a:br>
            <a:r>
              <a:rPr lang="en-US" sz="1600" dirty="0" smtClean="0"/>
              <a:t>&lt;/head&gt;</a:t>
            </a:r>
            <a:br>
              <a:rPr lang="en-US" sz="1600" dirty="0" smtClean="0"/>
            </a:br>
            <a:r>
              <a:rPr lang="en-US" sz="1600" dirty="0" smtClean="0"/>
              <a:t>&lt;body&gt;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&lt;h1&gt;This is a Heading&lt;/h1&gt;</a:t>
            </a:r>
            <a:br>
              <a:rPr lang="en-US" sz="1600" dirty="0" smtClean="0"/>
            </a:br>
            <a:r>
              <a:rPr lang="en-US" sz="1600" dirty="0" smtClean="0"/>
              <a:t>&lt;p&gt;This is a paragraph.&lt;/p&gt;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&lt;/body&gt;</a:t>
            </a:r>
            <a:br>
              <a:rPr lang="en-US" sz="1600" dirty="0" smtClean="0"/>
            </a:br>
            <a:r>
              <a:rPr lang="en-US" sz="1600" dirty="0" smtClean="0"/>
              <a:t>&lt;/html&gt;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smtClean="0"/>
              <a:t>Here are the different input types you can use in HTML:</a:t>
            </a:r>
            <a:br>
              <a:rPr sz="240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96104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&lt;input type="button"&gt;</a:t>
            </a:r>
          </a:p>
          <a:p>
            <a:r>
              <a:rPr lang="en-US" dirty="0" smtClean="0"/>
              <a:t>&lt;input type="checkbox"&gt;</a:t>
            </a:r>
          </a:p>
          <a:p>
            <a:r>
              <a:rPr lang="en-US" dirty="0" smtClean="0"/>
              <a:t>&lt;input type="color"&gt;</a:t>
            </a:r>
          </a:p>
          <a:p>
            <a:r>
              <a:rPr lang="en-US" dirty="0" smtClean="0"/>
              <a:t>&lt;input type="date"&gt;</a:t>
            </a:r>
          </a:p>
          <a:p>
            <a:r>
              <a:rPr lang="en-US" dirty="0" smtClean="0"/>
              <a:t>&lt;input type="</a:t>
            </a:r>
            <a:r>
              <a:rPr lang="en-US" dirty="0" err="1" smtClean="0"/>
              <a:t>datetime</a:t>
            </a:r>
            <a:r>
              <a:rPr lang="en-US" dirty="0" smtClean="0"/>
              <a:t>-local"&gt;</a:t>
            </a:r>
          </a:p>
          <a:p>
            <a:r>
              <a:rPr lang="en-US" dirty="0" smtClean="0"/>
              <a:t>&lt;input type="email"&gt;</a:t>
            </a:r>
          </a:p>
          <a:p>
            <a:r>
              <a:rPr lang="en-US" dirty="0" smtClean="0"/>
              <a:t>&lt;input type="file"&gt;</a:t>
            </a:r>
          </a:p>
          <a:p>
            <a:r>
              <a:rPr lang="en-US" dirty="0" smtClean="0"/>
              <a:t>&lt;input type="hidden"&gt;</a:t>
            </a:r>
          </a:p>
          <a:p>
            <a:r>
              <a:rPr lang="en-US" dirty="0" smtClean="0"/>
              <a:t>&lt;input type="image"&gt;</a:t>
            </a:r>
          </a:p>
          <a:p>
            <a:r>
              <a:rPr lang="en-US" dirty="0" smtClean="0"/>
              <a:t>&lt;input type="month"&gt;</a:t>
            </a:r>
          </a:p>
          <a:p>
            <a:r>
              <a:rPr lang="en-US" dirty="0" smtClean="0"/>
              <a:t>&lt;input type="number"&gt;</a:t>
            </a:r>
          </a:p>
          <a:p>
            <a:r>
              <a:rPr lang="en-US" dirty="0" smtClean="0"/>
              <a:t>&lt;input type="password"&gt;</a:t>
            </a:r>
          </a:p>
          <a:p>
            <a:r>
              <a:rPr lang="en-US" dirty="0" smtClean="0"/>
              <a:t>&lt;input type="radio"&gt;</a:t>
            </a:r>
          </a:p>
          <a:p>
            <a:r>
              <a:rPr lang="en-US" dirty="0" smtClean="0"/>
              <a:t>&lt;input type="range"&gt;</a:t>
            </a:r>
          </a:p>
          <a:p>
            <a:r>
              <a:rPr lang="en-US" dirty="0" smtClean="0"/>
              <a:t>&lt;input type="reset"&gt;</a:t>
            </a:r>
          </a:p>
          <a:p>
            <a:r>
              <a:rPr lang="en-US" dirty="0" smtClean="0"/>
              <a:t>&lt;input type="search"&gt;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&lt;input type="</a:t>
            </a:r>
            <a:r>
              <a:rPr lang="en-US" dirty="0" err="1" smtClean="0"/>
              <a:t>tel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type="text"&gt;</a:t>
            </a:r>
          </a:p>
          <a:p>
            <a:r>
              <a:rPr lang="en-US" dirty="0" smtClean="0"/>
              <a:t>&lt;input type="time"&gt;</a:t>
            </a:r>
          </a:p>
          <a:p>
            <a:r>
              <a:rPr lang="en-US" dirty="0" smtClean="0"/>
              <a:t>&lt;input type="</a:t>
            </a:r>
            <a:r>
              <a:rPr lang="en-US" dirty="0" err="1" smtClean="0"/>
              <a:t>url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type="week"&gt;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HTML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367674"/>
          </a:xfrm>
        </p:spPr>
        <p:txBody>
          <a:bodyPr/>
          <a:lstStyle/>
          <a:p>
            <a:r>
              <a:rPr lang="en-US" dirty="0" smtClean="0"/>
              <a:t>HTML tables allow web developers to arrange data into rows and columns.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43314"/>
            <a:ext cx="85344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532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&lt;table style="width:100%"&gt;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Firstname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Lastname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&gt;Age&lt;/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 &lt;td&gt;Jill&lt;/td&gt;</a:t>
            </a:r>
            <a:br>
              <a:rPr lang="en-US" dirty="0" smtClean="0"/>
            </a:br>
            <a:r>
              <a:rPr lang="en-US" dirty="0" smtClean="0"/>
              <a:t>    &lt;td&gt;Smith&lt;/td&gt;</a:t>
            </a:r>
            <a:br>
              <a:rPr lang="en-US" dirty="0" smtClean="0"/>
            </a:br>
            <a:r>
              <a:rPr lang="en-US" dirty="0" smtClean="0"/>
              <a:t>    &lt;td&gt;50&lt;/td&gt;</a:t>
            </a:r>
            <a:br>
              <a:rPr lang="en-US" dirty="0" smtClean="0"/>
            </a:b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&lt;td&gt;Eve&lt;/td&gt;</a:t>
            </a:r>
            <a:br>
              <a:rPr lang="en-US" dirty="0" smtClean="0"/>
            </a:br>
            <a:r>
              <a:rPr lang="en-US" dirty="0" smtClean="0"/>
              <a:t>    &lt;td&gt;Jackson&lt;/td&gt;</a:t>
            </a:r>
            <a:br>
              <a:rPr lang="en-US" dirty="0" smtClean="0"/>
            </a:br>
            <a:r>
              <a:rPr lang="en-US" dirty="0" smtClean="0"/>
              <a:t>    &lt;td&gt;94&lt;/td&gt;</a:t>
            </a:r>
            <a:br>
              <a:rPr lang="en-US" dirty="0" smtClean="0"/>
            </a:b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&lt;/table&gt;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Table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961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the HTML &lt;table&gt; element to define a table</a:t>
            </a:r>
          </a:p>
          <a:p>
            <a:r>
              <a:rPr lang="en-US" dirty="0" smtClean="0"/>
              <a:t>Use the HTML &lt;</a:t>
            </a:r>
            <a:r>
              <a:rPr lang="en-US" dirty="0" err="1" smtClean="0"/>
              <a:t>tr</a:t>
            </a:r>
            <a:r>
              <a:rPr lang="en-US" dirty="0" smtClean="0"/>
              <a:t>&gt; element to define a table row</a:t>
            </a:r>
          </a:p>
          <a:p>
            <a:r>
              <a:rPr lang="en-US" dirty="0" smtClean="0"/>
              <a:t>Use the HTML &lt;td&gt; element to define a table data</a:t>
            </a:r>
          </a:p>
          <a:p>
            <a:r>
              <a:rPr lang="en-US" dirty="0" smtClean="0"/>
              <a:t>Use the HTML &lt;</a:t>
            </a:r>
            <a:r>
              <a:rPr lang="en-US" dirty="0" err="1" smtClean="0"/>
              <a:t>th</a:t>
            </a:r>
            <a:r>
              <a:rPr lang="en-US" dirty="0" smtClean="0"/>
              <a:t>&gt; element to define a table heading</a:t>
            </a:r>
          </a:p>
          <a:p>
            <a:r>
              <a:rPr lang="en-US" dirty="0" smtClean="0"/>
              <a:t>Use the HTML &lt;caption&gt; element to define a table caption</a:t>
            </a:r>
          </a:p>
          <a:p>
            <a:r>
              <a:rPr lang="en-US" dirty="0" smtClean="0"/>
              <a:t>Use the CSS border property to define a border</a:t>
            </a:r>
          </a:p>
          <a:p>
            <a:r>
              <a:rPr lang="en-US" dirty="0" smtClean="0"/>
              <a:t>Use the CSS border-collapse property to collapse cell borders</a:t>
            </a:r>
          </a:p>
          <a:p>
            <a:r>
              <a:rPr lang="en-US" dirty="0" smtClean="0"/>
              <a:t>Use the CSS padding property to add padding to cells</a:t>
            </a:r>
          </a:p>
          <a:p>
            <a:r>
              <a:rPr lang="en-US" dirty="0" smtClean="0"/>
              <a:t>Use the CSS text-align property to align cell text</a:t>
            </a:r>
          </a:p>
          <a:p>
            <a:r>
              <a:rPr lang="en-US" dirty="0" smtClean="0"/>
              <a:t>Use the CSS border-spacing property to set the spacing between cells</a:t>
            </a:r>
          </a:p>
          <a:p>
            <a:r>
              <a:rPr lang="en-US" dirty="0" smtClean="0"/>
              <a:t>Use the </a:t>
            </a:r>
            <a:r>
              <a:rPr lang="en-US" dirty="0" err="1" smtClean="0"/>
              <a:t>colspan</a:t>
            </a:r>
            <a:r>
              <a:rPr lang="en-US" dirty="0" smtClean="0"/>
              <a:t> attribute to make a cell span many columns</a:t>
            </a:r>
          </a:p>
          <a:p>
            <a:r>
              <a:rPr lang="en-US" dirty="0" smtClean="0"/>
              <a:t>Use the </a:t>
            </a:r>
            <a:r>
              <a:rPr lang="en-US" dirty="0" err="1" smtClean="0"/>
              <a:t>rowspan</a:t>
            </a:r>
            <a:r>
              <a:rPr lang="en-US" dirty="0" smtClean="0"/>
              <a:t> attribute to make a cell span many rows</a:t>
            </a:r>
          </a:p>
          <a:p>
            <a:r>
              <a:rPr lang="en-US" dirty="0" smtClean="0"/>
              <a:t>Use the id attribute to uniquely define one 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98950" y="3182938"/>
          <a:ext cx="544513" cy="490537"/>
        </p:xfrm>
        <a:graphic>
          <a:graphicData uri="http://schemas.openxmlformats.org/presentationml/2006/ole">
            <p:oleObj spid="_x0000_s1026" name="Packager Shell Object" r:id="rId3" imgW="543960" imgH="491040" progId="Package">
              <p:embed/>
            </p:oleObj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143248"/>
            <a:ext cx="7772400" cy="785818"/>
          </a:xfrm>
        </p:spPr>
        <p:txBody>
          <a:bodyPr/>
          <a:lstStyle/>
          <a:p>
            <a:pPr algn="ctr"/>
            <a:r>
              <a:rPr smtClean="0"/>
              <a:t>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857232"/>
            <a:ext cx="7772400" cy="1821960"/>
          </a:xfrm>
        </p:spPr>
        <p:txBody>
          <a:bodyPr/>
          <a:lstStyle/>
          <a:p>
            <a:r>
              <a:rPr smtClean="0"/>
              <a:t/>
            </a:r>
            <a:br>
              <a:rPr smtClean="0"/>
            </a:br>
            <a:r>
              <a:rPr sz="3600" smtClean="0"/>
              <a:t>HTML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8185052" cy="2581724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3300" dirty="0" smtClean="0"/>
              <a:t>All HTML documents must start with a document type declaration: &lt;!DOCTYPE html&gt;.</a:t>
            </a:r>
          </a:p>
          <a:p>
            <a:r>
              <a:rPr lang="en-US" sz="3300" dirty="0" smtClean="0"/>
              <a:t>The HTML document itself begins with &lt;html&gt; and ends with &lt;/html&gt;.</a:t>
            </a:r>
          </a:p>
          <a:p>
            <a:r>
              <a:rPr lang="en-US" sz="3300" dirty="0" smtClean="0"/>
              <a:t>The visible part of the HTML document is between &lt;body&gt; and &lt;/body&gt;.</a:t>
            </a:r>
          </a:p>
          <a:p>
            <a:r>
              <a:rPr lang="en-US" sz="3300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The &lt;!DOCTYPE&gt; Declaration</a:t>
            </a:r>
            <a:br>
              <a:rPr sz="360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9610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 &lt;!DOCTYPE&gt; declaration represents the document type, and helps browsers to display web pages correctly.</a:t>
            </a:r>
          </a:p>
          <a:p>
            <a:r>
              <a:rPr lang="en-US" dirty="0" smtClean="0"/>
              <a:t>It must only appear once, at the top of the page (before any HTML tags).</a:t>
            </a:r>
          </a:p>
          <a:p>
            <a:r>
              <a:rPr lang="en-US" dirty="0" smtClean="0"/>
              <a:t>The &lt;!DOCTYPE&gt; declaration is not case sensitive.</a:t>
            </a:r>
          </a:p>
          <a:p>
            <a:r>
              <a:rPr lang="en-US" dirty="0" smtClean="0"/>
              <a:t>The &lt;!DOCTYPE&gt; declaration for HTML5 is:</a:t>
            </a:r>
          </a:p>
          <a:p>
            <a:r>
              <a:rPr lang="en-US" dirty="0" smtClean="0"/>
              <a:t>&lt;!DOCTYPE html&gt;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Headings</a:t>
            </a:r>
            <a:br>
              <a:rPr sz="360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438980"/>
          </a:xfrm>
        </p:spPr>
        <p:txBody>
          <a:bodyPr>
            <a:normAutofit/>
          </a:bodyPr>
          <a:lstStyle/>
          <a:p>
            <a:r>
              <a:rPr lang="en-US" dirty="0" smtClean="0"/>
              <a:t>HTML headings are defined with the &lt;h1&gt; to &lt;h6&gt; tags.</a:t>
            </a:r>
          </a:p>
          <a:p>
            <a:r>
              <a:rPr lang="en-US" dirty="0" smtClean="0"/>
              <a:t>&lt;h1&gt; defines the most important heading. </a:t>
            </a:r>
          </a:p>
          <a:p>
            <a:r>
              <a:rPr lang="en-US" dirty="0" smtClean="0"/>
              <a:t>&lt;h6&gt; defines the least important heading:</a:t>
            </a:r>
          </a:p>
          <a:p>
            <a:endParaRPr lang="en-US" dirty="0" smtClean="0"/>
          </a:p>
          <a:p>
            <a:r>
              <a:rPr lang="en-US" dirty="0" err="1" smtClean="0"/>
              <a:t>Eample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&lt;h1&gt;This is heading 1&lt;/h1&gt;</a:t>
            </a:r>
            <a:br>
              <a:rPr lang="en-US" dirty="0" smtClean="0"/>
            </a:br>
            <a:r>
              <a:rPr lang="en-US" dirty="0" smtClean="0"/>
              <a:t>&lt;h2&gt;This is heading 2&lt;/h2&gt;</a:t>
            </a:r>
            <a:br>
              <a:rPr lang="en-US" dirty="0" smtClean="0"/>
            </a:br>
            <a:r>
              <a:rPr lang="en-US" dirty="0" smtClean="0"/>
              <a:t>&lt;h3&gt;This is heading 3&lt;/h3&gt;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0" smtClean="0"/>
              <a:t>HTML Paragraphs</a:t>
            </a:r>
            <a:br>
              <a:rPr sz="3600" b="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367542"/>
          </a:xfrm>
        </p:spPr>
        <p:txBody>
          <a:bodyPr>
            <a:normAutofit/>
          </a:bodyPr>
          <a:lstStyle/>
          <a:p>
            <a:r>
              <a:rPr lang="en-US" dirty="0" smtClean="0"/>
              <a:t>HTML paragraphs are defined with the &lt;p&gt; tag: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&lt;p&gt;This is a paragraph.&lt;/p&gt;</a:t>
            </a:r>
            <a:br>
              <a:rPr lang="en-US" dirty="0" smtClean="0"/>
            </a:br>
            <a:r>
              <a:rPr lang="en-US" dirty="0" smtClean="0"/>
              <a:t>&lt;p&gt;This is another paragraph.&lt;/p&gt;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Links</a:t>
            </a:r>
            <a:br>
              <a:rPr sz="360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links are defined with the &lt;</a:t>
            </a:r>
            <a:r>
              <a:rPr lang="en-US" dirty="0" smtClean="0"/>
              <a:t>a </a:t>
            </a:r>
            <a:r>
              <a:rPr lang="en-US" dirty="0" err="1" smtClean="0"/>
              <a:t>href</a:t>
            </a:r>
            <a:r>
              <a:rPr lang="en-US" dirty="0" smtClean="0"/>
              <a:t>=“google.com”&gt;</a:t>
            </a:r>
            <a:r>
              <a:rPr lang="en-US" dirty="0" smtClean="0"/>
              <a:t> tag:</a:t>
            </a:r>
          </a:p>
          <a:p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="https://www.w3schools.com"&gt;This is a </a:t>
            </a:r>
            <a:r>
              <a:rPr lang="en-US" dirty="0" err="1" smtClean="0"/>
              <a:t>google</a:t>
            </a:r>
            <a:r>
              <a:rPr lang="en-US" dirty="0" smtClean="0"/>
              <a:t>&lt;/</a:t>
            </a:r>
            <a:r>
              <a:rPr lang="en-US" dirty="0" smtClean="0"/>
              <a:t>a&gt;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HTML Tutorial(RK)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smtClean="0"/>
              <a:t>HTML Images</a:t>
            </a:r>
            <a:br>
              <a:rPr sz="360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296104"/>
          </a:xfrm>
        </p:spPr>
        <p:txBody>
          <a:bodyPr>
            <a:normAutofit/>
          </a:bodyPr>
          <a:lstStyle/>
          <a:p>
            <a:r>
              <a:rPr lang="en-US" dirty="0" smtClean="0"/>
              <a:t>HTML images are defined with the &lt;</a:t>
            </a:r>
            <a:r>
              <a:rPr lang="en-US" dirty="0" err="1" smtClean="0"/>
              <a:t>img</a:t>
            </a:r>
            <a:r>
              <a:rPr lang="en-US" dirty="0" smtClean="0"/>
              <a:t>&gt; tag.</a:t>
            </a:r>
          </a:p>
          <a:p>
            <a:r>
              <a:rPr lang="en-US" dirty="0" smtClean="0"/>
              <a:t>The source file (</a:t>
            </a:r>
            <a:r>
              <a:rPr lang="en-US" dirty="0" err="1" smtClean="0"/>
              <a:t>src</a:t>
            </a:r>
            <a:r>
              <a:rPr lang="en-US" dirty="0" smtClean="0"/>
              <a:t>), alternative text (alt), width, and height are provided as attributes: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=“logo.jpg" alt="W3Schools.com" width="104" height="142"&gt;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 smtClean="0"/>
              <a:t>HTML Tutorial(RK)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E606-9830-4F28-B8FF-27B179B08DB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414</TotalTime>
  <Words>1315</Words>
  <Application>Microsoft Office PowerPoint</Application>
  <PresentationFormat>On-screen Show (4:3)</PresentationFormat>
  <Paragraphs>406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Flow</vt:lpstr>
      <vt:lpstr>Package</vt:lpstr>
      <vt:lpstr>HTML</vt:lpstr>
      <vt:lpstr>What is HTML?</vt:lpstr>
      <vt:lpstr>Eample</vt:lpstr>
      <vt:lpstr> HTML Documents</vt:lpstr>
      <vt:lpstr>The &lt;!DOCTYPE&gt; Declaration </vt:lpstr>
      <vt:lpstr>HTML Headings </vt:lpstr>
      <vt:lpstr>HTML Paragraphs </vt:lpstr>
      <vt:lpstr>HTML Links </vt:lpstr>
      <vt:lpstr>HTML Images </vt:lpstr>
      <vt:lpstr>HTML Elements</vt:lpstr>
      <vt:lpstr>Empty HTML Elements </vt:lpstr>
      <vt:lpstr>HTML Attributes </vt:lpstr>
      <vt:lpstr>HTML Attributes</vt:lpstr>
      <vt:lpstr>HTML Attribute</vt:lpstr>
      <vt:lpstr>HTML Attributes</vt:lpstr>
      <vt:lpstr>HTML Headings </vt:lpstr>
      <vt:lpstr>HTML Paragraphs </vt:lpstr>
      <vt:lpstr>HTML Styles </vt:lpstr>
      <vt:lpstr>Slide 19</vt:lpstr>
      <vt:lpstr>HTML Comment Tags </vt:lpstr>
      <vt:lpstr>HTML Color</vt:lpstr>
      <vt:lpstr>Slide 22</vt:lpstr>
      <vt:lpstr>Slide 23</vt:lpstr>
      <vt:lpstr>HTML Forms</vt:lpstr>
      <vt:lpstr>Slide 25</vt:lpstr>
      <vt:lpstr>HTML Form</vt:lpstr>
      <vt:lpstr>The Action Attribute </vt:lpstr>
      <vt:lpstr>The Method Attribute </vt:lpstr>
      <vt:lpstr>The &lt;fieldset&gt; and &lt;legend&gt; Elements </vt:lpstr>
      <vt:lpstr>Here are the different input types you can use in HTML: </vt:lpstr>
      <vt:lpstr>HTML Table</vt:lpstr>
      <vt:lpstr>Table</vt:lpstr>
      <vt:lpstr>HTML Table</vt:lpstr>
      <vt:lpstr>Slide 34</vt:lpstr>
      <vt:lpstr>END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aayushraj</dc:creator>
  <cp:lastModifiedBy>aayushraj</cp:lastModifiedBy>
  <cp:revision>79</cp:revision>
  <dcterms:created xsi:type="dcterms:W3CDTF">2021-06-23T08:14:12Z</dcterms:created>
  <dcterms:modified xsi:type="dcterms:W3CDTF">2021-06-24T07:29:53Z</dcterms:modified>
</cp:coreProperties>
</file>