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DCF0CC-93AF-4BA6-A003-23DF4AB3D7E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B81E231-03D8-4BF2-9252-7312DB44B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Widening </a:t>
            </a:r>
            <a:r>
              <a:rPr lang="en-US" sz="2400" dirty="0"/>
              <a:t>Casting</a:t>
            </a:r>
            <a:br>
              <a:rPr lang="en-US" sz="2400" dirty="0"/>
            </a:br>
            <a:r>
              <a:rPr lang="en-US" sz="1800" dirty="0"/>
              <a:t>Widening casting is done automatically when passing a smaller size type to a larger size type:</a:t>
            </a:r>
            <a:br>
              <a:rPr lang="en-US" sz="1800" dirty="0"/>
            </a:br>
            <a:r>
              <a:rPr lang="en-US" sz="3200" dirty="0" smtClean="0"/>
              <a:t>public class Main {</a:t>
            </a:r>
            <a:br>
              <a:rPr lang="en-US" sz="3200" dirty="0" smtClean="0"/>
            </a:br>
            <a:r>
              <a:rPr lang="en-US" sz="3200" dirty="0" smtClean="0"/>
              <a:t>  public static void main(String[] </a:t>
            </a:r>
            <a:r>
              <a:rPr lang="en-US" sz="3200" dirty="0" err="1" smtClean="0"/>
              <a:t>args</a:t>
            </a:r>
            <a:r>
              <a:rPr lang="en-US" sz="3200" dirty="0" smtClean="0"/>
              <a:t>) {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myInt</a:t>
            </a:r>
            <a:r>
              <a:rPr lang="en-US" sz="3200" dirty="0" smtClean="0"/>
              <a:t> = 9;</a:t>
            </a:r>
            <a:br>
              <a:rPr lang="en-US" sz="3200" dirty="0" smtClean="0"/>
            </a:br>
            <a:r>
              <a:rPr lang="en-US" sz="3200" dirty="0" smtClean="0"/>
              <a:t>    double </a:t>
            </a:r>
            <a:r>
              <a:rPr lang="en-US" sz="3200" dirty="0" err="1" smtClean="0"/>
              <a:t>myDouble</a:t>
            </a:r>
            <a:r>
              <a:rPr lang="en-US" sz="3200" dirty="0" smtClean="0"/>
              <a:t> = </a:t>
            </a:r>
            <a:r>
              <a:rPr lang="en-US" sz="3200" dirty="0" err="1" smtClean="0"/>
              <a:t>myInt</a:t>
            </a:r>
            <a:r>
              <a:rPr lang="en-US" sz="3200" dirty="0" smtClean="0"/>
              <a:t>; </a:t>
            </a:r>
            <a:br>
              <a:rPr lang="en-US" sz="3200" dirty="0" smtClean="0"/>
            </a:br>
            <a:r>
              <a:rPr lang="en-US" sz="3200" dirty="0" smtClean="0"/>
              <a:t>// Automatic casting: </a:t>
            </a:r>
            <a:r>
              <a:rPr lang="en-US" sz="3200" dirty="0" err="1" smtClean="0"/>
              <a:t>int</a:t>
            </a:r>
            <a:r>
              <a:rPr lang="en-US" sz="3200" dirty="0" smtClean="0"/>
              <a:t> to double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</a:t>
            </a:r>
            <a:r>
              <a:rPr lang="en-US" sz="3200" dirty="0" err="1" smtClean="0"/>
              <a:t>myInt</a:t>
            </a:r>
            <a:r>
              <a:rPr lang="en-US" sz="3200" dirty="0" smtClean="0"/>
              <a:t>);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</a:t>
            </a:r>
            <a:r>
              <a:rPr lang="en-US" sz="3200" dirty="0" err="1" smtClean="0"/>
              <a:t>myDouble</a:t>
            </a:r>
            <a:r>
              <a:rPr lang="en-US" sz="3200" dirty="0" smtClean="0"/>
              <a:t>);</a:t>
            </a:r>
            <a:br>
              <a:rPr lang="en-US" sz="3200" dirty="0" smtClean="0"/>
            </a:br>
            <a:r>
              <a:rPr lang="en-US" sz="3200" dirty="0" smtClean="0"/>
              <a:t>  }</a:t>
            </a:r>
            <a:br>
              <a:rPr lang="en-US" sz="3200" dirty="0" smtClean="0"/>
            </a:br>
            <a:r>
              <a:rPr lang="en-US" sz="3200" dirty="0" smtClean="0"/>
              <a:t>}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b="1" dirty="0"/>
              <a:t>Narrowing Casting</a:t>
            </a:r>
            <a:br>
              <a:rPr lang="en-US" sz="2000" b="1" dirty="0"/>
            </a:br>
            <a:r>
              <a:rPr lang="en-US" sz="1800" dirty="0"/>
              <a:t>Narrowing casting must be done manually by placing the type in parentheses in front of the value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public class Main {</a:t>
            </a:r>
            <a:br>
              <a:rPr lang="en-US" sz="1800" dirty="0" smtClean="0"/>
            </a:br>
            <a:r>
              <a:rPr lang="en-US" sz="1800" dirty="0" smtClean="0"/>
              <a:t>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  <a:br>
              <a:rPr lang="en-US" sz="1800" dirty="0" smtClean="0"/>
            </a:br>
            <a:r>
              <a:rPr lang="en-US" sz="1800" dirty="0" smtClean="0"/>
              <a:t>    double </a:t>
            </a:r>
            <a:r>
              <a:rPr lang="en-US" sz="1800" dirty="0" err="1" smtClean="0"/>
              <a:t>myDouble</a:t>
            </a:r>
            <a:r>
              <a:rPr lang="en-US" sz="1800" dirty="0" smtClean="0"/>
              <a:t> = 9.78;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myInt</a:t>
            </a:r>
            <a:r>
              <a:rPr lang="en-US" sz="1800" dirty="0" smtClean="0"/>
              <a:t> = (</a:t>
            </a:r>
            <a:r>
              <a:rPr lang="en-US" sz="1800" dirty="0" err="1" smtClean="0"/>
              <a:t>int</a:t>
            </a:r>
            <a:r>
              <a:rPr lang="en-US" sz="1800" dirty="0" smtClean="0"/>
              <a:t>) </a:t>
            </a:r>
            <a:r>
              <a:rPr lang="en-US" sz="1800" dirty="0" err="1" smtClean="0"/>
              <a:t>myDouble</a:t>
            </a:r>
            <a:r>
              <a:rPr lang="en-US" sz="1800" dirty="0" smtClean="0"/>
              <a:t>; // Explicit casting: double to </a:t>
            </a:r>
            <a:r>
              <a:rPr lang="en-US" sz="1800" dirty="0" err="1" smtClean="0"/>
              <a:t>int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myDouble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myInt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}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In the example below, we use the + </a:t>
            </a:r>
            <a:r>
              <a:rPr lang="en-US" b="1" dirty="0"/>
              <a:t>operator</a:t>
            </a:r>
            <a:r>
              <a:rPr lang="en-US" dirty="0"/>
              <a:t> to add together two values: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Operators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Arithmetic Operators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Arithmetic operators are used to perform common mathematical operations.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28735"/>
          <a:ext cx="6334148" cy="3949141"/>
        </p:xfrm>
        <a:graphic>
          <a:graphicData uri="http://schemas.openxmlformats.org/drawingml/2006/table">
            <a:tbl>
              <a:tblPr/>
              <a:tblGrid>
                <a:gridCol w="1057185"/>
                <a:gridCol w="1268493"/>
                <a:gridCol w="2811592"/>
                <a:gridCol w="1196878"/>
              </a:tblGrid>
              <a:tr h="315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Operator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Name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Example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Addition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Adds together two values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x +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Subtraction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Subtracts one value from another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x -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Multiplication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Multiplies two values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x *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/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Division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Divides one value by another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x /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%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Modulus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Returns the division remainder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x %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++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Increment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Increases the value of a variable by 1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++x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--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Decrement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Decreases the value of a variable by 1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--x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8859" y="1635551"/>
          <a:ext cx="6072230" cy="4279309"/>
        </p:xfrm>
        <a:graphic>
          <a:graphicData uri="http://schemas.openxmlformats.org/drawingml/2006/table">
            <a:tbl>
              <a:tblPr/>
              <a:tblGrid>
                <a:gridCol w="643640"/>
                <a:gridCol w="2714866"/>
                <a:gridCol w="2713724"/>
              </a:tblGrid>
              <a:tr h="205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Operator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Example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Same As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5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5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+=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+=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+ 3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-=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-=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- 3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*=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*=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*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/=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/=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/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%=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%=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%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&amp;=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x &amp;=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&amp;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|=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|=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|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^=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^=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^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&gt;&gt;=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&gt;&gt;=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x = x &gt;&gt;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&lt;&lt;=</a:t>
                      </a:r>
                    </a:p>
                  </a:txBody>
                  <a:tcPr marL="76105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x &lt;&lt;=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x = x &lt;&lt; 3</a:t>
                      </a:r>
                    </a:p>
                  </a:txBody>
                  <a:tcPr marL="38052" marR="38052" marT="38052" marB="380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36490"/>
          <a:ext cx="5469953" cy="3185020"/>
        </p:xfrm>
        <a:graphic>
          <a:graphicData uri="http://schemas.openxmlformats.org/drawingml/2006/table">
            <a:tbl>
              <a:tblPr/>
              <a:tblGrid>
                <a:gridCol w="1520274"/>
                <a:gridCol w="2126399"/>
                <a:gridCol w="1823280"/>
              </a:tblGrid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Operator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Name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Example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==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Equal to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==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!=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Not equal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x !=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Greater than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x &gt;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&lt;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Less than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&lt;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&gt;=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Greater than or equal to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&gt;=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&lt;=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Less than or equal to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x &lt;= y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85925"/>
          <a:ext cx="6548462" cy="4071968"/>
        </p:xfrm>
        <a:graphic>
          <a:graphicData uri="http://schemas.openxmlformats.org/drawingml/2006/table">
            <a:tbl>
              <a:tblPr/>
              <a:tblGrid>
                <a:gridCol w="1093082"/>
                <a:gridCol w="1454530"/>
                <a:gridCol w="2545402"/>
                <a:gridCol w="1455448"/>
              </a:tblGrid>
              <a:tr h="68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Operator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Name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Description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Example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&amp;&amp; 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Logical and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Returns true if both statements are true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&lt; 5 &amp;&amp;  x &lt; 10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12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|| 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Logical or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Returns true if one of the statements is true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&lt; 5 || x &lt; 4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8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!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Logical not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Reverse the result, returns false if the result is true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819" marR="66819" marT="33409" marB="334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time = 22;</a:t>
            </a:r>
          </a:p>
          <a:p>
            <a:pPr>
              <a:buNone/>
            </a:pPr>
            <a:r>
              <a:rPr lang="en-US" dirty="0" smtClean="0"/>
              <a:t>    if (time &lt; 10)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("Good morning.");</a:t>
            </a:r>
          </a:p>
          <a:p>
            <a:pPr>
              <a:buNone/>
            </a:pPr>
            <a:r>
              <a:rPr lang="en-US" dirty="0" smtClean="0"/>
              <a:t>    } else if (time &lt; 20)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("Good day.");</a:t>
            </a:r>
          </a:p>
          <a:p>
            <a:pPr>
              <a:buNone/>
            </a:pPr>
            <a:r>
              <a:rPr lang="en-US" dirty="0" smtClean="0"/>
              <a:t>    }  else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("Good evening.");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if/else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day = 4;</a:t>
            </a:r>
          </a:p>
          <a:p>
            <a:pPr>
              <a:buNone/>
            </a:pPr>
            <a:r>
              <a:rPr lang="en-US" dirty="0" smtClean="0"/>
              <a:t>    switch (day) {</a:t>
            </a:r>
          </a:p>
          <a:p>
            <a:pPr>
              <a:buNone/>
            </a:pPr>
            <a:r>
              <a:rPr lang="en-US" dirty="0" smtClean="0"/>
              <a:t>      case 1: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("Monday");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2: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("Tuesday");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3: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("Wednesday");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4: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("Thursday");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5: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("Friday");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6: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("Saturday");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case 7: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("Sunday");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public class Main {</a:t>
            </a:r>
          </a:p>
          <a:p>
            <a:pPr>
              <a:buNone/>
            </a:pPr>
            <a:r>
              <a:rPr lang="en-US" sz="1400" dirty="0" smtClean="0"/>
              <a:t>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pPr>
              <a:buNone/>
            </a:pPr>
            <a:r>
              <a:rPr lang="en-US" sz="1400" dirty="0" smtClean="0"/>
              <a:t>    while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 5) {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i</a:t>
            </a:r>
            <a:r>
              <a:rPr lang="en-US" sz="1400" dirty="0" smtClean="0"/>
              <a:t>++;</a:t>
            </a:r>
          </a:p>
          <a:p>
            <a:pPr>
              <a:buNone/>
            </a:pPr>
            <a:r>
              <a:rPr lang="en-US" sz="1400" dirty="0" smtClean="0"/>
              <a:t>    }  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Main {  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    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   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do </a:t>
            </a:r>
            <a:r>
              <a:rPr lang="en-US" sz="1400" dirty="0"/>
              <a:t>{      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/>
              <a:t>);     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 </a:t>
            </a:r>
            <a:r>
              <a:rPr lang="en-US" sz="1400" dirty="0" err="1"/>
              <a:t>i</a:t>
            </a:r>
            <a:r>
              <a:rPr lang="en-US" sz="1400" dirty="0"/>
              <a:t>++;   }   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 while (</a:t>
            </a:r>
            <a:r>
              <a:rPr lang="en-US" sz="1400" dirty="0" err="1"/>
              <a:t>i</a:t>
            </a:r>
            <a:r>
              <a:rPr lang="en-US" sz="1400" dirty="0"/>
              <a:t> &lt; 5);  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}</a:t>
            </a:r>
          </a:p>
          <a:p>
            <a:pPr>
              <a:buNone/>
            </a:pPr>
            <a:r>
              <a:rPr lang="en-US" sz="1400" dirty="0" smtClean="0"/>
              <a:t>}</a:t>
            </a:r>
            <a:r>
              <a:rPr lang="en-US" sz="1400" dirty="0"/>
              <a:t>​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Java is a popular programming language, created in 1995.</a:t>
            </a:r>
          </a:p>
          <a:p>
            <a:r>
              <a:rPr lang="en-US" dirty="0"/>
              <a:t>It is owned by Oracle, and more than </a:t>
            </a:r>
            <a:r>
              <a:rPr lang="en-US" b="1" dirty="0"/>
              <a:t>3 billion</a:t>
            </a:r>
            <a:r>
              <a:rPr lang="en-US" dirty="0"/>
              <a:t> devices run Java.</a:t>
            </a:r>
          </a:p>
          <a:p>
            <a:r>
              <a:rPr lang="en-US" dirty="0"/>
              <a:t>It is used for:</a:t>
            </a:r>
          </a:p>
          <a:p>
            <a:r>
              <a:rPr lang="en-US" dirty="0"/>
              <a:t>Mobile applications (specially Android apps)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Web servers and application servers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Database connection</a:t>
            </a:r>
          </a:p>
          <a:p>
            <a:r>
              <a:rPr lang="en-US" dirty="0"/>
              <a:t>And much, much more!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if (</a:t>
            </a:r>
            <a:r>
              <a:rPr lang="en-US" dirty="0" err="1" smtClean="0"/>
              <a:t>i</a:t>
            </a:r>
            <a:r>
              <a:rPr lang="en-US" dirty="0" smtClean="0"/>
              <a:t> == 4) {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if (</a:t>
            </a:r>
            <a:r>
              <a:rPr lang="en-US" dirty="0" err="1" smtClean="0"/>
              <a:t>i</a:t>
            </a:r>
            <a:r>
              <a:rPr lang="en-US" dirty="0" smtClean="0"/>
              <a:t> == 4) {</a:t>
            </a:r>
          </a:p>
          <a:p>
            <a:pPr>
              <a:buNone/>
            </a:pPr>
            <a:r>
              <a:rPr lang="en-US" dirty="0" smtClean="0"/>
              <a:t>        continue;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Java Continue</a:t>
            </a:r>
            <a:br>
              <a:rPr lang="en-US" sz="2000" dirty="0"/>
            </a:br>
            <a:r>
              <a:rPr lang="en-US" sz="2000" dirty="0"/>
              <a:t>The continue statement breaks one iteration (in the loop), if a specified condition occurs, and continues with the next iteration in the loop.</a:t>
            </a:r>
            <a:br>
              <a:rPr lang="en-US" sz="2000" dirty="0"/>
            </a:br>
            <a:r>
              <a:rPr lang="en-US" sz="2000" dirty="0"/>
              <a:t>This example skips the value of 4: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Arrays are used to store multiple values in a single variable, instead of declaring separate variables for each value.</a:t>
            </a:r>
          </a:p>
          <a:p>
            <a:r>
              <a:rPr lang="en-US" sz="2000" dirty="0"/>
              <a:t>To declare an array, define the variable type with </a:t>
            </a:r>
            <a:r>
              <a:rPr lang="en-US" sz="2000" b="1" dirty="0"/>
              <a:t>square brackets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String[] cars; 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String[]</a:t>
            </a:r>
            <a:r>
              <a:rPr lang="en-US" sz="2000" dirty="0" smtClean="0"/>
              <a:t> cars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{"Volvo",</a:t>
            </a:r>
            <a:r>
              <a:rPr lang="en-US" sz="2000" dirty="0" smtClean="0"/>
              <a:t> </a:t>
            </a:r>
            <a:r>
              <a:rPr lang="en-US" sz="2000" dirty="0"/>
              <a:t>"BMW",</a:t>
            </a:r>
            <a:r>
              <a:rPr lang="en-US" sz="2000" dirty="0" smtClean="0"/>
              <a:t> </a:t>
            </a:r>
            <a:r>
              <a:rPr lang="en-US" sz="2000" dirty="0"/>
              <a:t>"Ford",</a:t>
            </a:r>
            <a:r>
              <a:rPr lang="en-US" sz="2000" dirty="0" smtClean="0"/>
              <a:t> </a:t>
            </a:r>
            <a:r>
              <a:rPr lang="en-US" sz="2000" dirty="0"/>
              <a:t>"Mazda</a:t>
            </a:r>
            <a:r>
              <a:rPr lang="en-US" sz="2000" dirty="0" smtClean="0"/>
              <a:t>"};</a:t>
            </a:r>
          </a:p>
          <a:p>
            <a:pPr>
              <a:buNone/>
            </a:pPr>
            <a:r>
              <a:rPr lang="sv-SE" sz="2000" dirty="0"/>
              <a:t>int[]</a:t>
            </a:r>
            <a:r>
              <a:rPr lang="sv-SE" sz="2000" dirty="0" smtClean="0"/>
              <a:t> myNum </a:t>
            </a:r>
            <a:r>
              <a:rPr lang="sv-SE" sz="2000" dirty="0"/>
              <a:t>=</a:t>
            </a:r>
            <a:r>
              <a:rPr lang="sv-SE" sz="2000" dirty="0" smtClean="0"/>
              <a:t> </a:t>
            </a:r>
            <a:r>
              <a:rPr lang="sv-SE" sz="2000" dirty="0"/>
              <a:t>{10,</a:t>
            </a:r>
            <a:r>
              <a:rPr lang="sv-SE" sz="2000" dirty="0" smtClean="0"/>
              <a:t> </a:t>
            </a:r>
            <a:r>
              <a:rPr lang="sv-SE" sz="2000" dirty="0"/>
              <a:t>20,</a:t>
            </a:r>
            <a:r>
              <a:rPr lang="sv-SE" sz="2000" dirty="0" smtClean="0"/>
              <a:t> </a:t>
            </a:r>
            <a:r>
              <a:rPr lang="sv-SE" sz="2000" dirty="0"/>
              <a:t>30,</a:t>
            </a:r>
            <a:r>
              <a:rPr lang="sv-SE" sz="2000" dirty="0" smtClean="0"/>
              <a:t> </a:t>
            </a:r>
            <a:r>
              <a:rPr lang="sv-SE" sz="2000" dirty="0"/>
              <a:t>40</a:t>
            </a:r>
            <a:r>
              <a:rPr lang="sv-SE" sz="2000" dirty="0" smtClean="0"/>
              <a:t>};</a:t>
            </a:r>
          </a:p>
          <a:p>
            <a:pPr>
              <a:buNone/>
            </a:pPr>
            <a:endParaRPr lang="sv-SE" sz="2000" dirty="0"/>
          </a:p>
          <a:p>
            <a:pPr>
              <a:buNone/>
            </a:pPr>
            <a:r>
              <a:rPr lang="en-US" sz="2000" dirty="0"/>
              <a:t>Change an Array Element</a:t>
            </a:r>
          </a:p>
          <a:p>
            <a:pPr>
              <a:buNone/>
            </a:pPr>
            <a:r>
              <a:rPr lang="en-US" sz="2000" dirty="0" smtClean="0"/>
              <a:t>cars</a:t>
            </a:r>
            <a:r>
              <a:rPr lang="en-US" sz="2000" dirty="0"/>
              <a:t>[0]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"Opel</a:t>
            </a:r>
            <a:r>
              <a:rPr lang="en-US" sz="2000" dirty="0" smtClean="0"/>
              <a:t>";</a:t>
            </a:r>
          </a:p>
          <a:p>
            <a:pPr>
              <a:buNone/>
            </a:pPr>
            <a:r>
              <a:rPr lang="en-US" sz="2000" dirty="0" smtClean="0"/>
              <a:t>Array Length</a:t>
            </a:r>
          </a:p>
          <a:p>
            <a:pPr>
              <a:buNone/>
            </a:pPr>
            <a:r>
              <a:rPr lang="en-US" sz="2000" dirty="0" err="1"/>
              <a:t>System.</a:t>
            </a:r>
            <a:r>
              <a:rPr lang="en-US" sz="2000" dirty="0" err="1" smtClean="0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 smtClean="0"/>
              <a:t>cars</a:t>
            </a:r>
            <a:r>
              <a:rPr lang="en-US" sz="2000" dirty="0" err="1"/>
              <a:t>.</a:t>
            </a:r>
            <a:r>
              <a:rPr lang="en-US" sz="2000" dirty="0" err="1" smtClean="0"/>
              <a:t>length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public class Main {</a:t>
            </a:r>
          </a:p>
          <a:p>
            <a:pPr>
              <a:buNone/>
            </a:pPr>
            <a:r>
              <a:rPr lang="en-US" sz="1600" dirty="0" smtClean="0"/>
              <a:t>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    String[] cars = {"Volvo", "BMW", "Ford", "Mazda"};</a:t>
            </a:r>
          </a:p>
          <a:p>
            <a:pPr>
              <a:buNone/>
            </a:pPr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cars.length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(cars[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//using for each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for (String </a:t>
            </a:r>
            <a:r>
              <a:rPr lang="en-US" sz="1600" dirty="0" err="1" smtClean="0"/>
              <a:t>i</a:t>
            </a:r>
            <a:r>
              <a:rPr lang="en-US" sz="1600" dirty="0" smtClean="0"/>
              <a:t> : cars) 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} 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through Array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myNumbers</a:t>
            </a:r>
            <a:r>
              <a:rPr lang="en-US" dirty="0" smtClean="0"/>
              <a:t> = { {1, 2, 3, 4}, {5, 6, 7} };</a:t>
            </a:r>
          </a:p>
          <a:p>
            <a:pPr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myNumbers.length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myNumbers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].length; ++j)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myNumbers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in Java is used to group related classes. Think of it as </a:t>
            </a:r>
            <a:r>
              <a:rPr lang="en-US" b="1" dirty="0" smtClean="0"/>
              <a:t>a folder in a file directory</a:t>
            </a:r>
            <a:r>
              <a:rPr lang="en-US" dirty="0" smtClean="0"/>
              <a:t>. We use packages to avoid name conflicts, and to write a better maintainable code. Packages are divided into two categories:</a:t>
            </a:r>
          </a:p>
          <a:p>
            <a:r>
              <a:rPr lang="en-US" dirty="0" smtClean="0"/>
              <a:t>Built-in Packages (packages from the Java API)</a:t>
            </a:r>
          </a:p>
          <a:p>
            <a:r>
              <a:rPr lang="en-US" dirty="0" smtClean="0"/>
              <a:t>User-defined Packages (create your own packages)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Package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static void </a:t>
            </a:r>
            <a:r>
              <a:rPr lang="en-US" dirty="0" err="1" smtClean="0"/>
              <a:t>myMethod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("I just got executed!");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Java Methods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static void </a:t>
            </a:r>
            <a:r>
              <a:rPr lang="en-US" dirty="0" err="1" smtClean="0"/>
              <a:t>myMethod</a:t>
            </a:r>
            <a:r>
              <a:rPr lang="en-US" dirty="0" smtClean="0"/>
              <a:t>(String </a:t>
            </a:r>
            <a:r>
              <a:rPr lang="en-US" dirty="0" err="1" smtClean="0"/>
              <a:t>fname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 + " </a:t>
            </a:r>
            <a:r>
              <a:rPr lang="en-US" dirty="0" err="1" smtClean="0"/>
              <a:t>Refsnes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("Liam");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("Jenny");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("</a:t>
            </a:r>
            <a:r>
              <a:rPr lang="en-US" dirty="0" err="1" smtClean="0"/>
              <a:t>Anja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100" dirty="0" smtClean="0"/>
              <a:t>public class Main {</a:t>
            </a:r>
          </a:p>
          <a:p>
            <a:r>
              <a:rPr lang="en-US" sz="1100" dirty="0" smtClean="0"/>
              <a:t>  static void 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(String </a:t>
            </a:r>
            <a:r>
              <a:rPr lang="en-US" sz="1100" dirty="0" err="1" smtClean="0"/>
              <a:t>fname</a:t>
            </a:r>
            <a:r>
              <a:rPr lang="en-US" sz="1100" dirty="0" smtClean="0"/>
              <a:t>, </a:t>
            </a:r>
            <a:r>
              <a:rPr lang="en-US" sz="1100" dirty="0" err="1" smtClean="0"/>
              <a:t>int</a:t>
            </a:r>
            <a:r>
              <a:rPr lang="en-US" sz="1100" dirty="0" smtClean="0"/>
              <a:t> age) 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en-US" sz="1100" dirty="0" err="1" smtClean="0"/>
              <a:t>fname</a:t>
            </a:r>
            <a:r>
              <a:rPr lang="en-US" sz="1100" dirty="0" smtClean="0"/>
              <a:t> + " is " + age);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public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 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("Liam", 5);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("Jenny", 8);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("</a:t>
            </a:r>
            <a:r>
              <a:rPr lang="en-US" sz="1100" dirty="0" err="1" smtClean="0"/>
              <a:t>Anja</a:t>
            </a:r>
            <a:r>
              <a:rPr lang="en-US" sz="1100" dirty="0" smtClean="0"/>
              <a:t>", 31);</a:t>
            </a:r>
          </a:p>
          <a:p>
            <a:r>
              <a:rPr lang="en-US" sz="1100" dirty="0" smtClean="0"/>
              <a:t>  }</a:t>
            </a:r>
          </a:p>
          <a:p>
            <a:r>
              <a:rPr lang="en-US" sz="1100" dirty="0" smtClean="0"/>
              <a:t>}</a:t>
            </a:r>
          </a:p>
          <a:p>
            <a:r>
              <a:rPr lang="en-US" sz="1100" dirty="0" smtClean="0"/>
              <a:t>//Return value</a:t>
            </a:r>
          </a:p>
          <a:p>
            <a:r>
              <a:rPr lang="en-US" sz="1100" dirty="0" smtClean="0"/>
              <a:t>public class Main {</a:t>
            </a:r>
          </a:p>
          <a:p>
            <a:r>
              <a:rPr lang="en-US" sz="1100" dirty="0" smtClean="0"/>
              <a:t>  static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</a:t>
            </a:r>
            <a:r>
              <a:rPr lang="en-US" sz="1100" dirty="0" err="1" smtClean="0"/>
              <a:t>int</a:t>
            </a:r>
            <a:r>
              <a:rPr lang="en-US" sz="1100" dirty="0" smtClean="0"/>
              <a:t> x) {</a:t>
            </a:r>
          </a:p>
          <a:p>
            <a:r>
              <a:rPr lang="en-US" sz="1100" dirty="0" smtClean="0"/>
              <a:t>    return 5 + x;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public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 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en-US" sz="1100" dirty="0" err="1" smtClean="0"/>
              <a:t>myMethod</a:t>
            </a:r>
            <a:r>
              <a:rPr lang="en-US" sz="1100" dirty="0" smtClean="0"/>
              <a:t>(3));</a:t>
            </a:r>
          </a:p>
          <a:p>
            <a:r>
              <a:rPr lang="en-US" sz="1100" dirty="0" smtClean="0"/>
              <a:t>  }</a:t>
            </a:r>
          </a:p>
          <a:p>
            <a:r>
              <a:rPr lang="en-US" sz="1100" dirty="0" smtClean="0"/>
              <a:t>}</a:t>
            </a:r>
          </a:p>
          <a:p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works on different platforms (Windows, Mac, Linux, Raspberry Pi, etc.)</a:t>
            </a:r>
          </a:p>
          <a:p>
            <a:r>
              <a:rPr lang="en-US" dirty="0"/>
              <a:t>It is one of the most popular programming language in the world</a:t>
            </a:r>
          </a:p>
          <a:p>
            <a:r>
              <a:rPr lang="en-US" dirty="0"/>
              <a:t>It is easy to learn and simple to use</a:t>
            </a:r>
          </a:p>
          <a:p>
            <a:r>
              <a:rPr lang="en-US" dirty="0"/>
              <a:t>It is open-source and free</a:t>
            </a:r>
          </a:p>
          <a:p>
            <a:r>
              <a:rPr lang="en-US" dirty="0"/>
              <a:t>It is secure, fast and powerful</a:t>
            </a:r>
          </a:p>
          <a:p>
            <a:r>
              <a:rPr lang="en-US" dirty="0"/>
              <a:t>It has a huge community support (tens of millions of developers)</a:t>
            </a:r>
          </a:p>
          <a:p>
            <a:r>
              <a:rPr lang="en-US" dirty="0"/>
              <a:t>Java is an object oriented language which gives a clear structure to programs and allows code to be reused, lowering development costs</a:t>
            </a:r>
          </a:p>
          <a:p>
            <a:r>
              <a:rPr lang="en-US" dirty="0"/>
              <a:t>As Java is close to </a:t>
            </a:r>
            <a:r>
              <a:rPr lang="en-US" dirty="0">
                <a:hlinkClick r:id="rId2"/>
              </a:rPr>
              <a:t>C++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C#</a:t>
            </a:r>
            <a:r>
              <a:rPr lang="en-US" dirty="0"/>
              <a:t>, it makes it easy for programmers to switch to Java or vice versa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Java?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plusMethodInt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r>
              <a:rPr lang="en-US" dirty="0" smtClean="0"/>
              <a:t>    return x + y;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static double </a:t>
            </a:r>
            <a:r>
              <a:rPr lang="en-US" dirty="0" err="1" smtClean="0"/>
              <a:t>plusMethodDouble</a:t>
            </a:r>
            <a:r>
              <a:rPr lang="en-US" dirty="0" smtClean="0"/>
              <a:t>(double x, double y) {</a:t>
            </a:r>
          </a:p>
          <a:p>
            <a:r>
              <a:rPr lang="en-US" dirty="0" smtClean="0"/>
              <a:t>    return x + y;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myNum1 = </a:t>
            </a:r>
            <a:r>
              <a:rPr lang="en-US" dirty="0" err="1" smtClean="0"/>
              <a:t>plusMethodInt</a:t>
            </a:r>
            <a:r>
              <a:rPr lang="en-US" dirty="0" smtClean="0"/>
              <a:t>(8, 5);</a:t>
            </a:r>
          </a:p>
          <a:p>
            <a:r>
              <a:rPr lang="en-US" dirty="0" smtClean="0"/>
              <a:t>    double myNum2 = </a:t>
            </a:r>
            <a:r>
              <a:rPr lang="en-US" dirty="0" err="1" smtClean="0"/>
              <a:t>plusMethodDouble</a:t>
            </a:r>
            <a:r>
              <a:rPr lang="en-US" dirty="0" smtClean="0"/>
              <a:t>(4.3, 6.26);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: " + myNum1);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("double: " + myNum2);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Method Overloading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Method Scope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result = sum(5, 10);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(result);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public static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end) {</a:t>
            </a:r>
          </a:p>
          <a:p>
            <a:r>
              <a:rPr lang="en-US" dirty="0" smtClean="0"/>
              <a:t>    if (end &gt; start) {</a:t>
            </a:r>
          </a:p>
          <a:p>
            <a:r>
              <a:rPr lang="en-US" dirty="0" smtClean="0"/>
              <a:t>      return end + sum(start, end - 1);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return end;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Recursion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OOPS</a:t>
            </a:r>
          </a:p>
          <a:p>
            <a:r>
              <a:rPr lang="en-US" dirty="0" smtClean="0"/>
              <a:t>Classes/object</a:t>
            </a:r>
          </a:p>
          <a:p>
            <a:r>
              <a:rPr lang="en-US" dirty="0" smtClean="0"/>
              <a:t>Class Attribute</a:t>
            </a:r>
          </a:p>
          <a:p>
            <a:r>
              <a:rPr lang="en-US" dirty="0" smtClean="0"/>
              <a:t>Class Method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Modifier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 Classes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Collection</a:t>
            </a:r>
            <a:endParaRPr lang="en-US" dirty="0"/>
          </a:p>
        </p:txBody>
      </p:sp>
      <p:pic>
        <p:nvPicPr>
          <p:cNvPr id="29698" name="Picture 2" descr="Hierarchy of Java Collection frame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13435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Level {</a:t>
            </a:r>
          </a:p>
          <a:p>
            <a:pPr>
              <a:buNone/>
            </a:pPr>
            <a:r>
              <a:rPr lang="en-US" dirty="0" smtClean="0"/>
              <a:t>  LOW,</a:t>
            </a:r>
          </a:p>
          <a:p>
            <a:pPr>
              <a:buNone/>
            </a:pPr>
            <a:r>
              <a:rPr lang="en-US" dirty="0" smtClean="0"/>
              <a:t>  MEDIUM,</a:t>
            </a:r>
          </a:p>
          <a:p>
            <a:pPr>
              <a:buNone/>
            </a:pPr>
            <a:r>
              <a:rPr lang="en-US" dirty="0" smtClean="0"/>
              <a:t>  HIGH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 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Level </a:t>
            </a:r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Level.MEDIUM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myVar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Enum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Wrapper Classes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Exceptions</a:t>
            </a:r>
            <a:endParaRPr lang="en-US" dirty="0"/>
          </a:p>
        </p:txBody>
      </p:sp>
      <p:pic>
        <p:nvPicPr>
          <p:cNvPr id="59396" name="Picture 4" descr="hierarchy of exception handl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072494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class </a:t>
            </a:r>
            <a:r>
              <a:rPr lang="en-US" dirty="0" err="1" smtClean="0"/>
              <a:t>InnerClass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 = 5;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OuterClass</a:t>
            </a:r>
            <a:r>
              <a:rPr lang="en-US" dirty="0" smtClean="0"/>
              <a:t> </a:t>
            </a:r>
            <a:r>
              <a:rPr lang="en-US" dirty="0" err="1" smtClean="0"/>
              <a:t>myOuter</a:t>
            </a:r>
            <a:r>
              <a:rPr lang="en-US" dirty="0" smtClean="0"/>
              <a:t> = new </a:t>
            </a:r>
            <a:r>
              <a:rPr lang="en-US" dirty="0" err="1" smtClean="0"/>
              <a:t>OuterClass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OuterClass.InnerClass</a:t>
            </a:r>
            <a:r>
              <a:rPr lang="en-US" dirty="0" smtClean="0"/>
              <a:t> </a:t>
            </a:r>
            <a:r>
              <a:rPr lang="en-US" dirty="0" err="1" smtClean="0"/>
              <a:t>myInner</a:t>
            </a:r>
            <a:r>
              <a:rPr lang="en-US" dirty="0" smtClean="0"/>
              <a:t> = </a:t>
            </a:r>
            <a:r>
              <a:rPr lang="en-US" dirty="0" err="1" smtClean="0"/>
              <a:t>myOuter.new</a:t>
            </a:r>
            <a:r>
              <a:rPr lang="en-US" dirty="0" smtClean="0"/>
              <a:t> </a:t>
            </a:r>
            <a:r>
              <a:rPr lang="en-US" dirty="0" err="1" smtClean="0"/>
              <a:t>InnerClass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myInner.y</a:t>
            </a:r>
            <a:r>
              <a:rPr lang="en-US" dirty="0" smtClean="0"/>
              <a:t> + </a:t>
            </a:r>
            <a:r>
              <a:rPr lang="en-US" dirty="0" err="1" smtClean="0"/>
              <a:t>myOuter.x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Inner class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Lambda expressions,</a:t>
            </a:r>
          </a:p>
          <a:p>
            <a:r>
              <a:rPr lang="en-US" dirty="0" smtClean="0"/>
              <a:t>Method references,</a:t>
            </a:r>
          </a:p>
          <a:p>
            <a:r>
              <a:rPr lang="en-US" dirty="0" smtClean="0"/>
              <a:t>Functional interfaces,</a:t>
            </a:r>
          </a:p>
          <a:p>
            <a:r>
              <a:rPr lang="en-US" dirty="0" smtClean="0"/>
              <a:t>Stream API,</a:t>
            </a:r>
          </a:p>
          <a:p>
            <a:r>
              <a:rPr lang="en-US" dirty="0" smtClean="0"/>
              <a:t>Default methods,</a:t>
            </a:r>
          </a:p>
          <a:p>
            <a:r>
              <a:rPr lang="en-US" dirty="0" smtClean="0"/>
              <a:t>Static methods in interface,</a:t>
            </a:r>
          </a:p>
          <a:p>
            <a:r>
              <a:rPr lang="en-US" dirty="0" smtClean="0"/>
              <a:t>Optional class,</a:t>
            </a:r>
          </a:p>
          <a:p>
            <a:r>
              <a:rPr lang="en-US" dirty="0" smtClean="0"/>
              <a:t>Collectors class,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public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/>
              <a:t>static</a:t>
            </a:r>
            <a:r>
              <a:rPr lang="en-US" dirty="0" smtClean="0"/>
              <a:t> </a:t>
            </a:r>
            <a:r>
              <a:rPr lang="en-US" dirty="0"/>
              <a:t>void</a:t>
            </a:r>
            <a:r>
              <a:rPr lang="en-US" dirty="0" smtClean="0"/>
              <a:t> </a:t>
            </a:r>
            <a:r>
              <a:rPr lang="en-US" dirty="0"/>
              <a:t>main(String[]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dirty="0" err="1"/>
              <a:t>System.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Syntax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line comment</a:t>
            </a:r>
          </a:p>
          <a:p>
            <a:r>
              <a:rPr lang="en-US" dirty="0" smtClean="0"/>
              <a:t>// </a:t>
            </a:r>
            <a:r>
              <a:rPr lang="en-US" dirty="0"/>
              <a:t>This is a </a:t>
            </a:r>
            <a:r>
              <a:rPr lang="en-US" dirty="0" smtClean="0"/>
              <a:t>comment</a:t>
            </a:r>
          </a:p>
          <a:p>
            <a:r>
              <a:rPr lang="en-US" dirty="0" smtClean="0"/>
              <a:t>Multi-line comment</a:t>
            </a:r>
          </a:p>
          <a:p>
            <a:r>
              <a:rPr lang="en-US" dirty="0"/>
              <a:t>/* The code below will print the words Hello World to the screen, and it is amazing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In Java, there are different </a:t>
            </a:r>
            <a:r>
              <a:rPr lang="en-US" b="1" dirty="0"/>
              <a:t>types</a:t>
            </a:r>
            <a:r>
              <a:rPr lang="en-US" dirty="0"/>
              <a:t> of variables, for example:</a:t>
            </a:r>
          </a:p>
          <a:p>
            <a:r>
              <a:rPr lang="en-US" dirty="0"/>
              <a:t>String - stores text, such as "Hello". String values are surrounded by double quotes</a:t>
            </a:r>
          </a:p>
          <a:p>
            <a:r>
              <a:rPr lang="en-US" dirty="0" err="1"/>
              <a:t>int</a:t>
            </a:r>
            <a:r>
              <a:rPr lang="en-US" dirty="0"/>
              <a:t> - stores integers (whole numbers), without decimals, such as 123 or -123</a:t>
            </a:r>
          </a:p>
          <a:p>
            <a:r>
              <a:rPr lang="en-US" dirty="0"/>
              <a:t>float - stores floating point numbers, with decimals, such as 19.99 or -19.99</a:t>
            </a:r>
          </a:p>
          <a:p>
            <a:r>
              <a:rPr lang="en-US" dirty="0"/>
              <a:t>char - stores single characters, such as 'a' or 'B'. Char values are surrounded by single quotes</a:t>
            </a:r>
          </a:p>
          <a:p>
            <a:r>
              <a:rPr lang="en-US" dirty="0" err="1"/>
              <a:t>boolean</a:t>
            </a:r>
            <a:r>
              <a:rPr lang="en-US" dirty="0"/>
              <a:t> - stores values with two states: true or false</a:t>
            </a:r>
          </a:p>
          <a:p>
            <a:r>
              <a:rPr lang="en-US" dirty="0"/>
              <a:t>Declaring (Creating) Variables</a:t>
            </a:r>
          </a:p>
          <a:p>
            <a:r>
              <a:rPr lang="en-US" dirty="0"/>
              <a:t>To create a variable, you must specify the type and assign it a value: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type variable = value; </a:t>
            </a:r>
          </a:p>
          <a:p>
            <a:r>
              <a:rPr lang="en-US" dirty="0"/>
              <a:t>Where </a:t>
            </a:r>
            <a:r>
              <a:rPr lang="en-US" i="1" dirty="0"/>
              <a:t>type</a:t>
            </a:r>
            <a:r>
              <a:rPr lang="en-US" dirty="0"/>
              <a:t> is one of Java's types (such as </a:t>
            </a:r>
            <a:r>
              <a:rPr lang="en-US" dirty="0" err="1"/>
              <a:t>int</a:t>
            </a:r>
            <a:r>
              <a:rPr lang="en-US" dirty="0"/>
              <a:t> or String), and </a:t>
            </a:r>
            <a:r>
              <a:rPr lang="en-US" i="1" dirty="0"/>
              <a:t>variable</a:t>
            </a:r>
            <a:r>
              <a:rPr lang="en-US" dirty="0"/>
              <a:t> is the name of the variable (such as </a:t>
            </a:r>
            <a:r>
              <a:rPr lang="en-US" b="1" dirty="0"/>
              <a:t>x</a:t>
            </a:r>
            <a:r>
              <a:rPr lang="en-US" dirty="0"/>
              <a:t> or </a:t>
            </a:r>
            <a:r>
              <a:rPr lang="en-US" b="1" dirty="0"/>
              <a:t>name</a:t>
            </a:r>
            <a:r>
              <a:rPr lang="en-US" dirty="0"/>
              <a:t>). The </a:t>
            </a:r>
            <a:r>
              <a:rPr lang="en-US" b="1" dirty="0"/>
              <a:t>equal sign</a:t>
            </a:r>
            <a:r>
              <a:rPr lang="en-US" dirty="0"/>
              <a:t> is used to assign values to the variable.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Variable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myNum</a:t>
            </a:r>
            <a:r>
              <a:rPr lang="en-US" dirty="0" smtClean="0"/>
              <a:t> = 5;               // integer (whole number)</a:t>
            </a:r>
          </a:p>
          <a:p>
            <a:pPr>
              <a:buNone/>
            </a:pPr>
            <a:r>
              <a:rPr lang="en-US" dirty="0" smtClean="0"/>
              <a:t>    float </a:t>
            </a:r>
            <a:r>
              <a:rPr lang="en-US" dirty="0" err="1" smtClean="0"/>
              <a:t>myFloatNum</a:t>
            </a:r>
            <a:r>
              <a:rPr lang="en-US" dirty="0" smtClean="0"/>
              <a:t> = 5.99f;    // floating point number</a:t>
            </a:r>
          </a:p>
          <a:p>
            <a:pPr>
              <a:buNone/>
            </a:pPr>
            <a:r>
              <a:rPr lang="en-US" dirty="0" smtClean="0"/>
              <a:t>    char </a:t>
            </a:r>
            <a:r>
              <a:rPr lang="en-US" dirty="0" err="1" smtClean="0"/>
              <a:t>myLetter</a:t>
            </a:r>
            <a:r>
              <a:rPr lang="en-US" dirty="0" smtClean="0"/>
              <a:t> = 'D';         // character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myBool</a:t>
            </a:r>
            <a:r>
              <a:rPr lang="en-US" dirty="0" smtClean="0"/>
              <a:t> = true;       // </a:t>
            </a:r>
            <a:r>
              <a:rPr lang="en-US" dirty="0" err="1" smtClean="0"/>
              <a:t>boolean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String </a:t>
            </a:r>
            <a:r>
              <a:rPr lang="en-US" dirty="0" err="1" smtClean="0"/>
              <a:t>myText</a:t>
            </a:r>
            <a:r>
              <a:rPr lang="en-US" dirty="0" smtClean="0"/>
              <a:t> = "Hello";     // String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myNum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myFloatNum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myLetter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myBool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524670"/>
          <a:ext cx="6095999" cy="3808660"/>
        </p:xfrm>
        <a:graphic>
          <a:graphicData uri="http://schemas.openxmlformats.org/drawingml/2006/table">
            <a:tbl>
              <a:tblPr/>
              <a:tblGrid>
                <a:gridCol w="1219112"/>
                <a:gridCol w="1036307"/>
                <a:gridCol w="3840580"/>
              </a:tblGrid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Data Type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Size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byte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1 byte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whole numbers from -128 to 127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2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whole numbers from -32,768 to 32,767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int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4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whole numbers from -2,147,483,648 to 2,147,483,647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12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long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8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whole numbers from -9,223,372,036,854,775,808 to 9,223,372,036,854,775,807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float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4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Stores fractional numbers. Sufficient for storing 6 to 7 decimal digits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12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double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8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fractional numbers. Sufficient for storing 15 decimal digits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boolean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1 bit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Stores true or false values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1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>
                          <a:solidFill>
                            <a:srgbClr val="00B050"/>
                          </a:solidFill>
                        </a:rPr>
                        <a:t>char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2 bytes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aseline="0" dirty="0">
                          <a:solidFill>
                            <a:srgbClr val="00B050"/>
                          </a:solidFill>
                        </a:rPr>
                        <a:t>Stores a single character/letter or ASCII values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dirty="0"/>
              <a:t>casting is when you assign a value of one primitive data type to another type.</a:t>
            </a:r>
          </a:p>
          <a:p>
            <a:r>
              <a:rPr lang="en-US" dirty="0"/>
              <a:t>In Java, there are two types of casting:</a:t>
            </a:r>
          </a:p>
          <a:p>
            <a:r>
              <a:rPr lang="en-US" b="1" dirty="0"/>
              <a:t>Widening Casting</a:t>
            </a:r>
            <a:r>
              <a:rPr lang="en-US" dirty="0"/>
              <a:t> (automatically) - converting a smaller type to a larger type size</a:t>
            </a:r>
            <a:br>
              <a:rPr lang="en-US" dirty="0"/>
            </a:br>
            <a:r>
              <a:rPr lang="en-US" dirty="0"/>
              <a:t>byte -&gt; short -&gt; char -&gt; </a:t>
            </a:r>
            <a:r>
              <a:rPr lang="en-US" dirty="0" err="1"/>
              <a:t>int</a:t>
            </a:r>
            <a:r>
              <a:rPr lang="en-US" dirty="0"/>
              <a:t> -&gt; long -&gt; float -&gt; double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Narrowing Casting</a:t>
            </a:r>
            <a:r>
              <a:rPr lang="en-US" dirty="0"/>
              <a:t> (manually) - converting a larger type to a smaller size type</a:t>
            </a:r>
            <a:br>
              <a:rPr lang="en-US" dirty="0"/>
            </a:br>
            <a:r>
              <a:rPr lang="en-US" dirty="0"/>
              <a:t>double -&gt; float -&gt; long -&gt; </a:t>
            </a:r>
            <a:r>
              <a:rPr lang="en-US" dirty="0" err="1"/>
              <a:t>int</a:t>
            </a:r>
            <a:r>
              <a:rPr lang="en-US" dirty="0"/>
              <a:t> -&gt; char -&gt; short -&gt; byte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Type Casting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3006</TotalTime>
  <Words>1742</Words>
  <Application>Microsoft Office PowerPoint</Application>
  <PresentationFormat>On-screen Show (4:3)</PresentationFormat>
  <Paragraphs>470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Paper</vt:lpstr>
      <vt:lpstr>Java</vt:lpstr>
      <vt:lpstr>Java</vt:lpstr>
      <vt:lpstr>Why Use Java? </vt:lpstr>
      <vt:lpstr>Java Syntax </vt:lpstr>
      <vt:lpstr>Comment</vt:lpstr>
      <vt:lpstr>Java Variable</vt:lpstr>
      <vt:lpstr>Java Data Type</vt:lpstr>
      <vt:lpstr>Primitive Data Types</vt:lpstr>
      <vt:lpstr>Java Type Casting </vt:lpstr>
      <vt:lpstr>  Widening Casting Widening casting is done automatically when passing a smaller size type to a larger size type: public class Main {   public static void main(String[] args) {     int myInt = 9;     double myDouble = myInt;  // Automatic casting: int to double      System.out.println(myInt);     System.out.println(myDouble);   } } </vt:lpstr>
      <vt:lpstr> Narrowing Casting Narrowing casting must be done manually by placing the type in parentheses in front of the value:  public class Main {   public static void main(String[] args) {     double myDouble = 9.78;     int myInt = (int) myDouble; // Explicit casting: double to int      System.out.println(myDouble);     System.out.println(myInt);   } }  </vt:lpstr>
      <vt:lpstr>Java Operators</vt:lpstr>
      <vt:lpstr>Arithmetic Operators Arithmetic operators are used to perform common mathematical operations.</vt:lpstr>
      <vt:lpstr>Assignment Operators</vt:lpstr>
      <vt:lpstr>Comparison Operator</vt:lpstr>
      <vt:lpstr>Logical Operator</vt:lpstr>
      <vt:lpstr>Java if/else</vt:lpstr>
      <vt:lpstr>Switch</vt:lpstr>
      <vt:lpstr>Loop</vt:lpstr>
      <vt:lpstr>For Loop</vt:lpstr>
      <vt:lpstr>Break</vt:lpstr>
      <vt:lpstr> Java Continue The continue statement breaks one iteration (in the loop), if a specified condition occurs, and continues with the next iteration in the loop. This example skips the value of 4: </vt:lpstr>
      <vt:lpstr>Java Arrays</vt:lpstr>
      <vt:lpstr>Loop through Array</vt:lpstr>
      <vt:lpstr>Multi Dimensional array</vt:lpstr>
      <vt:lpstr>Package</vt:lpstr>
      <vt:lpstr>Java Methods </vt:lpstr>
      <vt:lpstr>Slide 28</vt:lpstr>
      <vt:lpstr>Slide 29</vt:lpstr>
      <vt:lpstr>Method Overloading</vt:lpstr>
      <vt:lpstr>Method Scope</vt:lpstr>
      <vt:lpstr>Recursion</vt:lpstr>
      <vt:lpstr>Java Classes</vt:lpstr>
      <vt:lpstr>Collection</vt:lpstr>
      <vt:lpstr>Enum</vt:lpstr>
      <vt:lpstr>Wrapper Classes</vt:lpstr>
      <vt:lpstr>Exceptions</vt:lpstr>
      <vt:lpstr>Inner class</vt:lpstr>
      <vt:lpstr>Java8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aayushraj</dc:creator>
  <cp:lastModifiedBy>aayushraj</cp:lastModifiedBy>
  <cp:revision>88</cp:revision>
  <dcterms:created xsi:type="dcterms:W3CDTF">2021-06-20T06:08:33Z</dcterms:created>
  <dcterms:modified xsi:type="dcterms:W3CDTF">2021-06-23T03:17:43Z</dcterms:modified>
</cp:coreProperties>
</file>