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5313-B0EF-4FFF-7B71-38E7DB960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C77DB-8F6A-5F39-93F6-AB8BAB6F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AB543-6CD7-EA8A-DE7A-21BC6DF1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FB2D-AC63-40DB-8D7F-FC3173B6993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A389-86B9-53E5-0883-C663BA16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944C-0D21-5797-1E52-C264C64C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B6F-8800-4F95-AFCD-F13882347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03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FF33-4F77-EDD8-7F8A-9F3BC755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9DEB0-C867-57BE-9093-DC67AFC8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75F2-7B8C-F2A5-F679-84F8F013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FB2D-AC63-40DB-8D7F-FC3173B6993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130BB-BA28-40B1-5630-3A2B4A17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E1FA6-1501-EDB8-A90A-0B8E7327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B6F-8800-4F95-AFCD-F13882347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5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A530F-9FE2-FBE6-EAC1-7159987BA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8D5CF-D9F2-CBFF-1463-2D0A699A5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0040F-52E1-D16D-2483-686E0F8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FB2D-AC63-40DB-8D7F-FC3173B6993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0DC71-1E8E-156A-B392-3B76BECC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A2AF3-519F-2F35-C8AD-7ABA878D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B6F-8800-4F95-AFCD-F13882347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3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C9AF-A847-08F9-4FF9-EA111B23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40B7-4FDA-856D-1047-984E09082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C19CE-55E6-E3B3-2006-AA4570E6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FB2D-AC63-40DB-8D7F-FC3173B6993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DC76-ED52-CB51-515B-C4AAD8E0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9E9C6-DF40-C629-FA8F-AF4DFA72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B6F-8800-4F95-AFCD-F13882347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9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7282-2A0C-8AB6-5D5F-9D6021F0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31032-5775-18E6-292F-4BB951E95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89382-25D3-8F06-2243-CE4189A5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FB2D-AC63-40DB-8D7F-FC3173B6993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D212-BEC9-A5F7-1BC8-B688CBCA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D634-4EE5-F0C7-7C1C-32915E98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B6F-8800-4F95-AFCD-F13882347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7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B0D6-8EEE-72AC-4C1F-B98D8430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6385-B4C8-CF55-81FF-36F64861A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285-FC07-4E9A-1FD5-B8A2E664A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81BA1-7991-BB14-634E-C503FEC3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FB2D-AC63-40DB-8D7F-FC3173B6993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5E21E-9406-B587-17DD-9BA30CAD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E42CD-73B8-6026-CC57-D0F3722D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B6F-8800-4F95-AFCD-F13882347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2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D1D6-BAB5-B6CF-39EB-86E2D95F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A8545-5AB2-0149-3E1C-0AD5C2342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6814A-0E9D-E2F0-A682-2C8E22E19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4F343-D1D6-A55F-CA47-500C72D93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AD509-C59A-8E80-31A6-40C486A3D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FC80F-83AD-6CFD-9109-5519FE7C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FB2D-AC63-40DB-8D7F-FC3173B6993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14BCF-F8A2-A489-F84E-1E07AFA5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AC70C-F90F-0834-6B84-00BB5BA8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B6F-8800-4F95-AFCD-F13882347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18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2177-D288-21E5-0CAF-4146E309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A94D8-927D-8260-8BF1-CDC4A3F0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FB2D-AC63-40DB-8D7F-FC3173B6993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D4130-5844-3F8B-0D9C-64B5DBCD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EFA26-8820-80D7-C423-BABC6447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B6F-8800-4F95-AFCD-F13882347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15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354E7-431A-8B54-50B4-D756871F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FB2D-AC63-40DB-8D7F-FC3173B6993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A0DA2-E2C1-9A34-F5B9-C8CBC0FE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9305B-391B-9D66-DC3A-824178CE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B6F-8800-4F95-AFCD-F13882347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AF2E-4FDA-7AE8-9AC5-AF6F5F6F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A23C-7EB5-A3ED-607B-587CEA3F5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C76A9-6CD9-1E45-3E62-D2B8692C1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7BE63-325C-9C2B-829F-4B8E1770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FB2D-AC63-40DB-8D7F-FC3173B6993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79316-E919-6790-A4A6-B906EEFB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06A58-B5AB-34A4-4825-47B0EFB7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B6F-8800-4F95-AFCD-F13882347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5DBD-A5ED-28A2-4192-DF9C2E98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B85D2-369D-5AA3-C0C6-66D1B0608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13B7F-2AD9-651A-5EEB-E8B6EBC7B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67692-0EE4-5621-A2BD-760AB6A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FB2D-AC63-40DB-8D7F-FC3173B6993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F910E-96FD-1FE0-0C14-AD544E3E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77767-2185-138A-6D7B-2695CEC5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B6F-8800-4F95-AFCD-F13882347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42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FFC6B-8897-B7A3-39BF-D30CB8DF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7F4D7-C32D-61C2-1556-ADC5EF709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C471-FFAF-AC65-04ED-988F83752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FB2D-AC63-40DB-8D7F-FC3173B6993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9ADB-DF65-EA94-5273-70F71CA3D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5A8DA-4662-37FB-EB2B-56E9CDC00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8CB6F-8800-4F95-AFCD-F13882347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86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F9AE9F0B-20ED-7CCF-3A4C-EBC78F3D5B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852" b="1187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5346FC-907C-11B5-7DFC-7BA02E1DC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  <a:highlight>
                  <a:srgbClr val="00FF00"/>
                </a:highlight>
              </a:rPr>
              <a:t>FILTERING </a:t>
            </a:r>
            <a:r>
              <a:rPr lang="en-IN" dirty="0">
                <a:solidFill>
                  <a:srgbClr val="FFFFFF"/>
                </a:solidFill>
                <a:highlight>
                  <a:srgbClr val="00FF00"/>
                </a:highlight>
              </a:rPr>
              <a:t>ECG SIGNALS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A2AA3-D40F-7CA0-103E-3B2B9BECC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highlight>
                  <a:srgbClr val="FF0000"/>
                </a:highlight>
              </a:rPr>
              <a:t>~HARISH M(21BEC1142)</a:t>
            </a:r>
          </a:p>
          <a:p>
            <a:r>
              <a:rPr lang="en-IN" dirty="0">
                <a:solidFill>
                  <a:srgbClr val="FFFFFF"/>
                </a:solidFill>
                <a:highlight>
                  <a:srgbClr val="FF0000"/>
                </a:highlight>
              </a:rPr>
              <a:t>~RAKESH RAM M(21BEC1836)</a:t>
            </a:r>
          </a:p>
        </p:txBody>
      </p:sp>
    </p:spTree>
    <p:extLst>
      <p:ext uri="{BB962C8B-B14F-4D97-AF65-F5344CB8AC3E}">
        <p14:creationId xmlns:p14="http://schemas.microsoft.com/office/powerpoint/2010/main" val="446008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B5C5F-E1CE-BB24-6286-F9887656FC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7899E8-26CF-D04D-8A5A-8BB28B4D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MATLAB CODE TO FILTER POWERLINE WANDER:</a:t>
            </a:r>
          </a:p>
        </p:txBody>
      </p:sp>
    </p:spTree>
    <p:extLst>
      <p:ext uri="{BB962C8B-B14F-4D97-AF65-F5344CB8AC3E}">
        <p14:creationId xmlns:p14="http://schemas.microsoft.com/office/powerpoint/2010/main" val="1553485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925D-26FD-E389-5369-5F7958E5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7688"/>
          </a:xfrm>
        </p:spPr>
        <p:txBody>
          <a:bodyPr>
            <a:normAutofit fontScale="90000"/>
          </a:bodyPr>
          <a:lstStyle/>
          <a:p>
            <a:r>
              <a:rPr lang="en-IN" sz="1800" dirty="0"/>
              <a:t>clear all;</a:t>
            </a:r>
            <a:br>
              <a:rPr lang="en-IN" sz="1800" dirty="0"/>
            </a:br>
            <a:r>
              <a:rPr lang="en-IN" sz="1800" dirty="0" err="1"/>
              <a:t>clc</a:t>
            </a:r>
            <a:r>
              <a:rPr lang="en-IN" sz="1800" dirty="0"/>
              <a:t>;</a:t>
            </a:r>
            <a:br>
              <a:rPr lang="en-IN" sz="1800" dirty="0"/>
            </a:br>
            <a:r>
              <a:rPr lang="en-IN" sz="1800" dirty="0"/>
              <a:t>close all;</a:t>
            </a:r>
            <a:br>
              <a:rPr lang="en-IN" sz="1800" dirty="0"/>
            </a:br>
            <a:r>
              <a:rPr lang="en-IN" sz="1800" dirty="0"/>
              <a:t>Fs = 360;</a:t>
            </a:r>
            <a:br>
              <a:rPr lang="en-IN" sz="1800" dirty="0"/>
            </a:br>
            <a:r>
              <a:rPr lang="en-IN" sz="1800" dirty="0" err="1"/>
              <a:t>Fnotch</a:t>
            </a:r>
            <a:r>
              <a:rPr lang="en-IN" sz="1800" dirty="0"/>
              <a:t> = 0.67;</a:t>
            </a:r>
            <a:br>
              <a:rPr lang="en-IN" sz="1800" dirty="0"/>
            </a:br>
            <a:r>
              <a:rPr lang="en-IN" sz="1800" dirty="0"/>
              <a:t> BW = 5;</a:t>
            </a:r>
            <a:br>
              <a:rPr lang="en-IN" sz="1800" dirty="0"/>
            </a:br>
            <a:r>
              <a:rPr lang="en-IN" sz="1800" dirty="0"/>
              <a:t> </a:t>
            </a:r>
            <a:r>
              <a:rPr lang="en-IN" sz="1800" dirty="0" err="1"/>
              <a:t>Apass</a:t>
            </a:r>
            <a:r>
              <a:rPr lang="en-IN" sz="1800" dirty="0"/>
              <a:t> = 1;</a:t>
            </a:r>
            <a:br>
              <a:rPr lang="en-IN" sz="1800" dirty="0"/>
            </a:br>
            <a:r>
              <a:rPr lang="en-IN" sz="1800" dirty="0"/>
              <a:t> [b, a] = </a:t>
            </a:r>
            <a:r>
              <a:rPr lang="en-IN" sz="1800" dirty="0" err="1"/>
              <a:t>iirnotch</a:t>
            </a:r>
            <a:r>
              <a:rPr lang="en-IN" sz="1800" dirty="0"/>
              <a:t> (</a:t>
            </a:r>
            <a:r>
              <a:rPr lang="en-IN" sz="1800" dirty="0" err="1"/>
              <a:t>Fnotch</a:t>
            </a:r>
            <a:r>
              <a:rPr lang="en-IN" sz="1800" dirty="0"/>
              <a:t>/ (Fs/2), BW/(Fs/2), </a:t>
            </a:r>
            <a:r>
              <a:rPr lang="en-IN" sz="1800" dirty="0" err="1"/>
              <a:t>Apass</a:t>
            </a:r>
            <a:r>
              <a:rPr lang="en-IN" sz="1800" dirty="0"/>
              <a:t>);</a:t>
            </a:r>
            <a:br>
              <a:rPr lang="en-IN" sz="1800" dirty="0"/>
            </a:br>
            <a:r>
              <a:rPr lang="en-IN" sz="1800" dirty="0" err="1"/>
              <a:t>Hd</a:t>
            </a:r>
            <a:r>
              <a:rPr lang="en-IN" sz="1800" dirty="0"/>
              <a:t> = dfilt.df2 (b, a);</a:t>
            </a:r>
            <a:br>
              <a:rPr lang="en-IN" sz="1800" dirty="0"/>
            </a:br>
            <a:r>
              <a:rPr lang="en-IN" sz="1800" dirty="0"/>
              <a:t>x=load ('ecg.csv’);</a:t>
            </a:r>
            <a:br>
              <a:rPr lang="en-IN" sz="1800" dirty="0"/>
            </a:br>
            <a:r>
              <a:rPr lang="en-IN" sz="1800" dirty="0"/>
              <a:t>x1=x (:, 2);x2=x1./max(x1);</a:t>
            </a:r>
            <a:br>
              <a:rPr lang="en-IN" sz="1800" dirty="0"/>
            </a:br>
            <a:r>
              <a:rPr lang="en-IN" sz="1800" dirty="0"/>
              <a:t>subplot (3, 1, 1);</a:t>
            </a:r>
            <a:br>
              <a:rPr lang="en-IN" sz="1800" dirty="0"/>
            </a:br>
            <a:r>
              <a:rPr lang="en-IN" sz="1800" dirty="0"/>
              <a:t> plot(x2);</a:t>
            </a:r>
            <a:br>
              <a:rPr lang="en-IN" sz="1800" dirty="0"/>
            </a:br>
            <a:r>
              <a:rPr lang="en-IN" sz="1800" dirty="0"/>
              <a:t> title ('ECG Signal with </a:t>
            </a:r>
            <a:r>
              <a:rPr lang="en-IN" sz="1800" dirty="0" err="1"/>
              <a:t>baswline</a:t>
            </a:r>
            <a:r>
              <a:rPr lang="en-IN" sz="1800" dirty="0"/>
              <a:t> wander’);</a:t>
            </a:r>
            <a:br>
              <a:rPr lang="en-IN" sz="1800" dirty="0"/>
            </a:br>
            <a:r>
              <a:rPr lang="en-IN" sz="1800" dirty="0"/>
              <a:t> grid ony0=filter (</a:t>
            </a:r>
            <a:r>
              <a:rPr lang="en-IN" sz="1800" dirty="0" err="1"/>
              <a:t>Hd</a:t>
            </a:r>
            <a:r>
              <a:rPr lang="en-IN" sz="1800" dirty="0"/>
              <a:t>, x2);</a:t>
            </a:r>
            <a:br>
              <a:rPr lang="en-IN" sz="1800" dirty="0"/>
            </a:br>
            <a:r>
              <a:rPr lang="en-IN" sz="1800" dirty="0"/>
              <a:t>subplot (3, 1, 2);</a:t>
            </a:r>
            <a:br>
              <a:rPr lang="en-IN" sz="1800" dirty="0"/>
            </a:br>
            <a:r>
              <a:rPr lang="en-IN" sz="1800" dirty="0"/>
              <a:t> plot(y0);</a:t>
            </a:r>
            <a:br>
              <a:rPr lang="en-IN" sz="1800" dirty="0"/>
            </a:br>
            <a:r>
              <a:rPr lang="en-IN" sz="1800" dirty="0"/>
              <a:t> title ('ECG signal with low-frequency noise (</a:t>
            </a:r>
            <a:r>
              <a:rPr lang="en-IN" sz="1800" dirty="0" err="1"/>
              <a:t>baswline</a:t>
            </a:r>
            <a:r>
              <a:rPr lang="en-IN" sz="1800" dirty="0"/>
              <a:t> wander) Removed'), grid </a:t>
            </a:r>
            <a:r>
              <a:rPr lang="en-IN" sz="1800" dirty="0" err="1"/>
              <a:t>onFnotch</a:t>
            </a:r>
            <a:r>
              <a:rPr lang="en-IN" sz="1800" dirty="0"/>
              <a:t> = 60;</a:t>
            </a:r>
            <a:br>
              <a:rPr lang="en-IN" sz="1800" dirty="0"/>
            </a:br>
            <a:r>
              <a:rPr lang="en-IN" sz="1800" dirty="0"/>
              <a:t> BW = 120; </a:t>
            </a:r>
            <a:br>
              <a:rPr lang="en-IN" sz="1800" dirty="0"/>
            </a:br>
            <a:r>
              <a:rPr lang="en-IN" sz="1800" dirty="0" err="1"/>
              <a:t>Apass</a:t>
            </a:r>
            <a:r>
              <a:rPr lang="en-IN" sz="1800" dirty="0"/>
              <a:t> = 1;</a:t>
            </a:r>
            <a:br>
              <a:rPr lang="en-IN" sz="1800" dirty="0"/>
            </a:br>
            <a:r>
              <a:rPr lang="en-IN" sz="1800" dirty="0"/>
              <a:t> [b, a] = </a:t>
            </a:r>
            <a:r>
              <a:rPr lang="en-IN" sz="1800" dirty="0" err="1"/>
              <a:t>iirnotch</a:t>
            </a:r>
            <a:r>
              <a:rPr lang="en-IN" sz="1800" dirty="0"/>
              <a:t> (</a:t>
            </a:r>
            <a:r>
              <a:rPr lang="en-IN" sz="1800" dirty="0" err="1"/>
              <a:t>Fnotch</a:t>
            </a:r>
            <a:r>
              <a:rPr lang="en-IN" sz="1800" dirty="0"/>
              <a:t>/ (Fs/2), BW/ (Fs/2), </a:t>
            </a:r>
            <a:r>
              <a:rPr lang="en-IN" sz="1800" dirty="0" err="1"/>
              <a:t>Apass</a:t>
            </a:r>
            <a:r>
              <a:rPr lang="en-IN" sz="1800" dirty="0"/>
              <a:t>);</a:t>
            </a:r>
            <a:br>
              <a:rPr lang="en-IN" sz="1800" dirty="0"/>
            </a:br>
            <a:r>
              <a:rPr lang="en-IN" sz="1800" dirty="0"/>
              <a:t>Hd1 = dfilt.df2 (b, a);y1=filter (Hd1, y0);</a:t>
            </a:r>
            <a:br>
              <a:rPr lang="en-IN" sz="1800" dirty="0"/>
            </a:br>
            <a:r>
              <a:rPr lang="en-IN" sz="1800" dirty="0"/>
              <a:t>subplot (3, 1, 3);</a:t>
            </a:r>
            <a:br>
              <a:rPr lang="en-IN" sz="2400" dirty="0"/>
            </a:br>
            <a:r>
              <a:rPr lang="en-IN" sz="1800" dirty="0"/>
              <a:t>plot (y1);</a:t>
            </a:r>
            <a:br>
              <a:rPr lang="en-IN" sz="1800" dirty="0"/>
            </a:br>
            <a:r>
              <a:rPr lang="en-IN" sz="1800" dirty="0"/>
              <a:t>title ('ECG signal with power line noise Removed’);</a:t>
            </a:r>
            <a:br>
              <a:rPr lang="en-IN" sz="1800" dirty="0"/>
            </a:br>
            <a:r>
              <a:rPr lang="en-IN" sz="1800" dirty="0"/>
              <a:t>grid on</a:t>
            </a:r>
          </a:p>
        </p:txBody>
      </p:sp>
    </p:spTree>
    <p:extLst>
      <p:ext uri="{BB962C8B-B14F-4D97-AF65-F5344CB8AC3E}">
        <p14:creationId xmlns:p14="http://schemas.microsoft.com/office/powerpoint/2010/main" val="73468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rrow amid grey arrows">
            <a:extLst>
              <a:ext uri="{FF2B5EF4-FFF2-40B4-BE49-F238E27FC236}">
                <a16:creationId xmlns:a16="http://schemas.microsoft.com/office/drawing/2014/main" id="{E530ACD6-DDF8-9E29-53D2-46D5A83D1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58" b="1474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D3FDB-00BC-970A-3F71-033F96D3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4148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79FE-467F-F2EA-4335-3F8A7E6F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986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BF929-DC4D-F549-23D3-62B745DC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13" y="348277"/>
            <a:ext cx="8259097" cy="62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08960-8251-DAD3-4815-08A9780A5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0626C5-AD6C-3771-585F-3F5834DD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MATLAB CODE FOR FILTERING BASELINE WANDER:</a:t>
            </a:r>
          </a:p>
        </p:txBody>
      </p:sp>
    </p:spTree>
    <p:extLst>
      <p:ext uri="{BB962C8B-B14F-4D97-AF65-F5344CB8AC3E}">
        <p14:creationId xmlns:p14="http://schemas.microsoft.com/office/powerpoint/2010/main" val="91164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5BC1-D87D-311C-D861-F264D86D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0643"/>
          </a:xfrm>
        </p:spPr>
        <p:txBody>
          <a:bodyPr>
            <a:normAutofit/>
          </a:bodyPr>
          <a:lstStyle/>
          <a:p>
            <a:r>
              <a:rPr lang="en-IN" sz="1800" dirty="0"/>
              <a:t>x=load ('ecg.csv’);</a:t>
            </a:r>
            <a:br>
              <a:rPr lang="en-IN" sz="1800" dirty="0"/>
            </a:br>
            <a:r>
              <a:rPr lang="en-IN" sz="1800" dirty="0"/>
              <a:t>x1=x (:,2);x2=x1./1000;</a:t>
            </a:r>
            <a:br>
              <a:rPr lang="en-IN" sz="1800" dirty="0"/>
            </a:br>
            <a:r>
              <a:rPr lang="en-IN" sz="1800" dirty="0"/>
              <a:t>x2=x2*(170000:215000);</a:t>
            </a:r>
            <a:br>
              <a:rPr lang="en-IN" sz="1800" dirty="0"/>
            </a:br>
            <a:r>
              <a:rPr lang="en-IN" sz="1800" dirty="0"/>
              <a:t>subplot (2,1,1);</a:t>
            </a:r>
            <a:br>
              <a:rPr lang="en-IN" sz="1800" dirty="0"/>
            </a:br>
            <a:r>
              <a:rPr lang="en-IN" sz="1800" dirty="0"/>
              <a:t> plot(x2);</a:t>
            </a:r>
            <a:br>
              <a:rPr lang="en-IN" sz="1800" dirty="0"/>
            </a:br>
            <a:r>
              <a:rPr lang="en-IN" sz="1800" dirty="0"/>
              <a:t> title ('ECG Signal with baseline wander’);</a:t>
            </a:r>
            <a:br>
              <a:rPr lang="en-IN" sz="1800" dirty="0"/>
            </a:br>
            <a:r>
              <a:rPr lang="en-IN" sz="1800" dirty="0"/>
              <a:t> grid on [C, L] = </a:t>
            </a:r>
            <a:r>
              <a:rPr lang="en-IN" sz="1800" dirty="0" err="1"/>
              <a:t>wavedec</a:t>
            </a:r>
            <a:r>
              <a:rPr lang="en-IN" sz="1800" dirty="0"/>
              <a:t> (x2,9,'bior3.7’);</a:t>
            </a:r>
            <a:br>
              <a:rPr lang="en-IN" sz="1800" dirty="0"/>
            </a:br>
            <a:r>
              <a:rPr lang="en-IN" sz="1800" dirty="0"/>
              <a:t> % Decomposition  a9 = </a:t>
            </a:r>
            <a:r>
              <a:rPr lang="en-IN" sz="1800" dirty="0" err="1"/>
              <a:t>wrcoef</a:t>
            </a:r>
            <a:r>
              <a:rPr lang="en-IN" sz="1800" dirty="0"/>
              <a:t> ('a', C, L,'bior3.7',9);</a:t>
            </a:r>
            <a:br>
              <a:rPr lang="en-IN" sz="1800" dirty="0"/>
            </a:br>
            <a:r>
              <a:rPr lang="en-IN" sz="1800" dirty="0"/>
              <a:t> % Approximate Component d9 = </a:t>
            </a:r>
            <a:r>
              <a:rPr lang="en-IN" sz="1800" dirty="0" err="1"/>
              <a:t>wrcoef</a:t>
            </a:r>
            <a:r>
              <a:rPr lang="en-IN" sz="1800" dirty="0"/>
              <a:t> ('d', C, L,'bior3.7',9);</a:t>
            </a:r>
            <a:br>
              <a:rPr lang="en-IN" sz="1800" dirty="0"/>
            </a:br>
            <a:r>
              <a:rPr lang="en-IN" sz="1800" dirty="0"/>
              <a:t> % Detailed componentsd8 = </a:t>
            </a:r>
            <a:r>
              <a:rPr lang="en-IN" sz="1800" dirty="0" err="1"/>
              <a:t>wrcoef</a:t>
            </a:r>
            <a:r>
              <a:rPr lang="en-IN" sz="1800" dirty="0"/>
              <a:t> ('d', C, L,'bior3.7',8);</a:t>
            </a:r>
            <a:br>
              <a:rPr lang="en-IN" sz="1800" dirty="0"/>
            </a:br>
            <a:r>
              <a:rPr lang="en-IN" sz="1800" dirty="0"/>
              <a:t>d7 = </a:t>
            </a:r>
            <a:r>
              <a:rPr lang="en-IN" sz="1800" dirty="0" err="1"/>
              <a:t>wrcoef</a:t>
            </a:r>
            <a:r>
              <a:rPr lang="en-IN" sz="1800" dirty="0"/>
              <a:t> ('d', C, L,'bior3.7',7);</a:t>
            </a:r>
            <a:br>
              <a:rPr lang="en-IN" sz="1800" dirty="0"/>
            </a:br>
            <a:r>
              <a:rPr lang="en-IN" sz="1800" dirty="0"/>
              <a:t>d6 = </a:t>
            </a:r>
            <a:r>
              <a:rPr lang="en-IN" sz="1800" dirty="0" err="1"/>
              <a:t>wrcoef</a:t>
            </a:r>
            <a:r>
              <a:rPr lang="en-IN" sz="1800" dirty="0"/>
              <a:t> ('d', C, L,'bior3.7',6);</a:t>
            </a:r>
            <a:br>
              <a:rPr lang="en-IN" sz="1800" dirty="0"/>
            </a:br>
            <a:r>
              <a:rPr lang="en-IN" sz="1800" dirty="0"/>
              <a:t>d5 = </a:t>
            </a:r>
            <a:r>
              <a:rPr lang="en-IN" sz="1800" dirty="0" err="1"/>
              <a:t>wrcoef</a:t>
            </a:r>
            <a:r>
              <a:rPr lang="en-IN" sz="1800" dirty="0"/>
              <a:t> ('d', C, L,'bior3.7',5);</a:t>
            </a:r>
            <a:br>
              <a:rPr lang="en-IN" sz="1800" dirty="0"/>
            </a:br>
            <a:r>
              <a:rPr lang="en-IN" sz="1800" dirty="0"/>
              <a:t>d4 = </a:t>
            </a:r>
            <a:r>
              <a:rPr lang="en-IN" sz="1800" dirty="0" err="1"/>
              <a:t>wrcoef</a:t>
            </a:r>
            <a:r>
              <a:rPr lang="en-IN" sz="1800" dirty="0"/>
              <a:t> ('d', C, L,'bior3.7',4);</a:t>
            </a:r>
            <a:br>
              <a:rPr lang="en-IN" sz="1800" dirty="0"/>
            </a:br>
            <a:r>
              <a:rPr lang="en-IN" sz="1800" dirty="0"/>
              <a:t>d3 = </a:t>
            </a:r>
            <a:r>
              <a:rPr lang="en-IN" sz="1800" dirty="0" err="1"/>
              <a:t>wrcoef</a:t>
            </a:r>
            <a:r>
              <a:rPr lang="en-IN" sz="1800" dirty="0"/>
              <a:t> ('d', C, L,'bior3.7',3);</a:t>
            </a:r>
            <a:br>
              <a:rPr lang="en-IN" sz="1800" dirty="0"/>
            </a:br>
            <a:r>
              <a:rPr lang="en-IN" sz="1800" dirty="0"/>
              <a:t>d2 = </a:t>
            </a:r>
            <a:r>
              <a:rPr lang="en-IN" sz="1800" dirty="0" err="1"/>
              <a:t>wrcoef</a:t>
            </a:r>
            <a:r>
              <a:rPr lang="en-IN" sz="1800" dirty="0"/>
              <a:t> ('d', C, L,'bior3.7',2);</a:t>
            </a:r>
            <a:br>
              <a:rPr lang="en-IN" sz="1800" dirty="0"/>
            </a:br>
            <a:r>
              <a:rPr lang="en-IN" sz="1800" dirty="0"/>
              <a:t>d1 = </a:t>
            </a:r>
            <a:r>
              <a:rPr lang="en-IN" sz="1800" dirty="0" err="1"/>
              <a:t>wrcoef</a:t>
            </a:r>
            <a:r>
              <a:rPr lang="en-IN" sz="1800" dirty="0"/>
              <a:t> ('d', C, L,'bior3.7',1);</a:t>
            </a:r>
            <a:br>
              <a:rPr lang="en-IN" sz="1800" dirty="0"/>
            </a:br>
            <a:r>
              <a:rPr lang="en-IN" sz="1800" dirty="0"/>
              <a:t>y= d9+d8+d7+d6+d5+d4+d3+d2+d1;</a:t>
            </a:r>
            <a:br>
              <a:rPr lang="en-IN" sz="1800" dirty="0"/>
            </a:br>
            <a:r>
              <a:rPr lang="en-IN" sz="1800" dirty="0"/>
              <a:t>subplot (2,1,2);</a:t>
            </a:r>
            <a:br>
              <a:rPr lang="en-IN" sz="1800" dirty="0"/>
            </a:br>
            <a:r>
              <a:rPr lang="en-IN" sz="1800" dirty="0"/>
              <a:t> plot(y);</a:t>
            </a:r>
            <a:br>
              <a:rPr lang="en-IN" sz="1800" dirty="0"/>
            </a:br>
            <a:r>
              <a:rPr lang="en-IN" sz="1800" dirty="0"/>
              <a:t> title ('ECG Signal after baseline wander REMOVED’);</a:t>
            </a:r>
            <a:br>
              <a:rPr lang="en-IN" sz="1800" dirty="0"/>
            </a:br>
            <a:r>
              <a:rPr lang="en-IN" sz="1800" dirty="0"/>
              <a:t>grid on</a:t>
            </a:r>
          </a:p>
        </p:txBody>
      </p:sp>
    </p:spTree>
    <p:extLst>
      <p:ext uri="{BB962C8B-B14F-4D97-AF65-F5344CB8AC3E}">
        <p14:creationId xmlns:p14="http://schemas.microsoft.com/office/powerpoint/2010/main" val="125296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arrow amid grey arrows">
            <a:extLst>
              <a:ext uri="{FF2B5EF4-FFF2-40B4-BE49-F238E27FC236}">
                <a16:creationId xmlns:a16="http://schemas.microsoft.com/office/drawing/2014/main" id="{C1944F89-C1CC-E66E-0A72-6ABC5B85EB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0258" b="147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FD5E1-ECD2-E5C6-C763-1111523D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7778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5787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72DA-D2B7-C11F-8316-4E5AA118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33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A24E0-CB73-1291-134F-B6B09213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60" y="355990"/>
            <a:ext cx="8239433" cy="64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4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FILTERING ECG SIGNALS</vt:lpstr>
      <vt:lpstr>MATLAB CODE TO FILTER POWERLINE WANDER:</vt:lpstr>
      <vt:lpstr>clear all; clc; close all; Fs = 360; Fnotch = 0.67;  BW = 5;  Apass = 1;  [b, a] = iirnotch (Fnotch/ (Fs/2), BW/(Fs/2), Apass); Hd = dfilt.df2 (b, a); x=load ('ecg.csv’); x1=x (:, 2);x2=x1./max(x1); subplot (3, 1, 1);  plot(x2);  title ('ECG Signal with baswline wander’);  grid ony0=filter (Hd, x2); subplot (3, 1, 2);  plot(y0);  title ('ECG signal with low-frequency noise (baswline wander) Removed'), grid onFnotch = 60;  BW = 120;  Apass = 1;  [b, a] = iirnotch (Fnotch/ (Fs/2), BW/ (Fs/2), Apass); Hd1 = dfilt.df2 (b, a);y1=filter (Hd1, y0); subplot (3, 1, 3); plot (y1); title ('ECG signal with power line noise Removed’); grid on</vt:lpstr>
      <vt:lpstr>OUTPUT</vt:lpstr>
      <vt:lpstr>PowerPoint Presentation</vt:lpstr>
      <vt:lpstr>MATLAB CODE FOR FILTERING BASELINE WANDER:</vt:lpstr>
      <vt:lpstr>x=load ('ecg.csv’); x1=x (:,2);x2=x1./1000; x2=x2*(170000:215000); subplot (2,1,1);  plot(x2);  title ('ECG Signal with baseline wander’);  grid on [C, L] = wavedec (x2,9,'bior3.7’);  % Decomposition  a9 = wrcoef ('a', C, L,'bior3.7',9);  % Approximate Component d9 = wrcoef ('d', C, L,'bior3.7',9);  % Detailed componentsd8 = wrcoef ('d', C, L,'bior3.7',8); d7 = wrcoef ('d', C, L,'bior3.7',7); d6 = wrcoef ('d', C, L,'bior3.7',6); d5 = wrcoef ('d', C, L,'bior3.7',5); d4 = wrcoef ('d', C, L,'bior3.7',4); d3 = wrcoef ('d', C, L,'bior3.7',3); d2 = wrcoef ('d', C, L,'bior3.7',2); d1 = wrcoef ('d', C, L,'bior3.7',1); y= d9+d8+d7+d6+d5+d4+d3+d2+d1; subplot (2,1,2);  plot(y);  title ('ECG Signal after baseline wander REMOVED’); grid on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 ECG SIGNALS</dc:title>
  <dc:creator>Rakeshram</dc:creator>
  <cp:lastModifiedBy>Rakeshram</cp:lastModifiedBy>
  <cp:revision>3</cp:revision>
  <dcterms:created xsi:type="dcterms:W3CDTF">2023-07-18T12:42:11Z</dcterms:created>
  <dcterms:modified xsi:type="dcterms:W3CDTF">2024-01-27T10:53:13Z</dcterms:modified>
</cp:coreProperties>
</file>