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4/28/2024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4/28/2024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4/28/2024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4/28/2024</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4/28/2024</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4/28/2024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4/28/2024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4/28/2024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4/28/2024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326" y="706582"/>
            <a:ext cx="7581721" cy="1055716"/>
          </a:xfrm>
        </p:spPr>
        <p:txBody>
          <a:bodyPr/>
          <a:lstStyle/>
          <a:p>
            <a:r>
              <a:rPr lang="en-GB" sz="4400" b="1" dirty="0" smtClean="0"/>
              <a:t>Task- 0</a:t>
            </a:r>
            <a:r>
              <a:rPr lang="en-GB" dirty="0" smtClean="0"/>
              <a:t/>
            </a:r>
            <a:br>
              <a:rPr lang="en-GB" dirty="0" smtClean="0"/>
            </a:br>
            <a:r>
              <a:rPr lang="en-GB" sz="2000" b="1" dirty="0" smtClean="0"/>
              <a:t>create table </a:t>
            </a:r>
            <a:r>
              <a:rPr lang="en-IN" sz="2000" b="1" dirty="0" smtClean="0"/>
              <a:t>query</a:t>
            </a:r>
            <a:endParaRPr lang="en-IN" sz="2000" b="1" dirty="0"/>
          </a:p>
        </p:txBody>
      </p:sp>
      <p:sp>
        <p:nvSpPr>
          <p:cNvPr id="3" name="Subtitle 2"/>
          <p:cNvSpPr>
            <a:spLocks noGrp="1"/>
          </p:cNvSpPr>
          <p:nvPr>
            <p:ph type="subTitle" idx="1"/>
          </p:nvPr>
        </p:nvSpPr>
        <p:spPr>
          <a:xfrm>
            <a:off x="1005326" y="2011680"/>
            <a:ext cx="9402208" cy="4017818"/>
          </a:xfrm>
        </p:spPr>
        <p:txBody>
          <a:bodyPr>
            <a:normAutofit lnSpcReduction="10000"/>
          </a:bodyPr>
          <a:lstStyle/>
          <a:p>
            <a:r>
              <a:rPr lang="en-GB" b="1" i="1" dirty="0" smtClean="0">
                <a:solidFill>
                  <a:schemeClr val="bg1"/>
                </a:solidFill>
              </a:rPr>
              <a:t>------ </a:t>
            </a:r>
            <a:r>
              <a:rPr lang="en-GB" b="1" i="1" dirty="0">
                <a:solidFill>
                  <a:schemeClr val="bg1"/>
                </a:solidFill>
              </a:rPr>
              <a:t>create table</a:t>
            </a:r>
            <a:r>
              <a:rPr lang="en-GB" b="1" i="1" dirty="0" smtClean="0">
                <a:solidFill>
                  <a:schemeClr val="bg1"/>
                </a:solidFill>
              </a:rPr>
              <a:t> </a:t>
            </a:r>
            <a:r>
              <a:rPr lang="en-GB" b="1" i="1" dirty="0" err="1" smtClean="0">
                <a:solidFill>
                  <a:schemeClr val="bg1"/>
                </a:solidFill>
              </a:rPr>
              <a:t>ipl_ball</a:t>
            </a:r>
            <a:endParaRPr lang="en-GB" b="1" i="1" dirty="0" smtClean="0">
              <a:solidFill>
                <a:schemeClr val="bg1"/>
              </a:solidFill>
            </a:endParaRPr>
          </a:p>
          <a:p>
            <a:r>
              <a:rPr lang="en-IN" b="1" i="1" dirty="0">
                <a:solidFill>
                  <a:schemeClr val="bg1"/>
                </a:solidFill>
              </a:rPr>
              <a:t>create table </a:t>
            </a:r>
            <a:r>
              <a:rPr lang="en-IN" b="1" i="1" dirty="0" err="1">
                <a:solidFill>
                  <a:schemeClr val="bg1"/>
                </a:solidFill>
              </a:rPr>
              <a:t>IPL_Ball</a:t>
            </a:r>
            <a:endParaRPr lang="en-IN" b="1" i="1" dirty="0">
              <a:solidFill>
                <a:schemeClr val="bg1"/>
              </a:solidFill>
            </a:endParaRPr>
          </a:p>
          <a:p>
            <a:r>
              <a:rPr lang="en-IN" b="1" i="1" dirty="0">
                <a:solidFill>
                  <a:schemeClr val="bg1"/>
                </a:solidFill>
              </a:rPr>
              <a:t>(id </a:t>
            </a:r>
            <a:r>
              <a:rPr lang="en-IN" b="1" i="1" dirty="0" err="1">
                <a:solidFill>
                  <a:schemeClr val="bg1"/>
                </a:solidFill>
              </a:rPr>
              <a:t>int</a:t>
            </a:r>
            <a:r>
              <a:rPr lang="en-IN" b="1" i="1" dirty="0">
                <a:solidFill>
                  <a:schemeClr val="bg1"/>
                </a:solidFill>
              </a:rPr>
              <a:t>, inning </a:t>
            </a:r>
            <a:r>
              <a:rPr lang="en-IN" b="1" i="1" dirty="0" err="1">
                <a:solidFill>
                  <a:schemeClr val="bg1"/>
                </a:solidFill>
              </a:rPr>
              <a:t>int</a:t>
            </a:r>
            <a:r>
              <a:rPr lang="en-IN" b="1" i="1" dirty="0">
                <a:solidFill>
                  <a:schemeClr val="bg1"/>
                </a:solidFill>
              </a:rPr>
              <a:t>, over </a:t>
            </a:r>
            <a:r>
              <a:rPr lang="en-IN" b="1" i="1" dirty="0" err="1">
                <a:solidFill>
                  <a:schemeClr val="bg1"/>
                </a:solidFill>
              </a:rPr>
              <a:t>int</a:t>
            </a:r>
            <a:r>
              <a:rPr lang="en-IN" b="1" i="1" dirty="0">
                <a:solidFill>
                  <a:schemeClr val="bg1"/>
                </a:solidFill>
              </a:rPr>
              <a:t>, ball </a:t>
            </a:r>
            <a:r>
              <a:rPr lang="en-IN" b="1" i="1" dirty="0" err="1">
                <a:solidFill>
                  <a:schemeClr val="bg1"/>
                </a:solidFill>
              </a:rPr>
              <a:t>int</a:t>
            </a:r>
            <a:r>
              <a:rPr lang="en-IN" b="1" i="1" dirty="0">
                <a:solidFill>
                  <a:schemeClr val="bg1"/>
                </a:solidFill>
              </a:rPr>
              <a:t>, batsman varchar, </a:t>
            </a:r>
            <a:r>
              <a:rPr lang="en-IN" b="1" i="1" dirty="0" err="1">
                <a:solidFill>
                  <a:schemeClr val="bg1"/>
                </a:solidFill>
              </a:rPr>
              <a:t>non_striker</a:t>
            </a:r>
            <a:r>
              <a:rPr lang="en-IN" b="1" i="1" dirty="0">
                <a:solidFill>
                  <a:schemeClr val="bg1"/>
                </a:solidFill>
              </a:rPr>
              <a:t> varchar, bowler varchar, </a:t>
            </a:r>
            <a:r>
              <a:rPr lang="en-IN" b="1" i="1" dirty="0" err="1">
                <a:solidFill>
                  <a:schemeClr val="bg1"/>
                </a:solidFill>
              </a:rPr>
              <a:t>batsman_runs</a:t>
            </a:r>
            <a:r>
              <a:rPr lang="en-IN" b="1" i="1" dirty="0">
                <a:solidFill>
                  <a:schemeClr val="bg1"/>
                </a:solidFill>
              </a:rPr>
              <a:t> </a:t>
            </a:r>
            <a:r>
              <a:rPr lang="en-IN" b="1" i="1" dirty="0" err="1">
                <a:solidFill>
                  <a:schemeClr val="bg1"/>
                </a:solidFill>
              </a:rPr>
              <a:t>int</a:t>
            </a:r>
            <a:r>
              <a:rPr lang="en-IN" b="1" i="1" dirty="0">
                <a:solidFill>
                  <a:schemeClr val="bg1"/>
                </a:solidFill>
              </a:rPr>
              <a:t>, </a:t>
            </a:r>
          </a:p>
          <a:p>
            <a:r>
              <a:rPr lang="en-IN" b="1" i="1" dirty="0">
                <a:solidFill>
                  <a:schemeClr val="bg1"/>
                </a:solidFill>
              </a:rPr>
              <a:t> </a:t>
            </a:r>
            <a:r>
              <a:rPr lang="en-IN" b="1" i="1" dirty="0" err="1">
                <a:solidFill>
                  <a:schemeClr val="bg1"/>
                </a:solidFill>
              </a:rPr>
              <a:t>extra_runs</a:t>
            </a:r>
            <a:r>
              <a:rPr lang="en-IN" b="1" i="1" dirty="0">
                <a:solidFill>
                  <a:schemeClr val="bg1"/>
                </a:solidFill>
              </a:rPr>
              <a:t> </a:t>
            </a:r>
            <a:r>
              <a:rPr lang="en-IN" b="1" i="1" dirty="0" err="1">
                <a:solidFill>
                  <a:schemeClr val="bg1"/>
                </a:solidFill>
              </a:rPr>
              <a:t>int</a:t>
            </a:r>
            <a:r>
              <a:rPr lang="en-IN" b="1" i="1" dirty="0">
                <a:solidFill>
                  <a:schemeClr val="bg1"/>
                </a:solidFill>
              </a:rPr>
              <a:t>, </a:t>
            </a:r>
            <a:r>
              <a:rPr lang="en-IN" b="1" i="1" dirty="0" err="1">
                <a:solidFill>
                  <a:schemeClr val="bg1"/>
                </a:solidFill>
              </a:rPr>
              <a:t>total_runs</a:t>
            </a:r>
            <a:r>
              <a:rPr lang="en-IN" b="1" i="1" dirty="0">
                <a:solidFill>
                  <a:schemeClr val="bg1"/>
                </a:solidFill>
              </a:rPr>
              <a:t> </a:t>
            </a:r>
            <a:r>
              <a:rPr lang="en-IN" b="1" i="1" dirty="0" err="1">
                <a:solidFill>
                  <a:schemeClr val="bg1"/>
                </a:solidFill>
              </a:rPr>
              <a:t>int</a:t>
            </a:r>
            <a:r>
              <a:rPr lang="en-IN" b="1" i="1" dirty="0">
                <a:solidFill>
                  <a:schemeClr val="bg1"/>
                </a:solidFill>
              </a:rPr>
              <a:t>, </a:t>
            </a:r>
            <a:r>
              <a:rPr lang="en-IN" b="1" i="1" dirty="0" err="1">
                <a:solidFill>
                  <a:schemeClr val="bg1"/>
                </a:solidFill>
              </a:rPr>
              <a:t>is_wicket</a:t>
            </a:r>
            <a:r>
              <a:rPr lang="en-IN" b="1" i="1" dirty="0">
                <a:solidFill>
                  <a:schemeClr val="bg1"/>
                </a:solidFill>
              </a:rPr>
              <a:t> </a:t>
            </a:r>
            <a:r>
              <a:rPr lang="en-IN" b="1" i="1" dirty="0" err="1">
                <a:solidFill>
                  <a:schemeClr val="bg1"/>
                </a:solidFill>
              </a:rPr>
              <a:t>int</a:t>
            </a:r>
            <a:r>
              <a:rPr lang="en-IN" b="1" i="1" dirty="0">
                <a:solidFill>
                  <a:schemeClr val="bg1"/>
                </a:solidFill>
              </a:rPr>
              <a:t>, </a:t>
            </a:r>
            <a:r>
              <a:rPr lang="en-IN" b="1" i="1" dirty="0" err="1">
                <a:solidFill>
                  <a:schemeClr val="bg1"/>
                </a:solidFill>
              </a:rPr>
              <a:t>dismissal_kind</a:t>
            </a:r>
            <a:r>
              <a:rPr lang="en-IN" b="1" i="1" dirty="0">
                <a:solidFill>
                  <a:schemeClr val="bg1"/>
                </a:solidFill>
              </a:rPr>
              <a:t> varchar,	</a:t>
            </a:r>
            <a:r>
              <a:rPr lang="en-IN" b="1" i="1" dirty="0" err="1">
                <a:solidFill>
                  <a:schemeClr val="bg1"/>
                </a:solidFill>
              </a:rPr>
              <a:t>player_dismissed</a:t>
            </a:r>
            <a:r>
              <a:rPr lang="en-IN" b="1" i="1" dirty="0">
                <a:solidFill>
                  <a:schemeClr val="bg1"/>
                </a:solidFill>
              </a:rPr>
              <a:t> varchar, fielder varchar, </a:t>
            </a:r>
            <a:r>
              <a:rPr lang="en-IN" b="1" i="1" dirty="0" err="1">
                <a:solidFill>
                  <a:schemeClr val="bg1"/>
                </a:solidFill>
              </a:rPr>
              <a:t>extras_type</a:t>
            </a:r>
            <a:r>
              <a:rPr lang="en-IN" b="1" i="1" dirty="0">
                <a:solidFill>
                  <a:schemeClr val="bg1"/>
                </a:solidFill>
              </a:rPr>
              <a:t> varchar,	</a:t>
            </a:r>
            <a:r>
              <a:rPr lang="en-IN" b="1" i="1" dirty="0" err="1">
                <a:solidFill>
                  <a:schemeClr val="bg1"/>
                </a:solidFill>
              </a:rPr>
              <a:t>batting_team</a:t>
            </a:r>
            <a:r>
              <a:rPr lang="en-IN" b="1" i="1" dirty="0">
                <a:solidFill>
                  <a:schemeClr val="bg1"/>
                </a:solidFill>
              </a:rPr>
              <a:t> varchar,</a:t>
            </a:r>
          </a:p>
          <a:p>
            <a:r>
              <a:rPr lang="en-IN" b="1" i="1" dirty="0">
                <a:solidFill>
                  <a:schemeClr val="bg1"/>
                </a:solidFill>
              </a:rPr>
              <a:t> </a:t>
            </a:r>
            <a:r>
              <a:rPr lang="en-IN" b="1" i="1" dirty="0" err="1">
                <a:solidFill>
                  <a:schemeClr val="bg1"/>
                </a:solidFill>
              </a:rPr>
              <a:t>bowling_team</a:t>
            </a:r>
            <a:r>
              <a:rPr lang="en-IN" b="1" i="1" dirty="0">
                <a:solidFill>
                  <a:schemeClr val="bg1"/>
                </a:solidFill>
              </a:rPr>
              <a:t> varchar</a:t>
            </a:r>
            <a:r>
              <a:rPr lang="en-IN" b="1" i="1" dirty="0" smtClean="0">
                <a:solidFill>
                  <a:schemeClr val="bg1"/>
                </a:solidFill>
              </a:rPr>
              <a:t>);</a:t>
            </a:r>
          </a:p>
          <a:p>
            <a:endParaRPr lang="en-GB" b="1" i="1" dirty="0" smtClean="0">
              <a:solidFill>
                <a:schemeClr val="bg1"/>
              </a:solidFill>
            </a:endParaRPr>
          </a:p>
          <a:p>
            <a:r>
              <a:rPr lang="en-GB" b="1" i="1" dirty="0" smtClean="0">
                <a:solidFill>
                  <a:schemeClr val="bg1"/>
                </a:solidFill>
              </a:rPr>
              <a:t>----- Import data from csv</a:t>
            </a:r>
          </a:p>
          <a:p>
            <a:r>
              <a:rPr lang="en-IN" b="1" i="1" dirty="0">
                <a:solidFill>
                  <a:schemeClr val="bg1"/>
                </a:solidFill>
              </a:rPr>
              <a:t>copy </a:t>
            </a:r>
            <a:r>
              <a:rPr lang="en-IN" b="1" i="1" dirty="0" err="1">
                <a:solidFill>
                  <a:schemeClr val="bg1"/>
                </a:solidFill>
              </a:rPr>
              <a:t>ipl_ball</a:t>
            </a:r>
            <a:r>
              <a:rPr lang="en-IN" b="1" i="1" dirty="0">
                <a:solidFill>
                  <a:schemeClr val="bg1"/>
                </a:solidFill>
              </a:rPr>
              <a:t> from 'C:\Program Files\PostgreSQL\16\data\</a:t>
            </a:r>
            <a:r>
              <a:rPr lang="en-IN" b="1" i="1" dirty="0" err="1">
                <a:solidFill>
                  <a:schemeClr val="bg1"/>
                </a:solidFill>
              </a:rPr>
              <a:t>data_copy</a:t>
            </a:r>
            <a:r>
              <a:rPr lang="en-IN" b="1" i="1" dirty="0">
                <a:solidFill>
                  <a:schemeClr val="bg1"/>
                </a:solidFill>
              </a:rPr>
              <a:t>\IPL_Ball.csv' </a:t>
            </a:r>
            <a:r>
              <a:rPr lang="en-IN" b="1" i="1" dirty="0" err="1">
                <a:solidFill>
                  <a:schemeClr val="bg1"/>
                </a:solidFill>
              </a:rPr>
              <a:t>delimiter','csv</a:t>
            </a:r>
            <a:r>
              <a:rPr lang="en-IN" b="1" i="1" dirty="0">
                <a:solidFill>
                  <a:schemeClr val="bg1"/>
                </a:solidFill>
              </a:rPr>
              <a:t> header;</a:t>
            </a:r>
          </a:p>
        </p:txBody>
      </p:sp>
      <p:sp>
        <p:nvSpPr>
          <p:cNvPr id="4" name="TextBox 3"/>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1</a:t>
            </a:r>
            <a:endParaRPr lang="en-IN" sz="2800" b="1" dirty="0">
              <a:ln>
                <a:solidFill>
                  <a:schemeClr val="bg1"/>
                </a:solidFill>
              </a:ln>
              <a:solidFill>
                <a:schemeClr val="tx1"/>
              </a:solidFill>
            </a:endParaRPr>
          </a:p>
        </p:txBody>
      </p:sp>
    </p:spTree>
    <p:extLst>
      <p:ext uri="{BB962C8B-B14F-4D97-AF65-F5344CB8AC3E}">
        <p14:creationId xmlns:p14="http://schemas.microsoft.com/office/powerpoint/2010/main" val="277078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086" y="736599"/>
            <a:ext cx="8825659" cy="1674091"/>
          </a:xfrm>
        </p:spPr>
        <p:txBody>
          <a:bodyPr/>
          <a:lstStyle/>
          <a:p>
            <a:pPr algn="ctr"/>
            <a:r>
              <a:rPr lang="en-GB" b="1" dirty="0" smtClean="0"/>
              <a:t>Task- 3 OUTPUT</a:t>
            </a:r>
            <a:br>
              <a:rPr lang="en-GB" b="1" dirty="0" smtClean="0"/>
            </a:br>
            <a:r>
              <a:rPr lang="en-GB" sz="2400" b="1" dirty="0" smtClean="0"/>
              <a:t>top 10 </a:t>
            </a:r>
            <a:r>
              <a:rPr lang="en-GB" sz="2400" b="1" dirty="0"/>
              <a:t>Hard-hitting </a:t>
            </a:r>
            <a:r>
              <a:rPr lang="en-GB" sz="2400" b="1" dirty="0" smtClean="0"/>
              <a:t>players</a:t>
            </a:r>
            <a:r>
              <a:rPr lang="en-GB" b="1" dirty="0" smtClean="0"/>
              <a:t/>
            </a:r>
            <a:br>
              <a:rPr lang="en-GB" b="1" dirty="0" smtClean="0"/>
            </a:br>
            <a:endParaRPr lang="en-IN" dirty="0"/>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10</a:t>
            </a:r>
            <a:endParaRPr lang="en-IN" sz="2400" b="1" dirty="0">
              <a:ln>
                <a:solidFill>
                  <a:schemeClr val="bg1"/>
                </a:solidFill>
              </a:ln>
              <a:solidFill>
                <a:schemeClr val="tx1"/>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33" y="2806790"/>
            <a:ext cx="11843674" cy="3424677"/>
          </a:xfrm>
        </p:spPr>
      </p:pic>
    </p:spTree>
    <p:extLst>
      <p:ext uri="{BB962C8B-B14F-4D97-AF65-F5344CB8AC3E}">
        <p14:creationId xmlns:p14="http://schemas.microsoft.com/office/powerpoint/2010/main" val="522190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781" y="769852"/>
            <a:ext cx="8825659" cy="1562100"/>
          </a:xfrm>
        </p:spPr>
        <p:txBody>
          <a:bodyPr/>
          <a:lstStyle/>
          <a:p>
            <a:pPr algn="ctr"/>
            <a:r>
              <a:rPr lang="en-GB" b="1" dirty="0" smtClean="0"/>
              <a:t>Task- 3 OUTPUT</a:t>
            </a:r>
            <a:br>
              <a:rPr lang="en-GB" b="1" dirty="0" smtClean="0"/>
            </a:br>
            <a:r>
              <a:rPr lang="en-GB" sz="2400" b="1" dirty="0"/>
              <a:t>top 10 Hard-hitting players</a:t>
            </a:r>
            <a:r>
              <a:rPr lang="en-GB" b="1" dirty="0" smtClean="0"/>
              <a:t/>
            </a:r>
            <a:br>
              <a:rPr lang="en-GB" b="1" dirty="0" smtClean="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11</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918" y="2184397"/>
            <a:ext cx="7146661" cy="4605867"/>
          </a:xfrm>
        </p:spPr>
      </p:pic>
    </p:spTree>
    <p:extLst>
      <p:ext uri="{BB962C8B-B14F-4D97-AF65-F5344CB8AC3E}">
        <p14:creationId xmlns:p14="http://schemas.microsoft.com/office/powerpoint/2010/main" val="2766248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0348" y="648395"/>
            <a:ext cx="10528992" cy="1662546"/>
          </a:xfrm>
        </p:spPr>
        <p:txBody>
          <a:bodyPr/>
          <a:lstStyle/>
          <a:p>
            <a:r>
              <a:rPr lang="en-GB" sz="4000" b="1" dirty="0"/>
              <a:t>T</a:t>
            </a:r>
            <a:r>
              <a:rPr lang="en-GB" sz="4000" b="1" dirty="0" smtClean="0"/>
              <a:t>ask- </a:t>
            </a:r>
            <a:r>
              <a:rPr lang="en-GB" sz="4000" b="1" dirty="0"/>
              <a:t>4</a:t>
            </a:r>
            <a:r>
              <a:rPr lang="en-GB" dirty="0" smtClean="0"/>
              <a:t/>
            </a:r>
            <a:br>
              <a:rPr lang="en-GB" dirty="0" smtClean="0"/>
            </a:br>
            <a:r>
              <a:rPr lang="en-GB" sz="1300" b="1" dirty="0"/>
              <a:t>Your first priority is to get 2-3 bowlers with good economy who have bowled at least 500</a:t>
            </a:r>
            <a:br>
              <a:rPr lang="en-GB" sz="1300" b="1" dirty="0"/>
            </a:br>
            <a:r>
              <a:rPr lang="en-GB" sz="1300" b="1" dirty="0"/>
              <a:t>balls in IPL so </a:t>
            </a:r>
            <a:r>
              <a:rPr lang="en-GB" sz="1300" b="1" dirty="0" err="1"/>
              <a:t>far.To</a:t>
            </a:r>
            <a:r>
              <a:rPr lang="en-GB" sz="1300" b="1" dirty="0"/>
              <a:t> do that you have to make a list of 10 players you want to bid in the</a:t>
            </a:r>
            <a:br>
              <a:rPr lang="en-GB" sz="1300" b="1" dirty="0"/>
            </a:br>
            <a:r>
              <a:rPr lang="en-GB" sz="1300" b="1" dirty="0"/>
              <a:t>auction so that when you try to grab them in auction you should not pay the amount</a:t>
            </a:r>
            <a:br>
              <a:rPr lang="en-GB" sz="1300" b="1" dirty="0"/>
            </a:br>
            <a:r>
              <a:rPr lang="en-GB" sz="1300" b="1" dirty="0"/>
              <a:t>greater than you have in the purse for a particular player.(economy can be calculated by</a:t>
            </a:r>
            <a:br>
              <a:rPr lang="en-GB" sz="1300" b="1" dirty="0"/>
            </a:br>
            <a:r>
              <a:rPr lang="en-GB" sz="1300" b="1" dirty="0"/>
              <a:t>dividing total runs conceded with total overs bowled)</a:t>
            </a:r>
            <a:endParaRPr lang="en-IN" sz="1300" b="1" dirty="0"/>
          </a:p>
        </p:txBody>
      </p:sp>
      <p:sp>
        <p:nvSpPr>
          <p:cNvPr id="3" name="Subtitle 2"/>
          <p:cNvSpPr>
            <a:spLocks noGrp="1"/>
          </p:cNvSpPr>
          <p:nvPr>
            <p:ph type="subTitle" idx="1"/>
          </p:nvPr>
        </p:nvSpPr>
        <p:spPr>
          <a:xfrm>
            <a:off x="863600" y="2535383"/>
            <a:ext cx="8672176" cy="3715789"/>
          </a:xfrm>
        </p:spPr>
        <p:txBody>
          <a:bodyPr>
            <a:normAutofit lnSpcReduction="10000"/>
          </a:bodyPr>
          <a:lstStyle/>
          <a:p>
            <a:r>
              <a:rPr lang="en-GB" b="1" i="1" dirty="0">
                <a:solidFill>
                  <a:schemeClr val="bg1"/>
                </a:solidFill>
              </a:rPr>
              <a:t>select * from</a:t>
            </a:r>
          </a:p>
          <a:p>
            <a:r>
              <a:rPr lang="en-GB" b="1" i="1" dirty="0">
                <a:solidFill>
                  <a:schemeClr val="bg1"/>
                </a:solidFill>
              </a:rPr>
              <a:t>(select bowler, round((sum(</a:t>
            </a:r>
            <a:r>
              <a:rPr lang="en-GB" b="1" i="1" dirty="0" err="1">
                <a:solidFill>
                  <a:schemeClr val="bg1"/>
                </a:solidFill>
              </a:rPr>
              <a:t>total_runs</a:t>
            </a:r>
            <a:r>
              <a:rPr lang="en-GB" b="1" i="1" dirty="0">
                <a:solidFill>
                  <a:schemeClr val="bg1"/>
                </a:solidFill>
              </a:rPr>
              <a:t>)*1.0/(count(ball)/6.0)*1.0),2) as economy,</a:t>
            </a:r>
          </a:p>
          <a:p>
            <a:r>
              <a:rPr lang="en-GB" b="1" i="1" dirty="0">
                <a:solidFill>
                  <a:schemeClr val="bg1"/>
                </a:solidFill>
              </a:rPr>
              <a:t>sum(</a:t>
            </a:r>
            <a:r>
              <a:rPr lang="en-GB" b="1" i="1" dirty="0" err="1">
                <a:solidFill>
                  <a:schemeClr val="bg1"/>
                </a:solidFill>
              </a:rPr>
              <a:t>total_runs</a:t>
            </a:r>
            <a:r>
              <a:rPr lang="en-GB" b="1" i="1" dirty="0">
                <a:solidFill>
                  <a:schemeClr val="bg1"/>
                </a:solidFill>
              </a:rPr>
              <a:t>) as </a:t>
            </a:r>
            <a:r>
              <a:rPr lang="en-GB" b="1" i="1" dirty="0" err="1">
                <a:solidFill>
                  <a:schemeClr val="bg1"/>
                </a:solidFill>
              </a:rPr>
              <a:t>total_runs</a:t>
            </a:r>
            <a:r>
              <a:rPr lang="en-GB" b="1" i="1" dirty="0">
                <a:solidFill>
                  <a:schemeClr val="bg1"/>
                </a:solidFill>
              </a:rPr>
              <a:t>,</a:t>
            </a:r>
          </a:p>
          <a:p>
            <a:r>
              <a:rPr lang="en-GB" b="1" i="1" dirty="0">
                <a:solidFill>
                  <a:schemeClr val="bg1"/>
                </a:solidFill>
              </a:rPr>
              <a:t>count(ball) as </a:t>
            </a:r>
            <a:r>
              <a:rPr lang="en-GB" b="1" i="1" dirty="0" err="1">
                <a:solidFill>
                  <a:schemeClr val="bg1"/>
                </a:solidFill>
              </a:rPr>
              <a:t>total_balls_throw</a:t>
            </a:r>
            <a:r>
              <a:rPr lang="en-GB" b="1" i="1" dirty="0">
                <a:solidFill>
                  <a:schemeClr val="bg1"/>
                </a:solidFill>
              </a:rPr>
              <a:t>, </a:t>
            </a:r>
          </a:p>
          <a:p>
            <a:r>
              <a:rPr lang="en-GB" b="1" i="1" dirty="0">
                <a:solidFill>
                  <a:schemeClr val="bg1"/>
                </a:solidFill>
              </a:rPr>
              <a:t>count(ball)/6 as </a:t>
            </a:r>
            <a:r>
              <a:rPr lang="en-GB" b="1" i="1" dirty="0" err="1">
                <a:solidFill>
                  <a:schemeClr val="bg1"/>
                </a:solidFill>
              </a:rPr>
              <a:t>total_over</a:t>
            </a:r>
            <a:endParaRPr lang="en-GB" b="1" i="1" dirty="0">
              <a:solidFill>
                <a:schemeClr val="bg1"/>
              </a:solidFill>
            </a:endParaRPr>
          </a:p>
          <a:p>
            <a:r>
              <a:rPr lang="en-GB" b="1" i="1" dirty="0">
                <a:solidFill>
                  <a:schemeClr val="bg1"/>
                </a:solidFill>
              </a:rPr>
              <a:t>from </a:t>
            </a:r>
            <a:r>
              <a:rPr lang="en-GB" b="1" i="1" dirty="0" err="1">
                <a:solidFill>
                  <a:schemeClr val="bg1"/>
                </a:solidFill>
              </a:rPr>
              <a:t>ipl_ball</a:t>
            </a:r>
            <a:r>
              <a:rPr lang="en-GB" b="1" i="1" dirty="0">
                <a:solidFill>
                  <a:schemeClr val="bg1"/>
                </a:solidFill>
              </a:rPr>
              <a:t> group by bowler) as a </a:t>
            </a:r>
          </a:p>
          <a:p>
            <a:r>
              <a:rPr lang="en-GB" b="1" i="1" dirty="0">
                <a:solidFill>
                  <a:schemeClr val="bg1"/>
                </a:solidFill>
              </a:rPr>
              <a:t>where </a:t>
            </a:r>
            <a:r>
              <a:rPr lang="en-GB" b="1" i="1" dirty="0" err="1">
                <a:solidFill>
                  <a:schemeClr val="bg1"/>
                </a:solidFill>
              </a:rPr>
              <a:t>a.total_balls_throw</a:t>
            </a:r>
            <a:r>
              <a:rPr lang="en-GB" b="1" i="1" dirty="0">
                <a:solidFill>
                  <a:schemeClr val="bg1"/>
                </a:solidFill>
              </a:rPr>
              <a:t> &gt;= 500</a:t>
            </a:r>
          </a:p>
          <a:p>
            <a:r>
              <a:rPr lang="en-GB" b="1" i="1" dirty="0">
                <a:solidFill>
                  <a:schemeClr val="bg1"/>
                </a:solidFill>
              </a:rPr>
              <a:t>order by </a:t>
            </a:r>
            <a:r>
              <a:rPr lang="en-GB" b="1" i="1" dirty="0" err="1">
                <a:solidFill>
                  <a:schemeClr val="bg1"/>
                </a:solidFill>
              </a:rPr>
              <a:t>a.economy</a:t>
            </a:r>
            <a:r>
              <a:rPr lang="en-GB" b="1" i="1" dirty="0">
                <a:solidFill>
                  <a:schemeClr val="bg1"/>
                </a:solidFill>
              </a:rPr>
              <a:t> </a:t>
            </a:r>
            <a:r>
              <a:rPr lang="en-GB" b="1" i="1" dirty="0" err="1">
                <a:solidFill>
                  <a:schemeClr val="bg1"/>
                </a:solidFill>
              </a:rPr>
              <a:t>desc</a:t>
            </a:r>
            <a:endParaRPr lang="en-GB" b="1" i="1" dirty="0">
              <a:solidFill>
                <a:schemeClr val="bg1"/>
              </a:solidFill>
            </a:endParaRPr>
          </a:p>
          <a:p>
            <a:r>
              <a:rPr lang="en-GB" b="1" i="1" dirty="0">
                <a:solidFill>
                  <a:schemeClr val="bg1"/>
                </a:solidFill>
              </a:rPr>
              <a:t>limit 10;</a:t>
            </a:r>
            <a:endParaRPr lang="en-IN" b="1" i="1" dirty="0">
              <a:solidFill>
                <a:schemeClr val="bg1"/>
              </a:solidFill>
            </a:endParaRP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12</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2826177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GB" b="1" dirty="0" smtClean="0"/>
              <a:t>Task- 4 OUTPUT</a:t>
            </a:r>
            <a:br>
              <a:rPr lang="en-GB" b="1" dirty="0" smtClean="0"/>
            </a:br>
            <a:r>
              <a:rPr lang="en-GB" sz="2400" b="1" dirty="0" smtClean="0"/>
              <a:t>top 10 bowler with </a:t>
            </a:r>
            <a:r>
              <a:rPr lang="en-GB" sz="2400" b="1" dirty="0"/>
              <a:t>good economy</a:t>
            </a:r>
            <a:r>
              <a:rPr lang="en-GB" b="1" dirty="0"/>
              <a:t> </a:t>
            </a:r>
            <a:r>
              <a:rPr lang="en-GB" b="1" dirty="0" smtClean="0"/>
              <a:t/>
            </a:r>
            <a:br>
              <a:rPr lang="en-GB" b="1" dirty="0" smtClean="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372" y="2410690"/>
            <a:ext cx="10741833" cy="4305993"/>
          </a:xfrm>
        </p:spPr>
      </p:pic>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13</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4213959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781" y="569179"/>
            <a:ext cx="8825659" cy="1562100"/>
          </a:xfrm>
        </p:spPr>
        <p:txBody>
          <a:bodyPr/>
          <a:lstStyle/>
          <a:p>
            <a:pPr algn="ctr"/>
            <a:r>
              <a:rPr lang="en-GB" b="1" dirty="0" smtClean="0"/>
              <a:t>Task- 4 OUTPUT</a:t>
            </a:r>
            <a:br>
              <a:rPr lang="en-GB" b="1" dirty="0" smtClean="0"/>
            </a:br>
            <a:r>
              <a:rPr lang="en-GB" sz="2400" b="1" dirty="0"/>
              <a:t>top 10 bowler with good economy</a:t>
            </a:r>
            <a:endParaRPr lang="en-IN" dirty="0"/>
          </a:p>
        </p:txBody>
      </p:sp>
      <p:sp>
        <p:nvSpPr>
          <p:cNvPr id="9" name="TextBox 8"/>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14</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985" y="2221113"/>
            <a:ext cx="7812776" cy="4611947"/>
          </a:xfrm>
        </p:spPr>
      </p:pic>
    </p:spTree>
    <p:extLst>
      <p:ext uri="{BB962C8B-B14F-4D97-AF65-F5344CB8AC3E}">
        <p14:creationId xmlns:p14="http://schemas.microsoft.com/office/powerpoint/2010/main" val="3502055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0348" y="631770"/>
            <a:ext cx="10528992" cy="1753988"/>
          </a:xfrm>
        </p:spPr>
        <p:txBody>
          <a:bodyPr/>
          <a:lstStyle/>
          <a:p>
            <a:r>
              <a:rPr lang="en-GB" sz="4000" b="1" dirty="0"/>
              <a:t>T</a:t>
            </a:r>
            <a:r>
              <a:rPr lang="en-GB" sz="4000" b="1" dirty="0" smtClean="0"/>
              <a:t>ask- 5</a:t>
            </a:r>
            <a:r>
              <a:rPr lang="en-GB" dirty="0" smtClean="0"/>
              <a:t/>
            </a:r>
            <a:br>
              <a:rPr lang="en-GB" dirty="0" smtClean="0"/>
            </a:br>
            <a:r>
              <a:rPr lang="en-GB" sz="1300" b="1" dirty="0" smtClean="0"/>
              <a:t>Now </a:t>
            </a:r>
            <a:r>
              <a:rPr lang="en-GB" sz="1300" b="1" dirty="0"/>
              <a:t>you need to get 2-3 bowlers with the best strike rate and who have bowled at least</a:t>
            </a:r>
            <a:br>
              <a:rPr lang="en-GB" sz="1300" b="1" dirty="0"/>
            </a:br>
            <a:r>
              <a:rPr lang="en-GB" sz="1300" b="1" dirty="0"/>
              <a:t>500 balls in IPL so </a:t>
            </a:r>
            <a:r>
              <a:rPr lang="en-GB" sz="1300" b="1" dirty="0" err="1"/>
              <a:t>far.To</a:t>
            </a:r>
            <a:r>
              <a:rPr lang="en-GB" sz="1300" b="1" dirty="0"/>
              <a:t> do that you have to make a list of 10 players you want to bid in</a:t>
            </a:r>
            <a:br>
              <a:rPr lang="en-GB" sz="1300" b="1" dirty="0"/>
            </a:br>
            <a:r>
              <a:rPr lang="en-GB" sz="1300" b="1" dirty="0"/>
              <a:t>the auction so that when you try to grab them in auction you should not pay the amount</a:t>
            </a:r>
            <a:br>
              <a:rPr lang="en-GB" sz="1300" b="1" dirty="0"/>
            </a:br>
            <a:r>
              <a:rPr lang="en-GB" sz="1300" b="1" dirty="0"/>
              <a:t>greater than you have in the purse for a particular player.</a:t>
            </a:r>
            <a:br>
              <a:rPr lang="en-GB" sz="1300" b="1" dirty="0"/>
            </a:br>
            <a:r>
              <a:rPr lang="en-GB" sz="1300" b="1" dirty="0"/>
              <a:t>(strike rate of a bowler can be calculated by number of balls bowled divided by total wickets</a:t>
            </a:r>
            <a:br>
              <a:rPr lang="en-GB" sz="1300" b="1" dirty="0"/>
            </a:br>
            <a:r>
              <a:rPr lang="en-GB" sz="1300" b="1" dirty="0"/>
              <a:t>taken )</a:t>
            </a:r>
            <a:endParaRPr lang="en-IN" sz="1300" b="1" dirty="0"/>
          </a:p>
        </p:txBody>
      </p:sp>
      <p:sp>
        <p:nvSpPr>
          <p:cNvPr id="3" name="Subtitle 2"/>
          <p:cNvSpPr>
            <a:spLocks noGrp="1"/>
          </p:cNvSpPr>
          <p:nvPr>
            <p:ph type="subTitle" idx="1"/>
          </p:nvPr>
        </p:nvSpPr>
        <p:spPr>
          <a:xfrm>
            <a:off x="838661" y="2610200"/>
            <a:ext cx="8672176" cy="3715789"/>
          </a:xfrm>
        </p:spPr>
        <p:txBody>
          <a:bodyPr>
            <a:normAutofit/>
          </a:bodyPr>
          <a:lstStyle/>
          <a:p>
            <a:r>
              <a:rPr lang="en-GB" b="1" i="1" dirty="0">
                <a:solidFill>
                  <a:schemeClr val="bg1"/>
                </a:solidFill>
              </a:rPr>
              <a:t>select * from</a:t>
            </a:r>
          </a:p>
          <a:p>
            <a:r>
              <a:rPr lang="en-GB" b="1" i="1" dirty="0">
                <a:solidFill>
                  <a:schemeClr val="bg1"/>
                </a:solidFill>
              </a:rPr>
              <a:t>(select bowler, round((count(ball)*1.0/sum(</a:t>
            </a:r>
            <a:r>
              <a:rPr lang="en-GB" b="1" i="1" dirty="0" err="1">
                <a:solidFill>
                  <a:schemeClr val="bg1"/>
                </a:solidFill>
              </a:rPr>
              <a:t>is_wicket</a:t>
            </a:r>
            <a:r>
              <a:rPr lang="en-GB" b="1" i="1" dirty="0">
                <a:solidFill>
                  <a:schemeClr val="bg1"/>
                </a:solidFill>
              </a:rPr>
              <a:t>)*1.0),2) as </a:t>
            </a:r>
            <a:r>
              <a:rPr lang="en-GB" b="1" i="1" dirty="0" err="1">
                <a:solidFill>
                  <a:schemeClr val="bg1"/>
                </a:solidFill>
              </a:rPr>
              <a:t>bowler_strike_rate</a:t>
            </a:r>
            <a:r>
              <a:rPr lang="en-GB" b="1" i="1" dirty="0">
                <a:solidFill>
                  <a:schemeClr val="bg1"/>
                </a:solidFill>
              </a:rPr>
              <a:t>,</a:t>
            </a:r>
          </a:p>
          <a:p>
            <a:r>
              <a:rPr lang="en-GB" b="1" i="1" dirty="0">
                <a:solidFill>
                  <a:schemeClr val="bg1"/>
                </a:solidFill>
              </a:rPr>
              <a:t>count(ball) as </a:t>
            </a:r>
            <a:r>
              <a:rPr lang="en-GB" b="1" i="1" dirty="0" err="1">
                <a:solidFill>
                  <a:schemeClr val="bg1"/>
                </a:solidFill>
              </a:rPr>
              <a:t>total_bowled</a:t>
            </a:r>
            <a:r>
              <a:rPr lang="en-GB" b="1" i="1" dirty="0">
                <a:solidFill>
                  <a:schemeClr val="bg1"/>
                </a:solidFill>
              </a:rPr>
              <a:t>,</a:t>
            </a:r>
          </a:p>
          <a:p>
            <a:r>
              <a:rPr lang="en-GB" b="1" i="1" dirty="0">
                <a:solidFill>
                  <a:schemeClr val="bg1"/>
                </a:solidFill>
              </a:rPr>
              <a:t>sum(</a:t>
            </a:r>
            <a:r>
              <a:rPr lang="en-GB" b="1" i="1" dirty="0" err="1">
                <a:solidFill>
                  <a:schemeClr val="bg1"/>
                </a:solidFill>
              </a:rPr>
              <a:t>is_wicket</a:t>
            </a:r>
            <a:r>
              <a:rPr lang="en-GB" b="1" i="1" dirty="0">
                <a:solidFill>
                  <a:schemeClr val="bg1"/>
                </a:solidFill>
              </a:rPr>
              <a:t>) as </a:t>
            </a:r>
            <a:r>
              <a:rPr lang="en-GB" b="1" i="1" dirty="0" err="1">
                <a:solidFill>
                  <a:schemeClr val="bg1"/>
                </a:solidFill>
              </a:rPr>
              <a:t>total_wicket</a:t>
            </a:r>
            <a:endParaRPr lang="en-GB" b="1" i="1" dirty="0">
              <a:solidFill>
                <a:schemeClr val="bg1"/>
              </a:solidFill>
            </a:endParaRPr>
          </a:p>
          <a:p>
            <a:r>
              <a:rPr lang="en-GB" b="1" i="1" dirty="0">
                <a:solidFill>
                  <a:schemeClr val="bg1"/>
                </a:solidFill>
              </a:rPr>
              <a:t>from </a:t>
            </a:r>
            <a:r>
              <a:rPr lang="en-GB" b="1" i="1" dirty="0" err="1">
                <a:solidFill>
                  <a:schemeClr val="bg1"/>
                </a:solidFill>
              </a:rPr>
              <a:t>ipl_ball</a:t>
            </a:r>
            <a:r>
              <a:rPr lang="en-GB" b="1" i="1" dirty="0">
                <a:solidFill>
                  <a:schemeClr val="bg1"/>
                </a:solidFill>
              </a:rPr>
              <a:t> group by bowler) as a </a:t>
            </a:r>
          </a:p>
          <a:p>
            <a:r>
              <a:rPr lang="en-GB" b="1" i="1" dirty="0">
                <a:solidFill>
                  <a:schemeClr val="bg1"/>
                </a:solidFill>
              </a:rPr>
              <a:t>where </a:t>
            </a:r>
            <a:r>
              <a:rPr lang="en-GB" b="1" i="1" dirty="0" err="1">
                <a:solidFill>
                  <a:schemeClr val="bg1"/>
                </a:solidFill>
              </a:rPr>
              <a:t>a.total_bowled</a:t>
            </a:r>
            <a:r>
              <a:rPr lang="en-GB" b="1" i="1" dirty="0">
                <a:solidFill>
                  <a:schemeClr val="bg1"/>
                </a:solidFill>
              </a:rPr>
              <a:t> &gt;= 500</a:t>
            </a:r>
          </a:p>
          <a:p>
            <a:r>
              <a:rPr lang="en-GB" b="1" i="1" dirty="0">
                <a:solidFill>
                  <a:schemeClr val="bg1"/>
                </a:solidFill>
              </a:rPr>
              <a:t>order by </a:t>
            </a:r>
            <a:r>
              <a:rPr lang="en-GB" b="1" i="1" dirty="0" err="1">
                <a:solidFill>
                  <a:schemeClr val="bg1"/>
                </a:solidFill>
              </a:rPr>
              <a:t>a.bowler_strike_rate</a:t>
            </a:r>
            <a:r>
              <a:rPr lang="en-GB" b="1" i="1" dirty="0">
                <a:solidFill>
                  <a:schemeClr val="bg1"/>
                </a:solidFill>
              </a:rPr>
              <a:t> </a:t>
            </a:r>
            <a:r>
              <a:rPr lang="en-GB" b="1" i="1" dirty="0" err="1">
                <a:solidFill>
                  <a:schemeClr val="bg1"/>
                </a:solidFill>
              </a:rPr>
              <a:t>desc</a:t>
            </a:r>
            <a:endParaRPr lang="en-GB" b="1" i="1" dirty="0">
              <a:solidFill>
                <a:schemeClr val="bg1"/>
              </a:solidFill>
            </a:endParaRPr>
          </a:p>
          <a:p>
            <a:r>
              <a:rPr lang="en-GB" b="1" i="1" dirty="0">
                <a:solidFill>
                  <a:schemeClr val="bg1"/>
                </a:solidFill>
              </a:rPr>
              <a:t>limit 10;</a:t>
            </a:r>
            <a:endParaRPr lang="en-IN" b="1" i="1" dirty="0">
              <a:solidFill>
                <a:schemeClr val="bg1"/>
              </a:solidFill>
            </a:endParaRP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15</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478813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GB" b="1" dirty="0" smtClean="0"/>
              <a:t>Task- 5 OUTPUT</a:t>
            </a:r>
            <a:br>
              <a:rPr lang="en-GB" b="1" dirty="0" smtClean="0"/>
            </a:br>
            <a:r>
              <a:rPr lang="en-GB" sz="2400" b="1" dirty="0" smtClean="0"/>
              <a:t>top 10 bowler </a:t>
            </a:r>
            <a:r>
              <a:rPr lang="en-GB" sz="2400" b="1" dirty="0"/>
              <a:t>with best strike rate</a:t>
            </a:r>
            <a:r>
              <a:rPr lang="en-GB" b="1" dirty="0" smtClean="0"/>
              <a:t/>
            </a:r>
            <a:br>
              <a:rPr lang="en-GB" b="1" dirty="0" smtClean="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16</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176" y="2305550"/>
            <a:ext cx="9295680" cy="4494259"/>
          </a:xfrm>
        </p:spPr>
      </p:pic>
    </p:spTree>
    <p:extLst>
      <p:ext uri="{BB962C8B-B14F-4D97-AF65-F5344CB8AC3E}">
        <p14:creationId xmlns:p14="http://schemas.microsoft.com/office/powerpoint/2010/main" val="234217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468" y="527614"/>
            <a:ext cx="8825659" cy="1562100"/>
          </a:xfrm>
        </p:spPr>
        <p:txBody>
          <a:bodyPr/>
          <a:lstStyle/>
          <a:p>
            <a:pPr algn="ctr"/>
            <a:r>
              <a:rPr lang="en-GB" b="1" dirty="0" smtClean="0"/>
              <a:t>Task- 5 OUTPUT</a:t>
            </a:r>
            <a:br>
              <a:rPr lang="en-GB" b="1" dirty="0" smtClean="0"/>
            </a:br>
            <a:r>
              <a:rPr lang="en-GB" sz="2400" b="1" dirty="0"/>
              <a:t>top 10 bowler with best strike rate</a:t>
            </a:r>
            <a:endParaRPr lang="en-IN" dirty="0"/>
          </a:p>
        </p:txBody>
      </p:sp>
      <p:sp>
        <p:nvSpPr>
          <p:cNvPr id="9" name="TextBox 8"/>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17</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178" y="2293133"/>
            <a:ext cx="7141496" cy="4514989"/>
          </a:xfrm>
        </p:spPr>
      </p:pic>
    </p:spTree>
    <p:extLst>
      <p:ext uri="{BB962C8B-B14F-4D97-AF65-F5344CB8AC3E}">
        <p14:creationId xmlns:p14="http://schemas.microsoft.com/office/powerpoint/2010/main" val="3832616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0348" y="540331"/>
            <a:ext cx="10528992" cy="1970122"/>
          </a:xfrm>
        </p:spPr>
        <p:txBody>
          <a:bodyPr/>
          <a:lstStyle/>
          <a:p>
            <a:r>
              <a:rPr lang="en-GB" sz="4000" b="1" dirty="0"/>
              <a:t>T</a:t>
            </a:r>
            <a:r>
              <a:rPr lang="en-GB" sz="4000" b="1" dirty="0" smtClean="0"/>
              <a:t>ask- 6</a:t>
            </a:r>
            <a:r>
              <a:rPr lang="en-GB" dirty="0" smtClean="0"/>
              <a:t/>
            </a:r>
            <a:br>
              <a:rPr lang="en-GB" dirty="0" smtClean="0"/>
            </a:br>
            <a:r>
              <a:rPr lang="en-GB" sz="1300" b="1" dirty="0"/>
              <a:t>Now you need to get 2-3 </a:t>
            </a:r>
            <a:r>
              <a:rPr lang="en-GB" sz="1300" b="1" dirty="0" err="1"/>
              <a:t>All_rounders</a:t>
            </a:r>
            <a:r>
              <a:rPr lang="en-GB" sz="1300" b="1" dirty="0"/>
              <a:t> with the best batting as well as bowling strike rate</a:t>
            </a:r>
            <a:br>
              <a:rPr lang="en-GB" sz="1300" b="1" dirty="0"/>
            </a:br>
            <a:r>
              <a:rPr lang="en-GB" sz="1300" b="1" dirty="0"/>
              <a:t>and who have faced at least 500 balls in IPL so far and have bowled minimum 300</a:t>
            </a:r>
            <a:br>
              <a:rPr lang="en-GB" sz="1300" b="1" dirty="0"/>
            </a:br>
            <a:r>
              <a:rPr lang="en-GB" sz="1300" b="1" dirty="0" err="1"/>
              <a:t>balls.To</a:t>
            </a:r>
            <a:r>
              <a:rPr lang="en-GB" sz="1300" b="1" dirty="0"/>
              <a:t> do that you have to make a list of 10 players you want to bid in the auction so</a:t>
            </a:r>
            <a:br>
              <a:rPr lang="en-GB" sz="1300" b="1" dirty="0"/>
            </a:br>
            <a:r>
              <a:rPr lang="en-GB" sz="1300" b="1" dirty="0"/>
              <a:t>that when you try to grab them in auction you should not pay the amount greater than</a:t>
            </a:r>
            <a:br>
              <a:rPr lang="en-GB" sz="1300" b="1" dirty="0"/>
            </a:br>
            <a:r>
              <a:rPr lang="en-GB" sz="1300" b="1" dirty="0"/>
              <a:t>you have in the purse for a particular player.</a:t>
            </a:r>
            <a:br>
              <a:rPr lang="en-GB" sz="1300" b="1" dirty="0"/>
            </a:br>
            <a:r>
              <a:rPr lang="en-GB" sz="1300" b="1" dirty="0"/>
              <a:t>( strike rate of an all rounder can be calculated using the same criteria of batsman similarly the</a:t>
            </a:r>
            <a:br>
              <a:rPr lang="en-GB" sz="1300" b="1" dirty="0"/>
            </a:br>
            <a:r>
              <a:rPr lang="en-GB" sz="1300" b="1" dirty="0"/>
              <a:t>bowling strike rate can be calculated using the criteria of a bowler)</a:t>
            </a:r>
            <a:endParaRPr lang="en-IN" sz="1300" b="1" dirty="0"/>
          </a:p>
        </p:txBody>
      </p:sp>
      <p:sp>
        <p:nvSpPr>
          <p:cNvPr id="3" name="Subtitle 2"/>
          <p:cNvSpPr>
            <a:spLocks noGrp="1"/>
          </p:cNvSpPr>
          <p:nvPr>
            <p:ph type="subTitle" idx="1"/>
          </p:nvPr>
        </p:nvSpPr>
        <p:spPr>
          <a:xfrm>
            <a:off x="838661" y="2651765"/>
            <a:ext cx="8672176" cy="3715789"/>
          </a:xfrm>
        </p:spPr>
        <p:txBody>
          <a:bodyPr>
            <a:normAutofit fontScale="85000" lnSpcReduction="10000"/>
          </a:bodyPr>
          <a:lstStyle/>
          <a:p>
            <a:r>
              <a:rPr lang="en-GB" b="1" i="1" dirty="0">
                <a:solidFill>
                  <a:schemeClr val="bg1"/>
                </a:solidFill>
              </a:rPr>
              <a:t>select </a:t>
            </a:r>
            <a:r>
              <a:rPr lang="en-GB" b="1" i="1" dirty="0" err="1">
                <a:solidFill>
                  <a:schemeClr val="bg1"/>
                </a:solidFill>
              </a:rPr>
              <a:t>a.bowler</a:t>
            </a:r>
            <a:r>
              <a:rPr lang="en-GB" b="1" i="1" dirty="0">
                <a:solidFill>
                  <a:schemeClr val="bg1"/>
                </a:solidFill>
              </a:rPr>
              <a:t> as player, </a:t>
            </a:r>
            <a:r>
              <a:rPr lang="en-GB" b="1" i="1" dirty="0" err="1">
                <a:solidFill>
                  <a:schemeClr val="bg1"/>
                </a:solidFill>
              </a:rPr>
              <a:t>b.strike_rate</a:t>
            </a:r>
            <a:r>
              <a:rPr lang="en-GB" b="1" i="1" dirty="0">
                <a:solidFill>
                  <a:schemeClr val="bg1"/>
                </a:solidFill>
              </a:rPr>
              <a:t> as </a:t>
            </a:r>
            <a:r>
              <a:rPr lang="en-GB" b="1" i="1" dirty="0" err="1">
                <a:solidFill>
                  <a:schemeClr val="bg1"/>
                </a:solidFill>
              </a:rPr>
              <a:t>batsman_strikerate</a:t>
            </a:r>
            <a:r>
              <a:rPr lang="en-GB" b="1" i="1" dirty="0">
                <a:solidFill>
                  <a:schemeClr val="bg1"/>
                </a:solidFill>
              </a:rPr>
              <a:t>, </a:t>
            </a:r>
            <a:r>
              <a:rPr lang="en-GB" b="1" i="1" dirty="0" err="1">
                <a:solidFill>
                  <a:schemeClr val="bg1"/>
                </a:solidFill>
              </a:rPr>
              <a:t>a.strike_rate</a:t>
            </a:r>
            <a:r>
              <a:rPr lang="en-GB" b="1" i="1" dirty="0">
                <a:solidFill>
                  <a:schemeClr val="bg1"/>
                </a:solidFill>
              </a:rPr>
              <a:t> as </a:t>
            </a:r>
            <a:r>
              <a:rPr lang="en-GB" b="1" i="1" dirty="0" err="1">
                <a:solidFill>
                  <a:schemeClr val="bg1"/>
                </a:solidFill>
              </a:rPr>
              <a:t>bowler_strikerate</a:t>
            </a:r>
            <a:r>
              <a:rPr lang="en-GB" b="1" i="1" dirty="0">
                <a:solidFill>
                  <a:schemeClr val="bg1"/>
                </a:solidFill>
              </a:rPr>
              <a:t>,</a:t>
            </a:r>
          </a:p>
          <a:p>
            <a:r>
              <a:rPr lang="en-GB" b="1" i="1" dirty="0" err="1">
                <a:solidFill>
                  <a:schemeClr val="bg1"/>
                </a:solidFill>
              </a:rPr>
              <a:t>a.total_ball</a:t>
            </a:r>
            <a:r>
              <a:rPr lang="en-GB" b="1" i="1" dirty="0">
                <a:solidFill>
                  <a:schemeClr val="bg1"/>
                </a:solidFill>
              </a:rPr>
              <a:t> from (select bowler, count(ball) as </a:t>
            </a:r>
            <a:r>
              <a:rPr lang="en-GB" b="1" i="1" dirty="0" err="1">
                <a:solidFill>
                  <a:schemeClr val="bg1"/>
                </a:solidFill>
              </a:rPr>
              <a:t>total_ball</a:t>
            </a:r>
            <a:r>
              <a:rPr lang="en-GB" b="1" i="1" dirty="0">
                <a:solidFill>
                  <a:schemeClr val="bg1"/>
                </a:solidFill>
              </a:rPr>
              <a:t>,</a:t>
            </a:r>
          </a:p>
          <a:p>
            <a:r>
              <a:rPr lang="en-GB" b="1" i="1" dirty="0">
                <a:solidFill>
                  <a:schemeClr val="bg1"/>
                </a:solidFill>
              </a:rPr>
              <a:t>round((count(ball)*1.0/sum(</a:t>
            </a:r>
            <a:r>
              <a:rPr lang="en-GB" b="1" i="1" dirty="0" err="1">
                <a:solidFill>
                  <a:schemeClr val="bg1"/>
                </a:solidFill>
              </a:rPr>
              <a:t>is_wicket</a:t>
            </a:r>
            <a:r>
              <a:rPr lang="en-GB" b="1" i="1" dirty="0">
                <a:solidFill>
                  <a:schemeClr val="bg1"/>
                </a:solidFill>
              </a:rPr>
              <a:t>)*1.0),2) as </a:t>
            </a:r>
            <a:r>
              <a:rPr lang="en-GB" b="1" i="1" dirty="0" err="1">
                <a:solidFill>
                  <a:schemeClr val="bg1"/>
                </a:solidFill>
              </a:rPr>
              <a:t>strike_rate</a:t>
            </a:r>
            <a:r>
              <a:rPr lang="en-GB" b="1" i="1" dirty="0">
                <a:solidFill>
                  <a:schemeClr val="bg1"/>
                </a:solidFill>
              </a:rPr>
              <a:t> from </a:t>
            </a:r>
            <a:r>
              <a:rPr lang="en-GB" b="1" i="1" dirty="0" err="1">
                <a:solidFill>
                  <a:schemeClr val="bg1"/>
                </a:solidFill>
              </a:rPr>
              <a:t>ipl_ball</a:t>
            </a:r>
            <a:endParaRPr lang="en-GB" b="1" i="1" dirty="0">
              <a:solidFill>
                <a:schemeClr val="bg1"/>
              </a:solidFill>
            </a:endParaRPr>
          </a:p>
          <a:p>
            <a:r>
              <a:rPr lang="en-GB" b="1" i="1" dirty="0">
                <a:solidFill>
                  <a:schemeClr val="bg1"/>
                </a:solidFill>
              </a:rPr>
              <a:t>group by bowler having count(ball)&gt;=300 order by </a:t>
            </a:r>
            <a:r>
              <a:rPr lang="en-GB" b="1" i="1" dirty="0" err="1">
                <a:solidFill>
                  <a:schemeClr val="bg1"/>
                </a:solidFill>
              </a:rPr>
              <a:t>strike_rate</a:t>
            </a:r>
            <a:r>
              <a:rPr lang="en-GB" b="1" i="1" dirty="0">
                <a:solidFill>
                  <a:schemeClr val="bg1"/>
                </a:solidFill>
              </a:rPr>
              <a:t> </a:t>
            </a:r>
            <a:r>
              <a:rPr lang="en-GB" b="1" i="1" dirty="0" err="1">
                <a:solidFill>
                  <a:schemeClr val="bg1"/>
                </a:solidFill>
              </a:rPr>
              <a:t>asc</a:t>
            </a:r>
            <a:r>
              <a:rPr lang="en-GB" b="1" i="1" dirty="0">
                <a:solidFill>
                  <a:schemeClr val="bg1"/>
                </a:solidFill>
              </a:rPr>
              <a:t>) as a</a:t>
            </a:r>
          </a:p>
          <a:p>
            <a:r>
              <a:rPr lang="en-GB" b="1" i="1" dirty="0">
                <a:solidFill>
                  <a:schemeClr val="bg1"/>
                </a:solidFill>
              </a:rPr>
              <a:t>inner join (select batsman, round((sum(</a:t>
            </a:r>
            <a:r>
              <a:rPr lang="en-GB" b="1" i="1" dirty="0" err="1">
                <a:solidFill>
                  <a:schemeClr val="bg1"/>
                </a:solidFill>
              </a:rPr>
              <a:t>batsman_runs</a:t>
            </a:r>
            <a:r>
              <a:rPr lang="en-GB" b="1" i="1" dirty="0">
                <a:solidFill>
                  <a:schemeClr val="bg1"/>
                </a:solidFill>
              </a:rPr>
              <a:t>)*1.0/ sum(ball)*1.0)*100,2) as </a:t>
            </a:r>
            <a:r>
              <a:rPr lang="en-GB" b="1" i="1" dirty="0" err="1">
                <a:solidFill>
                  <a:schemeClr val="bg1"/>
                </a:solidFill>
              </a:rPr>
              <a:t>strike_rate</a:t>
            </a:r>
            <a:r>
              <a:rPr lang="en-GB" b="1" i="1" dirty="0">
                <a:solidFill>
                  <a:schemeClr val="bg1"/>
                </a:solidFill>
              </a:rPr>
              <a:t> from </a:t>
            </a:r>
            <a:r>
              <a:rPr lang="en-GB" b="1" i="1" dirty="0" err="1">
                <a:solidFill>
                  <a:schemeClr val="bg1"/>
                </a:solidFill>
              </a:rPr>
              <a:t>ipl_ball</a:t>
            </a:r>
            <a:r>
              <a:rPr lang="en-GB" b="1" i="1" dirty="0">
                <a:solidFill>
                  <a:schemeClr val="bg1"/>
                </a:solidFill>
              </a:rPr>
              <a:t> </a:t>
            </a:r>
          </a:p>
          <a:p>
            <a:r>
              <a:rPr lang="en-GB" b="1" i="1" dirty="0">
                <a:solidFill>
                  <a:schemeClr val="bg1"/>
                </a:solidFill>
              </a:rPr>
              <a:t>            group by batsman</a:t>
            </a:r>
          </a:p>
          <a:p>
            <a:r>
              <a:rPr lang="en-GB" b="1" i="1" dirty="0">
                <a:solidFill>
                  <a:schemeClr val="bg1"/>
                </a:solidFill>
              </a:rPr>
              <a:t>            having count(ball)&gt;=500) as b</a:t>
            </a:r>
          </a:p>
          <a:p>
            <a:r>
              <a:rPr lang="en-GB" b="1" i="1" dirty="0">
                <a:solidFill>
                  <a:schemeClr val="bg1"/>
                </a:solidFill>
              </a:rPr>
              <a:t>on </a:t>
            </a:r>
            <a:r>
              <a:rPr lang="en-GB" b="1" i="1" dirty="0" err="1">
                <a:solidFill>
                  <a:schemeClr val="bg1"/>
                </a:solidFill>
              </a:rPr>
              <a:t>a.bowler</a:t>
            </a:r>
            <a:r>
              <a:rPr lang="en-GB" b="1" i="1" dirty="0">
                <a:solidFill>
                  <a:schemeClr val="bg1"/>
                </a:solidFill>
              </a:rPr>
              <a:t>=</a:t>
            </a:r>
            <a:r>
              <a:rPr lang="en-GB" b="1" i="1" dirty="0" err="1">
                <a:solidFill>
                  <a:schemeClr val="bg1"/>
                </a:solidFill>
              </a:rPr>
              <a:t>b.batsman</a:t>
            </a:r>
            <a:endParaRPr lang="en-GB" b="1" i="1" dirty="0">
              <a:solidFill>
                <a:schemeClr val="bg1"/>
              </a:solidFill>
            </a:endParaRPr>
          </a:p>
          <a:p>
            <a:r>
              <a:rPr lang="en-GB" b="1" i="1" dirty="0">
                <a:solidFill>
                  <a:schemeClr val="bg1"/>
                </a:solidFill>
              </a:rPr>
              <a:t>order by </a:t>
            </a:r>
            <a:r>
              <a:rPr lang="en-GB" b="1" i="1" dirty="0" err="1">
                <a:solidFill>
                  <a:schemeClr val="bg1"/>
                </a:solidFill>
              </a:rPr>
              <a:t>batsman_strikerate</a:t>
            </a:r>
            <a:r>
              <a:rPr lang="en-GB" b="1" i="1" dirty="0">
                <a:solidFill>
                  <a:schemeClr val="bg1"/>
                </a:solidFill>
              </a:rPr>
              <a:t> </a:t>
            </a:r>
            <a:r>
              <a:rPr lang="en-GB" b="1" i="1" dirty="0" err="1">
                <a:solidFill>
                  <a:schemeClr val="bg1"/>
                </a:solidFill>
              </a:rPr>
              <a:t>desc</a:t>
            </a:r>
            <a:r>
              <a:rPr lang="en-GB" b="1" i="1" dirty="0">
                <a:solidFill>
                  <a:schemeClr val="bg1"/>
                </a:solidFill>
              </a:rPr>
              <a:t>, </a:t>
            </a:r>
            <a:r>
              <a:rPr lang="en-GB" b="1" i="1" dirty="0" err="1">
                <a:solidFill>
                  <a:schemeClr val="bg1"/>
                </a:solidFill>
              </a:rPr>
              <a:t>bowler_strikerate</a:t>
            </a:r>
            <a:r>
              <a:rPr lang="en-GB" b="1" i="1" dirty="0">
                <a:solidFill>
                  <a:schemeClr val="bg1"/>
                </a:solidFill>
              </a:rPr>
              <a:t> </a:t>
            </a:r>
            <a:r>
              <a:rPr lang="en-GB" b="1" i="1" dirty="0" err="1">
                <a:solidFill>
                  <a:schemeClr val="bg1"/>
                </a:solidFill>
              </a:rPr>
              <a:t>desc</a:t>
            </a:r>
            <a:endParaRPr lang="en-GB" b="1" i="1" dirty="0">
              <a:solidFill>
                <a:schemeClr val="bg1"/>
              </a:solidFill>
            </a:endParaRPr>
          </a:p>
          <a:p>
            <a:r>
              <a:rPr lang="en-GB" b="1" i="1" dirty="0">
                <a:solidFill>
                  <a:schemeClr val="bg1"/>
                </a:solidFill>
              </a:rPr>
              <a:t>limit 10;</a:t>
            </a:r>
            <a:endParaRPr lang="en-GB" b="1" i="1" dirty="0">
              <a:solidFill>
                <a:schemeClr val="bg1"/>
              </a:solidFill>
            </a:endParaRP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18</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2246178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GB" b="1" dirty="0" smtClean="0"/>
              <a:t>Task- 6 OUTPUT</a:t>
            </a:r>
            <a:br>
              <a:rPr lang="en-GB" b="1" dirty="0" smtClean="0"/>
            </a:br>
            <a:r>
              <a:rPr lang="en-GB" sz="2400" b="1" dirty="0" smtClean="0"/>
              <a:t>top </a:t>
            </a:r>
            <a:r>
              <a:rPr lang="en-GB" sz="2400" b="1" dirty="0"/>
              <a:t>10 </a:t>
            </a:r>
            <a:r>
              <a:rPr lang="en-GB" sz="2400" b="1" dirty="0" err="1" smtClean="0"/>
              <a:t>All_rounders</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19</a:t>
            </a:r>
            <a:endParaRPr lang="en-IN" sz="2400" b="1" dirty="0">
              <a:ln>
                <a:solidFill>
                  <a:schemeClr val="bg1"/>
                </a:solidFill>
              </a:ln>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472" y="2306490"/>
            <a:ext cx="9642763" cy="4485006"/>
          </a:xfrm>
        </p:spPr>
      </p:pic>
    </p:spTree>
    <p:extLst>
      <p:ext uri="{BB962C8B-B14F-4D97-AF65-F5344CB8AC3E}">
        <p14:creationId xmlns:p14="http://schemas.microsoft.com/office/powerpoint/2010/main" val="4094396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326" y="706582"/>
            <a:ext cx="7581721" cy="1055716"/>
          </a:xfrm>
        </p:spPr>
        <p:txBody>
          <a:bodyPr/>
          <a:lstStyle/>
          <a:p>
            <a:r>
              <a:rPr lang="en-GB" sz="4400" b="1" dirty="0" smtClean="0"/>
              <a:t>Task- 0</a:t>
            </a:r>
            <a:r>
              <a:rPr lang="en-GB" dirty="0" smtClean="0"/>
              <a:t/>
            </a:r>
            <a:br>
              <a:rPr lang="en-GB" dirty="0" smtClean="0"/>
            </a:br>
            <a:r>
              <a:rPr lang="en-GB" sz="2000" b="1" dirty="0" smtClean="0"/>
              <a:t>create table </a:t>
            </a:r>
            <a:r>
              <a:rPr lang="en-IN" sz="2000" b="1" dirty="0" smtClean="0"/>
              <a:t>query</a:t>
            </a:r>
            <a:endParaRPr lang="en-IN" sz="2000" b="1" dirty="0"/>
          </a:p>
        </p:txBody>
      </p:sp>
      <p:sp>
        <p:nvSpPr>
          <p:cNvPr id="3" name="Subtitle 2"/>
          <p:cNvSpPr>
            <a:spLocks noGrp="1"/>
          </p:cNvSpPr>
          <p:nvPr>
            <p:ph type="subTitle" idx="1"/>
          </p:nvPr>
        </p:nvSpPr>
        <p:spPr>
          <a:xfrm>
            <a:off x="1005326" y="2252749"/>
            <a:ext cx="9842782" cy="4017818"/>
          </a:xfrm>
        </p:spPr>
        <p:txBody>
          <a:bodyPr>
            <a:normAutofit/>
          </a:bodyPr>
          <a:lstStyle/>
          <a:p>
            <a:r>
              <a:rPr lang="en-GB" b="1" i="1" dirty="0" smtClean="0">
                <a:solidFill>
                  <a:schemeClr val="bg1"/>
                </a:solidFill>
              </a:rPr>
              <a:t>------ </a:t>
            </a:r>
            <a:r>
              <a:rPr lang="en-GB" b="1" i="1" dirty="0">
                <a:solidFill>
                  <a:schemeClr val="bg1"/>
                </a:solidFill>
              </a:rPr>
              <a:t>create table</a:t>
            </a:r>
            <a:r>
              <a:rPr lang="en-GB" b="1" i="1" dirty="0" smtClean="0">
                <a:solidFill>
                  <a:schemeClr val="bg1"/>
                </a:solidFill>
              </a:rPr>
              <a:t> </a:t>
            </a:r>
            <a:r>
              <a:rPr lang="en-GB" b="1" i="1" dirty="0" err="1" smtClean="0">
                <a:solidFill>
                  <a:schemeClr val="bg1"/>
                </a:solidFill>
              </a:rPr>
              <a:t>IPL_matches</a:t>
            </a:r>
            <a:endParaRPr lang="en-GB" b="1" i="1" dirty="0" smtClean="0">
              <a:solidFill>
                <a:schemeClr val="bg1"/>
              </a:solidFill>
            </a:endParaRPr>
          </a:p>
          <a:p>
            <a:r>
              <a:rPr lang="en-IN" b="1" i="1" dirty="0">
                <a:solidFill>
                  <a:schemeClr val="bg1"/>
                </a:solidFill>
              </a:rPr>
              <a:t>create table </a:t>
            </a:r>
            <a:r>
              <a:rPr lang="en-IN" b="1" i="1" dirty="0" err="1">
                <a:solidFill>
                  <a:schemeClr val="bg1"/>
                </a:solidFill>
              </a:rPr>
              <a:t>IPL_matches</a:t>
            </a:r>
            <a:endParaRPr lang="en-IN" b="1" i="1" dirty="0">
              <a:solidFill>
                <a:schemeClr val="bg1"/>
              </a:solidFill>
            </a:endParaRPr>
          </a:p>
          <a:p>
            <a:r>
              <a:rPr lang="en-IN" b="1" i="1" dirty="0">
                <a:solidFill>
                  <a:schemeClr val="bg1"/>
                </a:solidFill>
              </a:rPr>
              <a:t>(id </a:t>
            </a:r>
            <a:r>
              <a:rPr lang="en-IN" b="1" i="1" dirty="0" err="1">
                <a:solidFill>
                  <a:schemeClr val="bg1"/>
                </a:solidFill>
              </a:rPr>
              <a:t>int</a:t>
            </a:r>
            <a:r>
              <a:rPr lang="en-IN" b="1" i="1" dirty="0">
                <a:solidFill>
                  <a:schemeClr val="bg1"/>
                </a:solidFill>
              </a:rPr>
              <a:t>, city varchar, date </a:t>
            </a:r>
            <a:r>
              <a:rPr lang="en-IN" b="1" i="1" dirty="0" err="1">
                <a:solidFill>
                  <a:schemeClr val="bg1"/>
                </a:solidFill>
              </a:rPr>
              <a:t>date</a:t>
            </a:r>
            <a:r>
              <a:rPr lang="en-IN" b="1" i="1" dirty="0">
                <a:solidFill>
                  <a:schemeClr val="bg1"/>
                </a:solidFill>
              </a:rPr>
              <a:t>, </a:t>
            </a:r>
            <a:r>
              <a:rPr lang="en-IN" b="1" i="1" dirty="0" err="1">
                <a:solidFill>
                  <a:schemeClr val="bg1"/>
                </a:solidFill>
              </a:rPr>
              <a:t>player_of_match</a:t>
            </a:r>
            <a:r>
              <a:rPr lang="en-IN" b="1" i="1" dirty="0">
                <a:solidFill>
                  <a:schemeClr val="bg1"/>
                </a:solidFill>
              </a:rPr>
              <a:t> varchar, venue varchar, </a:t>
            </a:r>
            <a:r>
              <a:rPr lang="en-IN" b="1" i="1" dirty="0" err="1">
                <a:solidFill>
                  <a:schemeClr val="bg1"/>
                </a:solidFill>
              </a:rPr>
              <a:t>neutral_venue</a:t>
            </a:r>
            <a:r>
              <a:rPr lang="en-IN" b="1" i="1" dirty="0">
                <a:solidFill>
                  <a:schemeClr val="bg1"/>
                </a:solidFill>
              </a:rPr>
              <a:t> </a:t>
            </a:r>
            <a:r>
              <a:rPr lang="en-IN" b="1" i="1" dirty="0" err="1">
                <a:solidFill>
                  <a:schemeClr val="bg1"/>
                </a:solidFill>
              </a:rPr>
              <a:t>int</a:t>
            </a:r>
            <a:r>
              <a:rPr lang="en-IN" b="1" i="1" dirty="0">
                <a:solidFill>
                  <a:schemeClr val="bg1"/>
                </a:solidFill>
              </a:rPr>
              <a:t>, team1 varchar, team2 varchar, </a:t>
            </a:r>
            <a:r>
              <a:rPr lang="en-IN" b="1" i="1" dirty="0" err="1">
                <a:solidFill>
                  <a:schemeClr val="bg1"/>
                </a:solidFill>
              </a:rPr>
              <a:t>toss_winner</a:t>
            </a:r>
            <a:r>
              <a:rPr lang="en-IN" b="1" i="1" dirty="0">
                <a:solidFill>
                  <a:schemeClr val="bg1"/>
                </a:solidFill>
              </a:rPr>
              <a:t> varchar, </a:t>
            </a:r>
          </a:p>
          <a:p>
            <a:r>
              <a:rPr lang="en-IN" b="1" i="1" dirty="0" err="1">
                <a:solidFill>
                  <a:schemeClr val="bg1"/>
                </a:solidFill>
              </a:rPr>
              <a:t>toss_decision</a:t>
            </a:r>
            <a:r>
              <a:rPr lang="en-IN" b="1" i="1" dirty="0">
                <a:solidFill>
                  <a:schemeClr val="bg1"/>
                </a:solidFill>
              </a:rPr>
              <a:t> varchar, winner varchar, result varchar, </a:t>
            </a:r>
            <a:r>
              <a:rPr lang="en-IN" b="1" i="1" dirty="0" err="1">
                <a:solidFill>
                  <a:schemeClr val="bg1"/>
                </a:solidFill>
              </a:rPr>
              <a:t>result_margin</a:t>
            </a:r>
            <a:r>
              <a:rPr lang="en-IN" b="1" i="1" dirty="0">
                <a:solidFill>
                  <a:schemeClr val="bg1"/>
                </a:solidFill>
              </a:rPr>
              <a:t> </a:t>
            </a:r>
            <a:r>
              <a:rPr lang="en-IN" b="1" i="1" dirty="0" err="1">
                <a:solidFill>
                  <a:schemeClr val="bg1"/>
                </a:solidFill>
              </a:rPr>
              <a:t>int</a:t>
            </a:r>
            <a:r>
              <a:rPr lang="en-IN" b="1" i="1" dirty="0">
                <a:solidFill>
                  <a:schemeClr val="bg1"/>
                </a:solidFill>
              </a:rPr>
              <a:t>, eliminator varchar, method varchar, umpire1 varchar, umpire2 varchar); </a:t>
            </a:r>
            <a:endParaRPr lang="en-IN" b="1" i="1" dirty="0" smtClean="0">
              <a:solidFill>
                <a:schemeClr val="bg1"/>
              </a:solidFill>
            </a:endParaRPr>
          </a:p>
          <a:p>
            <a:endParaRPr lang="en-IN" b="1" i="1" dirty="0">
              <a:solidFill>
                <a:schemeClr val="bg1"/>
              </a:solidFill>
            </a:endParaRPr>
          </a:p>
          <a:p>
            <a:r>
              <a:rPr lang="en-GB" b="1" i="1" dirty="0" smtClean="0">
                <a:solidFill>
                  <a:schemeClr val="bg1"/>
                </a:solidFill>
              </a:rPr>
              <a:t>----- Import data from csv</a:t>
            </a:r>
          </a:p>
          <a:p>
            <a:r>
              <a:rPr lang="en-IN" b="1" i="1" dirty="0">
                <a:solidFill>
                  <a:schemeClr val="bg1"/>
                </a:solidFill>
              </a:rPr>
              <a:t>copy </a:t>
            </a:r>
            <a:r>
              <a:rPr lang="en-IN" b="1" i="1" dirty="0" err="1">
                <a:solidFill>
                  <a:schemeClr val="bg1"/>
                </a:solidFill>
              </a:rPr>
              <a:t>IPL_matches</a:t>
            </a:r>
            <a:r>
              <a:rPr lang="en-IN" b="1" i="1" dirty="0">
                <a:solidFill>
                  <a:schemeClr val="bg1"/>
                </a:solidFill>
              </a:rPr>
              <a:t> from 'C:\Program Files\PostgreSQL\16\data\</a:t>
            </a:r>
            <a:r>
              <a:rPr lang="en-IN" b="1" i="1" dirty="0" err="1">
                <a:solidFill>
                  <a:schemeClr val="bg1"/>
                </a:solidFill>
              </a:rPr>
              <a:t>data_copy</a:t>
            </a:r>
            <a:r>
              <a:rPr lang="en-IN" b="1" i="1" dirty="0">
                <a:solidFill>
                  <a:schemeClr val="bg1"/>
                </a:solidFill>
              </a:rPr>
              <a:t>\IPL_matches.csv' </a:t>
            </a:r>
            <a:r>
              <a:rPr lang="en-IN" b="1" i="1" dirty="0" err="1">
                <a:solidFill>
                  <a:schemeClr val="bg1"/>
                </a:solidFill>
              </a:rPr>
              <a:t>delimiter','csv</a:t>
            </a:r>
            <a:r>
              <a:rPr lang="en-IN" b="1" i="1" dirty="0">
                <a:solidFill>
                  <a:schemeClr val="bg1"/>
                </a:solidFill>
              </a:rPr>
              <a:t> header;</a:t>
            </a:r>
          </a:p>
        </p:txBody>
      </p:sp>
      <p:sp>
        <p:nvSpPr>
          <p:cNvPr id="4" name="TextBox 3"/>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2</a:t>
            </a:r>
            <a:endParaRPr lang="en-IN" sz="2800" b="1" dirty="0">
              <a:ln>
                <a:solidFill>
                  <a:schemeClr val="bg1"/>
                </a:solidFill>
              </a:ln>
              <a:solidFill>
                <a:schemeClr val="tx1"/>
              </a:solidFill>
            </a:endParaRPr>
          </a:p>
        </p:txBody>
      </p:sp>
    </p:spTree>
    <p:extLst>
      <p:ext uri="{BB962C8B-B14F-4D97-AF65-F5344CB8AC3E}">
        <p14:creationId xmlns:p14="http://schemas.microsoft.com/office/powerpoint/2010/main" val="4256520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468" y="527614"/>
            <a:ext cx="8825659" cy="1562100"/>
          </a:xfrm>
        </p:spPr>
        <p:txBody>
          <a:bodyPr/>
          <a:lstStyle/>
          <a:p>
            <a:pPr algn="ctr"/>
            <a:r>
              <a:rPr lang="en-GB" b="1" dirty="0" smtClean="0"/>
              <a:t>Task- 6 OUTPUT</a:t>
            </a:r>
            <a:br>
              <a:rPr lang="en-GB" b="1" dirty="0" smtClean="0"/>
            </a:br>
            <a:r>
              <a:rPr lang="en-GB" sz="2400" b="1" dirty="0"/>
              <a:t>top 10 </a:t>
            </a:r>
            <a:r>
              <a:rPr lang="en-GB" sz="2400" b="1" dirty="0" err="1"/>
              <a:t>All_rounders</a:t>
            </a:r>
            <a:endParaRPr lang="en-IN" dirty="0"/>
          </a:p>
        </p:txBody>
      </p:sp>
      <p:sp>
        <p:nvSpPr>
          <p:cNvPr id="9" name="TextBox 8"/>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20</a:t>
            </a:r>
            <a:endParaRPr lang="en-IN" sz="2400" b="1" dirty="0">
              <a:ln>
                <a:solidFill>
                  <a:schemeClr val="bg1"/>
                </a:solidFill>
              </a:ln>
              <a:solidFill>
                <a:schemeClr val="tx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586" y="2295927"/>
            <a:ext cx="7829312" cy="4497901"/>
          </a:xfrm>
        </p:spPr>
      </p:pic>
    </p:spTree>
    <p:extLst>
      <p:ext uri="{BB962C8B-B14F-4D97-AF65-F5344CB8AC3E}">
        <p14:creationId xmlns:p14="http://schemas.microsoft.com/office/powerpoint/2010/main" val="2113488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2304" y="638157"/>
            <a:ext cx="10528992" cy="1929171"/>
          </a:xfrm>
        </p:spPr>
        <p:txBody>
          <a:bodyPr/>
          <a:lstStyle/>
          <a:p>
            <a:r>
              <a:rPr lang="en-IN" sz="4000" dirty="0" smtClean="0"/>
              <a:t>            ::  Additional Questions :: </a:t>
            </a:r>
            <a:r>
              <a:rPr lang="en-GB" sz="2400" dirty="0" smtClean="0"/>
              <a:t/>
            </a:r>
            <a:br>
              <a:rPr lang="en-GB" sz="2400" dirty="0" smtClean="0"/>
            </a:br>
            <a:r>
              <a:rPr lang="en-GB" sz="2400" dirty="0" smtClean="0"/>
              <a:t/>
            </a:r>
            <a:br>
              <a:rPr lang="en-GB" sz="2400" dirty="0" smtClean="0"/>
            </a:br>
            <a:r>
              <a:rPr lang="en-GB" sz="2400" dirty="0" smtClean="0"/>
              <a:t/>
            </a:r>
            <a:br>
              <a:rPr lang="en-GB" sz="2400" dirty="0" smtClean="0"/>
            </a:br>
            <a:r>
              <a:rPr lang="en-GB" sz="2800" dirty="0"/>
              <a:t>01. Get the count of cities that have hosted an IPL match</a:t>
            </a:r>
            <a:endParaRPr lang="en-IN" sz="2800" b="1" dirty="0"/>
          </a:p>
        </p:txBody>
      </p:sp>
      <p:sp>
        <p:nvSpPr>
          <p:cNvPr id="3" name="Subtitle 2"/>
          <p:cNvSpPr>
            <a:spLocks noGrp="1"/>
          </p:cNvSpPr>
          <p:nvPr>
            <p:ph type="subTitle" idx="1"/>
          </p:nvPr>
        </p:nvSpPr>
        <p:spPr>
          <a:xfrm>
            <a:off x="1088043" y="3167154"/>
            <a:ext cx="8672176" cy="2369122"/>
          </a:xfrm>
        </p:spPr>
        <p:txBody>
          <a:bodyPr>
            <a:noAutofit/>
          </a:bodyPr>
          <a:lstStyle/>
          <a:p>
            <a:r>
              <a:rPr lang="en-GB" sz="3200" b="1" i="1" dirty="0">
                <a:solidFill>
                  <a:schemeClr val="bg1"/>
                </a:solidFill>
              </a:rPr>
              <a:t>select </a:t>
            </a:r>
          </a:p>
          <a:p>
            <a:r>
              <a:rPr lang="en-GB" sz="3200" b="1" i="1" dirty="0">
                <a:solidFill>
                  <a:schemeClr val="bg1"/>
                </a:solidFill>
              </a:rPr>
              <a:t>count(distinct city) as </a:t>
            </a:r>
            <a:r>
              <a:rPr lang="en-GB" sz="3200" b="1" i="1" dirty="0" err="1">
                <a:solidFill>
                  <a:schemeClr val="bg1"/>
                </a:solidFill>
              </a:rPr>
              <a:t>match_hosted_city</a:t>
            </a:r>
            <a:endParaRPr lang="en-GB" sz="3200" b="1" i="1" dirty="0">
              <a:solidFill>
                <a:schemeClr val="bg1"/>
              </a:solidFill>
            </a:endParaRPr>
          </a:p>
          <a:p>
            <a:r>
              <a:rPr lang="en-GB" sz="3200" b="1" i="1" dirty="0">
                <a:solidFill>
                  <a:schemeClr val="bg1"/>
                </a:solidFill>
              </a:rPr>
              <a:t>from </a:t>
            </a:r>
            <a:r>
              <a:rPr lang="en-GB" sz="3200" b="1" i="1" dirty="0" err="1">
                <a:solidFill>
                  <a:schemeClr val="bg1"/>
                </a:solidFill>
              </a:rPr>
              <a:t>ipl_matches</a:t>
            </a:r>
            <a:r>
              <a:rPr lang="en-GB" sz="3200" b="1" i="1" dirty="0">
                <a:solidFill>
                  <a:schemeClr val="bg1"/>
                </a:solidFill>
              </a:rPr>
              <a:t>;</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21</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618012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924" y="598520"/>
            <a:ext cx="10528992" cy="2841646"/>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02</a:t>
            </a:r>
            <a:r>
              <a:rPr lang="en-GB" sz="1800" dirty="0"/>
              <a:t>. Create table deliveries_v02 with all the columns of the table ‘deliveries’ and an additional</a:t>
            </a:r>
            <a:br>
              <a:rPr lang="en-GB" sz="1800" dirty="0"/>
            </a:br>
            <a:r>
              <a:rPr lang="en-GB" sz="1800" dirty="0"/>
              <a:t>column </a:t>
            </a:r>
            <a:r>
              <a:rPr lang="en-GB" sz="1800" dirty="0" err="1"/>
              <a:t>ball_result</a:t>
            </a:r>
            <a:r>
              <a:rPr lang="en-GB" sz="1800" dirty="0"/>
              <a:t> containing values boundary, dot or other depending on the </a:t>
            </a:r>
            <a:r>
              <a:rPr lang="en-GB" sz="1800" dirty="0" err="1"/>
              <a:t>total_run</a:t>
            </a:r>
            <a:r>
              <a:rPr lang="en-GB" sz="1800" dirty="0"/>
              <a:t/>
            </a:r>
            <a:br>
              <a:rPr lang="en-GB" sz="1800" dirty="0"/>
            </a:br>
            <a:r>
              <a:rPr lang="en-GB" sz="1800" dirty="0"/>
              <a:t>(boundary for &gt;= 4, dot for 0 and other for any other number)</a:t>
            </a:r>
            <a:br>
              <a:rPr lang="en-GB" sz="1800" dirty="0"/>
            </a:br>
            <a:r>
              <a:rPr lang="en-GB" sz="1800" dirty="0"/>
              <a:t>(Hint 1 : CASE WHEN statement is used to get condition based results)</a:t>
            </a:r>
            <a:br>
              <a:rPr lang="en-GB" sz="1800" dirty="0"/>
            </a:br>
            <a:r>
              <a:rPr lang="en-GB" sz="1800" dirty="0"/>
              <a:t>(Hint 2: To convert the output data of the select statement into a table, you can use a</a:t>
            </a:r>
            <a:br>
              <a:rPr lang="en-GB" sz="1800" dirty="0"/>
            </a:br>
            <a:r>
              <a:rPr lang="en-GB" sz="1800" dirty="0"/>
              <a:t>subquery. Create table </a:t>
            </a:r>
            <a:r>
              <a:rPr lang="en-GB" sz="1800" dirty="0" err="1"/>
              <a:t>table_name</a:t>
            </a:r>
            <a:r>
              <a:rPr lang="en-GB" sz="1800" dirty="0"/>
              <a:t> as [entire select statement</a:t>
            </a:r>
            <a:r>
              <a:rPr lang="en-GB" sz="1800" dirty="0" smtClean="0"/>
              <a:t>].</a:t>
            </a:r>
            <a:endParaRPr lang="en-IN" sz="1800" b="1" dirty="0"/>
          </a:p>
        </p:txBody>
      </p:sp>
      <p:sp>
        <p:nvSpPr>
          <p:cNvPr id="3" name="Subtitle 2"/>
          <p:cNvSpPr>
            <a:spLocks noGrp="1"/>
          </p:cNvSpPr>
          <p:nvPr>
            <p:ph type="subTitle" idx="1"/>
          </p:nvPr>
        </p:nvSpPr>
        <p:spPr>
          <a:xfrm>
            <a:off x="895924" y="3798918"/>
            <a:ext cx="10890597" cy="2152991"/>
          </a:xfrm>
        </p:spPr>
        <p:txBody>
          <a:bodyPr>
            <a:noAutofit/>
          </a:bodyPr>
          <a:lstStyle/>
          <a:p>
            <a:r>
              <a:rPr lang="en-GB" sz="2800" b="1" i="1" dirty="0">
                <a:solidFill>
                  <a:schemeClr val="bg1"/>
                </a:solidFill>
              </a:rPr>
              <a:t>create table deliveries_v02 as</a:t>
            </a:r>
          </a:p>
          <a:p>
            <a:r>
              <a:rPr lang="en-GB" sz="2800" b="1" i="1" dirty="0">
                <a:solidFill>
                  <a:schemeClr val="bg1"/>
                </a:solidFill>
              </a:rPr>
              <a:t>(select *, case when </a:t>
            </a:r>
            <a:r>
              <a:rPr lang="en-GB" sz="2800" b="1" i="1" dirty="0" err="1">
                <a:solidFill>
                  <a:schemeClr val="bg1"/>
                </a:solidFill>
              </a:rPr>
              <a:t>total_runs</a:t>
            </a:r>
            <a:r>
              <a:rPr lang="en-GB" sz="2800" b="1" i="1" dirty="0">
                <a:solidFill>
                  <a:schemeClr val="bg1"/>
                </a:solidFill>
              </a:rPr>
              <a:t> &gt;= 4 then 'boundary'</a:t>
            </a:r>
          </a:p>
          <a:p>
            <a:r>
              <a:rPr lang="en-GB" sz="2800" b="1" i="1" dirty="0">
                <a:solidFill>
                  <a:schemeClr val="bg1"/>
                </a:solidFill>
              </a:rPr>
              <a:t>when </a:t>
            </a:r>
            <a:r>
              <a:rPr lang="en-GB" sz="2800" b="1" i="1" dirty="0" err="1">
                <a:solidFill>
                  <a:schemeClr val="bg1"/>
                </a:solidFill>
              </a:rPr>
              <a:t>total_runs</a:t>
            </a:r>
            <a:r>
              <a:rPr lang="en-GB" sz="2800" b="1" i="1" dirty="0">
                <a:solidFill>
                  <a:schemeClr val="bg1"/>
                </a:solidFill>
              </a:rPr>
              <a:t> = 0 then 'dot' else 'other' end as </a:t>
            </a:r>
            <a:r>
              <a:rPr lang="en-GB" sz="2800" b="1" i="1" dirty="0" err="1">
                <a:solidFill>
                  <a:schemeClr val="bg1"/>
                </a:solidFill>
              </a:rPr>
              <a:t>ball_result</a:t>
            </a:r>
            <a:r>
              <a:rPr lang="en-GB" sz="2800" b="1" i="1" dirty="0">
                <a:solidFill>
                  <a:schemeClr val="bg1"/>
                </a:solidFill>
              </a:rPr>
              <a:t> from </a:t>
            </a:r>
            <a:r>
              <a:rPr lang="en-GB" sz="2800" b="1" i="1" dirty="0" err="1">
                <a:solidFill>
                  <a:schemeClr val="bg1"/>
                </a:solidFill>
              </a:rPr>
              <a:t>ipl_ball</a:t>
            </a:r>
            <a:r>
              <a:rPr lang="en-GB" sz="2800" b="1" i="1" dirty="0">
                <a:solidFill>
                  <a:schemeClr val="bg1"/>
                </a:solidFill>
              </a:rPr>
              <a:t>);	</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22</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3067436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993" y="606832"/>
            <a:ext cx="10528992" cy="186074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03</a:t>
            </a:r>
            <a:r>
              <a:rPr lang="en-GB" sz="1800" dirty="0"/>
              <a:t>. Write a query to fetch the total number of boundaries and dot balls from the</a:t>
            </a:r>
            <a:br>
              <a:rPr lang="en-GB" sz="1800" dirty="0"/>
            </a:br>
            <a:r>
              <a:rPr lang="en-GB" sz="1800" dirty="0"/>
              <a:t>deliveries_v02 table.</a:t>
            </a:r>
            <a:endParaRPr lang="en-IN" sz="1800" b="1" dirty="0"/>
          </a:p>
        </p:txBody>
      </p:sp>
      <p:sp>
        <p:nvSpPr>
          <p:cNvPr id="3" name="Subtitle 2"/>
          <p:cNvSpPr>
            <a:spLocks noGrp="1"/>
          </p:cNvSpPr>
          <p:nvPr>
            <p:ph type="subTitle" idx="1"/>
          </p:nvPr>
        </p:nvSpPr>
        <p:spPr>
          <a:xfrm>
            <a:off x="1003993" y="2975957"/>
            <a:ext cx="10890597" cy="2984266"/>
          </a:xfrm>
        </p:spPr>
        <p:txBody>
          <a:bodyPr>
            <a:noAutofit/>
          </a:bodyPr>
          <a:lstStyle/>
          <a:p>
            <a:r>
              <a:rPr lang="en-GB" sz="2800" b="1" i="1" dirty="0">
                <a:solidFill>
                  <a:schemeClr val="bg1"/>
                </a:solidFill>
              </a:rPr>
              <a:t>select </a:t>
            </a:r>
            <a:r>
              <a:rPr lang="en-GB" sz="2800" b="1" i="1" dirty="0" err="1">
                <a:solidFill>
                  <a:schemeClr val="bg1"/>
                </a:solidFill>
              </a:rPr>
              <a:t>ball_result</a:t>
            </a:r>
            <a:r>
              <a:rPr lang="en-GB" sz="2800" b="1" i="1" dirty="0">
                <a:solidFill>
                  <a:schemeClr val="bg1"/>
                </a:solidFill>
              </a:rPr>
              <a:t>,</a:t>
            </a:r>
          </a:p>
          <a:p>
            <a:r>
              <a:rPr lang="en-GB" sz="2800" b="1" i="1" dirty="0">
                <a:solidFill>
                  <a:schemeClr val="bg1"/>
                </a:solidFill>
              </a:rPr>
              <a:t>       count(</a:t>
            </a:r>
            <a:r>
              <a:rPr lang="en-GB" sz="2800" b="1" i="1" dirty="0" err="1">
                <a:solidFill>
                  <a:schemeClr val="bg1"/>
                </a:solidFill>
              </a:rPr>
              <a:t>ball_result</a:t>
            </a:r>
            <a:r>
              <a:rPr lang="en-GB" sz="2800" b="1" i="1" dirty="0">
                <a:solidFill>
                  <a:schemeClr val="bg1"/>
                </a:solidFill>
              </a:rPr>
              <a:t>) as </a:t>
            </a:r>
            <a:r>
              <a:rPr lang="en-GB" sz="2800" b="1" i="1" dirty="0" err="1">
                <a:solidFill>
                  <a:schemeClr val="bg1"/>
                </a:solidFill>
              </a:rPr>
              <a:t>total_number</a:t>
            </a:r>
            <a:endParaRPr lang="en-GB" sz="2800" b="1" i="1" dirty="0">
              <a:solidFill>
                <a:schemeClr val="bg1"/>
              </a:solidFill>
            </a:endParaRPr>
          </a:p>
          <a:p>
            <a:r>
              <a:rPr lang="en-GB" sz="2800" b="1" i="1" dirty="0">
                <a:solidFill>
                  <a:schemeClr val="bg1"/>
                </a:solidFill>
              </a:rPr>
              <a:t>from deliveries_v02</a:t>
            </a:r>
          </a:p>
          <a:p>
            <a:r>
              <a:rPr lang="en-GB" sz="2800" b="1" i="1" dirty="0">
                <a:solidFill>
                  <a:schemeClr val="bg1"/>
                </a:solidFill>
              </a:rPr>
              <a:t>where </a:t>
            </a:r>
            <a:r>
              <a:rPr lang="en-GB" sz="2800" b="1" i="1" dirty="0" err="1">
                <a:solidFill>
                  <a:schemeClr val="bg1"/>
                </a:solidFill>
              </a:rPr>
              <a:t>ball_result</a:t>
            </a:r>
            <a:r>
              <a:rPr lang="en-GB" sz="2800" b="1" i="1" dirty="0">
                <a:solidFill>
                  <a:schemeClr val="bg1"/>
                </a:solidFill>
              </a:rPr>
              <a:t> in ('boundary', 'dot')</a:t>
            </a:r>
          </a:p>
          <a:p>
            <a:r>
              <a:rPr lang="en-GB" sz="2800" b="1" i="1" dirty="0">
                <a:solidFill>
                  <a:schemeClr val="bg1"/>
                </a:solidFill>
              </a:rPr>
              <a:t>group by </a:t>
            </a:r>
            <a:r>
              <a:rPr lang="en-GB" sz="2800" b="1" i="1" dirty="0" err="1">
                <a:solidFill>
                  <a:schemeClr val="bg1"/>
                </a:solidFill>
              </a:rPr>
              <a:t>ball_result</a:t>
            </a:r>
            <a:r>
              <a:rPr lang="en-GB" sz="2800" b="1" i="1" dirty="0">
                <a:solidFill>
                  <a:schemeClr val="bg1"/>
                </a:solidFill>
              </a:rPr>
              <a:t>;</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23</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2009969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Q3. </a:t>
            </a:r>
            <a:r>
              <a:rPr lang="en-GB" sz="2400" dirty="0" smtClean="0"/>
              <a:t>number </a:t>
            </a:r>
            <a:r>
              <a:rPr lang="en-GB" sz="2400" dirty="0"/>
              <a:t>of boundaries and dot balls</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24</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3482" y="3765695"/>
            <a:ext cx="5033689" cy="1418222"/>
          </a:xfrm>
        </p:spPr>
      </p:pic>
    </p:spTree>
    <p:extLst>
      <p:ext uri="{BB962C8B-B14F-4D97-AF65-F5344CB8AC3E}">
        <p14:creationId xmlns:p14="http://schemas.microsoft.com/office/powerpoint/2010/main" val="1492882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Q3. </a:t>
            </a:r>
            <a:r>
              <a:rPr lang="en-GB" sz="2400" dirty="0" smtClean="0"/>
              <a:t>number </a:t>
            </a:r>
            <a:r>
              <a:rPr lang="en-GB" sz="2400" dirty="0"/>
              <a:t>of boundaries and dot balls</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25</a:t>
            </a:r>
            <a:endParaRPr lang="en-IN" sz="2400" b="1" dirty="0">
              <a:ln>
                <a:solidFill>
                  <a:schemeClr val="bg1"/>
                </a:solidFill>
              </a:ln>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171" y="2346209"/>
            <a:ext cx="7488959" cy="4511791"/>
          </a:xfrm>
        </p:spPr>
      </p:pic>
    </p:spTree>
    <p:extLst>
      <p:ext uri="{BB962C8B-B14F-4D97-AF65-F5344CB8AC3E}">
        <p14:creationId xmlns:p14="http://schemas.microsoft.com/office/powerpoint/2010/main" val="1823097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993" y="714901"/>
            <a:ext cx="10528992" cy="186074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04. Write </a:t>
            </a:r>
            <a:r>
              <a:rPr lang="en-GB" sz="1800" dirty="0"/>
              <a:t>a query to fetch the total number of boundaries scored by each team from the</a:t>
            </a:r>
            <a:br>
              <a:rPr lang="en-GB" sz="1800" dirty="0"/>
            </a:br>
            <a:r>
              <a:rPr lang="en-GB" sz="1800" dirty="0"/>
              <a:t>deliveries_v02 table and order it in descending order of the number of boundaries</a:t>
            </a:r>
            <a:br>
              <a:rPr lang="en-GB" sz="1800" dirty="0"/>
            </a:br>
            <a:r>
              <a:rPr lang="en-GB" sz="1800" dirty="0"/>
              <a:t>scored </a:t>
            </a:r>
            <a:endParaRPr lang="en-IN" sz="1800" b="1" dirty="0"/>
          </a:p>
        </p:txBody>
      </p:sp>
      <p:sp>
        <p:nvSpPr>
          <p:cNvPr id="3" name="Subtitle 2"/>
          <p:cNvSpPr>
            <a:spLocks noGrp="1"/>
          </p:cNvSpPr>
          <p:nvPr>
            <p:ph type="subTitle" idx="1"/>
          </p:nvPr>
        </p:nvSpPr>
        <p:spPr>
          <a:xfrm>
            <a:off x="1003993" y="2933102"/>
            <a:ext cx="10890597" cy="3133897"/>
          </a:xfrm>
        </p:spPr>
        <p:txBody>
          <a:bodyPr>
            <a:noAutofit/>
          </a:bodyPr>
          <a:lstStyle/>
          <a:p>
            <a:r>
              <a:rPr lang="en-GB" sz="2800" b="1" i="1" dirty="0">
                <a:solidFill>
                  <a:schemeClr val="bg1"/>
                </a:solidFill>
              </a:rPr>
              <a:t>select distinct </a:t>
            </a:r>
            <a:r>
              <a:rPr lang="en-GB" sz="2800" b="1" i="1" dirty="0" err="1">
                <a:solidFill>
                  <a:schemeClr val="bg1"/>
                </a:solidFill>
              </a:rPr>
              <a:t>batting_team</a:t>
            </a:r>
            <a:r>
              <a:rPr lang="en-GB" sz="2800" b="1" i="1" dirty="0">
                <a:solidFill>
                  <a:schemeClr val="bg1"/>
                </a:solidFill>
              </a:rPr>
              <a:t>, count(</a:t>
            </a:r>
            <a:r>
              <a:rPr lang="en-GB" sz="2800" b="1" i="1" dirty="0" err="1">
                <a:solidFill>
                  <a:schemeClr val="bg1"/>
                </a:solidFill>
              </a:rPr>
              <a:t>ball_result</a:t>
            </a:r>
            <a:r>
              <a:rPr lang="en-GB" sz="2800" b="1" i="1" dirty="0">
                <a:solidFill>
                  <a:schemeClr val="bg1"/>
                </a:solidFill>
              </a:rPr>
              <a:t>) as </a:t>
            </a:r>
            <a:r>
              <a:rPr lang="en-GB" sz="2800" b="1" i="1" dirty="0" err="1">
                <a:solidFill>
                  <a:schemeClr val="bg1"/>
                </a:solidFill>
              </a:rPr>
              <a:t>count_boundaries</a:t>
            </a:r>
            <a:endParaRPr lang="en-GB" sz="2800" b="1" i="1" dirty="0">
              <a:solidFill>
                <a:schemeClr val="bg1"/>
              </a:solidFill>
            </a:endParaRPr>
          </a:p>
          <a:p>
            <a:r>
              <a:rPr lang="en-GB" sz="2800" b="1" i="1" dirty="0">
                <a:solidFill>
                  <a:schemeClr val="bg1"/>
                </a:solidFill>
              </a:rPr>
              <a:t>from deliveries_v02</a:t>
            </a:r>
          </a:p>
          <a:p>
            <a:r>
              <a:rPr lang="en-GB" sz="2800" b="1" i="1" dirty="0">
                <a:solidFill>
                  <a:schemeClr val="bg1"/>
                </a:solidFill>
              </a:rPr>
              <a:t>where </a:t>
            </a:r>
            <a:r>
              <a:rPr lang="en-GB" sz="2800" b="1" i="1" dirty="0" err="1">
                <a:solidFill>
                  <a:schemeClr val="bg1"/>
                </a:solidFill>
              </a:rPr>
              <a:t>ball_result</a:t>
            </a:r>
            <a:r>
              <a:rPr lang="en-GB" sz="2800" b="1" i="1" dirty="0">
                <a:solidFill>
                  <a:schemeClr val="bg1"/>
                </a:solidFill>
              </a:rPr>
              <a:t> = 'boundary'</a:t>
            </a:r>
          </a:p>
          <a:p>
            <a:r>
              <a:rPr lang="en-GB" sz="2800" b="1" i="1" dirty="0">
                <a:solidFill>
                  <a:schemeClr val="bg1"/>
                </a:solidFill>
              </a:rPr>
              <a:t>group by </a:t>
            </a:r>
            <a:r>
              <a:rPr lang="en-GB" sz="2800" b="1" i="1" dirty="0" err="1">
                <a:solidFill>
                  <a:schemeClr val="bg1"/>
                </a:solidFill>
              </a:rPr>
              <a:t>batting_team</a:t>
            </a:r>
            <a:endParaRPr lang="en-GB" sz="2800" b="1" i="1" dirty="0">
              <a:solidFill>
                <a:schemeClr val="bg1"/>
              </a:solidFill>
            </a:endParaRPr>
          </a:p>
          <a:p>
            <a:r>
              <a:rPr lang="en-GB" sz="2800" b="1" i="1" dirty="0">
                <a:solidFill>
                  <a:schemeClr val="bg1"/>
                </a:solidFill>
              </a:rPr>
              <a:t>order by </a:t>
            </a:r>
            <a:r>
              <a:rPr lang="en-GB" sz="2800" b="1" i="1" dirty="0" err="1">
                <a:solidFill>
                  <a:schemeClr val="bg1"/>
                </a:solidFill>
              </a:rPr>
              <a:t>count_boundaries</a:t>
            </a:r>
            <a:r>
              <a:rPr lang="en-GB" sz="2800" b="1" i="1" dirty="0">
                <a:solidFill>
                  <a:schemeClr val="bg1"/>
                </a:solidFill>
              </a:rPr>
              <a:t> </a:t>
            </a:r>
            <a:r>
              <a:rPr lang="en-GB" sz="2800" b="1" i="1" dirty="0" err="1">
                <a:solidFill>
                  <a:schemeClr val="bg1"/>
                </a:solidFill>
              </a:rPr>
              <a:t>desc</a:t>
            </a:r>
            <a:r>
              <a:rPr lang="en-GB" sz="2800" b="1" i="1" dirty="0">
                <a:solidFill>
                  <a:schemeClr val="bg1"/>
                </a:solidFill>
              </a:rPr>
              <a:t>;</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26</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169023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Q4. </a:t>
            </a:r>
            <a:r>
              <a:rPr lang="en-GB" sz="2400" dirty="0"/>
              <a:t>total number of boundaries scored by each team</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27</a:t>
            </a:r>
            <a:endParaRPr lang="en-IN" sz="2400" b="1" dirty="0">
              <a:ln>
                <a:solidFill>
                  <a:schemeClr val="bg1"/>
                </a:solidFill>
              </a:ln>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457" y="2294313"/>
            <a:ext cx="4961125" cy="4563687"/>
          </a:xfrm>
        </p:spPr>
      </p:pic>
    </p:spTree>
    <p:extLst>
      <p:ext uri="{BB962C8B-B14F-4D97-AF65-F5344CB8AC3E}">
        <p14:creationId xmlns:p14="http://schemas.microsoft.com/office/powerpoint/2010/main" val="161172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Q4. </a:t>
            </a:r>
            <a:r>
              <a:rPr lang="en-GB" sz="2400" dirty="0"/>
              <a:t>total number of boundaries scored by each team</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28</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382" y="2277686"/>
            <a:ext cx="8289445" cy="4555375"/>
          </a:xfrm>
        </p:spPr>
      </p:pic>
    </p:spTree>
    <p:extLst>
      <p:ext uri="{BB962C8B-B14F-4D97-AF65-F5344CB8AC3E}">
        <p14:creationId xmlns:p14="http://schemas.microsoft.com/office/powerpoint/2010/main" val="496098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993" y="498771"/>
            <a:ext cx="10528992" cy="186074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05</a:t>
            </a:r>
            <a:r>
              <a:rPr lang="en-GB" sz="1800" dirty="0"/>
              <a:t>. Write a query to fetch the total number of dot balls bowled by each team and order it in</a:t>
            </a:r>
            <a:br>
              <a:rPr lang="en-GB" sz="1800" dirty="0"/>
            </a:br>
            <a:r>
              <a:rPr lang="en-GB" sz="1800" dirty="0"/>
              <a:t>descending order of the total number of dot balls bowled.</a:t>
            </a:r>
            <a:endParaRPr lang="en-IN" sz="1800" b="1" dirty="0"/>
          </a:p>
        </p:txBody>
      </p:sp>
      <p:sp>
        <p:nvSpPr>
          <p:cNvPr id="3" name="Subtitle 2"/>
          <p:cNvSpPr>
            <a:spLocks noGrp="1"/>
          </p:cNvSpPr>
          <p:nvPr>
            <p:ph type="subTitle" idx="1"/>
          </p:nvPr>
        </p:nvSpPr>
        <p:spPr>
          <a:xfrm>
            <a:off x="1003993" y="2926080"/>
            <a:ext cx="10890597" cy="3133897"/>
          </a:xfrm>
        </p:spPr>
        <p:txBody>
          <a:bodyPr>
            <a:noAutofit/>
          </a:bodyPr>
          <a:lstStyle/>
          <a:p>
            <a:r>
              <a:rPr lang="en-GB" sz="2800" b="1" i="1" dirty="0">
                <a:solidFill>
                  <a:schemeClr val="bg1"/>
                </a:solidFill>
              </a:rPr>
              <a:t>select distinct </a:t>
            </a:r>
            <a:r>
              <a:rPr lang="en-GB" sz="2800" b="1" i="1" dirty="0" err="1">
                <a:solidFill>
                  <a:schemeClr val="bg1"/>
                </a:solidFill>
              </a:rPr>
              <a:t>bowling_team</a:t>
            </a:r>
            <a:r>
              <a:rPr lang="en-GB" sz="2800" b="1" i="1" dirty="0">
                <a:solidFill>
                  <a:schemeClr val="bg1"/>
                </a:solidFill>
              </a:rPr>
              <a:t>, count(</a:t>
            </a:r>
            <a:r>
              <a:rPr lang="en-GB" sz="2800" b="1" i="1" dirty="0" err="1">
                <a:solidFill>
                  <a:schemeClr val="bg1"/>
                </a:solidFill>
              </a:rPr>
              <a:t>ball_result</a:t>
            </a:r>
            <a:r>
              <a:rPr lang="en-GB" sz="2800" b="1" i="1" dirty="0">
                <a:solidFill>
                  <a:schemeClr val="bg1"/>
                </a:solidFill>
              </a:rPr>
              <a:t>) as </a:t>
            </a:r>
            <a:r>
              <a:rPr lang="en-GB" sz="2800" b="1" i="1" dirty="0" err="1">
                <a:solidFill>
                  <a:schemeClr val="bg1"/>
                </a:solidFill>
              </a:rPr>
              <a:t>total_dot_ball</a:t>
            </a:r>
            <a:endParaRPr lang="en-GB" sz="2800" b="1" i="1" dirty="0">
              <a:solidFill>
                <a:schemeClr val="bg1"/>
              </a:solidFill>
            </a:endParaRPr>
          </a:p>
          <a:p>
            <a:r>
              <a:rPr lang="en-GB" sz="2800" b="1" i="1" dirty="0">
                <a:solidFill>
                  <a:schemeClr val="bg1"/>
                </a:solidFill>
              </a:rPr>
              <a:t>from deliveries_v02</a:t>
            </a:r>
          </a:p>
          <a:p>
            <a:r>
              <a:rPr lang="en-GB" sz="2800" b="1" i="1" dirty="0">
                <a:solidFill>
                  <a:schemeClr val="bg1"/>
                </a:solidFill>
              </a:rPr>
              <a:t>where </a:t>
            </a:r>
            <a:r>
              <a:rPr lang="en-GB" sz="2800" b="1" i="1" dirty="0" err="1">
                <a:solidFill>
                  <a:schemeClr val="bg1"/>
                </a:solidFill>
              </a:rPr>
              <a:t>ball_result</a:t>
            </a:r>
            <a:r>
              <a:rPr lang="en-GB" sz="2800" b="1" i="1" dirty="0">
                <a:solidFill>
                  <a:schemeClr val="bg1"/>
                </a:solidFill>
              </a:rPr>
              <a:t> = 'dot'</a:t>
            </a:r>
          </a:p>
          <a:p>
            <a:r>
              <a:rPr lang="en-GB" sz="2800" b="1" i="1" dirty="0">
                <a:solidFill>
                  <a:schemeClr val="bg1"/>
                </a:solidFill>
              </a:rPr>
              <a:t>group by </a:t>
            </a:r>
            <a:r>
              <a:rPr lang="en-GB" sz="2800" b="1" i="1" dirty="0" err="1">
                <a:solidFill>
                  <a:schemeClr val="bg1"/>
                </a:solidFill>
              </a:rPr>
              <a:t>bowling_team</a:t>
            </a:r>
            <a:endParaRPr lang="en-GB" sz="2800" b="1" i="1" dirty="0">
              <a:solidFill>
                <a:schemeClr val="bg1"/>
              </a:solidFill>
            </a:endParaRPr>
          </a:p>
          <a:p>
            <a:r>
              <a:rPr lang="en-GB" sz="2800" b="1" i="1" dirty="0">
                <a:solidFill>
                  <a:schemeClr val="bg1"/>
                </a:solidFill>
              </a:rPr>
              <a:t>order by </a:t>
            </a:r>
            <a:r>
              <a:rPr lang="en-GB" sz="2800" b="1" i="1" dirty="0" err="1">
                <a:solidFill>
                  <a:schemeClr val="bg1"/>
                </a:solidFill>
              </a:rPr>
              <a:t>total_dot_ball</a:t>
            </a:r>
            <a:r>
              <a:rPr lang="en-GB" sz="2800" b="1" i="1" dirty="0">
                <a:solidFill>
                  <a:schemeClr val="bg1"/>
                </a:solidFill>
              </a:rPr>
              <a:t> </a:t>
            </a:r>
            <a:r>
              <a:rPr lang="en-GB" sz="2800" b="1" i="1" dirty="0" err="1">
                <a:solidFill>
                  <a:schemeClr val="bg1"/>
                </a:solidFill>
              </a:rPr>
              <a:t>desc</a:t>
            </a:r>
            <a:r>
              <a:rPr lang="en-GB" sz="2800" b="1" i="1" dirty="0">
                <a:solidFill>
                  <a:schemeClr val="bg1"/>
                </a:solidFill>
              </a:rPr>
              <a:t>;</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29</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1077447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619057"/>
            <a:ext cx="10528992" cy="1986743"/>
          </a:xfrm>
        </p:spPr>
        <p:txBody>
          <a:bodyPr/>
          <a:lstStyle/>
          <a:p>
            <a:r>
              <a:rPr lang="en-GB" sz="4000" b="1" dirty="0" smtClean="0"/>
              <a:t>Task- 1</a:t>
            </a:r>
            <a:r>
              <a:rPr lang="en-GB" dirty="0" smtClean="0"/>
              <a:t/>
            </a:r>
            <a:br>
              <a:rPr lang="en-GB" dirty="0" smtClean="0"/>
            </a:br>
            <a:r>
              <a:rPr lang="en-GB" sz="1400" b="1" dirty="0"/>
              <a:t>Your first priority is to get 2-3 players with high S.R who have faced at least 500 </a:t>
            </a:r>
            <a:r>
              <a:rPr lang="en-GB" sz="1400" b="1" dirty="0" err="1"/>
              <a:t>balls.And</a:t>
            </a:r>
            <a:r>
              <a:rPr lang="en-GB" sz="1400" b="1" dirty="0"/>
              <a:t/>
            </a:r>
            <a:br>
              <a:rPr lang="en-GB" sz="1400" b="1" dirty="0"/>
            </a:br>
            <a:r>
              <a:rPr lang="en-GB" sz="1400" b="1" dirty="0"/>
              <a:t>to do that you have to make a list of 10 players you want to bid in the auction so that</a:t>
            </a:r>
            <a:br>
              <a:rPr lang="en-GB" sz="1400" b="1" dirty="0"/>
            </a:br>
            <a:r>
              <a:rPr lang="en-GB" sz="1400" b="1" dirty="0"/>
              <a:t>when you try to grab them in auction you should not pay the amount greater than you</a:t>
            </a:r>
            <a:br>
              <a:rPr lang="en-GB" sz="1400" b="1" dirty="0"/>
            </a:br>
            <a:r>
              <a:rPr lang="en-GB" sz="1400" b="1" dirty="0"/>
              <a:t>have in the purse for a particular player.</a:t>
            </a:r>
            <a:br>
              <a:rPr lang="en-GB" sz="1400" b="1" dirty="0"/>
            </a:br>
            <a:r>
              <a:rPr lang="en-GB" sz="1400" b="1" dirty="0"/>
              <a:t>(strike rate is total runs scored by batsman divided by number of balls faced but remember</a:t>
            </a:r>
            <a:br>
              <a:rPr lang="en-GB" sz="1400" b="1" dirty="0"/>
            </a:br>
            <a:r>
              <a:rPr lang="en-GB" sz="1400" b="1" dirty="0"/>
              <a:t>when </a:t>
            </a:r>
            <a:r>
              <a:rPr lang="en-GB" sz="1400" b="1" dirty="0" err="1"/>
              <a:t>extras_type</a:t>
            </a:r>
            <a:r>
              <a:rPr lang="en-GB" sz="1400" b="1" dirty="0"/>
              <a:t> is 'wides' it is not counted as a ball faced neither counted as batsmen runs)</a:t>
            </a:r>
            <a:endParaRPr lang="en-IN" sz="1400" b="1" dirty="0"/>
          </a:p>
        </p:txBody>
      </p:sp>
      <p:sp>
        <p:nvSpPr>
          <p:cNvPr id="3" name="Subtitle 2"/>
          <p:cNvSpPr>
            <a:spLocks noGrp="1"/>
          </p:cNvSpPr>
          <p:nvPr>
            <p:ph type="subTitle" idx="1"/>
          </p:nvPr>
        </p:nvSpPr>
        <p:spPr>
          <a:xfrm>
            <a:off x="863600" y="2949787"/>
            <a:ext cx="8672176" cy="3473951"/>
          </a:xfrm>
        </p:spPr>
        <p:txBody>
          <a:bodyPr>
            <a:normAutofit fontScale="92500" lnSpcReduction="20000"/>
          </a:bodyPr>
          <a:lstStyle/>
          <a:p>
            <a:r>
              <a:rPr lang="en-GB" b="1" i="1" dirty="0">
                <a:solidFill>
                  <a:schemeClr val="bg1"/>
                </a:solidFill>
              </a:rPr>
              <a:t>select batsman,</a:t>
            </a:r>
          </a:p>
          <a:p>
            <a:r>
              <a:rPr lang="en-GB" b="1" i="1" dirty="0">
                <a:solidFill>
                  <a:schemeClr val="bg1"/>
                </a:solidFill>
              </a:rPr>
              <a:t>round((sum(</a:t>
            </a:r>
            <a:r>
              <a:rPr lang="en-GB" b="1" i="1" dirty="0" err="1">
                <a:solidFill>
                  <a:schemeClr val="bg1"/>
                </a:solidFill>
              </a:rPr>
              <a:t>batsman_runs</a:t>
            </a:r>
            <a:r>
              <a:rPr lang="en-GB" b="1" i="1" dirty="0">
                <a:solidFill>
                  <a:schemeClr val="bg1"/>
                </a:solidFill>
              </a:rPr>
              <a:t>)*1.0/count(ball)*1.0)*100,2)as </a:t>
            </a:r>
            <a:r>
              <a:rPr lang="en-GB" b="1" i="1" dirty="0" err="1">
                <a:solidFill>
                  <a:schemeClr val="bg1"/>
                </a:solidFill>
              </a:rPr>
              <a:t>strike_rate</a:t>
            </a:r>
            <a:r>
              <a:rPr lang="en-GB" b="1" i="1" dirty="0">
                <a:solidFill>
                  <a:schemeClr val="bg1"/>
                </a:solidFill>
              </a:rPr>
              <a:t>,</a:t>
            </a:r>
          </a:p>
          <a:p>
            <a:r>
              <a:rPr lang="en-GB" b="1" i="1" dirty="0">
                <a:solidFill>
                  <a:schemeClr val="bg1"/>
                </a:solidFill>
              </a:rPr>
              <a:t>sum(</a:t>
            </a:r>
            <a:r>
              <a:rPr lang="en-GB" b="1" i="1" dirty="0" err="1">
                <a:solidFill>
                  <a:schemeClr val="bg1"/>
                </a:solidFill>
              </a:rPr>
              <a:t>batsman_runs</a:t>
            </a:r>
            <a:r>
              <a:rPr lang="en-GB" b="1" i="1" dirty="0">
                <a:solidFill>
                  <a:schemeClr val="bg1"/>
                </a:solidFill>
              </a:rPr>
              <a:t>) as </a:t>
            </a:r>
            <a:r>
              <a:rPr lang="en-GB" b="1" i="1" dirty="0" err="1">
                <a:solidFill>
                  <a:schemeClr val="bg1"/>
                </a:solidFill>
              </a:rPr>
              <a:t>batsman_totoal_run</a:t>
            </a:r>
            <a:r>
              <a:rPr lang="en-GB" b="1" i="1" dirty="0">
                <a:solidFill>
                  <a:schemeClr val="bg1"/>
                </a:solidFill>
              </a:rPr>
              <a:t>,</a:t>
            </a:r>
          </a:p>
          <a:p>
            <a:r>
              <a:rPr lang="en-GB" b="1" i="1" dirty="0">
                <a:solidFill>
                  <a:schemeClr val="bg1"/>
                </a:solidFill>
              </a:rPr>
              <a:t>count(ball) as </a:t>
            </a:r>
            <a:r>
              <a:rPr lang="en-GB" b="1" i="1" dirty="0" err="1">
                <a:solidFill>
                  <a:schemeClr val="bg1"/>
                </a:solidFill>
              </a:rPr>
              <a:t>batsman_faced_ball</a:t>
            </a:r>
            <a:endParaRPr lang="en-GB" b="1" i="1" dirty="0">
              <a:solidFill>
                <a:schemeClr val="bg1"/>
              </a:solidFill>
            </a:endParaRPr>
          </a:p>
          <a:p>
            <a:r>
              <a:rPr lang="en-GB" b="1" i="1" dirty="0">
                <a:solidFill>
                  <a:schemeClr val="bg1"/>
                </a:solidFill>
              </a:rPr>
              <a:t>from </a:t>
            </a:r>
            <a:r>
              <a:rPr lang="en-GB" b="1" i="1" dirty="0" err="1">
                <a:solidFill>
                  <a:schemeClr val="bg1"/>
                </a:solidFill>
              </a:rPr>
              <a:t>ipl_ball</a:t>
            </a:r>
            <a:endParaRPr lang="en-GB" b="1" i="1" dirty="0">
              <a:solidFill>
                <a:schemeClr val="bg1"/>
              </a:solidFill>
            </a:endParaRPr>
          </a:p>
          <a:p>
            <a:r>
              <a:rPr lang="en-GB" b="1" i="1" dirty="0">
                <a:solidFill>
                  <a:schemeClr val="bg1"/>
                </a:solidFill>
              </a:rPr>
              <a:t>where not </a:t>
            </a:r>
            <a:r>
              <a:rPr lang="en-GB" b="1" i="1" dirty="0" err="1">
                <a:solidFill>
                  <a:schemeClr val="bg1"/>
                </a:solidFill>
              </a:rPr>
              <a:t>extras_type</a:t>
            </a:r>
            <a:r>
              <a:rPr lang="en-GB" b="1" i="1" dirty="0">
                <a:solidFill>
                  <a:schemeClr val="bg1"/>
                </a:solidFill>
              </a:rPr>
              <a:t> = 'wides'</a:t>
            </a:r>
          </a:p>
          <a:p>
            <a:r>
              <a:rPr lang="en-GB" b="1" i="1" dirty="0">
                <a:solidFill>
                  <a:schemeClr val="bg1"/>
                </a:solidFill>
              </a:rPr>
              <a:t>group by batsman</a:t>
            </a:r>
          </a:p>
          <a:p>
            <a:r>
              <a:rPr lang="en-GB" b="1" i="1" dirty="0">
                <a:solidFill>
                  <a:schemeClr val="bg1"/>
                </a:solidFill>
              </a:rPr>
              <a:t>having count(ball) &gt;= 500</a:t>
            </a:r>
          </a:p>
          <a:p>
            <a:r>
              <a:rPr lang="en-GB" b="1" i="1" dirty="0">
                <a:solidFill>
                  <a:schemeClr val="bg1"/>
                </a:solidFill>
              </a:rPr>
              <a:t>order by </a:t>
            </a:r>
            <a:r>
              <a:rPr lang="en-GB" b="1" i="1" dirty="0" err="1">
                <a:solidFill>
                  <a:schemeClr val="bg1"/>
                </a:solidFill>
              </a:rPr>
              <a:t>strike_rate</a:t>
            </a:r>
            <a:r>
              <a:rPr lang="en-GB" b="1" i="1" dirty="0">
                <a:solidFill>
                  <a:schemeClr val="bg1"/>
                </a:solidFill>
              </a:rPr>
              <a:t> </a:t>
            </a:r>
            <a:r>
              <a:rPr lang="en-GB" b="1" i="1" dirty="0" err="1">
                <a:solidFill>
                  <a:schemeClr val="bg1"/>
                </a:solidFill>
              </a:rPr>
              <a:t>desc</a:t>
            </a:r>
            <a:endParaRPr lang="en-GB" b="1" i="1" dirty="0">
              <a:solidFill>
                <a:schemeClr val="bg1"/>
              </a:solidFill>
            </a:endParaRPr>
          </a:p>
          <a:p>
            <a:r>
              <a:rPr lang="en-GB" b="1" i="1" dirty="0">
                <a:solidFill>
                  <a:schemeClr val="bg1"/>
                </a:solidFill>
              </a:rPr>
              <a:t>limit 10;</a:t>
            </a:r>
            <a:endParaRPr lang="en-IN" b="1" i="1" dirty="0">
              <a:solidFill>
                <a:schemeClr val="bg1"/>
              </a:solidFill>
            </a:endParaRPr>
          </a:p>
        </p:txBody>
      </p:sp>
      <p:sp>
        <p:nvSpPr>
          <p:cNvPr id="4" name="TextBox 3"/>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3</a:t>
            </a:r>
            <a:endParaRPr lang="en-IN" sz="2800" b="1" dirty="0">
              <a:ln>
                <a:solidFill>
                  <a:schemeClr val="bg1"/>
                </a:solidFill>
              </a:ln>
              <a:solidFill>
                <a:schemeClr val="tx1"/>
              </a:solidFill>
            </a:endParaRPr>
          </a:p>
        </p:txBody>
      </p:sp>
    </p:spTree>
    <p:extLst>
      <p:ext uri="{BB962C8B-B14F-4D97-AF65-F5344CB8AC3E}">
        <p14:creationId xmlns:p14="http://schemas.microsoft.com/office/powerpoint/2010/main" val="18170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Q5. </a:t>
            </a:r>
            <a:r>
              <a:rPr lang="en-GB" sz="2400" dirty="0"/>
              <a:t>total number of dot balls bowled by each team</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30</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1805" y="2275464"/>
            <a:ext cx="4225756" cy="4565910"/>
          </a:xfrm>
        </p:spPr>
      </p:pic>
    </p:spTree>
    <p:extLst>
      <p:ext uri="{BB962C8B-B14F-4D97-AF65-F5344CB8AC3E}">
        <p14:creationId xmlns:p14="http://schemas.microsoft.com/office/powerpoint/2010/main" val="2772409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Q5. </a:t>
            </a:r>
            <a:r>
              <a:rPr lang="en-GB" sz="2400" dirty="0"/>
              <a:t>total number of dot balls bowled by each </a:t>
            </a:r>
            <a:r>
              <a:rPr lang="en-GB" sz="2400" dirty="0" smtClean="0"/>
              <a:t>team</a:t>
            </a:r>
            <a:br>
              <a:rPr lang="en-GB" sz="2400" dirty="0" smtClean="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31</a:t>
            </a:r>
            <a:endParaRPr lang="en-IN" sz="2400" b="1" dirty="0">
              <a:ln>
                <a:solidFill>
                  <a:schemeClr val="bg1"/>
                </a:solidFill>
              </a:ln>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7442" y="2286001"/>
            <a:ext cx="7540215" cy="4522124"/>
          </a:xfrm>
        </p:spPr>
      </p:pic>
    </p:spTree>
    <p:extLst>
      <p:ext uri="{BB962C8B-B14F-4D97-AF65-F5344CB8AC3E}">
        <p14:creationId xmlns:p14="http://schemas.microsoft.com/office/powerpoint/2010/main" val="1647639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993" y="498771"/>
            <a:ext cx="10528992" cy="186074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06</a:t>
            </a:r>
            <a:r>
              <a:rPr lang="en-GB" sz="1800" dirty="0"/>
              <a:t>. Write a query to fetch the total number of dismissals by dismissal kinds where dismissal</a:t>
            </a:r>
            <a:br>
              <a:rPr lang="en-GB" sz="1800" dirty="0"/>
            </a:br>
            <a:r>
              <a:rPr lang="en-GB" sz="1800" dirty="0"/>
              <a:t>kind is not NA</a:t>
            </a:r>
            <a:endParaRPr lang="en-IN" sz="1800" b="1" dirty="0"/>
          </a:p>
        </p:txBody>
      </p:sp>
      <p:sp>
        <p:nvSpPr>
          <p:cNvPr id="3" name="Subtitle 2"/>
          <p:cNvSpPr>
            <a:spLocks noGrp="1"/>
          </p:cNvSpPr>
          <p:nvPr>
            <p:ph type="subTitle" idx="1"/>
          </p:nvPr>
        </p:nvSpPr>
        <p:spPr>
          <a:xfrm>
            <a:off x="1003993" y="2842952"/>
            <a:ext cx="10890597" cy="3133897"/>
          </a:xfrm>
        </p:spPr>
        <p:txBody>
          <a:bodyPr>
            <a:noAutofit/>
          </a:bodyPr>
          <a:lstStyle/>
          <a:p>
            <a:r>
              <a:rPr lang="en-GB" sz="2800" b="1" i="1" dirty="0">
                <a:solidFill>
                  <a:schemeClr val="bg1"/>
                </a:solidFill>
              </a:rPr>
              <a:t>select </a:t>
            </a:r>
            <a:r>
              <a:rPr lang="en-GB" sz="2800" b="1" i="1" dirty="0" err="1">
                <a:solidFill>
                  <a:schemeClr val="bg1"/>
                </a:solidFill>
              </a:rPr>
              <a:t>dismissal_kind</a:t>
            </a:r>
            <a:r>
              <a:rPr lang="en-GB" sz="2800" b="1" i="1" dirty="0">
                <a:solidFill>
                  <a:schemeClr val="bg1"/>
                </a:solidFill>
              </a:rPr>
              <a:t>, count(</a:t>
            </a:r>
            <a:r>
              <a:rPr lang="en-GB" sz="2800" b="1" i="1" dirty="0" err="1">
                <a:solidFill>
                  <a:schemeClr val="bg1"/>
                </a:solidFill>
              </a:rPr>
              <a:t>dismissal_kind</a:t>
            </a:r>
            <a:r>
              <a:rPr lang="en-GB" sz="2800" b="1" i="1" dirty="0">
                <a:solidFill>
                  <a:schemeClr val="bg1"/>
                </a:solidFill>
              </a:rPr>
              <a:t>) as </a:t>
            </a:r>
            <a:r>
              <a:rPr lang="en-GB" sz="2800" b="1" i="1" dirty="0" err="1">
                <a:solidFill>
                  <a:schemeClr val="bg1"/>
                </a:solidFill>
              </a:rPr>
              <a:t>count_of_dismissals</a:t>
            </a:r>
            <a:endParaRPr lang="en-GB" sz="2800" b="1" i="1" dirty="0">
              <a:solidFill>
                <a:schemeClr val="bg1"/>
              </a:solidFill>
            </a:endParaRPr>
          </a:p>
          <a:p>
            <a:r>
              <a:rPr lang="en-GB" sz="2800" b="1" i="1" dirty="0">
                <a:solidFill>
                  <a:schemeClr val="bg1"/>
                </a:solidFill>
              </a:rPr>
              <a:t>from deliveries_v02</a:t>
            </a:r>
          </a:p>
          <a:p>
            <a:r>
              <a:rPr lang="en-GB" sz="2800" b="1" i="1" dirty="0">
                <a:solidFill>
                  <a:schemeClr val="bg1"/>
                </a:solidFill>
              </a:rPr>
              <a:t>where not </a:t>
            </a:r>
            <a:r>
              <a:rPr lang="en-GB" sz="2800" b="1" i="1" dirty="0" err="1">
                <a:solidFill>
                  <a:schemeClr val="bg1"/>
                </a:solidFill>
              </a:rPr>
              <a:t>dismissal_kind</a:t>
            </a:r>
            <a:r>
              <a:rPr lang="en-GB" sz="2800" b="1" i="1" dirty="0">
                <a:solidFill>
                  <a:schemeClr val="bg1"/>
                </a:solidFill>
              </a:rPr>
              <a:t> = 'NA'</a:t>
            </a:r>
          </a:p>
          <a:p>
            <a:r>
              <a:rPr lang="en-GB" sz="2800" b="1" i="1" dirty="0">
                <a:solidFill>
                  <a:schemeClr val="bg1"/>
                </a:solidFill>
              </a:rPr>
              <a:t>group by </a:t>
            </a:r>
            <a:r>
              <a:rPr lang="en-GB" sz="2800" b="1" i="1" dirty="0" err="1">
                <a:solidFill>
                  <a:schemeClr val="bg1"/>
                </a:solidFill>
              </a:rPr>
              <a:t>dismissal_kind</a:t>
            </a:r>
            <a:endParaRPr lang="en-GB" sz="2800" b="1" i="1" dirty="0">
              <a:solidFill>
                <a:schemeClr val="bg1"/>
              </a:solidFill>
            </a:endParaRPr>
          </a:p>
          <a:p>
            <a:r>
              <a:rPr lang="en-GB" sz="2800" b="1" i="1" dirty="0">
                <a:solidFill>
                  <a:schemeClr val="bg1"/>
                </a:solidFill>
              </a:rPr>
              <a:t>order by </a:t>
            </a:r>
            <a:r>
              <a:rPr lang="en-GB" sz="2800" b="1" i="1" dirty="0" err="1">
                <a:solidFill>
                  <a:schemeClr val="bg1"/>
                </a:solidFill>
              </a:rPr>
              <a:t>count_of_dismissals</a:t>
            </a:r>
            <a:r>
              <a:rPr lang="en-GB" sz="2800" b="1" i="1" dirty="0">
                <a:solidFill>
                  <a:schemeClr val="bg1"/>
                </a:solidFill>
              </a:rPr>
              <a:t> </a:t>
            </a:r>
            <a:r>
              <a:rPr lang="en-GB" sz="2800" b="1" i="1" dirty="0" err="1">
                <a:solidFill>
                  <a:schemeClr val="bg1"/>
                </a:solidFill>
              </a:rPr>
              <a:t>desc</a:t>
            </a:r>
            <a:r>
              <a:rPr lang="en-GB" sz="2800" b="1" i="1" dirty="0">
                <a:solidFill>
                  <a:schemeClr val="bg1"/>
                </a:solidFill>
              </a:rPr>
              <a:t>;</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32</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277345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Q6. </a:t>
            </a:r>
            <a:r>
              <a:rPr lang="en-GB" sz="2400" dirty="0"/>
              <a:t>total number of dismissals by dismissal kinds</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33</a:t>
            </a:r>
            <a:endParaRPr lang="en-IN" sz="2400" b="1" dirty="0">
              <a:ln>
                <a:solidFill>
                  <a:schemeClr val="bg1"/>
                </a:solidFill>
              </a:ln>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169" y="2217792"/>
            <a:ext cx="7682188" cy="4540453"/>
          </a:xfrm>
        </p:spPr>
      </p:pic>
    </p:spTree>
    <p:extLst>
      <p:ext uri="{BB962C8B-B14F-4D97-AF65-F5344CB8AC3E}">
        <p14:creationId xmlns:p14="http://schemas.microsoft.com/office/powerpoint/2010/main" val="1347152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Q6. </a:t>
            </a:r>
            <a:r>
              <a:rPr lang="en-GB" sz="2400" dirty="0"/>
              <a:t>total number of dismissals by dismissal kinds</a:t>
            </a:r>
            <a:r>
              <a:rPr lang="en-GB" sz="2400" dirty="0" smtClean="0"/>
              <a:t/>
            </a:r>
            <a:br>
              <a:rPr lang="en-GB" sz="2400" dirty="0" smtClean="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34</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843" y="2252748"/>
            <a:ext cx="7537302" cy="4572000"/>
          </a:xfrm>
        </p:spPr>
      </p:pic>
    </p:spTree>
    <p:extLst>
      <p:ext uri="{BB962C8B-B14F-4D97-AF65-F5344CB8AC3E}">
        <p14:creationId xmlns:p14="http://schemas.microsoft.com/office/powerpoint/2010/main" val="836180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993" y="498771"/>
            <a:ext cx="10528992" cy="186074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07</a:t>
            </a:r>
            <a:r>
              <a:rPr lang="en-GB" sz="1800" dirty="0"/>
              <a:t>. Write a query to get the top 5 bowlers who conceded maximum extra runs from the</a:t>
            </a:r>
            <a:br>
              <a:rPr lang="en-GB" sz="1800" dirty="0"/>
            </a:br>
            <a:r>
              <a:rPr lang="en-GB" sz="1800" dirty="0"/>
              <a:t>deliveries table</a:t>
            </a:r>
            <a:endParaRPr lang="en-IN" sz="1800" b="1" dirty="0"/>
          </a:p>
        </p:txBody>
      </p:sp>
      <p:sp>
        <p:nvSpPr>
          <p:cNvPr id="3" name="Subtitle 2"/>
          <p:cNvSpPr>
            <a:spLocks noGrp="1"/>
          </p:cNvSpPr>
          <p:nvPr>
            <p:ph type="subTitle" idx="1"/>
          </p:nvPr>
        </p:nvSpPr>
        <p:spPr>
          <a:xfrm>
            <a:off x="1003993" y="2842952"/>
            <a:ext cx="10890597" cy="3133897"/>
          </a:xfrm>
        </p:spPr>
        <p:txBody>
          <a:bodyPr>
            <a:noAutofit/>
          </a:bodyPr>
          <a:lstStyle/>
          <a:p>
            <a:r>
              <a:rPr lang="en-GB" sz="2800" b="1" i="1" dirty="0">
                <a:solidFill>
                  <a:schemeClr val="bg1"/>
                </a:solidFill>
              </a:rPr>
              <a:t>select distinct bowler, sum(</a:t>
            </a:r>
            <a:r>
              <a:rPr lang="en-GB" sz="2800" b="1" i="1" dirty="0" err="1">
                <a:solidFill>
                  <a:schemeClr val="bg1"/>
                </a:solidFill>
              </a:rPr>
              <a:t>extra_runs</a:t>
            </a:r>
            <a:r>
              <a:rPr lang="en-GB" sz="2800" b="1" i="1" dirty="0">
                <a:solidFill>
                  <a:schemeClr val="bg1"/>
                </a:solidFill>
              </a:rPr>
              <a:t>) as </a:t>
            </a:r>
            <a:r>
              <a:rPr lang="en-GB" sz="2800" b="1" i="1" dirty="0" err="1">
                <a:solidFill>
                  <a:schemeClr val="bg1"/>
                </a:solidFill>
              </a:rPr>
              <a:t>maximum_extra_runs</a:t>
            </a:r>
            <a:endParaRPr lang="en-GB" sz="2800" b="1" i="1" dirty="0">
              <a:solidFill>
                <a:schemeClr val="bg1"/>
              </a:solidFill>
            </a:endParaRPr>
          </a:p>
          <a:p>
            <a:r>
              <a:rPr lang="en-GB" sz="2800" b="1" i="1" dirty="0">
                <a:solidFill>
                  <a:schemeClr val="bg1"/>
                </a:solidFill>
              </a:rPr>
              <a:t>from deliveries_v02</a:t>
            </a:r>
          </a:p>
          <a:p>
            <a:r>
              <a:rPr lang="en-GB" sz="2800" b="1" i="1" dirty="0">
                <a:solidFill>
                  <a:schemeClr val="bg1"/>
                </a:solidFill>
              </a:rPr>
              <a:t>group by bowler</a:t>
            </a:r>
          </a:p>
          <a:p>
            <a:r>
              <a:rPr lang="en-GB" sz="2800" b="1" i="1" dirty="0">
                <a:solidFill>
                  <a:schemeClr val="bg1"/>
                </a:solidFill>
              </a:rPr>
              <a:t>order by </a:t>
            </a:r>
            <a:r>
              <a:rPr lang="en-GB" sz="2800" b="1" i="1" dirty="0" err="1">
                <a:solidFill>
                  <a:schemeClr val="bg1"/>
                </a:solidFill>
              </a:rPr>
              <a:t>maximum_extra_runs</a:t>
            </a:r>
            <a:r>
              <a:rPr lang="en-GB" sz="2800" b="1" i="1" dirty="0">
                <a:solidFill>
                  <a:schemeClr val="bg1"/>
                </a:solidFill>
              </a:rPr>
              <a:t> </a:t>
            </a:r>
            <a:r>
              <a:rPr lang="en-GB" sz="2800" b="1" i="1" dirty="0" err="1">
                <a:solidFill>
                  <a:schemeClr val="bg1"/>
                </a:solidFill>
              </a:rPr>
              <a:t>desc</a:t>
            </a:r>
            <a:endParaRPr lang="en-GB" sz="2800" b="1" i="1" dirty="0">
              <a:solidFill>
                <a:schemeClr val="bg1"/>
              </a:solidFill>
            </a:endParaRPr>
          </a:p>
          <a:p>
            <a:r>
              <a:rPr lang="en-GB" sz="2800" b="1" i="1" dirty="0">
                <a:solidFill>
                  <a:schemeClr val="bg1"/>
                </a:solidFill>
              </a:rPr>
              <a:t>limit 5;</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35</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3817780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Q7. </a:t>
            </a:r>
            <a:r>
              <a:rPr lang="en-GB" sz="2400" dirty="0"/>
              <a:t>top 5 bowlers who conceded maximum extra runs</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36</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4102" y="2607973"/>
            <a:ext cx="7126849" cy="3597799"/>
          </a:xfrm>
        </p:spPr>
      </p:pic>
    </p:spTree>
    <p:extLst>
      <p:ext uri="{BB962C8B-B14F-4D97-AF65-F5344CB8AC3E}">
        <p14:creationId xmlns:p14="http://schemas.microsoft.com/office/powerpoint/2010/main" val="1933600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2" y="736599"/>
            <a:ext cx="8825659" cy="1674091"/>
          </a:xfrm>
        </p:spPr>
        <p:txBody>
          <a:bodyPr/>
          <a:lstStyle/>
          <a:p>
            <a:pPr algn="ctr"/>
            <a:r>
              <a:rPr lang="en-IN" dirty="0"/>
              <a:t>Additional Questions</a:t>
            </a:r>
            <a:r>
              <a:rPr lang="en-GB" b="1" dirty="0" smtClean="0"/>
              <a:t/>
            </a:r>
            <a:br>
              <a:rPr lang="en-GB" b="1" dirty="0" smtClean="0"/>
            </a:br>
            <a:r>
              <a:rPr lang="en-GB" sz="2400" b="1" dirty="0" smtClean="0"/>
              <a:t>Q7. </a:t>
            </a:r>
            <a:r>
              <a:rPr lang="en-GB" sz="2400" dirty="0"/>
              <a:t>top 5 bowlers who conceded maximum extra runs</a:t>
            </a:r>
            <a:r>
              <a:rPr lang="en-GB" sz="2400" dirty="0" smtClean="0"/>
              <a:t/>
            </a:r>
            <a:br>
              <a:rPr lang="en-GB" sz="2400" dirty="0" smtClean="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37</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692" y="2319251"/>
            <a:ext cx="7429472" cy="4497186"/>
          </a:xfrm>
        </p:spPr>
      </p:pic>
    </p:spTree>
    <p:extLst>
      <p:ext uri="{BB962C8B-B14F-4D97-AF65-F5344CB8AC3E}">
        <p14:creationId xmlns:p14="http://schemas.microsoft.com/office/powerpoint/2010/main" val="2325542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3993" y="673340"/>
            <a:ext cx="10528992" cy="186074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08</a:t>
            </a:r>
            <a:r>
              <a:rPr lang="en-GB" sz="1800" dirty="0"/>
              <a:t>. Write a query to create a table named deliveries_v03 with all the columns of</a:t>
            </a:r>
            <a:br>
              <a:rPr lang="en-GB" sz="1800" dirty="0"/>
            </a:br>
            <a:r>
              <a:rPr lang="en-GB" sz="1800" dirty="0"/>
              <a:t>deliveries_v02 table and two additional column (named venue and </a:t>
            </a:r>
            <a:r>
              <a:rPr lang="en-GB" sz="1800" dirty="0" err="1"/>
              <a:t>match_date</a:t>
            </a:r>
            <a:r>
              <a:rPr lang="en-GB" sz="1800" dirty="0"/>
              <a:t>) of venue</a:t>
            </a:r>
            <a:br>
              <a:rPr lang="en-GB" sz="1800" dirty="0"/>
            </a:br>
            <a:r>
              <a:rPr lang="en-GB" sz="1800" dirty="0"/>
              <a:t>and date from table </a:t>
            </a:r>
            <a:r>
              <a:rPr lang="en-GB" sz="1800" dirty="0" err="1"/>
              <a:t>matche</a:t>
            </a:r>
            <a:endParaRPr lang="en-IN" sz="1800" b="1" dirty="0"/>
          </a:p>
        </p:txBody>
      </p:sp>
      <p:sp>
        <p:nvSpPr>
          <p:cNvPr id="3" name="Subtitle 2"/>
          <p:cNvSpPr>
            <a:spLocks noGrp="1"/>
          </p:cNvSpPr>
          <p:nvPr>
            <p:ph type="subTitle" idx="1"/>
          </p:nvPr>
        </p:nvSpPr>
        <p:spPr>
          <a:xfrm>
            <a:off x="1003993" y="2917766"/>
            <a:ext cx="10890597" cy="2892831"/>
          </a:xfrm>
        </p:spPr>
        <p:txBody>
          <a:bodyPr>
            <a:noAutofit/>
          </a:bodyPr>
          <a:lstStyle/>
          <a:p>
            <a:r>
              <a:rPr lang="en-GB" sz="2800" b="1" i="1" dirty="0">
                <a:solidFill>
                  <a:schemeClr val="bg1"/>
                </a:solidFill>
              </a:rPr>
              <a:t>create table deliveries_v03 as</a:t>
            </a:r>
          </a:p>
          <a:p>
            <a:r>
              <a:rPr lang="en-GB" sz="2800" b="1" i="1" dirty="0">
                <a:solidFill>
                  <a:schemeClr val="bg1"/>
                </a:solidFill>
              </a:rPr>
              <a:t>(select a.*, </a:t>
            </a:r>
            <a:r>
              <a:rPr lang="en-GB" sz="2800" b="1" i="1" dirty="0" err="1">
                <a:solidFill>
                  <a:schemeClr val="bg1"/>
                </a:solidFill>
              </a:rPr>
              <a:t>b.venue</a:t>
            </a:r>
            <a:r>
              <a:rPr lang="en-GB" sz="2800" b="1" i="1" dirty="0">
                <a:solidFill>
                  <a:schemeClr val="bg1"/>
                </a:solidFill>
              </a:rPr>
              <a:t>, </a:t>
            </a:r>
            <a:r>
              <a:rPr lang="en-GB" sz="2800" b="1" i="1" dirty="0" err="1">
                <a:solidFill>
                  <a:schemeClr val="bg1"/>
                </a:solidFill>
              </a:rPr>
              <a:t>b.date</a:t>
            </a:r>
            <a:r>
              <a:rPr lang="en-GB" sz="2800" b="1" i="1" dirty="0">
                <a:solidFill>
                  <a:schemeClr val="bg1"/>
                </a:solidFill>
              </a:rPr>
              <a:t> as </a:t>
            </a:r>
            <a:r>
              <a:rPr lang="en-GB" sz="2800" b="1" i="1" dirty="0" err="1">
                <a:solidFill>
                  <a:schemeClr val="bg1"/>
                </a:solidFill>
              </a:rPr>
              <a:t>match_date</a:t>
            </a:r>
            <a:endParaRPr lang="en-GB" sz="2800" b="1" i="1" dirty="0">
              <a:solidFill>
                <a:schemeClr val="bg1"/>
              </a:solidFill>
            </a:endParaRPr>
          </a:p>
          <a:p>
            <a:r>
              <a:rPr lang="en-GB" sz="2800" b="1" i="1" dirty="0">
                <a:solidFill>
                  <a:schemeClr val="bg1"/>
                </a:solidFill>
              </a:rPr>
              <a:t>from deliveries_v02 as a</a:t>
            </a:r>
          </a:p>
          <a:p>
            <a:r>
              <a:rPr lang="en-GB" sz="2800" b="1" i="1" dirty="0">
                <a:solidFill>
                  <a:schemeClr val="bg1"/>
                </a:solidFill>
              </a:rPr>
              <a:t>left join </a:t>
            </a:r>
            <a:r>
              <a:rPr lang="en-GB" sz="2800" b="1" i="1" dirty="0" err="1">
                <a:solidFill>
                  <a:schemeClr val="bg1"/>
                </a:solidFill>
              </a:rPr>
              <a:t>IPL_matches</a:t>
            </a:r>
            <a:r>
              <a:rPr lang="en-GB" sz="2800" b="1" i="1" dirty="0">
                <a:solidFill>
                  <a:schemeClr val="bg1"/>
                </a:solidFill>
              </a:rPr>
              <a:t> as b</a:t>
            </a:r>
          </a:p>
          <a:p>
            <a:r>
              <a:rPr lang="en-GB" sz="2800" b="1" i="1" dirty="0">
                <a:solidFill>
                  <a:schemeClr val="bg1"/>
                </a:solidFill>
              </a:rPr>
              <a:t>on a.id = b.id);</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38</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3149938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146" y="688031"/>
            <a:ext cx="10528992" cy="177762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09</a:t>
            </a:r>
            <a:r>
              <a:rPr lang="en-GB" sz="1800" dirty="0"/>
              <a:t>. Write a query to fetch the total runs scored for each venue and order it in the descending</a:t>
            </a:r>
            <a:br>
              <a:rPr lang="en-GB" sz="1800" dirty="0"/>
            </a:br>
            <a:r>
              <a:rPr lang="en-GB" sz="1800" dirty="0"/>
              <a:t>order of total runs scored.</a:t>
            </a:r>
            <a:endParaRPr lang="en-IN" sz="1800" b="1" dirty="0"/>
          </a:p>
        </p:txBody>
      </p:sp>
      <p:sp>
        <p:nvSpPr>
          <p:cNvPr id="3" name="Subtitle 2"/>
          <p:cNvSpPr>
            <a:spLocks noGrp="1"/>
          </p:cNvSpPr>
          <p:nvPr>
            <p:ph type="subTitle" idx="1"/>
          </p:nvPr>
        </p:nvSpPr>
        <p:spPr>
          <a:xfrm>
            <a:off x="1002146" y="3092333"/>
            <a:ext cx="10890597" cy="2892831"/>
          </a:xfrm>
        </p:spPr>
        <p:txBody>
          <a:bodyPr>
            <a:noAutofit/>
          </a:bodyPr>
          <a:lstStyle/>
          <a:p>
            <a:r>
              <a:rPr lang="en-GB" sz="2800" b="1" i="1" dirty="0">
                <a:solidFill>
                  <a:schemeClr val="bg1"/>
                </a:solidFill>
              </a:rPr>
              <a:t>select venue, sum(</a:t>
            </a:r>
            <a:r>
              <a:rPr lang="en-GB" sz="2800" b="1" i="1" dirty="0" err="1">
                <a:solidFill>
                  <a:schemeClr val="bg1"/>
                </a:solidFill>
              </a:rPr>
              <a:t>total_runs</a:t>
            </a:r>
            <a:r>
              <a:rPr lang="en-GB" sz="2800" b="1" i="1" dirty="0">
                <a:solidFill>
                  <a:schemeClr val="bg1"/>
                </a:solidFill>
              </a:rPr>
              <a:t>) as </a:t>
            </a:r>
            <a:r>
              <a:rPr lang="en-GB" sz="2800" b="1" i="1" dirty="0" err="1">
                <a:solidFill>
                  <a:schemeClr val="bg1"/>
                </a:solidFill>
              </a:rPr>
              <a:t>total_runs</a:t>
            </a:r>
            <a:endParaRPr lang="en-GB" sz="2800" b="1" i="1" dirty="0">
              <a:solidFill>
                <a:schemeClr val="bg1"/>
              </a:solidFill>
            </a:endParaRPr>
          </a:p>
          <a:p>
            <a:r>
              <a:rPr lang="en-GB" sz="2800" b="1" i="1" dirty="0">
                <a:solidFill>
                  <a:schemeClr val="bg1"/>
                </a:solidFill>
              </a:rPr>
              <a:t>from deliveries_v03</a:t>
            </a:r>
          </a:p>
          <a:p>
            <a:r>
              <a:rPr lang="en-GB" sz="2800" b="1" i="1" dirty="0">
                <a:solidFill>
                  <a:schemeClr val="bg1"/>
                </a:solidFill>
              </a:rPr>
              <a:t>group by venue</a:t>
            </a:r>
          </a:p>
          <a:p>
            <a:r>
              <a:rPr lang="en-GB" sz="2800" b="1" i="1" dirty="0">
                <a:solidFill>
                  <a:schemeClr val="bg1"/>
                </a:solidFill>
              </a:rPr>
              <a:t>order by </a:t>
            </a:r>
            <a:r>
              <a:rPr lang="en-GB" sz="2800" b="1" i="1" dirty="0" err="1">
                <a:solidFill>
                  <a:schemeClr val="bg1"/>
                </a:solidFill>
              </a:rPr>
              <a:t>total_runs</a:t>
            </a:r>
            <a:r>
              <a:rPr lang="en-GB" sz="2800" b="1" i="1" dirty="0">
                <a:solidFill>
                  <a:schemeClr val="bg1"/>
                </a:solidFill>
              </a:rPr>
              <a:t> </a:t>
            </a:r>
            <a:r>
              <a:rPr lang="en-GB" sz="2800" b="1" i="1" dirty="0" err="1">
                <a:solidFill>
                  <a:schemeClr val="bg1"/>
                </a:solidFill>
              </a:rPr>
              <a:t>desc</a:t>
            </a:r>
            <a:r>
              <a:rPr lang="en-GB" sz="2800" b="1" i="1" dirty="0">
                <a:solidFill>
                  <a:schemeClr val="bg1"/>
                </a:solidFill>
              </a:rPr>
              <a:t>;</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39</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2370253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086" y="736600"/>
            <a:ext cx="8825659" cy="1562100"/>
          </a:xfrm>
        </p:spPr>
        <p:txBody>
          <a:bodyPr/>
          <a:lstStyle/>
          <a:p>
            <a:pPr algn="ctr"/>
            <a:r>
              <a:rPr lang="en-GB" b="1" dirty="0" smtClean="0"/>
              <a:t>Task- 1 OUTPUT</a:t>
            </a:r>
            <a:br>
              <a:rPr lang="en-GB" b="1" dirty="0" smtClean="0"/>
            </a:br>
            <a:r>
              <a:rPr lang="en-GB" sz="2400" b="1" dirty="0" smtClean="0"/>
              <a:t>top 10 player with high strike rate</a:t>
            </a:r>
            <a:r>
              <a:rPr lang="en-GB" b="1" dirty="0" smtClean="0"/>
              <a:t/>
            </a:r>
            <a:br>
              <a:rPr lang="en-GB" b="1"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288" y="2610197"/>
            <a:ext cx="10163535" cy="3871190"/>
          </a:xfrm>
        </p:spPr>
      </p:pic>
      <p:sp>
        <p:nvSpPr>
          <p:cNvPr id="5" name="TextBox 4"/>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a:t>
            </a:r>
            <a:r>
              <a:rPr lang="en-GB" sz="2800" b="1" dirty="0">
                <a:ln>
                  <a:solidFill>
                    <a:schemeClr val="bg1"/>
                  </a:solidFill>
                </a:ln>
                <a:solidFill>
                  <a:schemeClr val="tx1"/>
                </a:solidFill>
              </a:rPr>
              <a:t>4</a:t>
            </a:r>
            <a:endParaRPr lang="en-IN" sz="2800" b="1" dirty="0">
              <a:ln>
                <a:solidFill>
                  <a:schemeClr val="bg1"/>
                </a:solidFill>
              </a:ln>
              <a:solidFill>
                <a:schemeClr val="tx1"/>
              </a:solidFill>
            </a:endParaRPr>
          </a:p>
        </p:txBody>
      </p:sp>
    </p:spTree>
    <p:extLst>
      <p:ext uri="{BB962C8B-B14F-4D97-AF65-F5344CB8AC3E}">
        <p14:creationId xmlns:p14="http://schemas.microsoft.com/office/powerpoint/2010/main" val="2758372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0152" y="470593"/>
            <a:ext cx="8825659" cy="1674091"/>
          </a:xfrm>
        </p:spPr>
        <p:txBody>
          <a:bodyPr/>
          <a:lstStyle/>
          <a:p>
            <a:pPr algn="ctr"/>
            <a:r>
              <a:rPr lang="en-IN" dirty="0"/>
              <a:t>Additional Questions</a:t>
            </a:r>
            <a:r>
              <a:rPr lang="en-GB" b="1" dirty="0" smtClean="0"/>
              <a:t/>
            </a:r>
            <a:br>
              <a:rPr lang="en-GB" b="1" dirty="0" smtClean="0"/>
            </a:br>
            <a:r>
              <a:rPr lang="en-GB" sz="2400" b="1" dirty="0" smtClean="0"/>
              <a:t>Q9. </a:t>
            </a:r>
            <a:r>
              <a:rPr lang="en-GB" sz="2400" dirty="0"/>
              <a:t>total runs scored for each venue</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40</a:t>
            </a:r>
            <a:endParaRPr lang="en-IN" sz="2400" b="1" dirty="0">
              <a:ln>
                <a:solidFill>
                  <a:schemeClr val="bg1"/>
                </a:solidFill>
              </a:ln>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933" y="1617261"/>
            <a:ext cx="3214755" cy="5207487"/>
          </a:xfrm>
        </p:spPr>
      </p:pic>
    </p:spTree>
    <p:extLst>
      <p:ext uri="{BB962C8B-B14F-4D97-AF65-F5344CB8AC3E}">
        <p14:creationId xmlns:p14="http://schemas.microsoft.com/office/powerpoint/2010/main" val="1840508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73" y="736599"/>
            <a:ext cx="8825659" cy="1674091"/>
          </a:xfrm>
        </p:spPr>
        <p:txBody>
          <a:bodyPr/>
          <a:lstStyle/>
          <a:p>
            <a:pPr algn="ctr"/>
            <a:r>
              <a:rPr lang="en-IN" dirty="0"/>
              <a:t>Additional Questions</a:t>
            </a:r>
            <a:r>
              <a:rPr lang="en-GB" b="1" dirty="0" smtClean="0"/>
              <a:t/>
            </a:r>
            <a:br>
              <a:rPr lang="en-GB" b="1" dirty="0" smtClean="0"/>
            </a:br>
            <a:r>
              <a:rPr lang="en-GB" sz="2400" b="1" dirty="0" smtClean="0"/>
              <a:t>Q9. </a:t>
            </a:r>
            <a:r>
              <a:rPr lang="en-GB" sz="2400" dirty="0"/>
              <a:t>total runs scored for each venue</a:t>
            </a:r>
            <a:r>
              <a:rPr lang="en-GB" sz="2400" dirty="0" smtClean="0"/>
              <a:t/>
            </a:r>
            <a:br>
              <a:rPr lang="en-GB" sz="2400" dirty="0" smtClean="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41</a:t>
            </a:r>
            <a:endParaRPr lang="en-IN" sz="2400" b="1" dirty="0">
              <a:ln>
                <a:solidFill>
                  <a:schemeClr val="bg1"/>
                </a:solidFill>
              </a:ln>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972" y="2292255"/>
            <a:ext cx="7762424" cy="4523289"/>
          </a:xfrm>
        </p:spPr>
      </p:pic>
    </p:spTree>
    <p:extLst>
      <p:ext uri="{BB962C8B-B14F-4D97-AF65-F5344CB8AC3E}">
        <p14:creationId xmlns:p14="http://schemas.microsoft.com/office/powerpoint/2010/main" val="27074589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146" y="579962"/>
            <a:ext cx="10528992" cy="1777627"/>
          </a:xfrm>
        </p:spPr>
        <p:txBody>
          <a:bodyPr/>
          <a:lstStyle/>
          <a:p>
            <a:r>
              <a:rPr lang="en-IN" sz="4000" dirty="0" smtClean="0"/>
              <a:t>            ::  Additional Questions :: </a:t>
            </a:r>
            <a:r>
              <a:rPr lang="en-GB" sz="2400" dirty="0"/>
              <a:t/>
            </a:r>
            <a:br>
              <a:rPr lang="en-GB" sz="2400" dirty="0"/>
            </a:br>
            <a:r>
              <a:rPr lang="en-GB" sz="2400" dirty="0" smtClean="0"/>
              <a:t/>
            </a:r>
            <a:br>
              <a:rPr lang="en-GB" sz="2400" dirty="0" smtClean="0"/>
            </a:br>
            <a:r>
              <a:rPr lang="en-GB" sz="1800" dirty="0" smtClean="0"/>
              <a:t>10</a:t>
            </a:r>
            <a:r>
              <a:rPr lang="en-GB" sz="1800" dirty="0"/>
              <a:t>. Write a query to fetch the year-wise total runs scored at Eden Gardens and order it in the</a:t>
            </a:r>
            <a:br>
              <a:rPr lang="en-GB" sz="1800" dirty="0"/>
            </a:br>
            <a:r>
              <a:rPr lang="en-GB" sz="1800" dirty="0"/>
              <a:t>descending order of total runs scored.</a:t>
            </a:r>
            <a:endParaRPr lang="en-IN" sz="1800" b="1" dirty="0"/>
          </a:p>
        </p:txBody>
      </p:sp>
      <p:sp>
        <p:nvSpPr>
          <p:cNvPr id="3" name="Subtitle 2"/>
          <p:cNvSpPr>
            <a:spLocks noGrp="1"/>
          </p:cNvSpPr>
          <p:nvPr>
            <p:ph type="subTitle" idx="1"/>
          </p:nvPr>
        </p:nvSpPr>
        <p:spPr>
          <a:xfrm>
            <a:off x="1002146" y="2793075"/>
            <a:ext cx="10890597" cy="3308467"/>
          </a:xfrm>
        </p:spPr>
        <p:txBody>
          <a:bodyPr>
            <a:noAutofit/>
          </a:bodyPr>
          <a:lstStyle/>
          <a:p>
            <a:r>
              <a:rPr lang="en-GB" sz="2800" b="1" i="1" dirty="0">
                <a:solidFill>
                  <a:schemeClr val="bg1"/>
                </a:solidFill>
              </a:rPr>
              <a:t>select extract(year from </a:t>
            </a:r>
            <a:r>
              <a:rPr lang="en-GB" sz="2800" b="1" i="1" dirty="0" err="1">
                <a:solidFill>
                  <a:schemeClr val="bg1"/>
                </a:solidFill>
              </a:rPr>
              <a:t>match_date</a:t>
            </a:r>
            <a:r>
              <a:rPr lang="en-GB" sz="2800" b="1" i="1" dirty="0">
                <a:solidFill>
                  <a:schemeClr val="bg1"/>
                </a:solidFill>
              </a:rPr>
              <a:t>) as year,</a:t>
            </a:r>
          </a:p>
          <a:p>
            <a:r>
              <a:rPr lang="en-GB" sz="2800" b="1" i="1" dirty="0">
                <a:solidFill>
                  <a:schemeClr val="bg1"/>
                </a:solidFill>
              </a:rPr>
              <a:t>       sum(</a:t>
            </a:r>
            <a:r>
              <a:rPr lang="en-GB" sz="2800" b="1" i="1" dirty="0" err="1">
                <a:solidFill>
                  <a:schemeClr val="bg1"/>
                </a:solidFill>
              </a:rPr>
              <a:t>total_runs</a:t>
            </a:r>
            <a:r>
              <a:rPr lang="en-GB" sz="2800" b="1" i="1" dirty="0">
                <a:solidFill>
                  <a:schemeClr val="bg1"/>
                </a:solidFill>
              </a:rPr>
              <a:t>) as </a:t>
            </a:r>
            <a:r>
              <a:rPr lang="en-GB" sz="2800" b="1" i="1" dirty="0" err="1">
                <a:solidFill>
                  <a:schemeClr val="bg1"/>
                </a:solidFill>
              </a:rPr>
              <a:t>total_runs_scored</a:t>
            </a:r>
            <a:endParaRPr lang="en-GB" sz="2800" b="1" i="1" dirty="0">
              <a:solidFill>
                <a:schemeClr val="bg1"/>
              </a:solidFill>
            </a:endParaRPr>
          </a:p>
          <a:p>
            <a:r>
              <a:rPr lang="en-GB" sz="2800" b="1" i="1" dirty="0">
                <a:solidFill>
                  <a:schemeClr val="bg1"/>
                </a:solidFill>
              </a:rPr>
              <a:t>from deliveries_v03</a:t>
            </a:r>
          </a:p>
          <a:p>
            <a:r>
              <a:rPr lang="en-GB" sz="2800" b="1" i="1" dirty="0">
                <a:solidFill>
                  <a:schemeClr val="bg1"/>
                </a:solidFill>
              </a:rPr>
              <a:t>where venue = 'Eden Gardens'</a:t>
            </a:r>
          </a:p>
          <a:p>
            <a:r>
              <a:rPr lang="en-GB" sz="2800" b="1" i="1" dirty="0">
                <a:solidFill>
                  <a:schemeClr val="bg1"/>
                </a:solidFill>
              </a:rPr>
              <a:t>group by year</a:t>
            </a:r>
          </a:p>
          <a:p>
            <a:r>
              <a:rPr lang="en-GB" sz="2800" b="1" i="1" dirty="0">
                <a:solidFill>
                  <a:schemeClr val="bg1"/>
                </a:solidFill>
              </a:rPr>
              <a:t>order by </a:t>
            </a:r>
            <a:r>
              <a:rPr lang="en-GB" sz="2800" b="1" i="1" dirty="0" err="1">
                <a:solidFill>
                  <a:schemeClr val="bg1"/>
                </a:solidFill>
              </a:rPr>
              <a:t>total_runs_scored</a:t>
            </a:r>
            <a:r>
              <a:rPr lang="en-GB" sz="2800" b="1" i="1" dirty="0">
                <a:solidFill>
                  <a:schemeClr val="bg1"/>
                </a:solidFill>
              </a:rPr>
              <a:t> </a:t>
            </a:r>
            <a:r>
              <a:rPr lang="en-GB" sz="2800" b="1" i="1" dirty="0" err="1">
                <a:solidFill>
                  <a:schemeClr val="bg1"/>
                </a:solidFill>
              </a:rPr>
              <a:t>desc</a:t>
            </a:r>
            <a:r>
              <a:rPr lang="en-GB" sz="2800" b="1" i="1" dirty="0">
                <a:solidFill>
                  <a:schemeClr val="bg1"/>
                </a:solidFill>
              </a:rPr>
              <a:t>;</a:t>
            </a:r>
          </a:p>
        </p:txBody>
      </p:sp>
      <p:sp>
        <p:nvSpPr>
          <p:cNvPr id="5" name="TextBox 4"/>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42</a:t>
            </a:r>
            <a:endParaRPr lang="en-IN" sz="2400" b="1" dirty="0">
              <a:ln>
                <a:solidFill>
                  <a:schemeClr val="bg1"/>
                </a:solidFill>
              </a:ln>
              <a:solidFill>
                <a:schemeClr val="tx1"/>
              </a:solidFill>
            </a:endParaRPr>
          </a:p>
        </p:txBody>
      </p:sp>
    </p:spTree>
    <p:extLst>
      <p:ext uri="{BB962C8B-B14F-4D97-AF65-F5344CB8AC3E}">
        <p14:creationId xmlns:p14="http://schemas.microsoft.com/office/powerpoint/2010/main" val="207694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1751" y="711662"/>
            <a:ext cx="8825659" cy="1674091"/>
          </a:xfrm>
        </p:spPr>
        <p:txBody>
          <a:bodyPr/>
          <a:lstStyle/>
          <a:p>
            <a:pPr algn="ctr"/>
            <a:r>
              <a:rPr lang="en-IN" dirty="0"/>
              <a:t>Additional Questions</a:t>
            </a:r>
            <a:r>
              <a:rPr lang="en-GB" b="1" dirty="0" smtClean="0"/>
              <a:t/>
            </a:r>
            <a:br>
              <a:rPr lang="en-GB" b="1" dirty="0" smtClean="0"/>
            </a:br>
            <a:r>
              <a:rPr lang="en-GB" sz="2400" b="1" dirty="0" smtClean="0"/>
              <a:t>Q10. </a:t>
            </a:r>
            <a:r>
              <a:rPr lang="en-GB" sz="2400" dirty="0"/>
              <a:t>year-wise total runs scored at Eden Gardens</a:t>
            </a:r>
            <a:r>
              <a:rPr lang="en-GB" b="1" dirty="0"/>
              <a:t/>
            </a:r>
            <a:br>
              <a:rPr lang="en-GB" b="1" dirty="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43</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2577" y="2261060"/>
            <a:ext cx="4359352" cy="4538749"/>
          </a:xfrm>
        </p:spPr>
      </p:pic>
    </p:spTree>
    <p:extLst>
      <p:ext uri="{BB962C8B-B14F-4D97-AF65-F5344CB8AC3E}">
        <p14:creationId xmlns:p14="http://schemas.microsoft.com/office/powerpoint/2010/main" val="41264895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473" y="736599"/>
            <a:ext cx="8825659" cy="1674091"/>
          </a:xfrm>
        </p:spPr>
        <p:txBody>
          <a:bodyPr/>
          <a:lstStyle/>
          <a:p>
            <a:pPr algn="ctr"/>
            <a:r>
              <a:rPr lang="en-IN" dirty="0"/>
              <a:t>Additional Questions</a:t>
            </a:r>
            <a:r>
              <a:rPr lang="en-GB" b="1" dirty="0" smtClean="0"/>
              <a:t/>
            </a:r>
            <a:br>
              <a:rPr lang="en-GB" b="1" dirty="0" smtClean="0"/>
            </a:br>
            <a:r>
              <a:rPr lang="en-GB" sz="2400" b="1" dirty="0" smtClean="0"/>
              <a:t>Q10. </a:t>
            </a:r>
            <a:r>
              <a:rPr lang="en-GB" sz="2400" dirty="0"/>
              <a:t>year-wise total runs scored at Eden Gardens</a:t>
            </a:r>
            <a:r>
              <a:rPr lang="en-GB" sz="2400" dirty="0" smtClean="0"/>
              <a:t/>
            </a:r>
            <a:br>
              <a:rPr lang="en-GB" sz="2400" dirty="0" smtClean="0"/>
            </a:br>
            <a:endParaRPr lang="en-IN" dirty="0"/>
          </a:p>
        </p:txBody>
      </p:sp>
      <p:sp>
        <p:nvSpPr>
          <p:cNvPr id="7" name="TextBox 6"/>
          <p:cNvSpPr txBox="1"/>
          <p:nvPr/>
        </p:nvSpPr>
        <p:spPr>
          <a:xfrm>
            <a:off x="10457410" y="357447"/>
            <a:ext cx="64839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b="1" dirty="0" smtClean="0">
                <a:ln>
                  <a:solidFill>
                    <a:schemeClr val="bg1"/>
                  </a:solidFill>
                </a:ln>
                <a:solidFill>
                  <a:schemeClr val="tx1"/>
                </a:solidFill>
              </a:rPr>
              <a:t>44</a:t>
            </a:r>
            <a:endParaRPr lang="en-IN" sz="24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023" y="2194558"/>
            <a:ext cx="7644134" cy="4588625"/>
          </a:xfrm>
        </p:spPr>
      </p:pic>
    </p:spTree>
    <p:extLst>
      <p:ext uri="{BB962C8B-B14F-4D97-AF65-F5344CB8AC3E}">
        <p14:creationId xmlns:p14="http://schemas.microsoft.com/office/powerpoint/2010/main" val="223799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086" y="736600"/>
            <a:ext cx="8825659" cy="1562100"/>
          </a:xfrm>
        </p:spPr>
        <p:txBody>
          <a:bodyPr/>
          <a:lstStyle/>
          <a:p>
            <a:pPr algn="ctr"/>
            <a:r>
              <a:rPr lang="en-GB" b="1" dirty="0" smtClean="0"/>
              <a:t>Task- 1 OUTPUT</a:t>
            </a:r>
            <a:br>
              <a:rPr lang="en-GB" b="1" dirty="0" smtClean="0"/>
            </a:br>
            <a:r>
              <a:rPr lang="en-GB" sz="2400" b="1" dirty="0" smtClean="0"/>
              <a:t>top 10 player with high strike rate</a:t>
            </a:r>
            <a:r>
              <a:rPr lang="en-GB" b="1" dirty="0" smtClean="0"/>
              <a:t/>
            </a:r>
            <a:br>
              <a:rPr lang="en-GB" b="1" dirty="0" smtClean="0"/>
            </a:br>
            <a:endParaRPr lang="en-IN" dirty="0"/>
          </a:p>
        </p:txBody>
      </p:sp>
      <p:sp>
        <p:nvSpPr>
          <p:cNvPr id="5" name="TextBox 4"/>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5</a:t>
            </a:r>
            <a:endParaRPr lang="en-IN" sz="2800" b="1" dirty="0">
              <a:ln>
                <a:solidFill>
                  <a:schemeClr val="bg1"/>
                </a:solidFill>
              </a:ln>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163" y="2298700"/>
            <a:ext cx="7489628" cy="4559300"/>
          </a:xfrm>
        </p:spPr>
      </p:pic>
    </p:spTree>
    <p:extLst>
      <p:ext uri="{BB962C8B-B14F-4D97-AF65-F5344CB8AC3E}">
        <p14:creationId xmlns:p14="http://schemas.microsoft.com/office/powerpoint/2010/main" val="1708484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619057"/>
            <a:ext cx="10528992" cy="2198477"/>
          </a:xfrm>
        </p:spPr>
        <p:txBody>
          <a:bodyPr/>
          <a:lstStyle/>
          <a:p>
            <a:r>
              <a:rPr lang="en-GB" sz="4000" b="1" dirty="0" smtClean="0"/>
              <a:t>Task- </a:t>
            </a:r>
            <a:r>
              <a:rPr lang="en-GB" sz="4000" b="1" dirty="0"/>
              <a:t>2</a:t>
            </a:r>
            <a:r>
              <a:rPr lang="en-GB" dirty="0" smtClean="0"/>
              <a:t/>
            </a:r>
            <a:br>
              <a:rPr lang="en-GB" dirty="0" smtClean="0"/>
            </a:br>
            <a:r>
              <a:rPr lang="en-GB" sz="1300" b="1" dirty="0"/>
              <a:t>Now you need to get 2-3 players with good Average who have played more than 2 </a:t>
            </a:r>
            <a:r>
              <a:rPr lang="en-GB" sz="1300" b="1" dirty="0" err="1"/>
              <a:t>ipl</a:t>
            </a:r>
            <a:r>
              <a:rPr lang="en-GB" sz="1300" b="1" dirty="0"/>
              <a:t/>
            </a:r>
            <a:br>
              <a:rPr lang="en-GB" sz="1300" b="1" dirty="0"/>
            </a:br>
            <a:r>
              <a:rPr lang="en-GB" sz="1300" b="1" dirty="0"/>
              <a:t>seasons. And to do that you have to make a list of 10 players you want to bid in the</a:t>
            </a:r>
            <a:br>
              <a:rPr lang="en-GB" sz="1300" b="1" dirty="0"/>
            </a:br>
            <a:r>
              <a:rPr lang="en-GB" sz="1300" b="1" dirty="0"/>
              <a:t>auction so that when you try to grab them in auction you should not pay the amount</a:t>
            </a:r>
            <a:br>
              <a:rPr lang="en-GB" sz="1300" b="1" dirty="0"/>
            </a:br>
            <a:r>
              <a:rPr lang="en-GB" sz="1300" b="1" dirty="0"/>
              <a:t>greater than you have in the purse for a particular player. </a:t>
            </a:r>
            <a:br>
              <a:rPr lang="en-GB" sz="1300" b="1" dirty="0"/>
            </a:br>
            <a:r>
              <a:rPr lang="en-GB" sz="1300" b="1" dirty="0"/>
              <a:t>(Average is calculated as total runs scored divided by number of times batsman has been</a:t>
            </a:r>
            <a:br>
              <a:rPr lang="en-GB" sz="1300" b="1" dirty="0"/>
            </a:br>
            <a:r>
              <a:rPr lang="en-GB" sz="1300" b="1" dirty="0"/>
              <a:t>dismissed which can be calculated using </a:t>
            </a:r>
            <a:r>
              <a:rPr lang="en-GB" sz="1300" b="1" dirty="0" err="1"/>
              <a:t>wicket_ball</a:t>
            </a:r>
            <a:r>
              <a:rPr lang="en-GB" sz="1300" b="1" dirty="0"/>
              <a:t> field as 1 indicates out and 0 indicates not</a:t>
            </a:r>
            <a:br>
              <a:rPr lang="en-GB" sz="1300" b="1" dirty="0"/>
            </a:br>
            <a:r>
              <a:rPr lang="en-GB" sz="1300" b="1" dirty="0"/>
              <a:t>out, a batsman should’ve been dismissed at least once to calculate the </a:t>
            </a:r>
            <a:r>
              <a:rPr lang="en-GB" sz="1300" b="1" dirty="0" err="1"/>
              <a:t>sr</a:t>
            </a:r>
            <a:r>
              <a:rPr lang="en-GB" sz="1300" b="1" dirty="0"/>
              <a:t> i.e., you can exclude</a:t>
            </a:r>
            <a:br>
              <a:rPr lang="en-GB" sz="1300" b="1" dirty="0"/>
            </a:br>
            <a:r>
              <a:rPr lang="en-GB" sz="1300" b="1" dirty="0"/>
              <a:t>those players who have not been dismissed </a:t>
            </a:r>
            <a:r>
              <a:rPr lang="en-GB" sz="1300" b="1" dirty="0" smtClean="0"/>
              <a:t>once)</a:t>
            </a:r>
            <a:endParaRPr lang="en-IN" sz="1300" b="1" dirty="0"/>
          </a:p>
        </p:txBody>
      </p:sp>
      <p:sp>
        <p:nvSpPr>
          <p:cNvPr id="3" name="Subtitle 2"/>
          <p:cNvSpPr>
            <a:spLocks noGrp="1"/>
          </p:cNvSpPr>
          <p:nvPr>
            <p:ph type="subTitle" idx="1"/>
          </p:nvPr>
        </p:nvSpPr>
        <p:spPr>
          <a:xfrm>
            <a:off x="863600" y="2958100"/>
            <a:ext cx="8672176" cy="3473951"/>
          </a:xfrm>
        </p:spPr>
        <p:txBody>
          <a:bodyPr>
            <a:normAutofit fontScale="85000" lnSpcReduction="10000"/>
          </a:bodyPr>
          <a:lstStyle/>
          <a:p>
            <a:r>
              <a:rPr lang="en-GB" b="1" i="1" dirty="0">
                <a:solidFill>
                  <a:schemeClr val="bg1"/>
                </a:solidFill>
              </a:rPr>
              <a:t>select batsman,</a:t>
            </a:r>
          </a:p>
          <a:p>
            <a:r>
              <a:rPr lang="en-GB" b="1" i="1" dirty="0">
                <a:solidFill>
                  <a:schemeClr val="bg1"/>
                </a:solidFill>
              </a:rPr>
              <a:t>round(sum(</a:t>
            </a:r>
            <a:r>
              <a:rPr lang="en-GB" b="1" i="1" dirty="0" err="1">
                <a:solidFill>
                  <a:schemeClr val="bg1"/>
                </a:solidFill>
              </a:rPr>
              <a:t>batsman_runs</a:t>
            </a:r>
            <a:r>
              <a:rPr lang="en-GB" b="1" i="1" dirty="0">
                <a:solidFill>
                  <a:schemeClr val="bg1"/>
                </a:solidFill>
              </a:rPr>
              <a:t>)*1.0/sum(</a:t>
            </a:r>
            <a:r>
              <a:rPr lang="en-GB" b="1" i="1" dirty="0" err="1">
                <a:solidFill>
                  <a:schemeClr val="bg1"/>
                </a:solidFill>
              </a:rPr>
              <a:t>is_wicket</a:t>
            </a:r>
            <a:r>
              <a:rPr lang="en-GB" b="1" i="1" dirty="0">
                <a:solidFill>
                  <a:schemeClr val="bg1"/>
                </a:solidFill>
              </a:rPr>
              <a:t>)*1.0,2) as </a:t>
            </a:r>
            <a:r>
              <a:rPr lang="en-GB" b="1" i="1" dirty="0" err="1">
                <a:solidFill>
                  <a:schemeClr val="bg1"/>
                </a:solidFill>
              </a:rPr>
              <a:t>average_performance</a:t>
            </a:r>
            <a:r>
              <a:rPr lang="en-GB" b="1" i="1" dirty="0">
                <a:solidFill>
                  <a:schemeClr val="bg1"/>
                </a:solidFill>
              </a:rPr>
              <a:t>,</a:t>
            </a:r>
          </a:p>
          <a:p>
            <a:r>
              <a:rPr lang="en-GB" b="1" i="1" dirty="0">
                <a:solidFill>
                  <a:schemeClr val="bg1"/>
                </a:solidFill>
              </a:rPr>
              <a:t>count(distinct id) as </a:t>
            </a:r>
            <a:r>
              <a:rPr lang="en-GB" b="1" i="1" dirty="0" err="1">
                <a:solidFill>
                  <a:schemeClr val="bg1"/>
                </a:solidFill>
              </a:rPr>
              <a:t>Played_matches</a:t>
            </a:r>
            <a:r>
              <a:rPr lang="en-GB" b="1" i="1" dirty="0">
                <a:solidFill>
                  <a:schemeClr val="bg1"/>
                </a:solidFill>
              </a:rPr>
              <a:t>,</a:t>
            </a:r>
          </a:p>
          <a:p>
            <a:r>
              <a:rPr lang="en-GB" b="1" i="1" dirty="0">
                <a:solidFill>
                  <a:schemeClr val="bg1"/>
                </a:solidFill>
              </a:rPr>
              <a:t>sum(</a:t>
            </a:r>
            <a:r>
              <a:rPr lang="en-GB" b="1" i="1" dirty="0" err="1">
                <a:solidFill>
                  <a:schemeClr val="bg1"/>
                </a:solidFill>
              </a:rPr>
              <a:t>batsman_runs</a:t>
            </a:r>
            <a:r>
              <a:rPr lang="en-GB" b="1" i="1" dirty="0">
                <a:solidFill>
                  <a:schemeClr val="bg1"/>
                </a:solidFill>
              </a:rPr>
              <a:t>) as </a:t>
            </a:r>
            <a:r>
              <a:rPr lang="en-GB" b="1" i="1" dirty="0" err="1">
                <a:solidFill>
                  <a:schemeClr val="bg1"/>
                </a:solidFill>
              </a:rPr>
              <a:t>total_runs</a:t>
            </a:r>
            <a:r>
              <a:rPr lang="en-GB" b="1" i="1" dirty="0">
                <a:solidFill>
                  <a:schemeClr val="bg1"/>
                </a:solidFill>
              </a:rPr>
              <a:t>,</a:t>
            </a:r>
          </a:p>
          <a:p>
            <a:r>
              <a:rPr lang="en-GB" b="1" i="1" dirty="0">
                <a:solidFill>
                  <a:schemeClr val="bg1"/>
                </a:solidFill>
              </a:rPr>
              <a:t>sum(</a:t>
            </a:r>
            <a:r>
              <a:rPr lang="en-GB" b="1" i="1" dirty="0" err="1">
                <a:solidFill>
                  <a:schemeClr val="bg1"/>
                </a:solidFill>
              </a:rPr>
              <a:t>is_wicket</a:t>
            </a:r>
            <a:r>
              <a:rPr lang="en-GB" b="1" i="1" dirty="0">
                <a:solidFill>
                  <a:schemeClr val="bg1"/>
                </a:solidFill>
              </a:rPr>
              <a:t>) as </a:t>
            </a:r>
            <a:r>
              <a:rPr lang="en-GB" b="1" i="1" dirty="0" err="1">
                <a:solidFill>
                  <a:schemeClr val="bg1"/>
                </a:solidFill>
              </a:rPr>
              <a:t>out_sum</a:t>
            </a:r>
            <a:endParaRPr lang="en-GB" b="1" i="1" dirty="0">
              <a:solidFill>
                <a:schemeClr val="bg1"/>
              </a:solidFill>
            </a:endParaRPr>
          </a:p>
          <a:p>
            <a:r>
              <a:rPr lang="en-GB" b="1" i="1" dirty="0">
                <a:solidFill>
                  <a:schemeClr val="bg1"/>
                </a:solidFill>
              </a:rPr>
              <a:t>from </a:t>
            </a:r>
            <a:r>
              <a:rPr lang="en-GB" b="1" i="1" dirty="0" err="1">
                <a:solidFill>
                  <a:schemeClr val="bg1"/>
                </a:solidFill>
              </a:rPr>
              <a:t>ipl_ball</a:t>
            </a:r>
            <a:r>
              <a:rPr lang="en-GB" b="1" i="1" dirty="0">
                <a:solidFill>
                  <a:schemeClr val="bg1"/>
                </a:solidFill>
              </a:rPr>
              <a:t>  </a:t>
            </a:r>
          </a:p>
          <a:p>
            <a:r>
              <a:rPr lang="en-GB" b="1" i="1" dirty="0">
                <a:solidFill>
                  <a:schemeClr val="bg1"/>
                </a:solidFill>
              </a:rPr>
              <a:t>group by batsman</a:t>
            </a:r>
          </a:p>
          <a:p>
            <a:r>
              <a:rPr lang="en-GB" b="1" i="1" dirty="0">
                <a:solidFill>
                  <a:schemeClr val="bg1"/>
                </a:solidFill>
              </a:rPr>
              <a:t>having count(distinct id) &gt;28</a:t>
            </a:r>
          </a:p>
          <a:p>
            <a:r>
              <a:rPr lang="en-GB" b="1" i="1" dirty="0">
                <a:solidFill>
                  <a:schemeClr val="bg1"/>
                </a:solidFill>
              </a:rPr>
              <a:t>order by </a:t>
            </a:r>
            <a:r>
              <a:rPr lang="en-GB" b="1" i="1" dirty="0" err="1">
                <a:solidFill>
                  <a:schemeClr val="bg1"/>
                </a:solidFill>
              </a:rPr>
              <a:t>average_performance</a:t>
            </a:r>
            <a:r>
              <a:rPr lang="en-GB" b="1" i="1" dirty="0">
                <a:solidFill>
                  <a:schemeClr val="bg1"/>
                </a:solidFill>
              </a:rPr>
              <a:t> </a:t>
            </a:r>
            <a:r>
              <a:rPr lang="en-GB" b="1" i="1" dirty="0" err="1">
                <a:solidFill>
                  <a:schemeClr val="bg1"/>
                </a:solidFill>
              </a:rPr>
              <a:t>desc</a:t>
            </a:r>
            <a:endParaRPr lang="en-GB" b="1" i="1" dirty="0">
              <a:solidFill>
                <a:schemeClr val="bg1"/>
              </a:solidFill>
            </a:endParaRPr>
          </a:p>
          <a:p>
            <a:r>
              <a:rPr lang="en-GB" b="1" i="1" dirty="0">
                <a:solidFill>
                  <a:schemeClr val="bg1"/>
                </a:solidFill>
              </a:rPr>
              <a:t>limit 10;</a:t>
            </a:r>
          </a:p>
        </p:txBody>
      </p:sp>
      <p:sp>
        <p:nvSpPr>
          <p:cNvPr id="4" name="TextBox 3"/>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a:t>
            </a:r>
            <a:r>
              <a:rPr lang="en-GB" sz="2800" b="1" dirty="0">
                <a:ln>
                  <a:solidFill>
                    <a:schemeClr val="bg1"/>
                  </a:solidFill>
                </a:ln>
                <a:solidFill>
                  <a:schemeClr val="tx1"/>
                </a:solidFill>
              </a:rPr>
              <a:t>6</a:t>
            </a:r>
            <a:endParaRPr lang="en-IN" sz="2800" b="1" dirty="0">
              <a:ln>
                <a:solidFill>
                  <a:schemeClr val="bg1"/>
                </a:solidFill>
              </a:ln>
              <a:solidFill>
                <a:schemeClr val="tx1"/>
              </a:solidFill>
            </a:endParaRPr>
          </a:p>
        </p:txBody>
      </p:sp>
    </p:spTree>
    <p:extLst>
      <p:ext uri="{BB962C8B-B14F-4D97-AF65-F5344CB8AC3E}">
        <p14:creationId xmlns:p14="http://schemas.microsoft.com/office/powerpoint/2010/main" val="2412397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086" y="736600"/>
            <a:ext cx="8825659" cy="1562100"/>
          </a:xfrm>
        </p:spPr>
        <p:txBody>
          <a:bodyPr/>
          <a:lstStyle/>
          <a:p>
            <a:pPr algn="ctr"/>
            <a:r>
              <a:rPr lang="en-GB" b="1" dirty="0" smtClean="0"/>
              <a:t>Task- 2 OUTPUT</a:t>
            </a:r>
            <a:br>
              <a:rPr lang="en-GB" b="1" dirty="0" smtClean="0"/>
            </a:br>
            <a:r>
              <a:rPr lang="en-GB" sz="2400" b="1" dirty="0" smtClean="0"/>
              <a:t>top 10 player with good average batsman</a:t>
            </a:r>
            <a:r>
              <a:rPr lang="en-GB" b="1" dirty="0" smtClean="0"/>
              <a:t/>
            </a:r>
            <a:br>
              <a:rPr lang="en-GB" b="1" dirty="0" smtClean="0"/>
            </a:br>
            <a:endParaRPr lang="en-IN" dirty="0"/>
          </a:p>
        </p:txBody>
      </p:sp>
      <p:sp>
        <p:nvSpPr>
          <p:cNvPr id="5" name="TextBox 4"/>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7</a:t>
            </a:r>
            <a:endParaRPr lang="en-IN" sz="2800" b="1" dirty="0">
              <a:ln>
                <a:solidFill>
                  <a:schemeClr val="bg1"/>
                </a:solidFill>
              </a:ln>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618" y="2535522"/>
            <a:ext cx="9811536" cy="3975364"/>
          </a:xfrm>
        </p:spPr>
      </p:pic>
    </p:spTree>
    <p:extLst>
      <p:ext uri="{BB962C8B-B14F-4D97-AF65-F5344CB8AC3E}">
        <p14:creationId xmlns:p14="http://schemas.microsoft.com/office/powerpoint/2010/main" val="747131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651" y="736600"/>
            <a:ext cx="8825659" cy="1562100"/>
          </a:xfrm>
        </p:spPr>
        <p:txBody>
          <a:bodyPr/>
          <a:lstStyle/>
          <a:p>
            <a:pPr algn="ctr"/>
            <a:r>
              <a:rPr lang="en-GB" b="1" dirty="0" smtClean="0"/>
              <a:t>Task- 2 OUTPUT</a:t>
            </a:r>
            <a:br>
              <a:rPr lang="en-GB" b="1" dirty="0" smtClean="0"/>
            </a:br>
            <a:r>
              <a:rPr lang="en-GB" sz="2400" b="1" dirty="0" smtClean="0"/>
              <a:t>top 10 player with good average batsman</a:t>
            </a:r>
            <a:r>
              <a:rPr lang="en-GB" b="1" dirty="0" smtClean="0"/>
              <a:t/>
            </a:r>
            <a:br>
              <a:rPr lang="en-GB" b="1" dirty="0" smtClean="0"/>
            </a:br>
            <a:endParaRPr lang="en-IN" dirty="0"/>
          </a:p>
        </p:txBody>
      </p:sp>
      <p:sp>
        <p:nvSpPr>
          <p:cNvPr id="5" name="TextBox 4"/>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8</a:t>
            </a:r>
            <a:endParaRPr lang="en-IN" sz="2800" b="1" dirty="0">
              <a:ln>
                <a:solidFill>
                  <a:schemeClr val="bg1"/>
                </a:solidFill>
              </a:ln>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036" y="2323639"/>
            <a:ext cx="6955328" cy="4484485"/>
          </a:xfrm>
        </p:spPr>
      </p:pic>
    </p:spTree>
    <p:extLst>
      <p:ext uri="{BB962C8B-B14F-4D97-AF65-F5344CB8AC3E}">
        <p14:creationId xmlns:p14="http://schemas.microsoft.com/office/powerpoint/2010/main" val="2767872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394610"/>
            <a:ext cx="10528992" cy="2198477"/>
          </a:xfrm>
        </p:spPr>
        <p:txBody>
          <a:bodyPr/>
          <a:lstStyle/>
          <a:p>
            <a:r>
              <a:rPr lang="en-GB" sz="4000" b="1" dirty="0" smtClean="0"/>
              <a:t>Task- 3</a:t>
            </a:r>
            <a:r>
              <a:rPr lang="en-GB" dirty="0" smtClean="0"/>
              <a:t/>
            </a:r>
            <a:br>
              <a:rPr lang="en-GB" dirty="0" smtClean="0"/>
            </a:br>
            <a:r>
              <a:rPr lang="en-GB" sz="1300" b="1" dirty="0"/>
              <a:t>Now you need to get 2-3 Hard-hitting players who have scored most runs in boundaries</a:t>
            </a:r>
            <a:br>
              <a:rPr lang="en-GB" sz="1300" b="1" dirty="0"/>
            </a:br>
            <a:r>
              <a:rPr lang="en-GB" sz="1300" b="1" dirty="0"/>
              <a:t>and have played more the 2 </a:t>
            </a:r>
            <a:r>
              <a:rPr lang="en-GB" sz="1300" b="1" dirty="0" err="1"/>
              <a:t>ipl</a:t>
            </a:r>
            <a:r>
              <a:rPr lang="en-GB" sz="1300" b="1" dirty="0"/>
              <a:t> season. To do that you have to make a list of 10 players</a:t>
            </a:r>
            <a:br>
              <a:rPr lang="en-GB" sz="1300" b="1" dirty="0"/>
            </a:br>
            <a:r>
              <a:rPr lang="en-GB" sz="1300" b="1" dirty="0"/>
              <a:t>you want to bid in the auction so that when you try to grab them in auction you should</a:t>
            </a:r>
            <a:br>
              <a:rPr lang="en-GB" sz="1300" b="1" dirty="0"/>
            </a:br>
            <a:r>
              <a:rPr lang="en-GB" sz="1300" b="1" dirty="0"/>
              <a:t>not pay the amount greater than you have in the purse for a particular player.</a:t>
            </a:r>
            <a:br>
              <a:rPr lang="en-GB" sz="1300" b="1" dirty="0"/>
            </a:br>
            <a:r>
              <a:rPr lang="en-GB" sz="1300" b="1" dirty="0"/>
              <a:t>(only 4 and 6 will be counted as boundaries so calculate how many 4 and 6 has been hit by</a:t>
            </a:r>
            <a:br>
              <a:rPr lang="en-GB" sz="1300" b="1" dirty="0"/>
            </a:br>
            <a:r>
              <a:rPr lang="en-GB" sz="1300" b="1" dirty="0"/>
              <a:t>each batsman and also calculate total runs scored to get the output as boundary percentage</a:t>
            </a:r>
            <a:br>
              <a:rPr lang="en-GB" sz="1300" b="1" dirty="0"/>
            </a:br>
            <a:r>
              <a:rPr lang="en-GB" sz="1300" b="1" dirty="0"/>
              <a:t>which will be runs in boundary divided by total runs scored)</a:t>
            </a:r>
            <a:endParaRPr lang="en-IN" sz="1300" b="1" dirty="0"/>
          </a:p>
        </p:txBody>
      </p:sp>
      <p:sp>
        <p:nvSpPr>
          <p:cNvPr id="3" name="Subtitle 2"/>
          <p:cNvSpPr>
            <a:spLocks noGrp="1"/>
          </p:cNvSpPr>
          <p:nvPr>
            <p:ph type="subTitle" idx="1"/>
          </p:nvPr>
        </p:nvSpPr>
        <p:spPr>
          <a:xfrm>
            <a:off x="863600" y="2726574"/>
            <a:ext cx="8672176" cy="3715789"/>
          </a:xfrm>
        </p:spPr>
        <p:txBody>
          <a:bodyPr>
            <a:normAutofit fontScale="70000" lnSpcReduction="20000"/>
          </a:bodyPr>
          <a:lstStyle/>
          <a:p>
            <a:r>
              <a:rPr lang="en-GB" b="1" i="1" dirty="0">
                <a:solidFill>
                  <a:schemeClr val="bg1"/>
                </a:solidFill>
              </a:rPr>
              <a:t>select batsman,</a:t>
            </a:r>
          </a:p>
          <a:p>
            <a:r>
              <a:rPr lang="en-GB" b="1" i="1" dirty="0">
                <a:solidFill>
                  <a:schemeClr val="bg1"/>
                </a:solidFill>
              </a:rPr>
              <a:t>round((sum(case when </a:t>
            </a:r>
            <a:r>
              <a:rPr lang="en-GB" b="1" i="1" dirty="0" err="1">
                <a:solidFill>
                  <a:schemeClr val="bg1"/>
                </a:solidFill>
              </a:rPr>
              <a:t>batsman_runs</a:t>
            </a:r>
            <a:r>
              <a:rPr lang="en-GB" b="1" i="1" dirty="0">
                <a:solidFill>
                  <a:schemeClr val="bg1"/>
                </a:solidFill>
              </a:rPr>
              <a:t>=4 then 4</a:t>
            </a:r>
          </a:p>
          <a:p>
            <a:r>
              <a:rPr lang="en-GB" b="1" i="1" dirty="0">
                <a:solidFill>
                  <a:schemeClr val="bg1"/>
                </a:solidFill>
              </a:rPr>
              <a:t>when </a:t>
            </a:r>
            <a:r>
              <a:rPr lang="en-GB" b="1" i="1" dirty="0" err="1">
                <a:solidFill>
                  <a:schemeClr val="bg1"/>
                </a:solidFill>
              </a:rPr>
              <a:t>batsman_runs</a:t>
            </a:r>
            <a:r>
              <a:rPr lang="en-GB" b="1" i="1" dirty="0">
                <a:solidFill>
                  <a:schemeClr val="bg1"/>
                </a:solidFill>
              </a:rPr>
              <a:t>=6 then 6 </a:t>
            </a:r>
          </a:p>
          <a:p>
            <a:r>
              <a:rPr lang="en-GB" b="1" i="1" dirty="0">
                <a:solidFill>
                  <a:schemeClr val="bg1"/>
                </a:solidFill>
              </a:rPr>
              <a:t>else 0 end)*1.0/sum(</a:t>
            </a:r>
            <a:r>
              <a:rPr lang="en-GB" b="1" i="1" dirty="0" err="1">
                <a:solidFill>
                  <a:schemeClr val="bg1"/>
                </a:solidFill>
              </a:rPr>
              <a:t>batsman_runs</a:t>
            </a:r>
            <a:r>
              <a:rPr lang="en-GB" b="1" i="1" dirty="0">
                <a:solidFill>
                  <a:schemeClr val="bg1"/>
                </a:solidFill>
              </a:rPr>
              <a:t>))*100,2) as </a:t>
            </a:r>
            <a:r>
              <a:rPr lang="en-GB" b="1" i="1" dirty="0" err="1">
                <a:solidFill>
                  <a:schemeClr val="bg1"/>
                </a:solidFill>
              </a:rPr>
              <a:t>boundries_percentage</a:t>
            </a:r>
            <a:r>
              <a:rPr lang="en-GB" b="1" i="1" dirty="0">
                <a:solidFill>
                  <a:schemeClr val="bg1"/>
                </a:solidFill>
              </a:rPr>
              <a:t>,</a:t>
            </a:r>
          </a:p>
          <a:p>
            <a:r>
              <a:rPr lang="en-GB" b="1" i="1" dirty="0">
                <a:solidFill>
                  <a:schemeClr val="bg1"/>
                </a:solidFill>
              </a:rPr>
              <a:t>sum(case when </a:t>
            </a:r>
            <a:r>
              <a:rPr lang="en-GB" b="1" i="1" dirty="0" err="1">
                <a:solidFill>
                  <a:schemeClr val="bg1"/>
                </a:solidFill>
              </a:rPr>
              <a:t>batsman_runs</a:t>
            </a:r>
            <a:r>
              <a:rPr lang="en-GB" b="1" i="1" dirty="0">
                <a:solidFill>
                  <a:schemeClr val="bg1"/>
                </a:solidFill>
              </a:rPr>
              <a:t>= 4 then 4</a:t>
            </a:r>
          </a:p>
          <a:p>
            <a:r>
              <a:rPr lang="en-GB" b="1" i="1" dirty="0">
                <a:solidFill>
                  <a:schemeClr val="bg1"/>
                </a:solidFill>
              </a:rPr>
              <a:t>when </a:t>
            </a:r>
            <a:r>
              <a:rPr lang="en-GB" b="1" i="1" dirty="0" err="1">
                <a:solidFill>
                  <a:schemeClr val="bg1"/>
                </a:solidFill>
              </a:rPr>
              <a:t>batsman_runs</a:t>
            </a:r>
            <a:r>
              <a:rPr lang="en-GB" b="1" i="1" dirty="0">
                <a:solidFill>
                  <a:schemeClr val="bg1"/>
                </a:solidFill>
              </a:rPr>
              <a:t>= 6 then 6 else 0 end) as </a:t>
            </a:r>
            <a:r>
              <a:rPr lang="en-GB" b="1" i="1" dirty="0" err="1">
                <a:solidFill>
                  <a:schemeClr val="bg1"/>
                </a:solidFill>
              </a:rPr>
              <a:t>boundary_total_run</a:t>
            </a:r>
            <a:r>
              <a:rPr lang="en-GB" b="1" i="1" dirty="0">
                <a:solidFill>
                  <a:schemeClr val="bg1"/>
                </a:solidFill>
              </a:rPr>
              <a:t>,</a:t>
            </a:r>
          </a:p>
          <a:p>
            <a:r>
              <a:rPr lang="en-GB" b="1" i="1" dirty="0">
                <a:solidFill>
                  <a:schemeClr val="bg1"/>
                </a:solidFill>
              </a:rPr>
              <a:t>sum(case when </a:t>
            </a:r>
            <a:r>
              <a:rPr lang="en-GB" b="1" i="1" dirty="0" err="1">
                <a:solidFill>
                  <a:schemeClr val="bg1"/>
                </a:solidFill>
              </a:rPr>
              <a:t>batsman_runs</a:t>
            </a:r>
            <a:r>
              <a:rPr lang="en-GB" b="1" i="1" dirty="0">
                <a:solidFill>
                  <a:schemeClr val="bg1"/>
                </a:solidFill>
              </a:rPr>
              <a:t> = 4 then 1 else 0 end) as </a:t>
            </a:r>
            <a:r>
              <a:rPr lang="en-GB" b="1" i="1" dirty="0" err="1">
                <a:solidFill>
                  <a:schemeClr val="bg1"/>
                </a:solidFill>
              </a:rPr>
              <a:t>four_by_batsman</a:t>
            </a:r>
            <a:r>
              <a:rPr lang="en-GB" b="1" i="1" dirty="0">
                <a:solidFill>
                  <a:schemeClr val="bg1"/>
                </a:solidFill>
              </a:rPr>
              <a:t>,</a:t>
            </a:r>
          </a:p>
          <a:p>
            <a:r>
              <a:rPr lang="en-GB" b="1" i="1" dirty="0">
                <a:solidFill>
                  <a:schemeClr val="bg1"/>
                </a:solidFill>
              </a:rPr>
              <a:t>sum(case when </a:t>
            </a:r>
            <a:r>
              <a:rPr lang="en-GB" b="1" i="1" dirty="0" err="1">
                <a:solidFill>
                  <a:schemeClr val="bg1"/>
                </a:solidFill>
              </a:rPr>
              <a:t>batsman_runs</a:t>
            </a:r>
            <a:r>
              <a:rPr lang="en-GB" b="1" i="1" dirty="0">
                <a:solidFill>
                  <a:schemeClr val="bg1"/>
                </a:solidFill>
              </a:rPr>
              <a:t> = 6 then 1 else 0 end) as </a:t>
            </a:r>
            <a:r>
              <a:rPr lang="en-GB" b="1" i="1" dirty="0" err="1">
                <a:solidFill>
                  <a:schemeClr val="bg1"/>
                </a:solidFill>
              </a:rPr>
              <a:t>six_by_batsman</a:t>
            </a:r>
            <a:r>
              <a:rPr lang="en-GB" b="1" i="1" dirty="0">
                <a:solidFill>
                  <a:schemeClr val="bg1"/>
                </a:solidFill>
              </a:rPr>
              <a:t>,</a:t>
            </a:r>
          </a:p>
          <a:p>
            <a:r>
              <a:rPr lang="en-GB" b="1" i="1" dirty="0">
                <a:solidFill>
                  <a:schemeClr val="bg1"/>
                </a:solidFill>
              </a:rPr>
              <a:t>sum(</a:t>
            </a:r>
            <a:r>
              <a:rPr lang="en-GB" b="1" i="1" dirty="0" err="1">
                <a:solidFill>
                  <a:schemeClr val="bg1"/>
                </a:solidFill>
              </a:rPr>
              <a:t>batsman_runs</a:t>
            </a:r>
            <a:r>
              <a:rPr lang="en-GB" b="1" i="1" dirty="0">
                <a:solidFill>
                  <a:schemeClr val="bg1"/>
                </a:solidFill>
              </a:rPr>
              <a:t>) as </a:t>
            </a:r>
            <a:r>
              <a:rPr lang="en-GB" b="1" i="1" dirty="0" err="1">
                <a:solidFill>
                  <a:schemeClr val="bg1"/>
                </a:solidFill>
              </a:rPr>
              <a:t>batsman_total_run</a:t>
            </a:r>
            <a:endParaRPr lang="en-GB" b="1" i="1" dirty="0">
              <a:solidFill>
                <a:schemeClr val="bg1"/>
              </a:solidFill>
            </a:endParaRPr>
          </a:p>
          <a:p>
            <a:r>
              <a:rPr lang="en-GB" b="1" i="1" dirty="0">
                <a:solidFill>
                  <a:schemeClr val="bg1"/>
                </a:solidFill>
              </a:rPr>
              <a:t>from </a:t>
            </a:r>
            <a:r>
              <a:rPr lang="en-GB" b="1" i="1" dirty="0" err="1">
                <a:solidFill>
                  <a:schemeClr val="bg1"/>
                </a:solidFill>
              </a:rPr>
              <a:t>IPL_ball</a:t>
            </a:r>
            <a:endParaRPr lang="en-GB" b="1" i="1" dirty="0">
              <a:solidFill>
                <a:schemeClr val="bg1"/>
              </a:solidFill>
            </a:endParaRPr>
          </a:p>
          <a:p>
            <a:r>
              <a:rPr lang="en-GB" b="1" i="1" dirty="0">
                <a:solidFill>
                  <a:schemeClr val="bg1"/>
                </a:solidFill>
              </a:rPr>
              <a:t>group by batsman </a:t>
            </a:r>
          </a:p>
          <a:p>
            <a:r>
              <a:rPr lang="en-GB" b="1" i="1" dirty="0">
                <a:solidFill>
                  <a:schemeClr val="bg1"/>
                </a:solidFill>
              </a:rPr>
              <a:t>having count(distinct id)&gt;28</a:t>
            </a:r>
          </a:p>
          <a:p>
            <a:r>
              <a:rPr lang="en-GB" b="1" i="1" dirty="0">
                <a:solidFill>
                  <a:schemeClr val="bg1"/>
                </a:solidFill>
              </a:rPr>
              <a:t>order by </a:t>
            </a:r>
            <a:r>
              <a:rPr lang="en-GB" b="1" i="1" dirty="0" err="1">
                <a:solidFill>
                  <a:schemeClr val="bg1"/>
                </a:solidFill>
              </a:rPr>
              <a:t>boundries_percentage</a:t>
            </a:r>
            <a:r>
              <a:rPr lang="en-GB" b="1" i="1" dirty="0">
                <a:solidFill>
                  <a:schemeClr val="bg1"/>
                </a:solidFill>
              </a:rPr>
              <a:t> </a:t>
            </a:r>
            <a:r>
              <a:rPr lang="en-GB" b="1" i="1" dirty="0" err="1">
                <a:solidFill>
                  <a:schemeClr val="bg1"/>
                </a:solidFill>
              </a:rPr>
              <a:t>desc</a:t>
            </a:r>
            <a:r>
              <a:rPr lang="en-GB" b="1" i="1" dirty="0">
                <a:solidFill>
                  <a:schemeClr val="bg1"/>
                </a:solidFill>
              </a:rPr>
              <a:t> limit 10;</a:t>
            </a:r>
            <a:endParaRPr lang="en-IN" b="1" i="1" dirty="0">
              <a:solidFill>
                <a:schemeClr val="bg1"/>
              </a:solidFill>
            </a:endParaRPr>
          </a:p>
        </p:txBody>
      </p:sp>
      <p:sp>
        <p:nvSpPr>
          <p:cNvPr id="4" name="TextBox 3"/>
          <p:cNvSpPr txBox="1"/>
          <p:nvPr/>
        </p:nvSpPr>
        <p:spPr>
          <a:xfrm>
            <a:off x="10498975" y="357447"/>
            <a:ext cx="54217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b="1" dirty="0" smtClean="0">
                <a:ln>
                  <a:solidFill>
                    <a:schemeClr val="bg1"/>
                  </a:solidFill>
                </a:ln>
                <a:solidFill>
                  <a:schemeClr val="tx1"/>
                </a:solidFill>
              </a:rPr>
              <a:t> </a:t>
            </a:r>
            <a:r>
              <a:rPr lang="en-GB" sz="2800" b="1" dirty="0">
                <a:ln>
                  <a:solidFill>
                    <a:schemeClr val="bg1"/>
                  </a:solidFill>
                </a:ln>
                <a:solidFill>
                  <a:schemeClr val="tx1"/>
                </a:solidFill>
              </a:rPr>
              <a:t>9</a:t>
            </a:r>
            <a:endParaRPr lang="en-IN" sz="2800" b="1" dirty="0">
              <a:ln>
                <a:solidFill>
                  <a:schemeClr val="bg1"/>
                </a:solidFill>
              </a:ln>
              <a:solidFill>
                <a:schemeClr val="tx1"/>
              </a:solidFill>
            </a:endParaRPr>
          </a:p>
        </p:txBody>
      </p:sp>
    </p:spTree>
    <p:extLst>
      <p:ext uri="{BB962C8B-B14F-4D97-AF65-F5344CB8AC3E}">
        <p14:creationId xmlns:p14="http://schemas.microsoft.com/office/powerpoint/2010/main" val="4066393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226</TotalTime>
  <Words>918</Words>
  <Application>Microsoft Office PowerPoint</Application>
  <PresentationFormat>Widescreen</PresentationFormat>
  <Paragraphs>209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Century Gothic</vt:lpstr>
      <vt:lpstr>Wingdings 3</vt:lpstr>
      <vt:lpstr>Ion Boardroom</vt:lpstr>
      <vt:lpstr>Task- 0 create table query</vt:lpstr>
      <vt:lpstr>Task- 0 create table query</vt:lpstr>
      <vt:lpstr>Task- 1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 (strike rate is total runs scored by batsman divided by number of balls faced but remember when extras_type is 'wides' it is not counted as a ball faced neither counted as batsmen runs)</vt:lpstr>
      <vt:lpstr>Task- 1 OUTPUT top 10 player with high strike rate </vt:lpstr>
      <vt:lpstr>Task- 1 OUTPUT top 10 player with high strike rate </vt:lpstr>
      <vt:lpstr>Task- 2 Now you need to get 2-3 players with good Average who have played more than 2 ipl seasons. And to do that you have to make a list of 10 players you want to bid in the auction so that when you try to grab them in auction you should not pay the amount greater than you have in the purse for a particular player.  (Average is calculated as total runs scored divided by number of times batsman has been dismissed which can be calculated using wicket_ball field as 1 indicates out and 0 indicates not out, a batsman should’ve been dismissed at least once to calculate the sr i.e., you can exclude those players who have not been dismissed once)</vt:lpstr>
      <vt:lpstr>Task- 2 OUTPUT top 10 player with good average batsman </vt:lpstr>
      <vt:lpstr>Task- 2 OUTPUT top 10 player with good average batsman </vt:lpstr>
      <vt:lpstr>Task- 3 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 (only 4 and 6 will be counted as boundaries so calculate how many 4 and 6 has been hit by each batsman and also calculate total runs scored to get the output as boundary percentage which will be runs in boundary divided by total runs scored)</vt:lpstr>
      <vt:lpstr>Task- 3 OUTPUT top 10 Hard-hitting players </vt:lpstr>
      <vt:lpstr>Task- 3 OUTPUT top 10 Hard-hitting players </vt:lpstr>
      <vt:lpstr>Task- 4 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player.(economy can be calculated by dividing total runs conceded with total overs bowled)</vt:lpstr>
      <vt:lpstr>Task- 4 OUTPUT top 10 bowler with good economy  </vt:lpstr>
      <vt:lpstr>Task- 4 OUTPUT top 10 bowler with good economy</vt:lpstr>
      <vt:lpstr>Task- 5 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 (strike rate of a bowler can be calculated by number of balls bowled divided by total wickets taken )</vt:lpstr>
      <vt:lpstr>Task- 5 OUTPUT top 10 bowler with best strike rate </vt:lpstr>
      <vt:lpstr>Task- 5 OUTPUT top 10 bowler with best strike rate</vt:lpstr>
      <vt:lpstr>Task- 6 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 ( strike rate of an all rounder can be calculated using the same criteria of batsman similarly the bowling strike rate can be calculated using the criteria of a bowler)</vt:lpstr>
      <vt:lpstr>Task- 6 OUTPUT top 10 All_rounders </vt:lpstr>
      <vt:lpstr>Task- 6 OUTPUT top 10 All_rounders</vt:lpstr>
      <vt:lpstr>            ::  Additional Questions ::    01. Get the count of cities that have hosted an IPL match</vt:lpstr>
      <vt:lpstr>            ::  Additional Questions ::   02. Create table deliveries_v02 with all the columns of the table ‘deliveries’ and an additional column ball_result containing values boundary, dot or other depending on the total_run (boundary for &gt;= 4, dot for 0 and other for any other number) (Hint 1 : CASE WHEN statement is used to get condition based results) (Hint 2: To convert the output data of the select statement into a table, you can use a subquery. Create table table_name as [entire select statement].</vt:lpstr>
      <vt:lpstr>            ::  Additional Questions ::   03. Write a query to fetch the total number of boundaries and dot balls from the deliveries_v02 table.</vt:lpstr>
      <vt:lpstr>Additional Questions Q3. number of boundaries and dot balls </vt:lpstr>
      <vt:lpstr>Additional Questions Q3. number of boundaries and dot balls </vt:lpstr>
      <vt:lpstr>            ::  Additional Questions ::   04. Write a query to fetch the total number of boundaries scored by each team from the deliveries_v02 table and order it in descending order of the number of boundaries scored </vt:lpstr>
      <vt:lpstr>Additional Questions Q4. total number of boundaries scored by each team </vt:lpstr>
      <vt:lpstr>Additional Questions Q4. total number of boundaries scored by each team </vt:lpstr>
      <vt:lpstr>            ::  Additional Questions ::   05. Write a query to fetch the total number of dot balls bowled by each team and order it in descending order of the total number of dot balls bowled.</vt:lpstr>
      <vt:lpstr>Additional Questions Q5. total number of dot balls bowled by each team </vt:lpstr>
      <vt:lpstr>Additional Questions Q5. total number of dot balls bowled by each team </vt:lpstr>
      <vt:lpstr>            ::  Additional Questions ::   06. Write a query to fetch the total number of dismissals by dismissal kinds where dismissal kind is not NA</vt:lpstr>
      <vt:lpstr>Additional Questions Q6. total number of dismissals by dismissal kinds </vt:lpstr>
      <vt:lpstr>Additional Questions Q6. total number of dismissals by dismissal kinds </vt:lpstr>
      <vt:lpstr>            ::  Additional Questions ::   07. Write a query to get the top 5 bowlers who conceded maximum extra runs from the deliveries table</vt:lpstr>
      <vt:lpstr>Additional Questions Q7. top 5 bowlers who conceded maximum extra runs </vt:lpstr>
      <vt:lpstr>Additional Questions Q7. top 5 bowlers who conceded maximum extra runs </vt:lpstr>
      <vt:lpstr>            ::  Additional Questions ::   08. Write a query to create a table named deliveries_v03 with all the columns of deliveries_v02 table and two additional column (named venue and match_date) of venue and date from table matche</vt:lpstr>
      <vt:lpstr>            ::  Additional Questions ::   09. Write a query to fetch the total runs scored for each venue and order it in the descending order of total runs scored.</vt:lpstr>
      <vt:lpstr>Additional Questions Q9. total runs scored for each venue </vt:lpstr>
      <vt:lpstr>Additional Questions Q9. total runs scored for each venue </vt:lpstr>
      <vt:lpstr>            ::  Additional Questions ::   10. Write a query to fetch the year-wise total runs scored at Eden Gardens and order it in the descending order of total runs scored.</vt:lpstr>
      <vt:lpstr>Additional Questions Q10. year-wise total runs scored at Eden Gardens </vt:lpstr>
      <vt:lpstr>Additional Questions Q10. year-wise total runs scored at Eden Gardens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Task- 0 create table query</dc:title>
  <dc:creator>Star</dc:creator>
  <cp:lastModifiedBy>Star</cp:lastModifiedBy>
  <cp:revision>131</cp:revision>
  <dcterms:created xsi:type="dcterms:W3CDTF">2024-04-28T13:03:39Z</dcterms:created>
  <dcterms:modified xsi:type="dcterms:W3CDTF">2024-04-28T18:09:07Z</dcterms:modified>
</cp:coreProperties>
</file>