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D9EB-44A9-4F6E-8087-AC142B78F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E9A0BD-FA3E-4A00-B410-5336787928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6A199-1C3F-4AD0-8F9F-01EDBB16C4C6}"/>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5" name="Footer Placeholder 4">
            <a:extLst>
              <a:ext uri="{FF2B5EF4-FFF2-40B4-BE49-F238E27FC236}">
                <a16:creationId xmlns:a16="http://schemas.microsoft.com/office/drawing/2014/main" id="{C6F702F0-99EF-4AF1-8B27-EF76B3192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D1690-D7F3-46D9-83A4-7F39501005D9}"/>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131964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6A8C-6179-49CA-A55D-FBC3BE5008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F02A40-7743-45CC-B36D-82E3BDAB0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0B067-E131-4BA5-B31C-2058DB10EEF0}"/>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5" name="Footer Placeholder 4">
            <a:extLst>
              <a:ext uri="{FF2B5EF4-FFF2-40B4-BE49-F238E27FC236}">
                <a16:creationId xmlns:a16="http://schemas.microsoft.com/office/drawing/2014/main" id="{49911C59-D0E8-445F-86EF-F4C77EE68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B16BA-6465-40B1-BAB0-600AC68D0D34}"/>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411974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31301-A1B9-4FAB-B2B9-7BAE07E54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AF90CA-F22E-4F29-963F-D35F783A9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9E86A-AA33-4974-AE40-FD9553484E09}"/>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5" name="Footer Placeholder 4">
            <a:extLst>
              <a:ext uri="{FF2B5EF4-FFF2-40B4-BE49-F238E27FC236}">
                <a16:creationId xmlns:a16="http://schemas.microsoft.com/office/drawing/2014/main" id="{ADD429C8-8EFF-4ED4-98D3-A4B7B3D57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6683F-6E8A-4C63-B82A-7E30EAEC4521}"/>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212899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6687-AD0E-441D-A5ED-2919C1A91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F9A80-E201-4431-A5AF-53E7220530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1EA67-9059-4758-BADF-B11F8CDE4724}"/>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5" name="Footer Placeholder 4">
            <a:extLst>
              <a:ext uri="{FF2B5EF4-FFF2-40B4-BE49-F238E27FC236}">
                <a16:creationId xmlns:a16="http://schemas.microsoft.com/office/drawing/2014/main" id="{B2DE80D8-A89C-4744-A675-7EE83AB8F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C33F5-8842-4BCB-927F-CFECC0F23545}"/>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122873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4EBE-5C76-4257-A1E8-6B9BC7BBF8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9E7EF8-4329-4703-BC85-556ADD7467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5145D-ED47-4F9F-A335-C1D689947C4D}"/>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5" name="Footer Placeholder 4">
            <a:extLst>
              <a:ext uri="{FF2B5EF4-FFF2-40B4-BE49-F238E27FC236}">
                <a16:creationId xmlns:a16="http://schemas.microsoft.com/office/drawing/2014/main" id="{7A167874-F1E2-4E24-97AF-9FB8CAEF9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54B2C-7E65-4B2F-BD58-5EC231A60053}"/>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196346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B517-435D-4F31-A8E8-59EAB63AE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E9BE39-DB86-4C6D-B42B-9C194D067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1DBCE9-9C03-419D-B259-142D745BF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14BE87-BFC9-40E7-BB01-8C9C12D59E8F}"/>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6" name="Footer Placeholder 5">
            <a:extLst>
              <a:ext uri="{FF2B5EF4-FFF2-40B4-BE49-F238E27FC236}">
                <a16:creationId xmlns:a16="http://schemas.microsoft.com/office/drawing/2014/main" id="{DBA993C5-3E6E-4D69-831A-DAFA89481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47FC7-D146-4586-852E-664D70284681}"/>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115990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CFAA-3EAA-4413-9A28-74700F5418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23FB62-D2CB-46DD-A0DE-BEB037868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242A3-26BE-47DE-9A78-78073DF49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7D1A0E-D3D2-4B27-86FA-BF1DBE7AD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AD08-047A-487D-A85A-42C0FEF9A0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15647-1ED1-46AA-9E1C-1AA2F615C6F0}"/>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8" name="Footer Placeholder 7">
            <a:extLst>
              <a:ext uri="{FF2B5EF4-FFF2-40B4-BE49-F238E27FC236}">
                <a16:creationId xmlns:a16="http://schemas.microsoft.com/office/drawing/2014/main" id="{C7F86297-DEC0-40A1-97E9-25CEEFDB20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854461-EF15-4834-941E-46B675926776}"/>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346489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5B9E-E45F-4133-838D-EDB87E599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4F511-52CF-42C5-800F-8790897DD362}"/>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4" name="Footer Placeholder 3">
            <a:extLst>
              <a:ext uri="{FF2B5EF4-FFF2-40B4-BE49-F238E27FC236}">
                <a16:creationId xmlns:a16="http://schemas.microsoft.com/office/drawing/2014/main" id="{CC9D46F0-5C18-49AF-AC8E-2232C361CE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440D6-778C-4C20-BDED-37D8BE7B0320}"/>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66239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A0C9C-67C7-4C83-AB19-FB83E49D63D9}"/>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3" name="Footer Placeholder 2">
            <a:extLst>
              <a:ext uri="{FF2B5EF4-FFF2-40B4-BE49-F238E27FC236}">
                <a16:creationId xmlns:a16="http://schemas.microsoft.com/office/drawing/2014/main" id="{9FDA7E8F-EA77-4C45-BA90-C9AE384046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92B97-E35F-4B46-B685-AD8D4CF309CB}"/>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364823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4531-756E-4616-AED1-41D97D89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D5C202-BBC9-4AFB-8770-85E2B01DF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B901D8-667D-4E21-8A21-A65EEE045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69F0A-9C03-4ABA-85C6-41A4693F2330}"/>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6" name="Footer Placeholder 5">
            <a:extLst>
              <a:ext uri="{FF2B5EF4-FFF2-40B4-BE49-F238E27FC236}">
                <a16:creationId xmlns:a16="http://schemas.microsoft.com/office/drawing/2014/main" id="{A2EB068B-DA4A-49BB-8B15-D411C2F21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4449E-EB75-4C69-8751-5A303E2D3F92}"/>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372217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4792-0DBD-4516-8251-F37546C90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1B72C7-137E-4CC4-8281-B50728AAA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89EEA8-8F83-46DF-8191-BC9225E38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D82D3-9EAF-4291-BDF3-4E2573443CBC}"/>
              </a:ext>
            </a:extLst>
          </p:cNvPr>
          <p:cNvSpPr>
            <a:spLocks noGrp="1"/>
          </p:cNvSpPr>
          <p:nvPr>
            <p:ph type="dt" sz="half" idx="10"/>
          </p:nvPr>
        </p:nvSpPr>
        <p:spPr/>
        <p:txBody>
          <a:bodyPr/>
          <a:lstStyle/>
          <a:p>
            <a:fld id="{F9CFCE50-D0EE-4DCC-BB43-3EED77DD3CB4}" type="datetimeFigureOut">
              <a:rPr lang="en-US" smtClean="0"/>
              <a:t>1/18/2021</a:t>
            </a:fld>
            <a:endParaRPr lang="en-US"/>
          </a:p>
        </p:txBody>
      </p:sp>
      <p:sp>
        <p:nvSpPr>
          <p:cNvPr id="6" name="Footer Placeholder 5">
            <a:extLst>
              <a:ext uri="{FF2B5EF4-FFF2-40B4-BE49-F238E27FC236}">
                <a16:creationId xmlns:a16="http://schemas.microsoft.com/office/drawing/2014/main" id="{1C7009A1-0871-4EA6-9E4D-F114A6E18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47690-4A46-485A-B043-A4298E80A442}"/>
              </a:ext>
            </a:extLst>
          </p:cNvPr>
          <p:cNvSpPr>
            <a:spLocks noGrp="1"/>
          </p:cNvSpPr>
          <p:nvPr>
            <p:ph type="sldNum" sz="quarter" idx="12"/>
          </p:nvPr>
        </p:nvSpPr>
        <p:spPr/>
        <p:txBody>
          <a:bodyPr/>
          <a:lstStyle/>
          <a:p>
            <a:fld id="{EBD3ABB9-F1AB-43A0-B719-D9F11A270454}" type="slidenum">
              <a:rPr lang="en-US" smtClean="0"/>
              <a:t>‹#›</a:t>
            </a:fld>
            <a:endParaRPr lang="en-US"/>
          </a:p>
        </p:txBody>
      </p:sp>
    </p:spTree>
    <p:extLst>
      <p:ext uri="{BB962C8B-B14F-4D97-AF65-F5344CB8AC3E}">
        <p14:creationId xmlns:p14="http://schemas.microsoft.com/office/powerpoint/2010/main" val="413917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CE740-2D8C-4C89-A725-C16CCB6ED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9075F-76F0-4161-98F7-650702771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98CBF-D5E9-4548-96A0-B8ADA4955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FCE50-D0EE-4DCC-BB43-3EED77DD3CB4}" type="datetimeFigureOut">
              <a:rPr lang="en-US" smtClean="0"/>
              <a:t>1/18/2021</a:t>
            </a:fld>
            <a:endParaRPr lang="en-US"/>
          </a:p>
        </p:txBody>
      </p:sp>
      <p:sp>
        <p:nvSpPr>
          <p:cNvPr id="5" name="Footer Placeholder 4">
            <a:extLst>
              <a:ext uri="{FF2B5EF4-FFF2-40B4-BE49-F238E27FC236}">
                <a16:creationId xmlns:a16="http://schemas.microsoft.com/office/drawing/2014/main" id="{F6F57D1C-D0C7-4A0B-A605-9424CB13B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890950-79A5-40D6-938D-0F3659B17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3ABB9-F1AB-43A0-B719-D9F11A270454}" type="slidenum">
              <a:rPr lang="en-US" smtClean="0"/>
              <a:t>‹#›</a:t>
            </a:fld>
            <a:endParaRPr lang="en-US"/>
          </a:p>
        </p:txBody>
      </p:sp>
    </p:spTree>
    <p:extLst>
      <p:ext uri="{BB962C8B-B14F-4D97-AF65-F5344CB8AC3E}">
        <p14:creationId xmlns:p14="http://schemas.microsoft.com/office/powerpoint/2010/main" val="277517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0A1D9-9CC2-498B-AF32-AD111A3040AC}"/>
              </a:ext>
            </a:extLst>
          </p:cNvPr>
          <p:cNvSpPr>
            <a:spLocks noGrp="1"/>
          </p:cNvSpPr>
          <p:nvPr>
            <p:ph type="ctrTitle"/>
          </p:nvPr>
        </p:nvSpPr>
        <p:spPr>
          <a:xfrm>
            <a:off x="841248" y="426720"/>
            <a:ext cx="10506456" cy="1919141"/>
          </a:xfrm>
        </p:spPr>
        <p:txBody>
          <a:bodyPr vert="horz" lIns="91440" tIns="45720" rIns="91440" bIns="45720" rtlCol="0" anchor="b">
            <a:normAutofit/>
          </a:bodyPr>
          <a:lstStyle/>
          <a:p>
            <a:r>
              <a:rPr lang="en-US" b="1" kern="1200" dirty="0">
                <a:solidFill>
                  <a:schemeClr val="tx1"/>
                </a:solidFill>
                <a:latin typeface="+mj-lt"/>
                <a:ea typeface="+mj-ea"/>
                <a:cs typeface="+mj-cs"/>
              </a:rPr>
              <a:t>The Battle of Neighborhoods</a:t>
            </a:r>
            <a:br>
              <a:rPr lang="en-US" b="1" kern="1200" dirty="0">
                <a:solidFill>
                  <a:schemeClr val="tx1"/>
                </a:solidFill>
                <a:latin typeface="+mj-lt"/>
                <a:ea typeface="+mj-ea"/>
                <a:cs typeface="+mj-cs"/>
              </a:rPr>
            </a:br>
            <a:r>
              <a:rPr lang="en-US" b="1" kern="1200" dirty="0">
                <a:solidFill>
                  <a:schemeClr val="tx1"/>
                </a:solidFill>
                <a:latin typeface="+mj-lt"/>
                <a:ea typeface="+mj-ea"/>
                <a:cs typeface="+mj-cs"/>
              </a:rPr>
              <a:t>New York vs Toronto</a:t>
            </a:r>
            <a:endParaRPr lang="en-US" kern="1200" dirty="0">
              <a:solidFill>
                <a:schemeClr val="tx1"/>
              </a:solidFill>
              <a:latin typeface="+mj-lt"/>
              <a:ea typeface="+mj-ea"/>
              <a:cs typeface="+mj-cs"/>
            </a:endParaRPr>
          </a:p>
        </p:txBody>
      </p:sp>
      <p:sp>
        <p:nvSpPr>
          <p:cNvPr id="14"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9431489A-83A4-4AA4-9DAD-5B97FD97E8D4}"/>
              </a:ext>
            </a:extLst>
          </p:cNvPr>
          <p:cNvSpPr>
            <a:spLocks noGrp="1"/>
          </p:cNvSpPr>
          <p:nvPr>
            <p:ph type="subTitle" idx="1"/>
          </p:nvPr>
        </p:nvSpPr>
        <p:spPr>
          <a:xfrm>
            <a:off x="841248" y="3337269"/>
            <a:ext cx="10509504" cy="2905686"/>
          </a:xfrm>
        </p:spPr>
        <p:txBody>
          <a:bodyPr vert="horz" lIns="91440" tIns="45720" rIns="91440" bIns="45720" rtlCol="0">
            <a:normAutofit/>
          </a:bodyPr>
          <a:lstStyle/>
          <a:p>
            <a:pPr indent="-228600" algn="l">
              <a:buFont typeface="Arial" panose="020B0604020202020204" pitchFamily="34" charset="0"/>
              <a:buChar char="•"/>
            </a:pPr>
            <a:r>
              <a:rPr lang="en-US" sz="2200" b="1" dirty="0"/>
              <a:t>							</a:t>
            </a:r>
          </a:p>
          <a:p>
            <a:pPr indent="-228600" algn="l">
              <a:buFont typeface="Arial" panose="020B0604020202020204" pitchFamily="34" charset="0"/>
              <a:buChar char="•"/>
            </a:pPr>
            <a:r>
              <a:rPr lang="en-US" sz="2200" b="1" dirty="0"/>
              <a:t>					</a:t>
            </a:r>
          </a:p>
          <a:p>
            <a:pPr indent="-228600" algn="l">
              <a:buFont typeface="Arial" panose="020B0604020202020204" pitchFamily="34" charset="0"/>
              <a:buChar char="•"/>
            </a:pPr>
            <a:r>
              <a:rPr lang="en-US" sz="3200" b="1" dirty="0"/>
              <a:t>							-Rakesh Kumar</a:t>
            </a:r>
          </a:p>
          <a:p>
            <a:pPr indent="-228600" algn="l">
              <a:buFont typeface="Arial" panose="020B0604020202020204" pitchFamily="34" charset="0"/>
              <a:buChar char="•"/>
            </a:pPr>
            <a:r>
              <a:rPr lang="en-US" sz="2200" dirty="0"/>
              <a:t> </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339117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A48ED-F4C0-444D-A848-40F1E1F46F2F}"/>
              </a:ext>
            </a:extLst>
          </p:cNvPr>
          <p:cNvSpPr>
            <a:spLocks noGrp="1"/>
          </p:cNvSpPr>
          <p:nvPr>
            <p:ph type="title"/>
          </p:nvPr>
        </p:nvSpPr>
        <p:spPr>
          <a:xfrm>
            <a:off x="841248" y="426720"/>
            <a:ext cx="10506456" cy="1919141"/>
          </a:xfrm>
        </p:spPr>
        <p:txBody>
          <a:bodyPr anchor="b">
            <a:normAutofit/>
          </a:bodyPr>
          <a:lstStyle/>
          <a:p>
            <a:r>
              <a:rPr lang="en-IN" sz="6000" b="1"/>
              <a:t>Problem statement</a:t>
            </a:r>
            <a:br>
              <a:rPr lang="en-US" sz="6000"/>
            </a:br>
            <a:endParaRPr 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5156B2-378E-46CD-8C60-0D900B87A9FB}"/>
              </a:ext>
            </a:extLst>
          </p:cNvPr>
          <p:cNvSpPr>
            <a:spLocks noGrp="1"/>
          </p:cNvSpPr>
          <p:nvPr>
            <p:ph idx="1"/>
          </p:nvPr>
        </p:nvSpPr>
        <p:spPr>
          <a:xfrm>
            <a:off x="841248" y="3337269"/>
            <a:ext cx="10509504" cy="2905686"/>
          </a:xfrm>
        </p:spPr>
        <p:txBody>
          <a:bodyPr>
            <a:normAutofit/>
          </a:bodyPr>
          <a:lstStyle/>
          <a:p>
            <a:r>
              <a:rPr lang="en-IN" sz="2200"/>
              <a:t>New York city and city of Toronto are very diverse and are the financial capitals of their respective countries. Both cities have very huge population and traffic. </a:t>
            </a:r>
            <a:r>
              <a:rPr lang="en-US" sz="2200" b="1"/>
              <a:t>Gold's Gym</a:t>
            </a:r>
            <a:r>
              <a:rPr lang="en-US" sz="2200"/>
              <a:t> </a:t>
            </a:r>
            <a:r>
              <a:rPr lang="en-IN" sz="2200"/>
              <a:t>International, Inc. is an American chain of international co-ed fitness</a:t>
            </a:r>
            <a:r>
              <a:rPr lang="en-US" sz="2200"/>
              <a:t> is planning to open a gym in any of the New York and Toronto cities. </a:t>
            </a:r>
          </a:p>
          <a:p>
            <a:r>
              <a:rPr lang="en-IN" sz="2200"/>
              <a:t> Comparing both the cities and their neighbourhoods to find the city with a smaller number of gyms would be helpful for setting up new gym in any one of the cities. This project aims at comparing the New York city and Toronto, to find the best city to set up </a:t>
            </a:r>
            <a:r>
              <a:rPr lang="en-IN" sz="2200" b="1"/>
              <a:t>Gold’s Gym</a:t>
            </a:r>
            <a:r>
              <a:rPr lang="en-IN" sz="2200"/>
              <a:t>.</a:t>
            </a:r>
            <a:endParaRPr lang="en-US" sz="2200"/>
          </a:p>
          <a:p>
            <a:endParaRPr lang="en-US" sz="2200"/>
          </a:p>
        </p:txBody>
      </p:sp>
    </p:spTree>
    <p:extLst>
      <p:ext uri="{BB962C8B-B14F-4D97-AF65-F5344CB8AC3E}">
        <p14:creationId xmlns:p14="http://schemas.microsoft.com/office/powerpoint/2010/main" val="417534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B5E62-B662-4C04-BDD8-954A76CEAF54}"/>
              </a:ext>
            </a:extLst>
          </p:cNvPr>
          <p:cNvSpPr>
            <a:spLocks noGrp="1"/>
          </p:cNvSpPr>
          <p:nvPr>
            <p:ph type="title"/>
          </p:nvPr>
        </p:nvSpPr>
        <p:spPr>
          <a:xfrm>
            <a:off x="841248" y="426720"/>
            <a:ext cx="10506456" cy="1919141"/>
          </a:xfrm>
        </p:spPr>
        <p:txBody>
          <a:bodyPr anchor="b">
            <a:normAutofit/>
          </a:bodyPr>
          <a:lstStyle/>
          <a:p>
            <a:r>
              <a:rPr lang="en-IN" sz="6000" b="1"/>
              <a:t>Data</a:t>
            </a:r>
            <a:endParaRPr 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6DADFEA-8F30-43C0-92E5-68A3715F376B}"/>
              </a:ext>
            </a:extLst>
          </p:cNvPr>
          <p:cNvSpPr>
            <a:spLocks noGrp="1"/>
          </p:cNvSpPr>
          <p:nvPr>
            <p:ph idx="1"/>
          </p:nvPr>
        </p:nvSpPr>
        <p:spPr>
          <a:xfrm>
            <a:off x="841248" y="3337269"/>
            <a:ext cx="10509504" cy="2905686"/>
          </a:xfrm>
        </p:spPr>
        <p:txBody>
          <a:bodyPr>
            <a:normAutofit/>
          </a:bodyPr>
          <a:lstStyle/>
          <a:p>
            <a:r>
              <a:rPr lang="en-IN" sz="2200"/>
              <a:t>Data is the deciding factor in the project to solve our problem statement. We can use the Four Square API to get the location data and related details. In addition to the API, we can do a web scrape of the related web pages to gather the required data.</a:t>
            </a:r>
          </a:p>
          <a:p>
            <a:r>
              <a:rPr lang="en-IN" sz="2200"/>
              <a:t>Once the location data of both the cities is available in the JSON format from the Four Square API, we can convert the JSON data into the pandas data frame to perform the data manipulations. Pandas data frame would give the city neighbourhood details, existing gyms along with the latitudes and longitudes.  </a:t>
            </a:r>
            <a:endParaRPr lang="en-US" sz="2200"/>
          </a:p>
          <a:p>
            <a:pPr marL="0" indent="0">
              <a:buNone/>
            </a:pPr>
            <a:endParaRPr lang="en-US" sz="2200"/>
          </a:p>
        </p:txBody>
      </p:sp>
    </p:spTree>
    <p:extLst>
      <p:ext uri="{BB962C8B-B14F-4D97-AF65-F5344CB8AC3E}">
        <p14:creationId xmlns:p14="http://schemas.microsoft.com/office/powerpoint/2010/main" val="374295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E869E-6B8F-4F08-96A6-D1C75C0B4153}"/>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New York Venues Data</a:t>
            </a:r>
            <a:endParaRPr lang="en-US" sz="3200" kern="1200" dirty="0">
              <a:solidFill>
                <a:schemeClr val="tx1"/>
              </a:solidFill>
              <a:latin typeface="+mj-lt"/>
              <a:ea typeface="+mj-ea"/>
              <a:cs typeface="+mj-cs"/>
            </a:endParaRPr>
          </a:p>
        </p:txBody>
      </p:sp>
      <p:sp>
        <p:nvSpPr>
          <p:cNvPr id="35" name="Rectangle 3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7" name="Rectangle 3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FF7B46B6-F174-45FE-A212-CF1406ABCD97}"/>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There are around 100 different venues like coffee shops, hotels, restaurants in New York city around 500 meters radius.</a:t>
            </a:r>
          </a:p>
          <a:p>
            <a:pPr indent="-228600">
              <a:lnSpc>
                <a:spcPct val="90000"/>
              </a:lnSpc>
              <a:spcAft>
                <a:spcPts val="600"/>
              </a:spcAft>
              <a:buFont typeface="Arial" panose="020B0604020202020204" pitchFamily="34" charset="0"/>
              <a:buChar char="•"/>
            </a:pPr>
            <a:endParaRPr lang="en-US"/>
          </a:p>
        </p:txBody>
      </p:sp>
      <p:pic>
        <p:nvPicPr>
          <p:cNvPr id="7" name="Content Placeholder 6">
            <a:extLst>
              <a:ext uri="{FF2B5EF4-FFF2-40B4-BE49-F238E27FC236}">
                <a16:creationId xmlns:a16="http://schemas.microsoft.com/office/drawing/2014/main" id="{25FDC84A-A071-4489-8ACF-C8B30846BCB4}"/>
              </a:ext>
            </a:extLst>
          </p:cNvPr>
          <p:cNvPicPr>
            <a:picLocks noGrp="1"/>
          </p:cNvPicPr>
          <p:nvPr>
            <p:ph idx="1"/>
          </p:nvPr>
        </p:nvPicPr>
        <p:blipFill>
          <a:blip r:embed="rId2"/>
          <a:stretch>
            <a:fillRect/>
          </a:stretch>
        </p:blipFill>
        <p:spPr>
          <a:xfrm>
            <a:off x="557784" y="2912913"/>
            <a:ext cx="11164824" cy="3126150"/>
          </a:xfrm>
          <a:prstGeom prst="rect">
            <a:avLst/>
          </a:prstGeom>
        </p:spPr>
      </p:pic>
    </p:spTree>
    <p:extLst>
      <p:ext uri="{BB962C8B-B14F-4D97-AF65-F5344CB8AC3E}">
        <p14:creationId xmlns:p14="http://schemas.microsoft.com/office/powerpoint/2010/main" val="217319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84CBCE-7DE4-416F-B55B-CFE43D9DE08C}"/>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b="1"/>
              <a:t>Toronto Data</a:t>
            </a:r>
            <a:endParaRPr lang="en-US"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C7DB0D4-0D71-4856-AF46-E9A8698C6081}"/>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There are around 72 different venues like coffee shops, hotels, restaurants in Toronto city around 500 meters radius.</a:t>
            </a:r>
          </a:p>
          <a:p>
            <a:pPr indent="-228600">
              <a:lnSpc>
                <a:spcPct val="90000"/>
              </a:lnSpc>
              <a:spcAft>
                <a:spcPts val="600"/>
              </a:spcAft>
              <a:buFont typeface="Arial" panose="020B0604020202020204" pitchFamily="34" charset="0"/>
              <a:buChar char="•"/>
            </a:pPr>
            <a:endParaRPr lang="en-US"/>
          </a:p>
        </p:txBody>
      </p:sp>
      <p:pic>
        <p:nvPicPr>
          <p:cNvPr id="4" name="Content Placeholder 3">
            <a:extLst>
              <a:ext uri="{FF2B5EF4-FFF2-40B4-BE49-F238E27FC236}">
                <a16:creationId xmlns:a16="http://schemas.microsoft.com/office/drawing/2014/main" id="{3B3C720E-6985-4DF9-9ECA-F5AADD19641C}"/>
              </a:ext>
            </a:extLst>
          </p:cNvPr>
          <p:cNvPicPr>
            <a:picLocks noGrp="1"/>
          </p:cNvPicPr>
          <p:nvPr>
            <p:ph idx="1"/>
          </p:nvPr>
        </p:nvPicPr>
        <p:blipFill rotWithShape="1">
          <a:blip r:embed="rId2"/>
          <a:srcRect l="662" r="1" b="1"/>
          <a:stretch/>
        </p:blipFill>
        <p:spPr>
          <a:xfrm>
            <a:off x="554416" y="2731167"/>
            <a:ext cx="11167447" cy="3484983"/>
          </a:xfrm>
          <a:prstGeom prst="rect">
            <a:avLst/>
          </a:prstGeom>
        </p:spPr>
      </p:pic>
    </p:spTree>
    <p:extLst>
      <p:ext uri="{BB962C8B-B14F-4D97-AF65-F5344CB8AC3E}">
        <p14:creationId xmlns:p14="http://schemas.microsoft.com/office/powerpoint/2010/main" val="160545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9C2E12-6521-4885-A7A5-20BFF44D34BA}"/>
              </a:ext>
            </a:extLst>
          </p:cNvPr>
          <p:cNvSpPr>
            <a:spLocks noGrp="1"/>
          </p:cNvSpPr>
          <p:nvPr>
            <p:ph type="title"/>
          </p:nvPr>
        </p:nvSpPr>
        <p:spPr>
          <a:xfrm>
            <a:off x="841247" y="978619"/>
            <a:ext cx="3410712" cy="1106424"/>
          </a:xfrm>
        </p:spPr>
        <p:txBody>
          <a:bodyPr>
            <a:normAutofit/>
          </a:bodyPr>
          <a:lstStyle/>
          <a:p>
            <a:r>
              <a:rPr lang="en-IN" sz="3200" b="1" dirty="0"/>
              <a:t>Results</a:t>
            </a:r>
            <a:endParaRPr lang="en-US" sz="3200" dirty="0"/>
          </a:p>
        </p:txBody>
      </p:sp>
      <p:sp>
        <p:nvSpPr>
          <p:cNvPr id="22"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Table 7">
            <a:extLst>
              <a:ext uri="{FF2B5EF4-FFF2-40B4-BE49-F238E27FC236}">
                <a16:creationId xmlns:a16="http://schemas.microsoft.com/office/drawing/2014/main" id="{5E36A737-DB22-47CC-99EF-EEF697EA4A8C}"/>
              </a:ext>
            </a:extLst>
          </p:cNvPr>
          <p:cNvGraphicFramePr>
            <a:graphicFrameLocks noGrp="1"/>
          </p:cNvGraphicFramePr>
          <p:nvPr>
            <p:extLst>
              <p:ext uri="{D42A27DB-BD31-4B8C-83A1-F6EECF244321}">
                <p14:modId xmlns:p14="http://schemas.microsoft.com/office/powerpoint/2010/main" val="2643821488"/>
              </p:ext>
            </p:extLst>
          </p:nvPr>
        </p:nvGraphicFramePr>
        <p:xfrm>
          <a:off x="5120640" y="1654515"/>
          <a:ext cx="6656833" cy="3448388"/>
        </p:xfrm>
        <a:graphic>
          <a:graphicData uri="http://schemas.openxmlformats.org/drawingml/2006/table">
            <a:tbl>
              <a:tblPr firstRow="1" bandRow="1">
                <a:noFill/>
                <a:tableStyleId>{5C22544A-7EE6-4342-B048-85BDC9FD1C3A}</a:tableStyleId>
              </a:tblPr>
              <a:tblGrid>
                <a:gridCol w="1595879">
                  <a:extLst>
                    <a:ext uri="{9D8B030D-6E8A-4147-A177-3AD203B41FA5}">
                      <a16:colId xmlns:a16="http://schemas.microsoft.com/office/drawing/2014/main" val="1257933856"/>
                    </a:ext>
                  </a:extLst>
                </a:gridCol>
                <a:gridCol w="2737893">
                  <a:extLst>
                    <a:ext uri="{9D8B030D-6E8A-4147-A177-3AD203B41FA5}">
                      <a16:colId xmlns:a16="http://schemas.microsoft.com/office/drawing/2014/main" val="2726454663"/>
                    </a:ext>
                  </a:extLst>
                </a:gridCol>
                <a:gridCol w="2323061">
                  <a:extLst>
                    <a:ext uri="{9D8B030D-6E8A-4147-A177-3AD203B41FA5}">
                      <a16:colId xmlns:a16="http://schemas.microsoft.com/office/drawing/2014/main" val="1091659478"/>
                    </a:ext>
                  </a:extLst>
                </a:gridCol>
              </a:tblGrid>
              <a:tr h="1683465">
                <a:tc>
                  <a:txBody>
                    <a:bodyPr/>
                    <a:lstStyle/>
                    <a:p>
                      <a:pPr algn="ctr"/>
                      <a:r>
                        <a:rPr lang="en-IN" sz="2000" dirty="0">
                          <a:solidFill>
                            <a:schemeClr val="tx1">
                              <a:lumMod val="75000"/>
                              <a:lumOff val="25000"/>
                            </a:schemeClr>
                          </a:solidFill>
                        </a:rPr>
                        <a:t>City</a:t>
                      </a:r>
                      <a:endParaRPr lang="en-US" sz="2000" dirty="0">
                        <a:solidFill>
                          <a:schemeClr val="tx1">
                            <a:lumMod val="75000"/>
                            <a:lumOff val="25000"/>
                          </a:schemeClr>
                        </a:solidFill>
                      </a:endParaRPr>
                    </a:p>
                  </a:txBody>
                  <a:tcPr marL="339408" marR="203645" marT="203645" marB="20364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IN" sz="2000" dirty="0">
                          <a:solidFill>
                            <a:schemeClr val="tx1">
                              <a:lumMod val="75000"/>
                              <a:lumOff val="25000"/>
                            </a:schemeClr>
                          </a:solidFill>
                        </a:rPr>
                        <a:t>Total Venues in 500 meters radius</a:t>
                      </a:r>
                      <a:endParaRPr lang="en-US" sz="2000" dirty="0">
                        <a:solidFill>
                          <a:schemeClr val="tx1">
                            <a:lumMod val="75000"/>
                            <a:lumOff val="25000"/>
                          </a:schemeClr>
                        </a:solidFill>
                      </a:endParaRPr>
                    </a:p>
                  </a:txBody>
                  <a:tcPr marL="339408" marR="203645" marT="203645" marB="20364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IN" sz="2000" dirty="0">
                          <a:solidFill>
                            <a:schemeClr val="tx1">
                              <a:lumMod val="75000"/>
                              <a:lumOff val="25000"/>
                            </a:schemeClr>
                          </a:solidFill>
                        </a:rPr>
                        <a:t>Number of Gyms</a:t>
                      </a:r>
                      <a:endParaRPr lang="en-US" sz="2000" dirty="0">
                        <a:solidFill>
                          <a:schemeClr val="tx1">
                            <a:lumMod val="75000"/>
                            <a:lumOff val="25000"/>
                          </a:schemeClr>
                        </a:solidFill>
                      </a:endParaRPr>
                    </a:p>
                  </a:txBody>
                  <a:tcPr marL="339408" marR="203645" marT="203645" marB="20364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974006002"/>
                  </a:ext>
                </a:extLst>
              </a:tr>
              <a:tr h="1040852">
                <a:tc>
                  <a:txBody>
                    <a:bodyPr/>
                    <a:lstStyle/>
                    <a:p>
                      <a:pPr algn="ctr"/>
                      <a:r>
                        <a:rPr lang="en-IN" sz="2100">
                          <a:solidFill>
                            <a:schemeClr val="tx1">
                              <a:lumMod val="75000"/>
                              <a:lumOff val="25000"/>
                            </a:schemeClr>
                          </a:solidFill>
                        </a:rPr>
                        <a:t>New York</a:t>
                      </a:r>
                      <a:endParaRPr lang="en-US" sz="2100">
                        <a:solidFill>
                          <a:schemeClr val="tx1">
                            <a:lumMod val="75000"/>
                            <a:lumOff val="25000"/>
                          </a:schemeClr>
                        </a:solidFill>
                      </a:endParaRPr>
                    </a:p>
                  </a:txBody>
                  <a:tcPr marL="339408" marR="176492" marT="176492" marB="17649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IN" sz="2100" dirty="0">
                          <a:solidFill>
                            <a:schemeClr val="tx1">
                              <a:lumMod val="75000"/>
                              <a:lumOff val="25000"/>
                            </a:schemeClr>
                          </a:solidFill>
                        </a:rPr>
                        <a:t>100</a:t>
                      </a:r>
                      <a:endParaRPr lang="en-US" sz="2100" dirty="0">
                        <a:solidFill>
                          <a:schemeClr val="tx1">
                            <a:lumMod val="75000"/>
                            <a:lumOff val="25000"/>
                          </a:schemeClr>
                        </a:solidFill>
                      </a:endParaRPr>
                    </a:p>
                  </a:txBody>
                  <a:tcPr marL="339408" marR="176492" marT="176492" marB="17649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IN" sz="2100" dirty="0">
                          <a:solidFill>
                            <a:schemeClr val="tx1">
                              <a:lumMod val="75000"/>
                              <a:lumOff val="25000"/>
                            </a:schemeClr>
                          </a:solidFill>
                        </a:rPr>
                        <a:t>3</a:t>
                      </a:r>
                      <a:endParaRPr lang="en-US" sz="2100" dirty="0">
                        <a:solidFill>
                          <a:schemeClr val="tx1">
                            <a:lumMod val="75000"/>
                            <a:lumOff val="25000"/>
                          </a:schemeClr>
                        </a:solidFill>
                      </a:endParaRPr>
                    </a:p>
                  </a:txBody>
                  <a:tcPr marL="339408" marR="176492" marT="176492" marB="17649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782292696"/>
                  </a:ext>
                </a:extLst>
              </a:tr>
              <a:tr h="724071">
                <a:tc>
                  <a:txBody>
                    <a:bodyPr/>
                    <a:lstStyle/>
                    <a:p>
                      <a:pPr algn="ctr"/>
                      <a:r>
                        <a:rPr lang="en-IN" sz="2100">
                          <a:solidFill>
                            <a:schemeClr val="tx1">
                              <a:lumMod val="75000"/>
                              <a:lumOff val="25000"/>
                            </a:schemeClr>
                          </a:solidFill>
                        </a:rPr>
                        <a:t>Toronto</a:t>
                      </a:r>
                      <a:endParaRPr lang="en-US" sz="2100">
                        <a:solidFill>
                          <a:schemeClr val="tx1">
                            <a:lumMod val="75000"/>
                            <a:lumOff val="25000"/>
                          </a:schemeClr>
                        </a:solidFill>
                      </a:endParaRPr>
                    </a:p>
                  </a:txBody>
                  <a:tcPr marL="339408" marR="176492" marT="176492" marB="1764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IN" sz="2100">
                          <a:solidFill>
                            <a:schemeClr val="tx1">
                              <a:lumMod val="75000"/>
                              <a:lumOff val="25000"/>
                            </a:schemeClr>
                          </a:solidFill>
                        </a:rPr>
                        <a:t>72</a:t>
                      </a:r>
                      <a:endParaRPr lang="en-US" sz="2100">
                        <a:solidFill>
                          <a:schemeClr val="tx1">
                            <a:lumMod val="75000"/>
                            <a:lumOff val="25000"/>
                          </a:schemeClr>
                        </a:solidFill>
                      </a:endParaRPr>
                    </a:p>
                  </a:txBody>
                  <a:tcPr marL="339408" marR="176492" marT="176492" marB="1764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IN" sz="2100" dirty="0">
                          <a:solidFill>
                            <a:schemeClr val="tx1">
                              <a:lumMod val="75000"/>
                              <a:lumOff val="25000"/>
                            </a:schemeClr>
                          </a:solidFill>
                        </a:rPr>
                        <a:t>0</a:t>
                      </a:r>
                      <a:endParaRPr lang="en-US" sz="2100" dirty="0">
                        <a:solidFill>
                          <a:schemeClr val="tx1">
                            <a:lumMod val="75000"/>
                            <a:lumOff val="25000"/>
                          </a:schemeClr>
                        </a:solidFill>
                      </a:endParaRPr>
                    </a:p>
                  </a:txBody>
                  <a:tcPr marL="339408" marR="176492" marT="176492" marB="17649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04785910"/>
                  </a:ext>
                </a:extLst>
              </a:tr>
            </a:tbl>
          </a:graphicData>
        </a:graphic>
      </p:graphicFrame>
      <p:sp>
        <p:nvSpPr>
          <p:cNvPr id="10" name="TextBox 9">
            <a:extLst>
              <a:ext uri="{FF2B5EF4-FFF2-40B4-BE49-F238E27FC236}">
                <a16:creationId xmlns:a16="http://schemas.microsoft.com/office/drawing/2014/main" id="{F1776A71-2D00-4309-8B7F-5233D60DAE89}"/>
              </a:ext>
            </a:extLst>
          </p:cNvPr>
          <p:cNvSpPr txBox="1"/>
          <p:nvPr/>
        </p:nvSpPr>
        <p:spPr>
          <a:xfrm>
            <a:off x="5419725" y="877013"/>
            <a:ext cx="5166286" cy="738664"/>
          </a:xfrm>
          <a:prstGeom prst="rect">
            <a:avLst/>
          </a:prstGeom>
          <a:noFill/>
        </p:spPr>
        <p:txBody>
          <a:bodyPr wrap="none" rtlCol="0">
            <a:spAutoFit/>
          </a:bodyPr>
          <a:lstStyle/>
          <a:p>
            <a:r>
              <a:rPr lang="en-IN" sz="2400" b="1" dirty="0"/>
              <a:t>New York vs Toronto data results table:</a:t>
            </a:r>
            <a:endParaRPr lang="en-US" sz="2400" dirty="0"/>
          </a:p>
          <a:p>
            <a:endParaRPr lang="en-US" dirty="0"/>
          </a:p>
        </p:txBody>
      </p:sp>
    </p:spTree>
    <p:extLst>
      <p:ext uri="{BB962C8B-B14F-4D97-AF65-F5344CB8AC3E}">
        <p14:creationId xmlns:p14="http://schemas.microsoft.com/office/powerpoint/2010/main" val="131161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9AECD5-CB5B-4092-9621-4CC3D574DF42}"/>
              </a:ext>
            </a:extLst>
          </p:cNvPr>
          <p:cNvSpPr>
            <a:spLocks noGrp="1"/>
          </p:cNvSpPr>
          <p:nvPr>
            <p:ph type="title"/>
          </p:nvPr>
        </p:nvSpPr>
        <p:spPr>
          <a:xfrm>
            <a:off x="841248" y="426720"/>
            <a:ext cx="10506456" cy="1919141"/>
          </a:xfrm>
        </p:spPr>
        <p:txBody>
          <a:bodyPr anchor="b">
            <a:normAutofit/>
          </a:bodyPr>
          <a:lstStyle/>
          <a:p>
            <a:r>
              <a:rPr lang="en-IN" sz="6000" b="1"/>
              <a:t>Conclusion</a:t>
            </a:r>
            <a:endParaRPr 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B8DD3E5-6037-4B5D-A341-28687C70368E}"/>
              </a:ext>
            </a:extLst>
          </p:cNvPr>
          <p:cNvSpPr>
            <a:spLocks noGrp="1"/>
          </p:cNvSpPr>
          <p:nvPr>
            <p:ph idx="1"/>
          </p:nvPr>
        </p:nvSpPr>
        <p:spPr>
          <a:xfrm>
            <a:off x="841248" y="3337269"/>
            <a:ext cx="10509504" cy="2905686"/>
          </a:xfrm>
        </p:spPr>
        <p:txBody>
          <a:bodyPr>
            <a:normAutofit/>
          </a:bodyPr>
          <a:lstStyle/>
          <a:p>
            <a:r>
              <a:rPr lang="en-IN" sz="2200" b="1"/>
              <a:t>Based on the observations and results it’s clear that Toronto city is the best choice to set up the new Gold’s Gym as there are no gyms in 500 meters city radius. </a:t>
            </a:r>
            <a:endParaRPr lang="en-US" sz="2200"/>
          </a:p>
          <a:p>
            <a:endParaRPr lang="en-US" sz="2200"/>
          </a:p>
        </p:txBody>
      </p:sp>
    </p:spTree>
    <p:extLst>
      <p:ext uri="{BB962C8B-B14F-4D97-AF65-F5344CB8AC3E}">
        <p14:creationId xmlns:p14="http://schemas.microsoft.com/office/powerpoint/2010/main" val="35882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88A19-707F-4537-AD09-74A93BB8655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kern="1200">
                <a:solidFill>
                  <a:schemeClr val="tx1"/>
                </a:solidFill>
                <a:latin typeface="+mj-lt"/>
                <a:ea typeface="+mj-ea"/>
                <a:cs typeface="+mj-cs"/>
              </a:rPr>
              <a:t>Thank you!!	</a:t>
            </a:r>
            <a:br>
              <a:rPr lang="en-US" sz="8000" kern="1200">
                <a:solidFill>
                  <a:schemeClr val="tx1"/>
                </a:solidFill>
                <a:latin typeface="+mj-lt"/>
                <a:ea typeface="+mj-ea"/>
                <a:cs typeface="+mj-cs"/>
              </a:rPr>
            </a:br>
            <a:endParaRPr lang="en-US" sz="8000" kern="120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777313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374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Battle of Neighborhoods New York vs Toronto</vt:lpstr>
      <vt:lpstr>Problem statement </vt:lpstr>
      <vt:lpstr>Data</vt:lpstr>
      <vt:lpstr>New York Venues Data</vt:lpstr>
      <vt:lpstr>Toronto Data</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New York vs Toronto</dc:title>
  <dc:creator>Rakesh Kumar Pottavathini</dc:creator>
  <cp:lastModifiedBy>Rakesh Kumar Pottavathini</cp:lastModifiedBy>
  <cp:revision>2</cp:revision>
  <dcterms:created xsi:type="dcterms:W3CDTF">2021-01-17T20:00:54Z</dcterms:created>
  <dcterms:modified xsi:type="dcterms:W3CDTF">2021-01-17T20:03:59Z</dcterms:modified>
</cp:coreProperties>
</file>