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66DF62-E1C6-4644-AB6A-6ADB7DFA00C6}" type="datetimeFigureOut">
              <a:rPr lang="en-IN" smtClean="0"/>
              <a:t>20-09-2024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2031DC1-0AB2-4198-812E-0B188178765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0077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6DF62-E1C6-4644-AB6A-6ADB7DFA00C6}"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031DC1-0AB2-4198-812E-0B188178765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7334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6DF62-E1C6-4644-AB6A-6ADB7DFA00C6}"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031DC1-0AB2-4198-812E-0B188178765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30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6DF62-E1C6-4644-AB6A-6ADB7DFA00C6}"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031DC1-0AB2-4198-812E-0B188178765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99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6DF62-E1C6-4644-AB6A-6ADB7DFA00C6}" type="datetimeFigureOut">
              <a:rPr lang="en-IN" smtClean="0"/>
              <a:t>20-09-2024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031DC1-0AB2-4198-812E-0B188178765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438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66DF62-E1C6-4644-AB6A-6ADB7DFA00C6}"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031DC1-0AB2-4198-812E-0B188178765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2515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66DF62-E1C6-4644-AB6A-6ADB7DFA00C6}" type="datetimeFigureOut">
              <a:rPr lang="en-IN" smtClean="0"/>
              <a:t>20-09-2024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031DC1-0AB2-4198-812E-0B188178765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0479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66DF62-E1C6-4644-AB6A-6ADB7DFA00C6}" type="datetimeFigureOut">
              <a:rPr lang="en-IN" smtClean="0"/>
              <a:t>20-09-2024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031DC1-0AB2-4198-812E-0B188178765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9121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6DF62-E1C6-4644-AB6A-6ADB7DFA00C6}" type="datetimeFigureOut">
              <a:rPr lang="en-IN" smtClean="0"/>
              <a:t>20-09-2024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031DC1-0AB2-4198-812E-0B188178765F}" type="slidenum">
              <a:rPr lang="en-IN" smtClean="0"/>
              <a:t>‹#›</a:t>
            </a:fld>
            <a:endParaRPr lang="en-IN"/>
          </a:p>
        </p:txBody>
      </p:sp>
    </p:spTree>
    <p:extLst>
      <p:ext uri="{BB962C8B-B14F-4D97-AF65-F5344CB8AC3E}">
        <p14:creationId xmlns:p14="http://schemas.microsoft.com/office/powerpoint/2010/main" val="4281412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6DF62-E1C6-4644-AB6A-6ADB7DFA00C6}" type="datetimeFigureOut">
              <a:rPr lang="en-IN" smtClean="0"/>
              <a:t>20-09-2024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031DC1-0AB2-4198-812E-0B188178765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376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966DF62-E1C6-4644-AB6A-6ADB7DFA00C6}" type="datetimeFigureOut">
              <a:rPr lang="en-IN" smtClean="0"/>
              <a:t>20-09-2024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2031DC1-0AB2-4198-812E-0B188178765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8905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966DF62-E1C6-4644-AB6A-6ADB7DFA00C6}" type="datetimeFigureOut">
              <a:rPr lang="en-IN" smtClean="0"/>
              <a:t>20-09-2024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2031DC1-0AB2-4198-812E-0B188178765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221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48A27-E8EB-13DA-8E85-FB2C1A5D89D6}"/>
              </a:ext>
            </a:extLst>
          </p:cNvPr>
          <p:cNvSpPr>
            <a:spLocks noGrp="1"/>
          </p:cNvSpPr>
          <p:nvPr>
            <p:ph type="ctrTitle"/>
          </p:nvPr>
        </p:nvSpPr>
        <p:spPr>
          <a:xfrm>
            <a:off x="619433" y="285136"/>
            <a:ext cx="11385754" cy="3058594"/>
          </a:xfrm>
        </p:spPr>
        <p:txBody>
          <a:bodyPr>
            <a:normAutofit/>
          </a:bodyPr>
          <a:lstStyle/>
          <a:p>
            <a:r>
              <a:rPr lang="en-IN" dirty="0">
                <a:solidFill>
                  <a:srgbClr val="FF0000"/>
                </a:solidFill>
              </a:rPr>
              <a:t>Customer</a:t>
            </a:r>
            <a:r>
              <a:rPr lang="en-IN" dirty="0"/>
              <a:t> </a:t>
            </a:r>
            <a:r>
              <a:rPr lang="en-IN" dirty="0">
                <a:solidFill>
                  <a:srgbClr val="FF0000"/>
                </a:solidFill>
              </a:rPr>
              <a:t>Segmentation</a:t>
            </a:r>
            <a:r>
              <a:rPr lang="en-IN" dirty="0"/>
              <a:t>: </a:t>
            </a:r>
            <a:r>
              <a:rPr lang="en-IN" dirty="0">
                <a:solidFill>
                  <a:srgbClr val="FF0000"/>
                </a:solidFill>
              </a:rPr>
              <a:t>Cluster Analysis</a:t>
            </a:r>
          </a:p>
        </p:txBody>
      </p:sp>
      <p:sp>
        <p:nvSpPr>
          <p:cNvPr id="3" name="Subtitle 2">
            <a:extLst>
              <a:ext uri="{FF2B5EF4-FFF2-40B4-BE49-F238E27FC236}">
                <a16:creationId xmlns:a16="http://schemas.microsoft.com/office/drawing/2014/main" id="{94F7F4EB-6A31-8E13-5DF2-211EF1CB557F}"/>
              </a:ext>
            </a:extLst>
          </p:cNvPr>
          <p:cNvSpPr>
            <a:spLocks noGrp="1"/>
          </p:cNvSpPr>
          <p:nvPr>
            <p:ph type="subTitle" idx="1"/>
          </p:nvPr>
        </p:nvSpPr>
        <p:spPr>
          <a:xfrm>
            <a:off x="6971071" y="3531204"/>
            <a:ext cx="4083781" cy="1375093"/>
          </a:xfrm>
        </p:spPr>
        <p:txBody>
          <a:bodyPr/>
          <a:lstStyle/>
          <a:p>
            <a:r>
              <a:rPr lang="en-IN" sz="2400" b="1" dirty="0">
                <a:solidFill>
                  <a:schemeClr val="accent4">
                    <a:lumMod val="50000"/>
                  </a:schemeClr>
                </a:solidFill>
              </a:rPr>
              <a:t>Capstone Project 2</a:t>
            </a:r>
          </a:p>
          <a:p>
            <a:r>
              <a:rPr lang="en-IN" sz="2400" b="1" dirty="0">
                <a:solidFill>
                  <a:schemeClr val="accent4">
                    <a:lumMod val="50000"/>
                  </a:schemeClr>
                </a:solidFill>
              </a:rPr>
              <a:t>                    </a:t>
            </a:r>
            <a:r>
              <a:rPr lang="en-IN" sz="1600" b="1" dirty="0">
                <a:solidFill>
                  <a:schemeClr val="accent4">
                    <a:lumMod val="50000"/>
                  </a:schemeClr>
                </a:solidFill>
              </a:rPr>
              <a:t>By Rakesh </a:t>
            </a:r>
            <a:r>
              <a:rPr lang="en-IN" sz="1600" b="1" dirty="0" err="1">
                <a:solidFill>
                  <a:schemeClr val="accent4">
                    <a:lumMod val="50000"/>
                  </a:schemeClr>
                </a:solidFill>
              </a:rPr>
              <a:t>Sethy</a:t>
            </a:r>
            <a:endParaRPr lang="en-IN" sz="1600" b="1" dirty="0">
              <a:solidFill>
                <a:schemeClr val="accent4">
                  <a:lumMod val="50000"/>
                </a:schemeClr>
              </a:solidFill>
            </a:endParaRPr>
          </a:p>
          <a:p>
            <a:endParaRPr lang="en-IN" sz="2400" b="1" dirty="0">
              <a:solidFill>
                <a:schemeClr val="accent4">
                  <a:lumMod val="50000"/>
                </a:schemeClr>
              </a:solidFill>
            </a:endParaRPr>
          </a:p>
          <a:p>
            <a:endParaRPr lang="en-IN" b="1" dirty="0">
              <a:solidFill>
                <a:schemeClr val="accent4">
                  <a:lumMod val="50000"/>
                </a:schemeClr>
              </a:solidFill>
            </a:endParaRPr>
          </a:p>
          <a:p>
            <a:endParaRPr lang="en-IN" dirty="0"/>
          </a:p>
        </p:txBody>
      </p:sp>
      <p:pic>
        <p:nvPicPr>
          <p:cNvPr id="3074" name="Picture 2" descr="customers">
            <a:extLst>
              <a:ext uri="{FF2B5EF4-FFF2-40B4-BE49-F238E27FC236}">
                <a16:creationId xmlns:a16="http://schemas.microsoft.com/office/drawing/2014/main" id="{383C2886-365C-AA07-B306-9B766201580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452284" y="3715934"/>
            <a:ext cx="6194583" cy="213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112F66-73AB-0DDA-855A-A684D3DCCF83}"/>
              </a:ext>
            </a:extLst>
          </p:cNvPr>
          <p:cNvSpPr>
            <a:spLocks noGrp="1"/>
          </p:cNvSpPr>
          <p:nvPr>
            <p:ph type="title"/>
          </p:nvPr>
        </p:nvSpPr>
        <p:spPr>
          <a:xfrm>
            <a:off x="1451579" y="1391655"/>
            <a:ext cx="9603275" cy="462099"/>
          </a:xfrm>
        </p:spPr>
        <p:txBody>
          <a:bodyPr>
            <a:normAutofit fontScale="90000"/>
          </a:bodyPr>
          <a:lstStyle/>
          <a:p>
            <a:r>
              <a:rPr lang="en-IN" b="1" dirty="0">
                <a:highlight>
                  <a:srgbClr val="FFFF00"/>
                </a:highlight>
              </a:rPr>
              <a:t>Understanding the Data</a:t>
            </a:r>
          </a:p>
        </p:txBody>
      </p:sp>
      <p:sp>
        <p:nvSpPr>
          <p:cNvPr id="6" name="Content Placeholder 5">
            <a:extLst>
              <a:ext uri="{FF2B5EF4-FFF2-40B4-BE49-F238E27FC236}">
                <a16:creationId xmlns:a16="http://schemas.microsoft.com/office/drawing/2014/main" id="{2382276E-7A89-807D-B71E-E577DF5F3B91}"/>
              </a:ext>
            </a:extLst>
          </p:cNvPr>
          <p:cNvSpPr>
            <a:spLocks noGrp="1"/>
          </p:cNvSpPr>
          <p:nvPr>
            <p:ph idx="1"/>
          </p:nvPr>
        </p:nvSpPr>
        <p:spPr>
          <a:xfrm>
            <a:off x="1451579" y="1986235"/>
            <a:ext cx="9603275" cy="3932784"/>
          </a:xfrm>
        </p:spPr>
        <p:txBody>
          <a:bodyPr>
            <a:normAutofit lnSpcReduction="10000"/>
          </a:bodyPr>
          <a:lstStyle/>
          <a:p>
            <a:pPr marL="0" indent="0">
              <a:buNone/>
            </a:pPr>
            <a:r>
              <a:rPr lang="en-IN" u="sng" dirty="0"/>
              <a:t>Project Description:</a:t>
            </a:r>
          </a:p>
          <a:p>
            <a:pPr marL="0" indent="0">
              <a:buNone/>
            </a:pPr>
            <a:r>
              <a:rPr lang="en-US" sz="1600" b="0" i="0" dirty="0">
                <a:solidFill>
                  <a:srgbClr val="3C4043"/>
                </a:solidFill>
                <a:effectLst/>
                <a:latin typeface="Inter"/>
              </a:rPr>
              <a:t>In the project, a comprehensive EDA was conducted to examine customer behavior and create strategies. Customer, order, campaign and product analyses were conducted. These analyses are critical to better understand the customer base and develop personalized marketing strategies.</a:t>
            </a:r>
          </a:p>
          <a:p>
            <a:pPr marL="0" indent="0">
              <a:buNone/>
            </a:pPr>
            <a:r>
              <a:rPr lang="en-US" sz="1600" b="1" u="sng" dirty="0">
                <a:solidFill>
                  <a:srgbClr val="3C4043"/>
                </a:solidFill>
                <a:latin typeface="Gill Sans MT" panose="020B0502020104020203" pitchFamily="34" charset="0"/>
              </a:rPr>
              <a:t>About the Project:</a:t>
            </a:r>
          </a:p>
          <a:p>
            <a:pPr marL="0" indent="0">
              <a:buNone/>
            </a:pPr>
            <a:r>
              <a:rPr lang="en-US" sz="1600" b="0" i="0" dirty="0">
                <a:solidFill>
                  <a:srgbClr val="3C4043"/>
                </a:solidFill>
                <a:effectLst/>
                <a:latin typeface="Inter"/>
              </a:rPr>
              <a:t>Customer Personality Analysis is all about getting to know a company’s ideal customers on a deeper level. By understanding who they are, what they like, and how they behave, businesses can better tailor their products to fit the unique needs of different customer groups</a:t>
            </a:r>
            <a:r>
              <a:rPr lang="en-US" sz="1600" i="0" dirty="0">
                <a:solidFill>
                  <a:srgbClr val="3C4043"/>
                </a:solidFill>
                <a:effectLst/>
                <a:latin typeface="Gill Sans MT" panose="020B0502020104020203" pitchFamily="34" charset="0"/>
              </a:rPr>
              <a:t>.</a:t>
            </a:r>
          </a:p>
          <a:p>
            <a:pPr marL="0" indent="0">
              <a:buNone/>
            </a:pPr>
            <a:r>
              <a:rPr lang="en-US" sz="1600" b="0" i="0" dirty="0">
                <a:solidFill>
                  <a:srgbClr val="3C4043"/>
                </a:solidFill>
                <a:effectLst/>
                <a:latin typeface="Inter"/>
              </a:rPr>
              <a:t>In this project, we dive into this analysis, helping businesses see beyond the numbers. With these insights, companies can adjust their products and marketing strategies to better connect with specific customer segments. For example, instead of trying to sell a new product to everyone, the company can focus on the group most likely to love it, making their efforts more targeted and effective.</a:t>
            </a:r>
            <a:endParaRPr lang="en-IN" sz="1600" dirty="0">
              <a:latin typeface="Gill Sans MT" panose="020B0502020104020203" pitchFamily="34" charset="0"/>
            </a:endParaRPr>
          </a:p>
        </p:txBody>
      </p:sp>
    </p:spTree>
    <p:extLst>
      <p:ext uri="{BB962C8B-B14F-4D97-AF65-F5344CB8AC3E}">
        <p14:creationId xmlns:p14="http://schemas.microsoft.com/office/powerpoint/2010/main" val="578334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35BFAD-45DC-E897-67AB-8D539142247C}"/>
              </a:ext>
            </a:extLst>
          </p:cNvPr>
          <p:cNvSpPr txBox="1"/>
          <p:nvPr/>
        </p:nvSpPr>
        <p:spPr>
          <a:xfrm>
            <a:off x="353960" y="127820"/>
            <a:ext cx="11838040" cy="1846659"/>
          </a:xfrm>
          <a:prstGeom prst="rect">
            <a:avLst/>
          </a:prstGeom>
          <a:noFill/>
        </p:spPr>
        <p:txBody>
          <a:bodyPr wrap="square" rtlCol="0">
            <a:spAutoFit/>
          </a:bodyPr>
          <a:lstStyle/>
          <a:p>
            <a:r>
              <a:rPr lang="en-IN" b="0" i="0" dirty="0">
                <a:solidFill>
                  <a:srgbClr val="202214"/>
                </a:solidFill>
                <a:effectLst/>
                <a:latin typeface="Inter"/>
              </a:rPr>
              <a:t>     </a:t>
            </a:r>
            <a:r>
              <a:rPr lang="en-IN" sz="2000" b="1" i="0" dirty="0">
                <a:solidFill>
                  <a:srgbClr val="202214"/>
                </a:solidFill>
                <a:effectLst/>
                <a:latin typeface="Inter"/>
              </a:rPr>
              <a:t>Target:</a:t>
            </a:r>
          </a:p>
          <a:p>
            <a:r>
              <a:rPr lang="en-US" b="0" i="0" dirty="0">
                <a:solidFill>
                  <a:srgbClr val="3C4043"/>
                </a:solidFill>
                <a:effectLst/>
                <a:latin typeface="Inter"/>
              </a:rPr>
              <a:t>We need to perform clustering to summarize and understand customer segments. This unsupervised task will help us identify distinct groups within our customer base.</a:t>
            </a:r>
          </a:p>
          <a:p>
            <a:endParaRPr lang="en-US" dirty="0">
              <a:solidFill>
                <a:srgbClr val="3C4043"/>
              </a:solidFill>
              <a:latin typeface="Inter"/>
            </a:endParaRPr>
          </a:p>
          <a:p>
            <a:r>
              <a:rPr lang="en-US" b="1" dirty="0">
                <a:solidFill>
                  <a:srgbClr val="3C4043"/>
                </a:solidFill>
                <a:latin typeface="Inter"/>
              </a:rPr>
              <a:t>     </a:t>
            </a:r>
            <a:r>
              <a:rPr lang="en-US" sz="2000" b="1" dirty="0">
                <a:latin typeface="Inter"/>
              </a:rPr>
              <a:t>Attributes:</a:t>
            </a:r>
          </a:p>
          <a:p>
            <a:endParaRPr lang="en-US" sz="2000" b="1" dirty="0">
              <a:latin typeface="Inter"/>
            </a:endParaRPr>
          </a:p>
        </p:txBody>
      </p:sp>
      <p:pic>
        <p:nvPicPr>
          <p:cNvPr id="7" name="Graphic 6" descr="Bullseye with solid fill">
            <a:extLst>
              <a:ext uri="{FF2B5EF4-FFF2-40B4-BE49-F238E27FC236}">
                <a16:creationId xmlns:a16="http://schemas.microsoft.com/office/drawing/2014/main" id="{4334B72C-871A-980A-1F1F-DD1A7FDE55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3961" y="149802"/>
            <a:ext cx="301183" cy="301183"/>
          </a:xfrm>
          <a:prstGeom prst="rect">
            <a:avLst/>
          </a:prstGeom>
        </p:spPr>
      </p:pic>
      <p:pic>
        <p:nvPicPr>
          <p:cNvPr id="9" name="Graphic 8" descr="Puzzle pieces with solid fill">
            <a:extLst>
              <a:ext uri="{FF2B5EF4-FFF2-40B4-BE49-F238E27FC236}">
                <a16:creationId xmlns:a16="http://schemas.microsoft.com/office/drawing/2014/main" id="{2DF775F6-E0CE-F1DC-ED83-5B786EE0FB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3135" y="1254925"/>
            <a:ext cx="381000" cy="381000"/>
          </a:xfrm>
          <a:prstGeom prst="rect">
            <a:avLst/>
          </a:prstGeom>
        </p:spPr>
      </p:pic>
      <p:pic>
        <p:nvPicPr>
          <p:cNvPr id="11" name="Picture 10">
            <a:extLst>
              <a:ext uri="{FF2B5EF4-FFF2-40B4-BE49-F238E27FC236}">
                <a16:creationId xmlns:a16="http://schemas.microsoft.com/office/drawing/2014/main" id="{EF0E491F-208B-F495-3C61-EA0ADAC8A7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6011" y="1734164"/>
            <a:ext cx="8453377" cy="4125862"/>
          </a:xfrm>
          <a:prstGeom prst="rect">
            <a:avLst/>
          </a:prstGeom>
        </p:spPr>
      </p:pic>
    </p:spTree>
    <p:extLst>
      <p:ext uri="{BB962C8B-B14F-4D97-AF65-F5344CB8AC3E}">
        <p14:creationId xmlns:p14="http://schemas.microsoft.com/office/powerpoint/2010/main" val="4145454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F02CD3-2687-35AC-B8C2-1AA7C901EAEF}"/>
              </a:ext>
            </a:extLst>
          </p:cNvPr>
          <p:cNvSpPr txBox="1"/>
          <p:nvPr/>
        </p:nvSpPr>
        <p:spPr>
          <a:xfrm>
            <a:off x="265470" y="216308"/>
            <a:ext cx="11847871" cy="6463308"/>
          </a:xfrm>
          <a:prstGeom prst="rect">
            <a:avLst/>
          </a:prstGeom>
          <a:noFill/>
        </p:spPr>
        <p:txBody>
          <a:bodyPr wrap="square" rtlCol="0">
            <a:spAutoFit/>
          </a:bodyPr>
          <a:lstStyle/>
          <a:p>
            <a:r>
              <a:rPr lang="en-IN" b="1" i="0" u="sng" dirty="0">
                <a:effectLst/>
                <a:latin typeface="Arial" panose="020B0604020202020204" pitchFamily="34" charset="0"/>
              </a:rPr>
              <a:t>Loading and Understanding Data:</a:t>
            </a:r>
          </a:p>
          <a:p>
            <a:endParaRPr lang="en-IN" b="1" u="sng" dirty="0">
              <a:latin typeface="Arial" panose="020B0604020202020204" pitchFamily="34" charset="0"/>
            </a:endParaRPr>
          </a:p>
          <a:p>
            <a:pPr algn="l" fontAlgn="base">
              <a:buFont typeface="Arial" panose="020B0604020202020204" pitchFamily="34" charset="0"/>
              <a:buChar char="•"/>
            </a:pPr>
            <a:r>
              <a:rPr lang="en-US" b="0" i="0" dirty="0">
                <a:solidFill>
                  <a:srgbClr val="3C4043"/>
                </a:solidFill>
                <a:effectLst/>
                <a:latin typeface="inherit"/>
              </a:rPr>
              <a:t>🧮 </a:t>
            </a:r>
            <a:r>
              <a:rPr lang="en-US" b="1" i="0" dirty="0">
                <a:solidFill>
                  <a:srgbClr val="3C4043"/>
                </a:solidFill>
                <a:effectLst/>
                <a:latin typeface="inherit"/>
              </a:rPr>
              <a:t>Observations:</a:t>
            </a:r>
            <a:r>
              <a:rPr lang="en-US" b="0" i="0" dirty="0">
                <a:solidFill>
                  <a:srgbClr val="3C4043"/>
                </a:solidFill>
                <a:effectLst/>
                <a:latin typeface="inherit"/>
              </a:rPr>
              <a:t> The dataset consists of 2,240 observations across 29 columns.</a:t>
            </a:r>
          </a:p>
          <a:p>
            <a:pPr algn="l" fontAlgn="base">
              <a:buFont typeface="Arial" panose="020B0604020202020204" pitchFamily="34" charset="0"/>
              <a:buChar char="•"/>
            </a:pPr>
            <a:r>
              <a:rPr lang="en-US" b="0" i="0" dirty="0">
                <a:solidFill>
                  <a:srgbClr val="3C4043"/>
                </a:solidFill>
                <a:effectLst/>
                <a:latin typeface="inherit"/>
              </a:rPr>
              <a:t>⚠️ </a:t>
            </a:r>
            <a:r>
              <a:rPr lang="en-US" b="1" i="0" dirty="0">
                <a:solidFill>
                  <a:srgbClr val="3C4043"/>
                </a:solidFill>
                <a:effectLst/>
                <a:latin typeface="inherit"/>
              </a:rPr>
              <a:t>Missing Values:</a:t>
            </a:r>
            <a:r>
              <a:rPr lang="en-US" b="0" i="0" dirty="0">
                <a:solidFill>
                  <a:srgbClr val="3C4043"/>
                </a:solidFill>
                <a:effectLst/>
                <a:latin typeface="inherit"/>
              </a:rPr>
              <a:t> 24 missing values are present in the 'income' column.</a:t>
            </a:r>
          </a:p>
          <a:p>
            <a:pPr algn="l" fontAlgn="base">
              <a:buFont typeface="Arial" panose="020B0604020202020204" pitchFamily="34" charset="0"/>
              <a:buChar char="•"/>
            </a:pPr>
            <a:r>
              <a:rPr lang="en-US" b="0" i="0" dirty="0">
                <a:solidFill>
                  <a:srgbClr val="3C4043"/>
                </a:solidFill>
                <a:effectLst/>
                <a:latin typeface="inherit"/>
              </a:rPr>
              <a:t>📊 </a:t>
            </a:r>
            <a:r>
              <a:rPr lang="en-US" b="1" i="0" dirty="0">
                <a:solidFill>
                  <a:srgbClr val="3C4043"/>
                </a:solidFill>
                <a:effectLst/>
                <a:latin typeface="inherit"/>
              </a:rPr>
              <a:t>Column Types:</a:t>
            </a:r>
            <a:r>
              <a:rPr lang="en-US" b="0" i="0" dirty="0">
                <a:solidFill>
                  <a:srgbClr val="3C4043"/>
                </a:solidFill>
                <a:effectLst/>
                <a:latin typeface="inherit"/>
              </a:rPr>
              <a:t> Most columns are numerical, while three are categorical: '</a:t>
            </a:r>
            <a:r>
              <a:rPr lang="en-US" b="0" i="0" dirty="0" err="1">
                <a:solidFill>
                  <a:srgbClr val="3C4043"/>
                </a:solidFill>
                <a:effectLst/>
                <a:latin typeface="inherit"/>
              </a:rPr>
              <a:t>marital_status</a:t>
            </a:r>
            <a:r>
              <a:rPr lang="en-US" b="0" i="0" dirty="0">
                <a:solidFill>
                  <a:srgbClr val="3C4043"/>
                </a:solidFill>
                <a:effectLst/>
                <a:latin typeface="inherit"/>
              </a:rPr>
              <a:t>', 'education', and '</a:t>
            </a:r>
            <a:r>
              <a:rPr lang="en-US" b="0" i="0" dirty="0" err="1">
                <a:solidFill>
                  <a:srgbClr val="3C4043"/>
                </a:solidFill>
                <a:effectLst/>
                <a:latin typeface="inherit"/>
              </a:rPr>
              <a:t>Dt_customer</a:t>
            </a:r>
            <a:r>
              <a:rPr lang="en-US" b="0" i="0" dirty="0">
                <a:solidFill>
                  <a:srgbClr val="3C4043"/>
                </a:solidFill>
                <a:effectLst/>
                <a:latin typeface="inherit"/>
              </a:rPr>
              <a:t>' (which should be converted to a date type).</a:t>
            </a:r>
          </a:p>
          <a:p>
            <a:pPr algn="l" fontAlgn="base">
              <a:buFont typeface="Arial" panose="020B0604020202020204" pitchFamily="34" charset="0"/>
              <a:buChar char="•"/>
            </a:pPr>
            <a:r>
              <a:rPr lang="en-US" b="0" i="0" dirty="0">
                <a:solidFill>
                  <a:srgbClr val="3C4043"/>
                </a:solidFill>
                <a:effectLst/>
                <a:latin typeface="inherit"/>
              </a:rPr>
              <a:t>📈 </a:t>
            </a:r>
            <a:r>
              <a:rPr lang="en-US" b="1" i="0" dirty="0">
                <a:solidFill>
                  <a:srgbClr val="3C4043"/>
                </a:solidFill>
                <a:effectLst/>
                <a:latin typeface="inherit"/>
              </a:rPr>
              <a:t>Outliers:</a:t>
            </a:r>
            <a:r>
              <a:rPr lang="en-US" b="0" i="0" dirty="0">
                <a:solidFill>
                  <a:srgbClr val="3C4043"/>
                </a:solidFill>
                <a:effectLst/>
                <a:latin typeface="inherit"/>
              </a:rPr>
              <a:t> Outliers are present in some numerical columns.</a:t>
            </a:r>
          </a:p>
          <a:p>
            <a:pPr algn="l" fontAlgn="base">
              <a:buFont typeface="Arial" panose="020B0604020202020204" pitchFamily="34" charset="0"/>
              <a:buChar char="•"/>
            </a:pPr>
            <a:r>
              <a:rPr lang="en-US" b="0" i="0" dirty="0">
                <a:solidFill>
                  <a:srgbClr val="3C4043"/>
                </a:solidFill>
                <a:effectLst/>
                <a:latin typeface="inherit"/>
              </a:rPr>
              <a:t>✅ </a:t>
            </a:r>
            <a:r>
              <a:rPr lang="en-US" b="1" i="0" dirty="0">
                <a:solidFill>
                  <a:srgbClr val="3C4043"/>
                </a:solidFill>
                <a:effectLst/>
                <a:latin typeface="inherit"/>
              </a:rPr>
              <a:t>Duplicates:</a:t>
            </a:r>
            <a:r>
              <a:rPr lang="en-US" b="0" i="0" dirty="0">
                <a:solidFill>
                  <a:srgbClr val="3C4043"/>
                </a:solidFill>
                <a:effectLst/>
                <a:latin typeface="inherit"/>
              </a:rPr>
              <a:t> No duplicate records were detected.</a:t>
            </a:r>
          </a:p>
          <a:p>
            <a:pPr algn="l" fontAlgn="base">
              <a:buFont typeface="Arial" panose="020B0604020202020204" pitchFamily="34" charset="0"/>
              <a:buChar char="•"/>
            </a:pPr>
            <a:endParaRPr lang="en-US" dirty="0">
              <a:solidFill>
                <a:srgbClr val="3C4043"/>
              </a:solidFill>
              <a:latin typeface="inherit"/>
            </a:endParaRPr>
          </a:p>
          <a:p>
            <a:pPr fontAlgn="base"/>
            <a:r>
              <a:rPr lang="en-IN" b="1" i="0" u="sng" dirty="0">
                <a:solidFill>
                  <a:srgbClr val="202214"/>
                </a:solidFill>
                <a:effectLst/>
                <a:latin typeface="inherit"/>
              </a:rPr>
              <a:t>Exploratory Data Analysis (EDA):</a:t>
            </a:r>
          </a:p>
          <a:p>
            <a:pPr marL="285750" indent="-285750" fontAlgn="base">
              <a:buFont typeface="Arial" panose="020B0604020202020204" pitchFamily="34" charset="0"/>
              <a:buChar char="•"/>
            </a:pPr>
            <a:r>
              <a:rPr lang="en-US" b="0" i="0" dirty="0">
                <a:solidFill>
                  <a:srgbClr val="3C4043"/>
                </a:solidFill>
                <a:effectLst/>
                <a:latin typeface="inherit"/>
              </a:rPr>
              <a:t>📉 </a:t>
            </a:r>
            <a:r>
              <a:rPr lang="en-US" b="1" i="0" dirty="0">
                <a:solidFill>
                  <a:srgbClr val="3C4043"/>
                </a:solidFill>
                <a:effectLst/>
                <a:latin typeface="inherit"/>
              </a:rPr>
              <a:t>Outliers:</a:t>
            </a:r>
            <a:r>
              <a:rPr lang="en-US" b="0" i="0" dirty="0">
                <a:solidFill>
                  <a:srgbClr val="3C4043"/>
                </a:solidFill>
                <a:effectLst/>
                <a:latin typeface="inherit"/>
              </a:rPr>
              <a:t> Outliers were identified and removed to improve data quality.</a:t>
            </a:r>
          </a:p>
          <a:p>
            <a:pPr marL="742950" lvl="1" indent="-285750" fontAlgn="base">
              <a:buFont typeface="Wingdings" panose="05000000000000000000" pitchFamily="2" charset="2"/>
              <a:buChar char="Ø"/>
            </a:pPr>
            <a:r>
              <a:rPr lang="en-US" sz="1600" i="0" dirty="0">
                <a:solidFill>
                  <a:srgbClr val="3C4043"/>
                </a:solidFill>
                <a:effectLst/>
                <a:latin typeface="Inter"/>
              </a:rPr>
              <a:t>Most of our customers were born between the 60s and the 80s.(</a:t>
            </a:r>
            <a:r>
              <a:rPr lang="en-US" sz="1600" i="0" dirty="0" err="1">
                <a:solidFill>
                  <a:srgbClr val="3C4043"/>
                </a:solidFill>
                <a:effectLst/>
                <a:latin typeface="Inter"/>
              </a:rPr>
              <a:t>Year_Birth</a:t>
            </a:r>
            <a:r>
              <a:rPr lang="en-US" sz="1600" i="0" dirty="0">
                <a:solidFill>
                  <a:srgbClr val="3C4043"/>
                </a:solidFill>
                <a:effectLst/>
                <a:latin typeface="Inter"/>
              </a:rPr>
              <a:t>)</a:t>
            </a:r>
          </a:p>
          <a:p>
            <a:pPr marL="742950" lvl="1" indent="-285750" fontAlgn="base">
              <a:buFont typeface="Wingdings" panose="05000000000000000000" pitchFamily="2" charset="2"/>
              <a:buChar char="Ø"/>
            </a:pPr>
            <a:r>
              <a:rPr lang="en-US" sz="1600" i="0" dirty="0">
                <a:solidFill>
                  <a:srgbClr val="3C4043"/>
                </a:solidFill>
                <a:effectLst/>
                <a:latin typeface="Inter"/>
              </a:rPr>
              <a:t>Most customers have income between 40000 and 80000.(Income)</a:t>
            </a:r>
          </a:p>
          <a:p>
            <a:pPr lvl="1" fontAlgn="base"/>
            <a:endParaRPr lang="en-US" sz="1600" i="0" dirty="0">
              <a:solidFill>
                <a:srgbClr val="3C4043"/>
              </a:solidFill>
              <a:effectLst/>
              <a:latin typeface="inherit"/>
            </a:endParaRPr>
          </a:p>
          <a:p>
            <a:pPr marL="285750" indent="-285750" fontAlgn="base">
              <a:buFont typeface="Arial" panose="020B0604020202020204" pitchFamily="34" charset="0"/>
              <a:buChar char="•"/>
            </a:pPr>
            <a:r>
              <a:rPr lang="en-US" b="0" i="0" dirty="0">
                <a:solidFill>
                  <a:srgbClr val="3C4043"/>
                </a:solidFill>
                <a:effectLst/>
                <a:latin typeface="inherit"/>
              </a:rPr>
              <a:t>🔄 </a:t>
            </a:r>
            <a:r>
              <a:rPr lang="en-US" b="1" i="0" dirty="0">
                <a:solidFill>
                  <a:srgbClr val="3C4043"/>
                </a:solidFill>
                <a:effectLst/>
                <a:latin typeface="inherit"/>
              </a:rPr>
              <a:t>Standardization:</a:t>
            </a:r>
            <a:r>
              <a:rPr lang="en-US" b="0" i="0" dirty="0">
                <a:solidFill>
                  <a:srgbClr val="3C4043"/>
                </a:solidFill>
                <a:effectLst/>
                <a:latin typeface="inherit"/>
              </a:rPr>
              <a:t> '</a:t>
            </a:r>
            <a:r>
              <a:rPr lang="en-US" b="0" i="0" dirty="0" err="1">
                <a:solidFill>
                  <a:srgbClr val="3C4043"/>
                </a:solidFill>
                <a:effectLst/>
                <a:latin typeface="inherit"/>
              </a:rPr>
              <a:t>Marital_Status</a:t>
            </a:r>
            <a:r>
              <a:rPr lang="en-US" b="0" i="0" dirty="0">
                <a:solidFill>
                  <a:srgbClr val="3C4043"/>
                </a:solidFill>
                <a:effectLst/>
                <a:latin typeface="inherit"/>
              </a:rPr>
              <a:t>’ was standardized into fewer, broader categories.</a:t>
            </a:r>
          </a:p>
          <a:p>
            <a:pPr marL="800100" lvl="1" indent="-342900" fontAlgn="base">
              <a:buFont typeface="Wingdings" panose="05000000000000000000" pitchFamily="2" charset="2"/>
              <a:buChar char="Ø"/>
            </a:pPr>
            <a:r>
              <a:rPr lang="en-US" sz="1600" dirty="0">
                <a:solidFill>
                  <a:srgbClr val="3C4043"/>
                </a:solidFill>
                <a:latin typeface="Inter"/>
              </a:rPr>
              <a:t>W</a:t>
            </a:r>
            <a:r>
              <a:rPr lang="en-US" sz="1600" i="0" dirty="0">
                <a:solidFill>
                  <a:srgbClr val="3C4043"/>
                </a:solidFill>
                <a:effectLst/>
                <a:latin typeface="Inter"/>
              </a:rPr>
              <a:t>e've got two categories that are rather ambiguous, </a:t>
            </a:r>
            <a:r>
              <a:rPr lang="en-US" sz="1600" b="1" i="0" dirty="0">
                <a:solidFill>
                  <a:srgbClr val="3C4043"/>
                </a:solidFill>
                <a:effectLst/>
                <a:latin typeface="Inter"/>
              </a:rPr>
              <a:t>Absurd</a:t>
            </a:r>
            <a:r>
              <a:rPr lang="en-US" sz="1600" i="0" dirty="0">
                <a:solidFill>
                  <a:srgbClr val="3C4043"/>
                </a:solidFill>
                <a:effectLst/>
                <a:latin typeface="Inter"/>
              </a:rPr>
              <a:t> and </a:t>
            </a:r>
            <a:r>
              <a:rPr lang="en-US" sz="1600" b="1" i="0" dirty="0">
                <a:solidFill>
                  <a:srgbClr val="3C4043"/>
                </a:solidFill>
                <a:effectLst/>
                <a:latin typeface="Inter"/>
              </a:rPr>
              <a:t>YOLO</a:t>
            </a:r>
            <a:r>
              <a:rPr lang="en-US" sz="1600" i="0" dirty="0">
                <a:solidFill>
                  <a:srgbClr val="3C4043"/>
                </a:solidFill>
                <a:effectLst/>
                <a:latin typeface="Inter"/>
              </a:rPr>
              <a:t> seem to be very little in amount here so we'll drop them.</a:t>
            </a:r>
          </a:p>
          <a:p>
            <a:pPr marL="800100" lvl="1" indent="-342900" fontAlgn="base">
              <a:buFont typeface="Wingdings" panose="05000000000000000000" pitchFamily="2" charset="2"/>
              <a:buChar char="Ø"/>
            </a:pPr>
            <a:r>
              <a:rPr lang="en-US" sz="1600" i="0" dirty="0">
                <a:solidFill>
                  <a:srgbClr val="3C4043"/>
                </a:solidFill>
                <a:effectLst/>
                <a:latin typeface="Inter"/>
              </a:rPr>
              <a:t>"</a:t>
            </a:r>
            <a:r>
              <a:rPr lang="en-US" sz="1600" b="1" dirty="0">
                <a:solidFill>
                  <a:srgbClr val="3C4043"/>
                </a:solidFill>
                <a:latin typeface="Inter"/>
              </a:rPr>
              <a:t>Single</a:t>
            </a:r>
            <a:r>
              <a:rPr lang="en-US" sz="1600" i="0" dirty="0">
                <a:solidFill>
                  <a:srgbClr val="3C4043"/>
                </a:solidFill>
                <a:effectLst/>
                <a:latin typeface="Inter"/>
              </a:rPr>
              <a:t>", "</a:t>
            </a:r>
            <a:r>
              <a:rPr lang="en-US" sz="1600" b="1" dirty="0">
                <a:solidFill>
                  <a:srgbClr val="3C4043"/>
                </a:solidFill>
                <a:latin typeface="Inter"/>
              </a:rPr>
              <a:t>Alone</a:t>
            </a:r>
            <a:r>
              <a:rPr lang="en-US" sz="1600" i="0" dirty="0">
                <a:solidFill>
                  <a:srgbClr val="3C4043"/>
                </a:solidFill>
                <a:effectLst/>
                <a:latin typeface="Inter"/>
              </a:rPr>
              <a:t>", "</a:t>
            </a:r>
            <a:r>
              <a:rPr lang="en-US" sz="1600" b="1" dirty="0">
                <a:solidFill>
                  <a:srgbClr val="3C4043"/>
                </a:solidFill>
                <a:latin typeface="Inter"/>
              </a:rPr>
              <a:t>Divorced</a:t>
            </a:r>
            <a:r>
              <a:rPr lang="en-US" sz="1600" i="0" dirty="0">
                <a:solidFill>
                  <a:srgbClr val="3C4043"/>
                </a:solidFill>
                <a:effectLst/>
                <a:latin typeface="Inter"/>
              </a:rPr>
              <a:t>" and </a:t>
            </a:r>
            <a:r>
              <a:rPr lang="en-US" sz="1600" b="1" i="0" dirty="0">
                <a:solidFill>
                  <a:srgbClr val="3C4043"/>
                </a:solidFill>
                <a:effectLst/>
                <a:latin typeface="Inter"/>
              </a:rPr>
              <a:t>"Widow"</a:t>
            </a:r>
            <a:r>
              <a:rPr lang="en-US" sz="1600" i="0" dirty="0">
                <a:solidFill>
                  <a:srgbClr val="3C4043"/>
                </a:solidFill>
                <a:effectLst/>
                <a:latin typeface="Inter"/>
              </a:rPr>
              <a:t> will be replaced with the value </a:t>
            </a:r>
            <a:r>
              <a:rPr lang="en-US" sz="1600" b="1" i="0" dirty="0">
                <a:solidFill>
                  <a:srgbClr val="3C4043"/>
                </a:solidFill>
                <a:effectLst/>
                <a:latin typeface="Inter"/>
              </a:rPr>
              <a:t>0</a:t>
            </a:r>
            <a:endParaRPr lang="en-US" sz="1600" b="1" dirty="0">
              <a:solidFill>
                <a:srgbClr val="3C4043"/>
              </a:solidFill>
              <a:latin typeface="Inter"/>
            </a:endParaRPr>
          </a:p>
          <a:p>
            <a:pPr marL="800100" lvl="1" indent="-342900" fontAlgn="base">
              <a:buFont typeface="Wingdings" panose="05000000000000000000" pitchFamily="2" charset="2"/>
              <a:buChar char="Ø"/>
            </a:pPr>
            <a:r>
              <a:rPr lang="en-US" sz="1600" i="0" dirty="0">
                <a:solidFill>
                  <a:srgbClr val="3C4043"/>
                </a:solidFill>
                <a:effectLst/>
                <a:latin typeface="inherit"/>
              </a:rPr>
              <a:t>"</a:t>
            </a:r>
            <a:r>
              <a:rPr lang="en-US" sz="1600" b="1" dirty="0">
                <a:solidFill>
                  <a:srgbClr val="3C4043"/>
                </a:solidFill>
                <a:latin typeface="Inter"/>
              </a:rPr>
              <a:t>Together</a:t>
            </a:r>
            <a:r>
              <a:rPr lang="en-US" sz="1600" i="0" dirty="0">
                <a:solidFill>
                  <a:srgbClr val="3C4043"/>
                </a:solidFill>
                <a:effectLst/>
                <a:latin typeface="inherit"/>
              </a:rPr>
              <a:t>" and "</a:t>
            </a:r>
            <a:r>
              <a:rPr lang="en-US" sz="1600" b="1" dirty="0">
                <a:solidFill>
                  <a:srgbClr val="3C4043"/>
                </a:solidFill>
                <a:latin typeface="Inter"/>
              </a:rPr>
              <a:t>Married</a:t>
            </a:r>
            <a:r>
              <a:rPr lang="en-US" sz="1600" i="0" dirty="0">
                <a:solidFill>
                  <a:srgbClr val="3C4043"/>
                </a:solidFill>
                <a:effectLst/>
                <a:latin typeface="inherit"/>
              </a:rPr>
              <a:t>" will be replaced with the value </a:t>
            </a:r>
            <a:r>
              <a:rPr lang="en-US" sz="1600" b="1" i="0" dirty="0">
                <a:solidFill>
                  <a:srgbClr val="3C4043"/>
                </a:solidFill>
                <a:effectLst/>
                <a:latin typeface="inherit"/>
              </a:rPr>
              <a:t>1</a:t>
            </a:r>
            <a:endParaRPr lang="en-US" sz="1600" b="1" dirty="0">
              <a:solidFill>
                <a:srgbClr val="3C4043"/>
              </a:solidFill>
              <a:latin typeface="Inter"/>
            </a:endParaRPr>
          </a:p>
          <a:p>
            <a:pPr marL="800100" lvl="1" indent="-342900" fontAlgn="base">
              <a:buFont typeface="Wingdings" panose="05000000000000000000" pitchFamily="2" charset="2"/>
              <a:buChar char="Ø"/>
            </a:pPr>
            <a:r>
              <a:rPr lang="en-US" sz="1600" i="0" dirty="0">
                <a:solidFill>
                  <a:srgbClr val="3C4043"/>
                </a:solidFill>
                <a:effectLst/>
                <a:latin typeface="inherit"/>
              </a:rPr>
              <a:t>And  then we create a binary column Relationship with value </a:t>
            </a:r>
            <a:r>
              <a:rPr lang="en-US" sz="1600" b="1" i="0" dirty="0">
                <a:solidFill>
                  <a:srgbClr val="3C4043"/>
                </a:solidFill>
                <a:effectLst/>
                <a:latin typeface="inherit"/>
              </a:rPr>
              <a:t>0 for no relationship</a:t>
            </a:r>
            <a:r>
              <a:rPr lang="en-US" sz="1600" i="0" dirty="0">
                <a:solidFill>
                  <a:srgbClr val="3C4043"/>
                </a:solidFill>
                <a:effectLst/>
                <a:latin typeface="inherit"/>
              </a:rPr>
              <a:t> and </a:t>
            </a:r>
            <a:r>
              <a:rPr lang="en-US" sz="1600" b="1" i="0" dirty="0">
                <a:solidFill>
                  <a:srgbClr val="3C4043"/>
                </a:solidFill>
                <a:effectLst/>
                <a:latin typeface="inherit"/>
              </a:rPr>
              <a:t>1 for relationship.</a:t>
            </a:r>
            <a:endParaRPr lang="en-US" sz="1600" b="1" i="0" dirty="0">
              <a:solidFill>
                <a:srgbClr val="3C4043"/>
              </a:solidFill>
              <a:effectLst/>
              <a:latin typeface="Inter"/>
            </a:endParaRPr>
          </a:p>
          <a:p>
            <a:pPr marL="800100" lvl="1" indent="-342900" fontAlgn="base">
              <a:buFont typeface="Wingdings" panose="05000000000000000000" pitchFamily="2" charset="2"/>
              <a:buChar char="Ø"/>
            </a:pPr>
            <a:endParaRPr lang="en-US" sz="1600" i="0" dirty="0">
              <a:solidFill>
                <a:srgbClr val="3C4043"/>
              </a:solidFill>
              <a:effectLst/>
              <a:latin typeface="Inter"/>
            </a:endParaRPr>
          </a:p>
          <a:p>
            <a:pPr fontAlgn="base"/>
            <a:endParaRPr lang="en-US" sz="1600" i="0" dirty="0">
              <a:solidFill>
                <a:srgbClr val="3C4043"/>
              </a:solidFill>
              <a:effectLst/>
              <a:latin typeface="inherit"/>
            </a:endParaRPr>
          </a:p>
          <a:p>
            <a:pPr marL="742950" lvl="1" indent="-285750" fontAlgn="base">
              <a:buFont typeface="Arial" panose="020B0604020202020204" pitchFamily="34" charset="0"/>
              <a:buChar char="•"/>
            </a:pPr>
            <a:endParaRPr lang="en-IN" b="0" i="0" u="sng" dirty="0">
              <a:solidFill>
                <a:srgbClr val="202214"/>
              </a:solidFill>
              <a:effectLst/>
              <a:latin typeface="Inter"/>
            </a:endParaRPr>
          </a:p>
          <a:p>
            <a:pPr algn="l" fontAlgn="base"/>
            <a:endParaRPr lang="en-US" b="0" i="0" dirty="0">
              <a:solidFill>
                <a:srgbClr val="3C4043"/>
              </a:solidFill>
              <a:effectLst/>
              <a:latin typeface="inherit"/>
            </a:endParaRPr>
          </a:p>
          <a:p>
            <a:pPr marL="285750" indent="-285750">
              <a:buFont typeface="Arial" panose="020B0604020202020204" pitchFamily="34" charset="0"/>
              <a:buChar char="•"/>
            </a:pPr>
            <a:endParaRPr lang="en-IN" u="sng" dirty="0"/>
          </a:p>
        </p:txBody>
      </p:sp>
    </p:spTree>
    <p:extLst>
      <p:ext uri="{BB962C8B-B14F-4D97-AF65-F5344CB8AC3E}">
        <p14:creationId xmlns:p14="http://schemas.microsoft.com/office/powerpoint/2010/main" val="117005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7951CB-8516-3D8C-0518-D07F22855A3F}"/>
              </a:ext>
            </a:extLst>
          </p:cNvPr>
          <p:cNvSpPr txBox="1"/>
          <p:nvPr/>
        </p:nvSpPr>
        <p:spPr>
          <a:xfrm>
            <a:off x="157316" y="176979"/>
            <a:ext cx="11877368" cy="4801314"/>
          </a:xfrm>
          <a:prstGeom prst="rect">
            <a:avLst/>
          </a:prstGeom>
          <a:noFill/>
        </p:spPr>
        <p:txBody>
          <a:bodyPr wrap="square" rtlCol="0">
            <a:spAutoFit/>
          </a:bodyPr>
          <a:lstStyle/>
          <a:p>
            <a:r>
              <a:rPr lang="en-US" b="0" i="0" dirty="0">
                <a:solidFill>
                  <a:srgbClr val="3C4043"/>
                </a:solidFill>
                <a:effectLst/>
                <a:latin typeface="inherit"/>
              </a:rPr>
              <a:t>🔗 </a:t>
            </a:r>
            <a:r>
              <a:rPr lang="en-US" b="1" i="0" dirty="0">
                <a:solidFill>
                  <a:srgbClr val="3C4043"/>
                </a:solidFill>
                <a:effectLst/>
                <a:latin typeface="inherit"/>
              </a:rPr>
              <a:t>Column Consolidation:</a:t>
            </a:r>
            <a:r>
              <a:rPr lang="en-US" b="0" i="0" dirty="0">
                <a:solidFill>
                  <a:srgbClr val="3C4043"/>
                </a:solidFill>
                <a:effectLst/>
                <a:latin typeface="inherit"/>
              </a:rPr>
              <a:t> Some columns were combined to reduce their overall quantity.</a:t>
            </a:r>
          </a:p>
          <a:p>
            <a:pPr marL="742950" lvl="1" indent="-285750">
              <a:buFont typeface="Wingdings" panose="05000000000000000000" pitchFamily="2" charset="2"/>
              <a:buChar char="Ø"/>
            </a:pPr>
            <a:r>
              <a:rPr lang="en-US" dirty="0">
                <a:solidFill>
                  <a:srgbClr val="3C4043"/>
                </a:solidFill>
                <a:latin typeface="inherit"/>
              </a:rPr>
              <a:t>Create a new column “offspring” by combining the two columns “</a:t>
            </a:r>
            <a:r>
              <a:rPr lang="en-US" dirty="0" err="1">
                <a:solidFill>
                  <a:srgbClr val="3C4043"/>
                </a:solidFill>
                <a:latin typeface="inherit"/>
              </a:rPr>
              <a:t>Kidhome</a:t>
            </a:r>
            <a:r>
              <a:rPr lang="en-US" dirty="0">
                <a:solidFill>
                  <a:srgbClr val="3C4043"/>
                </a:solidFill>
                <a:latin typeface="inherit"/>
              </a:rPr>
              <a:t>” and “</a:t>
            </a:r>
            <a:r>
              <a:rPr lang="en-US" dirty="0" err="1">
                <a:solidFill>
                  <a:srgbClr val="3C4043"/>
                </a:solidFill>
                <a:latin typeface="inherit"/>
              </a:rPr>
              <a:t>Teenhome</a:t>
            </a:r>
            <a:r>
              <a:rPr lang="en-US" dirty="0">
                <a:solidFill>
                  <a:srgbClr val="3C4043"/>
                </a:solidFill>
                <a:latin typeface="inherit"/>
              </a:rPr>
              <a:t>”.</a:t>
            </a:r>
          </a:p>
          <a:p>
            <a:pPr marL="742950" lvl="1" indent="-285750">
              <a:buFont typeface="Wingdings" panose="05000000000000000000" pitchFamily="2" charset="2"/>
              <a:buChar char="Ø"/>
            </a:pPr>
            <a:r>
              <a:rPr lang="en-US" dirty="0">
                <a:solidFill>
                  <a:srgbClr val="3C4043"/>
                </a:solidFill>
                <a:latin typeface="inherit"/>
              </a:rPr>
              <a:t>Create a new column “Spending” by the summation of total spending on a specific product. </a:t>
            </a:r>
          </a:p>
          <a:p>
            <a:endParaRPr lang="en-US" dirty="0">
              <a:solidFill>
                <a:srgbClr val="3C4043"/>
              </a:solidFill>
              <a:latin typeface="inherit"/>
            </a:endParaRPr>
          </a:p>
          <a:p>
            <a:pPr marL="285750" indent="-285750">
              <a:buFont typeface="Wingdings" panose="05000000000000000000" pitchFamily="2" charset="2"/>
              <a:buChar char="Ø"/>
            </a:pPr>
            <a:r>
              <a:rPr lang="en-US" b="0" i="0" dirty="0">
                <a:solidFill>
                  <a:srgbClr val="3C4043"/>
                </a:solidFill>
                <a:effectLst/>
                <a:latin typeface="inherit"/>
              </a:rPr>
              <a:t>✂️ </a:t>
            </a:r>
            <a:r>
              <a:rPr lang="en-US" b="1" i="0" dirty="0">
                <a:solidFill>
                  <a:srgbClr val="3C4043"/>
                </a:solidFill>
                <a:effectLst/>
                <a:latin typeface="inherit"/>
              </a:rPr>
              <a:t>Feature Reduction:</a:t>
            </a:r>
            <a:r>
              <a:rPr lang="en-US" b="0" i="0" dirty="0">
                <a:solidFill>
                  <a:srgbClr val="3C4043"/>
                </a:solidFill>
                <a:effectLst/>
                <a:latin typeface="inherit"/>
              </a:rPr>
              <a:t> Unnecessary features were dropped to streamline the dataset.</a:t>
            </a:r>
          </a:p>
          <a:p>
            <a:pPr marL="742950" lvl="1" indent="-285750">
              <a:buFont typeface="Wingdings" panose="05000000000000000000" pitchFamily="2" charset="2"/>
              <a:buChar char="Ø"/>
            </a:pPr>
            <a:r>
              <a:rPr lang="en-US" dirty="0">
                <a:solidFill>
                  <a:srgbClr val="3C4043"/>
                </a:solidFill>
                <a:latin typeface="inherit"/>
              </a:rPr>
              <a:t>Dropping the “ID” column as it doesn’t required.</a:t>
            </a:r>
          </a:p>
          <a:p>
            <a:pPr marL="742950" lvl="1" indent="-285750">
              <a:buFont typeface="Wingdings" panose="05000000000000000000" pitchFamily="2" charset="2"/>
              <a:buChar char="Ø"/>
            </a:pPr>
            <a:r>
              <a:rPr lang="en-US" b="0" i="0" dirty="0">
                <a:solidFill>
                  <a:srgbClr val="3C4043"/>
                </a:solidFill>
                <a:effectLst/>
                <a:latin typeface="inherit"/>
              </a:rPr>
              <a:t>Dropping the unwanted columns </a:t>
            </a:r>
            <a:r>
              <a:rPr lang="en-US" dirty="0">
                <a:solidFill>
                  <a:srgbClr val="3C4043"/>
                </a:solidFill>
                <a:latin typeface="inherit"/>
              </a:rPr>
              <a:t>“</a:t>
            </a:r>
            <a:r>
              <a:rPr lang="en-US" dirty="0" err="1">
                <a:solidFill>
                  <a:srgbClr val="3C4043"/>
                </a:solidFill>
                <a:latin typeface="inherit"/>
              </a:rPr>
              <a:t>Z_CostContact</a:t>
            </a:r>
            <a:r>
              <a:rPr lang="en-US" dirty="0">
                <a:solidFill>
                  <a:srgbClr val="3C4043"/>
                </a:solidFill>
                <a:latin typeface="inherit"/>
              </a:rPr>
              <a:t>” and “</a:t>
            </a:r>
            <a:r>
              <a:rPr lang="en-US" dirty="0" err="1">
                <a:solidFill>
                  <a:srgbClr val="3C4043"/>
                </a:solidFill>
                <a:latin typeface="inherit"/>
              </a:rPr>
              <a:t>Z_Revenue</a:t>
            </a:r>
            <a:r>
              <a:rPr lang="en-US" dirty="0">
                <a:solidFill>
                  <a:srgbClr val="3C4043"/>
                </a:solidFill>
                <a:latin typeface="inherit"/>
              </a:rPr>
              <a:t>”.</a:t>
            </a:r>
            <a:endParaRPr lang="en-US" b="0" i="0" dirty="0">
              <a:solidFill>
                <a:srgbClr val="3C4043"/>
              </a:solidFill>
              <a:effectLst/>
              <a:latin typeface="inherit"/>
            </a:endParaRPr>
          </a:p>
          <a:p>
            <a:r>
              <a:rPr lang="en-US" dirty="0">
                <a:solidFill>
                  <a:srgbClr val="3C4043"/>
                </a:solidFill>
                <a:latin typeface="inherit"/>
              </a:rPr>
              <a:t>				</a:t>
            </a:r>
            <a:endParaRPr lang="en-US" b="0" i="0" dirty="0">
              <a:solidFill>
                <a:srgbClr val="3C4043"/>
              </a:solidFill>
              <a:effectLst/>
              <a:latin typeface="inherit"/>
            </a:endParaRPr>
          </a:p>
          <a:p>
            <a:endParaRPr lang="en-US" dirty="0">
              <a:solidFill>
                <a:srgbClr val="3C4043"/>
              </a:solidFill>
              <a:latin typeface="inherit"/>
            </a:endParaRPr>
          </a:p>
          <a:p>
            <a:r>
              <a:rPr lang="en-US" b="1" u="sng" dirty="0">
                <a:solidFill>
                  <a:srgbClr val="3C4043"/>
                </a:solidFill>
                <a:latin typeface="inherit"/>
              </a:rPr>
              <a:t>Dimensionality Reduction:</a:t>
            </a:r>
          </a:p>
          <a:p>
            <a:pPr marL="285750" indent="-285750">
              <a:buFont typeface="Arial" panose="020B0604020202020204" pitchFamily="34" charset="0"/>
              <a:buChar char="•"/>
            </a:pPr>
            <a:r>
              <a:rPr lang="en-US" dirty="0">
                <a:solidFill>
                  <a:srgbClr val="3C4043"/>
                </a:solidFill>
                <a:latin typeface="inherit"/>
              </a:rPr>
              <a:t>In this problem, there are many factors on the basis of which the  final classification was done. These factors were basically  features. Higher is the features, harder is to work with it. Since, many of these features are correlated, and</a:t>
            </a:r>
          </a:p>
          <a:p>
            <a:r>
              <a:rPr lang="en-US" dirty="0">
                <a:solidFill>
                  <a:srgbClr val="3C4043"/>
                </a:solidFill>
                <a:latin typeface="inherit"/>
              </a:rPr>
              <a:t>      hence redundant. </a:t>
            </a:r>
          </a:p>
          <a:p>
            <a:pPr marL="285750" indent="-285750">
              <a:buFont typeface="Arial" panose="020B0604020202020204" pitchFamily="34" charset="0"/>
              <a:buChar char="•"/>
            </a:pPr>
            <a:endParaRPr lang="en-US" dirty="0">
              <a:solidFill>
                <a:srgbClr val="3C4043"/>
              </a:solidFill>
              <a:latin typeface="inherit"/>
            </a:endParaRPr>
          </a:p>
          <a:p>
            <a:pPr marL="285750" indent="-285750">
              <a:buFont typeface="Arial" panose="020B0604020202020204" pitchFamily="34" charset="0"/>
              <a:buChar char="•"/>
            </a:pPr>
            <a:r>
              <a:rPr lang="en-US" dirty="0">
                <a:solidFill>
                  <a:srgbClr val="3C4043"/>
                </a:solidFill>
                <a:latin typeface="inherit"/>
              </a:rPr>
              <a:t>PCA is a dimensionality reduction technique used in statistics and machine learning. It transforms the high dimensional</a:t>
            </a:r>
          </a:p>
          <a:p>
            <a:r>
              <a:rPr lang="en-US" dirty="0">
                <a:solidFill>
                  <a:srgbClr val="3C4043"/>
                </a:solidFill>
                <a:latin typeface="inherit"/>
              </a:rPr>
              <a:t>      data into lower dimensional form, capturing the most important information while minimizing the information loss.   </a:t>
            </a:r>
            <a:endParaRPr lang="en-US" b="0" i="0" dirty="0">
              <a:solidFill>
                <a:srgbClr val="3C4043"/>
              </a:solidFill>
              <a:effectLst/>
              <a:latin typeface="inherit"/>
            </a:endParaRPr>
          </a:p>
          <a:p>
            <a:endParaRPr lang="en-IN" dirty="0"/>
          </a:p>
        </p:txBody>
      </p:sp>
    </p:spTree>
    <p:extLst>
      <p:ext uri="{BB962C8B-B14F-4D97-AF65-F5344CB8AC3E}">
        <p14:creationId xmlns:p14="http://schemas.microsoft.com/office/powerpoint/2010/main" val="320520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5DB7B3-3ED0-B1CA-64F7-DD02B0D9620A}"/>
              </a:ext>
            </a:extLst>
          </p:cNvPr>
          <p:cNvSpPr txBox="1"/>
          <p:nvPr/>
        </p:nvSpPr>
        <p:spPr>
          <a:xfrm>
            <a:off x="176979" y="167148"/>
            <a:ext cx="11828207" cy="5909310"/>
          </a:xfrm>
          <a:prstGeom prst="rect">
            <a:avLst/>
          </a:prstGeom>
          <a:noFill/>
        </p:spPr>
        <p:txBody>
          <a:bodyPr wrap="square" rtlCol="0">
            <a:spAutoFit/>
          </a:bodyPr>
          <a:lstStyle/>
          <a:p>
            <a:r>
              <a:rPr lang="en-IN" b="1" u="sng" dirty="0"/>
              <a:t>Clustering Analysis:</a:t>
            </a:r>
            <a:endParaRPr lang="en-IN" b="1" u="sng"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a multivariate statistical technique.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groups the observations based on their features and variables.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In this project, I have used </a:t>
            </a:r>
            <a:r>
              <a:rPr lang="en-IN" b="1" dirty="0">
                <a:latin typeface="Arial" panose="020B0604020202020204" pitchFamily="34" charset="0"/>
                <a:cs typeface="Arial" panose="020B0604020202020204" pitchFamily="34" charset="0"/>
              </a:rPr>
              <a:t>K-means clustering</a:t>
            </a:r>
            <a:r>
              <a:rPr lang="en-IN" dirty="0">
                <a:latin typeface="Arial" panose="020B0604020202020204" pitchFamily="34" charset="0"/>
                <a:cs typeface="Arial" panose="020B0604020202020204" pitchFamily="34" charset="0"/>
              </a:rPr>
              <a:t>. It is an unsupervised machine learning algorithm. It groups the unlabelled datasets into different clusters.</a:t>
            </a:r>
          </a:p>
          <a:p>
            <a:endParaRPr lang="en-IN" dirty="0">
              <a:latin typeface="Arial" panose="020B0604020202020204" pitchFamily="34" charset="0"/>
              <a:cs typeface="Arial" panose="020B0604020202020204" pitchFamily="34" charset="0"/>
            </a:endParaRPr>
          </a:p>
          <a:p>
            <a:r>
              <a:rPr lang="en-US" b="0" i="0" dirty="0">
                <a:solidFill>
                  <a:srgbClr val="3C4043"/>
                </a:solidFill>
                <a:effectLst/>
                <a:latin typeface="Arial" panose="020B0604020202020204" pitchFamily="34" charset="0"/>
              </a:rPr>
              <a:t>Brief explanation of clustering with </a:t>
            </a:r>
            <a:r>
              <a:rPr lang="en-US" b="0" i="0" dirty="0" err="1">
                <a:solidFill>
                  <a:srgbClr val="3C4043"/>
                </a:solidFill>
                <a:effectLst/>
                <a:latin typeface="Arial" panose="020B0604020202020204" pitchFamily="34" charset="0"/>
              </a:rPr>
              <a:t>KMeans</a:t>
            </a:r>
            <a:r>
              <a:rPr lang="en-US" b="0" i="0" dirty="0">
                <a:solidFill>
                  <a:srgbClr val="3C4043"/>
                </a:solidFill>
                <a:effectLst/>
                <a:latin typeface="Arial" panose="020B0604020202020204" pitchFamily="34" charset="0"/>
              </a:rPr>
              <a:t>:</a:t>
            </a:r>
          </a:p>
          <a:p>
            <a:endParaRPr lang="en-IN" dirty="0">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b="0" i="0" dirty="0">
                <a:solidFill>
                  <a:srgbClr val="3C4043"/>
                </a:solidFill>
                <a:effectLst/>
                <a:latin typeface="inherit"/>
              </a:rPr>
              <a:t>🔴 </a:t>
            </a:r>
            <a:r>
              <a:rPr lang="en-US" b="1" i="0" dirty="0">
                <a:solidFill>
                  <a:srgbClr val="3C4043"/>
                </a:solidFill>
                <a:effectLst/>
                <a:latin typeface="inherit"/>
              </a:rPr>
              <a:t>Initialization:</a:t>
            </a:r>
            <a:r>
              <a:rPr lang="en-US" b="0" i="0" dirty="0">
                <a:solidFill>
                  <a:srgbClr val="3C4043"/>
                </a:solidFill>
                <a:effectLst/>
                <a:latin typeface="inherit"/>
              </a:rPr>
              <a:t> The algorithm starts by randomly selecting a predefined number of cluster centers (centroids).</a:t>
            </a:r>
          </a:p>
          <a:p>
            <a:pPr algn="l" fontAlgn="base">
              <a:buFont typeface="Arial" panose="020B0604020202020204" pitchFamily="34" charset="0"/>
              <a:buChar char="•"/>
            </a:pPr>
            <a:endParaRPr lang="en-US" b="0" i="0" dirty="0">
              <a:solidFill>
                <a:srgbClr val="3C4043"/>
              </a:solidFill>
              <a:effectLst/>
              <a:latin typeface="inherit"/>
            </a:endParaRPr>
          </a:p>
          <a:p>
            <a:pPr algn="l" fontAlgn="base">
              <a:buFont typeface="Arial" panose="020B0604020202020204" pitchFamily="34" charset="0"/>
              <a:buChar char="•"/>
            </a:pPr>
            <a:r>
              <a:rPr lang="en-US" b="0" i="0" dirty="0">
                <a:solidFill>
                  <a:srgbClr val="3C4043"/>
                </a:solidFill>
                <a:effectLst/>
                <a:latin typeface="inherit"/>
              </a:rPr>
              <a:t>📍 </a:t>
            </a:r>
            <a:r>
              <a:rPr lang="en-US" b="1" i="0" dirty="0">
                <a:solidFill>
                  <a:srgbClr val="3C4043"/>
                </a:solidFill>
                <a:effectLst/>
                <a:latin typeface="inherit"/>
              </a:rPr>
              <a:t>Assignment:</a:t>
            </a:r>
            <a:r>
              <a:rPr lang="en-US" b="0" i="0" dirty="0">
                <a:solidFill>
                  <a:srgbClr val="3C4043"/>
                </a:solidFill>
                <a:effectLst/>
                <a:latin typeface="inherit"/>
              </a:rPr>
              <a:t> Each data point is then assigned to the nearest centroid, forming initial clusters.</a:t>
            </a:r>
          </a:p>
          <a:p>
            <a:pPr algn="l" fontAlgn="base">
              <a:buFont typeface="Arial" panose="020B0604020202020204" pitchFamily="34" charset="0"/>
              <a:buChar char="•"/>
            </a:pPr>
            <a:endParaRPr lang="en-US" b="0" i="0" dirty="0">
              <a:solidFill>
                <a:srgbClr val="3C4043"/>
              </a:solidFill>
              <a:effectLst/>
              <a:latin typeface="inherit"/>
            </a:endParaRPr>
          </a:p>
          <a:p>
            <a:pPr algn="l" fontAlgn="base">
              <a:buFont typeface="Arial" panose="020B0604020202020204" pitchFamily="34" charset="0"/>
              <a:buChar char="•"/>
            </a:pPr>
            <a:r>
              <a:rPr lang="en-US" b="0" i="0" dirty="0">
                <a:solidFill>
                  <a:srgbClr val="3C4043"/>
                </a:solidFill>
                <a:effectLst/>
                <a:latin typeface="inherit"/>
              </a:rPr>
              <a:t>🔄 </a:t>
            </a:r>
            <a:r>
              <a:rPr lang="en-US" b="1" i="0" dirty="0">
                <a:solidFill>
                  <a:srgbClr val="3C4043"/>
                </a:solidFill>
                <a:effectLst/>
                <a:latin typeface="inherit"/>
              </a:rPr>
              <a:t>Update:</a:t>
            </a:r>
            <a:r>
              <a:rPr lang="en-US" b="0" i="0" dirty="0">
                <a:solidFill>
                  <a:srgbClr val="3C4043"/>
                </a:solidFill>
                <a:effectLst/>
                <a:latin typeface="inherit"/>
              </a:rPr>
              <a:t> The centroids are recalculated as the average position of all points within each cluster.</a:t>
            </a:r>
          </a:p>
          <a:p>
            <a:pPr algn="l" fontAlgn="base"/>
            <a:endParaRPr lang="en-US" b="0" i="0" dirty="0">
              <a:solidFill>
                <a:srgbClr val="3C4043"/>
              </a:solidFill>
              <a:effectLst/>
              <a:latin typeface="inherit"/>
            </a:endParaRPr>
          </a:p>
          <a:p>
            <a:pPr algn="l" fontAlgn="base">
              <a:buFont typeface="Arial" panose="020B0604020202020204" pitchFamily="34" charset="0"/>
              <a:buChar char="•"/>
            </a:pPr>
            <a:r>
              <a:rPr lang="en-US" b="0" i="0" dirty="0">
                <a:solidFill>
                  <a:srgbClr val="3C4043"/>
                </a:solidFill>
                <a:effectLst/>
                <a:latin typeface="inherit"/>
              </a:rPr>
              <a:t>🔁 </a:t>
            </a:r>
            <a:r>
              <a:rPr lang="en-US" b="1" i="0" dirty="0">
                <a:solidFill>
                  <a:srgbClr val="3C4043"/>
                </a:solidFill>
                <a:effectLst/>
                <a:latin typeface="inherit"/>
              </a:rPr>
              <a:t>Iteration:</a:t>
            </a:r>
            <a:r>
              <a:rPr lang="en-US" b="0" i="0" dirty="0">
                <a:solidFill>
                  <a:srgbClr val="3C4043"/>
                </a:solidFill>
                <a:effectLst/>
                <a:latin typeface="inherit"/>
              </a:rPr>
              <a:t> The process of assignment and updating continues until the centroids stabilize and no longer change significantly.</a:t>
            </a:r>
          </a:p>
          <a:p>
            <a:pPr algn="l" fontAlgn="base"/>
            <a:endParaRPr lang="en-US" b="0" i="0" dirty="0">
              <a:solidFill>
                <a:srgbClr val="3C4043"/>
              </a:solidFill>
              <a:effectLst/>
              <a:latin typeface="inherit"/>
            </a:endParaRPr>
          </a:p>
          <a:p>
            <a:pPr algn="l" fontAlgn="base">
              <a:buFont typeface="Arial" panose="020B0604020202020204" pitchFamily="34" charset="0"/>
              <a:buChar char="•"/>
            </a:pPr>
            <a:r>
              <a:rPr lang="en-US" b="0" i="0" dirty="0">
                <a:solidFill>
                  <a:srgbClr val="3C4043"/>
                </a:solidFill>
                <a:effectLst/>
                <a:latin typeface="inherit"/>
              </a:rPr>
              <a:t>📂 </a:t>
            </a:r>
            <a:r>
              <a:rPr lang="en-US" b="1" i="0" dirty="0">
                <a:solidFill>
                  <a:srgbClr val="3C4043"/>
                </a:solidFill>
                <a:effectLst/>
                <a:latin typeface="inherit"/>
              </a:rPr>
              <a:t>Final Output:</a:t>
            </a:r>
            <a:r>
              <a:rPr lang="en-US" b="0" i="0" dirty="0">
                <a:solidFill>
                  <a:srgbClr val="3C4043"/>
                </a:solidFill>
                <a:effectLst/>
                <a:latin typeface="inherit"/>
              </a:rPr>
              <a:t> The result is a set of clusters where data points in the same cluster are more similar to each other than to those in other clusters.</a:t>
            </a:r>
          </a:p>
          <a:p>
            <a:endParaRPr lang="en-IN" dirty="0"/>
          </a:p>
        </p:txBody>
      </p:sp>
      <p:sp>
        <p:nvSpPr>
          <p:cNvPr id="3" name="Rectangle 1">
            <a:extLst>
              <a:ext uri="{FF2B5EF4-FFF2-40B4-BE49-F238E27FC236}">
                <a16:creationId xmlns:a16="http://schemas.microsoft.com/office/drawing/2014/main" id="{34B2EA34-364E-5BC7-4B1D-EEFBC6277DCE}"/>
              </a:ext>
            </a:extLst>
          </p:cNvPr>
          <p:cNvSpPr>
            <a:spLocks noChangeArrowheads="1"/>
          </p:cNvSpPr>
          <p:nvPr/>
        </p:nvSpPr>
        <p:spPr bwMode="auto">
          <a:xfrm rot="10372785" flipV="1">
            <a:off x="-180835" y="4316609"/>
            <a:ext cx="79370" cy="556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A2EAF527-32D7-501D-24FC-9006EB067C24}"/>
              </a:ext>
            </a:extLst>
          </p:cNvPr>
          <p:cNvSpPr>
            <a:spLocks noChangeArrowheads="1"/>
          </p:cNvSpPr>
          <p:nvPr/>
        </p:nvSpPr>
        <p:spPr bwMode="auto">
          <a:xfrm>
            <a:off x="0" y="0"/>
            <a:ext cx="5981700" cy="0"/>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3480" rIns="6348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3C4043"/>
                </a:solidFill>
                <a:effectLst/>
                <a:latin typeface="inheri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829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6DC8FA-54B3-8599-EE0F-4F60DCD24755}"/>
              </a:ext>
            </a:extLst>
          </p:cNvPr>
          <p:cNvSpPr txBox="1"/>
          <p:nvPr/>
        </p:nvSpPr>
        <p:spPr>
          <a:xfrm>
            <a:off x="117987" y="143276"/>
            <a:ext cx="12074013" cy="4524315"/>
          </a:xfrm>
          <a:prstGeom prst="rect">
            <a:avLst/>
          </a:prstGeom>
          <a:noFill/>
        </p:spPr>
        <p:txBody>
          <a:bodyPr wrap="square" rtlCol="0">
            <a:spAutoFit/>
          </a:bodyPr>
          <a:lstStyle/>
          <a:p>
            <a:r>
              <a:rPr lang="en-IN" b="1" u="sng" dirty="0"/>
              <a:t>Methods to find values of k(Number of clusters):</a:t>
            </a:r>
          </a:p>
          <a:p>
            <a:pPr marL="285750" indent="-285750">
              <a:buFont typeface="Wingdings" panose="05000000000000000000" pitchFamily="2" charset="2"/>
              <a:buChar char="Ø"/>
            </a:pPr>
            <a:r>
              <a:rPr lang="en-IN" dirty="0"/>
              <a:t>As, I have used </a:t>
            </a:r>
            <a:r>
              <a:rPr lang="en-IN" b="1" dirty="0"/>
              <a:t>Elbow</a:t>
            </a:r>
            <a:r>
              <a:rPr lang="en-IN" dirty="0"/>
              <a:t> </a:t>
            </a:r>
            <a:r>
              <a:rPr lang="en-IN" b="1" dirty="0"/>
              <a:t>method</a:t>
            </a:r>
            <a:r>
              <a:rPr lang="en-IN" dirty="0"/>
              <a:t> for this project.</a:t>
            </a:r>
          </a:p>
          <a:p>
            <a:pPr marL="285750" indent="-285750">
              <a:buFont typeface="Wingdings" panose="05000000000000000000" pitchFamily="2" charset="2"/>
              <a:buChar char="Ø"/>
            </a:pPr>
            <a:r>
              <a:rPr lang="en-IN" dirty="0"/>
              <a:t>It is used to determine the number of clusters to be formed. </a:t>
            </a:r>
          </a:p>
          <a:p>
            <a:pPr marL="285750" indent="-285750">
              <a:buFont typeface="Wingdings" panose="05000000000000000000" pitchFamily="2" charset="2"/>
              <a:buChar char="Ø"/>
            </a:pPr>
            <a:r>
              <a:rPr lang="en-IN" dirty="0"/>
              <a:t>I got optimal value k = 4.</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 </a:t>
            </a:r>
            <a:r>
              <a:rPr lang="en-US" b="1" i="0" dirty="0">
                <a:effectLst/>
                <a:latin typeface="system-ui"/>
              </a:rPr>
              <a:t>So, the important column will be kept for the further analysis</a:t>
            </a:r>
          </a:p>
          <a:p>
            <a:pPr algn="l">
              <a:buFont typeface="Arial" panose="020B0604020202020204" pitchFamily="34" charset="0"/>
              <a:buChar char="•"/>
            </a:pPr>
            <a:r>
              <a:rPr lang="en-IN" b="0" i="0" dirty="0">
                <a:effectLst/>
                <a:latin typeface="system-ui"/>
              </a:rPr>
              <a:t>Income</a:t>
            </a:r>
          </a:p>
          <a:p>
            <a:pPr algn="l">
              <a:buFont typeface="Arial" panose="020B0604020202020204" pitchFamily="34" charset="0"/>
              <a:buChar char="•"/>
            </a:pPr>
            <a:r>
              <a:rPr lang="en-IN" b="0" i="0" dirty="0" err="1">
                <a:effectLst/>
                <a:latin typeface="system-ui"/>
              </a:rPr>
              <a:t>NumDealsPurchases</a:t>
            </a:r>
            <a:endParaRPr lang="en-IN" b="0" i="0" dirty="0">
              <a:effectLst/>
              <a:latin typeface="system-ui"/>
            </a:endParaRPr>
          </a:p>
          <a:p>
            <a:pPr algn="l">
              <a:buFont typeface="Arial" panose="020B0604020202020204" pitchFamily="34" charset="0"/>
              <a:buChar char="•"/>
            </a:pPr>
            <a:r>
              <a:rPr lang="en-IN" b="0" i="0" dirty="0" err="1">
                <a:effectLst/>
                <a:latin typeface="system-ui"/>
              </a:rPr>
              <a:t>NumCatalogPurchases</a:t>
            </a:r>
            <a:endParaRPr lang="en-IN" b="0" i="0" dirty="0">
              <a:effectLst/>
              <a:latin typeface="system-ui"/>
            </a:endParaRPr>
          </a:p>
          <a:p>
            <a:pPr algn="l">
              <a:buFont typeface="Arial" panose="020B0604020202020204" pitchFamily="34" charset="0"/>
              <a:buChar char="•"/>
            </a:pPr>
            <a:r>
              <a:rPr lang="en-IN" b="0" i="0" dirty="0" err="1">
                <a:effectLst/>
                <a:latin typeface="system-ui"/>
              </a:rPr>
              <a:t>NumStorePurchases</a:t>
            </a:r>
            <a:endParaRPr lang="en-IN" b="0" i="0" dirty="0">
              <a:effectLst/>
              <a:latin typeface="system-ui"/>
            </a:endParaRPr>
          </a:p>
          <a:p>
            <a:pPr algn="l">
              <a:buFont typeface="Arial" panose="020B0604020202020204" pitchFamily="34" charset="0"/>
              <a:buChar char="•"/>
            </a:pPr>
            <a:r>
              <a:rPr lang="en-IN" b="0" i="0" dirty="0" err="1">
                <a:effectLst/>
                <a:latin typeface="system-ui"/>
              </a:rPr>
              <a:t>NumWebVisitsMonth</a:t>
            </a:r>
            <a:endParaRPr lang="en-IN" b="0" i="0" dirty="0">
              <a:effectLst/>
              <a:latin typeface="system-ui"/>
            </a:endParaRPr>
          </a:p>
          <a:p>
            <a:pPr algn="l">
              <a:buFont typeface="Arial" panose="020B0604020202020204" pitchFamily="34" charset="0"/>
              <a:buChar char="•"/>
            </a:pPr>
            <a:r>
              <a:rPr lang="en-IN" b="0" i="0" dirty="0">
                <a:effectLst/>
                <a:latin typeface="system-ui"/>
              </a:rPr>
              <a:t>Offspring</a:t>
            </a:r>
          </a:p>
          <a:p>
            <a:pPr algn="l">
              <a:buFont typeface="Arial" panose="020B0604020202020204" pitchFamily="34" charset="0"/>
              <a:buChar char="•"/>
            </a:pPr>
            <a:r>
              <a:rPr lang="en-IN" b="0" i="0" dirty="0">
                <a:effectLst/>
                <a:latin typeface="system-ui"/>
              </a:rPr>
              <a:t>Spending</a:t>
            </a:r>
          </a:p>
          <a:p>
            <a:pPr algn="l">
              <a:buFont typeface="Arial" panose="020B0604020202020204" pitchFamily="34" charset="0"/>
              <a:buChar char="•"/>
            </a:pPr>
            <a:r>
              <a:rPr lang="en-IN" b="0" i="0" dirty="0">
                <a:effectLst/>
                <a:latin typeface="system-ui"/>
              </a:rPr>
              <a:t>AcceptedCmp1</a:t>
            </a:r>
          </a:p>
          <a:p>
            <a:pPr algn="l">
              <a:buFont typeface="Arial" panose="020B0604020202020204" pitchFamily="34" charset="0"/>
              <a:buChar char="•"/>
            </a:pPr>
            <a:r>
              <a:rPr lang="en-IN" b="0" i="0" dirty="0">
                <a:effectLst/>
                <a:latin typeface="system-ui"/>
              </a:rPr>
              <a:t>AcceptedCmp5</a:t>
            </a:r>
          </a:p>
          <a:p>
            <a:endParaRPr lang="en-IN" dirty="0"/>
          </a:p>
        </p:txBody>
      </p:sp>
      <p:pic>
        <p:nvPicPr>
          <p:cNvPr id="2052" name="Picture 4">
            <a:extLst>
              <a:ext uri="{FF2B5EF4-FFF2-40B4-BE49-F238E27FC236}">
                <a16:creationId xmlns:a16="http://schemas.microsoft.com/office/drawing/2014/main" id="{753721AE-426D-3E95-1A98-D2ED7396EE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30" y="3840316"/>
            <a:ext cx="143373" cy="1010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173484C-A920-04CA-BAAE-C67D0CE2FB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4594" y="438707"/>
            <a:ext cx="5043949" cy="311804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D539ED9F-B5ED-BE70-6B54-F83A01F010CF}"/>
              </a:ext>
            </a:extLst>
          </p:cNvPr>
          <p:cNvSpPr>
            <a:spLocks noChangeArrowheads="1"/>
          </p:cNvSpPr>
          <p:nvPr/>
        </p:nvSpPr>
        <p:spPr bwMode="auto">
          <a:xfrm>
            <a:off x="-1504333" y="438707"/>
            <a:ext cx="727585" cy="45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system-ui"/>
            </a:endParaRPr>
          </a:p>
        </p:txBody>
      </p:sp>
      <p:sp>
        <p:nvSpPr>
          <p:cNvPr id="4" name="Rectangle 2">
            <a:extLst>
              <a:ext uri="{FF2B5EF4-FFF2-40B4-BE49-F238E27FC236}">
                <a16:creationId xmlns:a16="http://schemas.microsoft.com/office/drawing/2014/main" id="{E959E583-B55F-7393-975F-2F83FF6E0667}"/>
              </a:ext>
            </a:extLst>
          </p:cNvPr>
          <p:cNvSpPr>
            <a:spLocks noChangeArrowheads="1"/>
          </p:cNvSpPr>
          <p:nvPr/>
        </p:nvSpPr>
        <p:spPr bwMode="auto">
          <a:xfrm>
            <a:off x="-1288026" y="3340048"/>
            <a:ext cx="147486" cy="3571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var(--jp-content-font-family)"/>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900" b="0" i="0" u="none" strike="noStrike" cap="none" normalizeH="0" baseline="0" dirty="0">
              <a:ln>
                <a:noFill/>
              </a:ln>
              <a:solidFill>
                <a:schemeClr val="tx1"/>
              </a:solidFill>
              <a:effectLst/>
              <a:latin typeface="var(--jp-content-font-family)"/>
            </a:endParaRPr>
          </a:p>
        </p:txBody>
      </p:sp>
    </p:spTree>
    <p:extLst>
      <p:ext uri="{BB962C8B-B14F-4D97-AF65-F5344CB8AC3E}">
        <p14:creationId xmlns:p14="http://schemas.microsoft.com/office/powerpoint/2010/main" val="20805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F1BA95-F037-1563-07F7-A986499F1714}"/>
              </a:ext>
            </a:extLst>
          </p:cNvPr>
          <p:cNvSpPr txBox="1"/>
          <p:nvPr/>
        </p:nvSpPr>
        <p:spPr>
          <a:xfrm>
            <a:off x="117987" y="117988"/>
            <a:ext cx="11779045" cy="6093976"/>
          </a:xfrm>
          <a:prstGeom prst="rect">
            <a:avLst/>
          </a:prstGeom>
          <a:noFill/>
        </p:spPr>
        <p:txBody>
          <a:bodyPr wrap="square" rtlCol="0">
            <a:spAutoFit/>
          </a:bodyPr>
          <a:lstStyle/>
          <a:p>
            <a:r>
              <a:rPr lang="en-IN" sz="2400" b="1" i="0" u="sng" dirty="0">
                <a:effectLst/>
                <a:latin typeface="system-ui"/>
              </a:rPr>
              <a:t>Conclusion:-</a:t>
            </a:r>
          </a:p>
          <a:p>
            <a:endParaRPr lang="en-IN" dirty="0">
              <a:latin typeface="system-ui"/>
            </a:endParaRPr>
          </a:p>
          <a:p>
            <a:r>
              <a:rPr lang="en-US" b="1" i="0">
                <a:effectLst/>
                <a:latin typeface="system-ui"/>
              </a:rPr>
              <a:t> </a:t>
            </a:r>
            <a:r>
              <a:rPr lang="en-US" b="1" dirty="0">
                <a:latin typeface="system-ui"/>
              </a:rPr>
              <a:t>C</a:t>
            </a:r>
            <a:r>
              <a:rPr lang="en-US" b="1" i="0">
                <a:effectLst/>
                <a:latin typeface="system-ui"/>
              </a:rPr>
              <a:t>luster </a:t>
            </a:r>
            <a:r>
              <a:rPr lang="en-US" b="1" i="0" dirty="0">
                <a:effectLst/>
                <a:latin typeface="system-ui"/>
              </a:rPr>
              <a:t>analysis revealed four distinct customer segments, each with unique characteristics. The segments are differentiated by their spending habits, income levels, and purchasing behavior.</a:t>
            </a:r>
          </a:p>
          <a:p>
            <a:endParaRPr lang="en-IN" i="0" dirty="0">
              <a:effectLst/>
              <a:latin typeface="system-ui"/>
            </a:endParaRPr>
          </a:p>
          <a:p>
            <a:r>
              <a:rPr lang="en-IN" b="1" i="0" u="sng" dirty="0">
                <a:effectLst/>
                <a:latin typeface="system-ui"/>
              </a:rPr>
              <a:t>Segmentation Overview</a:t>
            </a:r>
            <a:r>
              <a:rPr lang="en-IN" b="1" u="sng" dirty="0">
                <a:latin typeface="system-ui"/>
              </a:rPr>
              <a:t>:</a:t>
            </a:r>
          </a:p>
          <a:p>
            <a:endParaRPr lang="en-IN" i="0" dirty="0">
              <a:effectLst/>
              <a:latin typeface="system-ui"/>
            </a:endParaRPr>
          </a:p>
          <a:p>
            <a:pPr algn="l">
              <a:buFont typeface="Arial" panose="020B0604020202020204" pitchFamily="34" charset="0"/>
              <a:buChar char="•"/>
            </a:pPr>
            <a:r>
              <a:rPr lang="en-US" b="1" i="0" dirty="0">
                <a:effectLst/>
                <a:latin typeface="system-ui"/>
              </a:rPr>
              <a:t>Frugal Families (Cluster 0)</a:t>
            </a:r>
            <a:r>
              <a:rPr lang="en-US" b="0" i="0" dirty="0">
                <a:effectLst/>
                <a:latin typeface="system-ui"/>
              </a:rPr>
              <a:t>: Low spenders with low income, characterized by fewer store and catalog purchases, frequent visits, and a higher likelihood of having 1-2 kids. They tend to reject campaigns 1 and 5.</a:t>
            </a:r>
          </a:p>
          <a:p>
            <a:pPr algn="l"/>
            <a:endParaRPr lang="en-US" b="0" i="0" dirty="0">
              <a:effectLst/>
              <a:latin typeface="system-ui"/>
            </a:endParaRPr>
          </a:p>
          <a:p>
            <a:pPr algn="l">
              <a:buFont typeface="Arial" panose="020B0604020202020204" pitchFamily="34" charset="0"/>
              <a:buChar char="•"/>
            </a:pPr>
            <a:r>
              <a:rPr lang="en-US" b="1" i="0" dirty="0">
                <a:effectLst/>
                <a:latin typeface="system-ui"/>
              </a:rPr>
              <a:t>Middle-Income Moderates (Cluster 1)</a:t>
            </a:r>
            <a:r>
              <a:rPr lang="en-US" b="0" i="0" dirty="0">
                <a:effectLst/>
                <a:latin typeface="system-ui"/>
              </a:rPr>
              <a:t>: Medium-low spenders with medium income, similar to Cluster 0 in terms of purchasing behavior, but with a slightly higher acceptance of campaigns.</a:t>
            </a:r>
          </a:p>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1" i="0" dirty="0">
                <a:effectLst/>
                <a:latin typeface="system-ui"/>
              </a:rPr>
              <a:t>High-Rolling Singles (Cluster 2)</a:t>
            </a:r>
            <a:r>
              <a:rPr lang="en-US" b="0" i="0" dirty="0">
                <a:effectLst/>
                <a:latin typeface="system-ui"/>
              </a:rPr>
              <a:t>: High spenders with high income, characterized by lower visit frequencies, a higher acceptance of campaigns 1 and 5, and a majority having 0-1 kids.</a:t>
            </a:r>
          </a:p>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1" i="0" dirty="0">
                <a:effectLst/>
                <a:latin typeface="system-ui"/>
              </a:rPr>
              <a:t>Aspirational Families (Cluster 3)</a:t>
            </a:r>
            <a:r>
              <a:rPr lang="en-US" b="0" i="0" dirty="0">
                <a:effectLst/>
                <a:latin typeface="system-ui"/>
              </a:rPr>
              <a:t>: Medium-high spenders with medium-high income, with purchasing behavior similar to Clusters 0 and 1, but with a lower acceptance of campaigns and a majority having 0 kids.</a:t>
            </a:r>
          </a:p>
          <a:p>
            <a:endParaRPr lang="en-IN" i="0" dirty="0">
              <a:effectLst/>
              <a:latin typeface="system-ui"/>
            </a:endParaRPr>
          </a:p>
          <a:p>
            <a:r>
              <a:rPr lang="en-IN" dirty="0">
                <a:latin typeface="system-ui"/>
              </a:rPr>
              <a:t>										</a:t>
            </a:r>
            <a:r>
              <a:rPr lang="en-IN" sz="2400" b="1" dirty="0">
                <a:latin typeface="system-ui"/>
              </a:rPr>
              <a:t>Thank You </a:t>
            </a:r>
            <a:endParaRPr lang="en-IN" sz="2400" b="1" i="0" dirty="0">
              <a:effectLst/>
              <a:latin typeface="system-ui"/>
            </a:endParaRPr>
          </a:p>
          <a:p>
            <a:endParaRPr lang="en-IN" dirty="0"/>
          </a:p>
        </p:txBody>
      </p:sp>
      <p:pic>
        <p:nvPicPr>
          <p:cNvPr id="4" name="Graphic 3" descr="Clapping hands with solid fill">
            <a:extLst>
              <a:ext uri="{FF2B5EF4-FFF2-40B4-BE49-F238E27FC236}">
                <a16:creationId xmlns:a16="http://schemas.microsoft.com/office/drawing/2014/main" id="{29F5347D-03E5-5993-2404-EA9112808E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41805" y="5390534"/>
            <a:ext cx="422787" cy="422787"/>
          </a:xfrm>
          <a:prstGeom prst="rect">
            <a:avLst/>
          </a:prstGeom>
        </p:spPr>
      </p:pic>
    </p:spTree>
    <p:extLst>
      <p:ext uri="{BB962C8B-B14F-4D97-AF65-F5344CB8AC3E}">
        <p14:creationId xmlns:p14="http://schemas.microsoft.com/office/powerpoint/2010/main" val="2626927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13098</TotalTime>
  <Words>1046</Words>
  <Application>Microsoft Office PowerPoint</Application>
  <PresentationFormat>Widescreen</PresentationFormat>
  <Paragraphs>98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Gill Sans MT</vt:lpstr>
      <vt:lpstr>inherit</vt:lpstr>
      <vt:lpstr>Inter</vt:lpstr>
      <vt:lpstr>system-ui</vt:lpstr>
      <vt:lpstr>var(--jp-content-font-family)</vt:lpstr>
      <vt:lpstr>Wingdings</vt:lpstr>
      <vt:lpstr>Gallery</vt:lpstr>
      <vt:lpstr>Customer Segmentation: Cluster Analysis</vt:lpstr>
      <vt:lpstr>Understanding the Data</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RAKESH SETHY</dc:creator>
  <cp:lastModifiedBy>RAKESH SETHY</cp:lastModifiedBy>
  <cp:revision>10</cp:revision>
  <dcterms:created xsi:type="dcterms:W3CDTF">2024-09-16T16:28:41Z</dcterms:created>
  <dcterms:modified xsi:type="dcterms:W3CDTF">2024-09-26T09:14:44Z</dcterms:modified>
</cp:coreProperties>
</file>