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887F-3251-4238-B7DE-58E9F5DB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A739-7747-4A7E-8E55-CCB78C84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374-CA8A-4B5C-A228-F5866180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A598-2382-4143-BB6E-8CE5B196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24F8-438D-48AA-BFFD-0BDB660F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FC01-7BD9-49B0-A70A-3A391712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F039-4E90-4C0A-AF5B-CE3E0B84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86D8-1380-45E0-9D43-13B6F06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6C3F-92E7-4EB9-BB00-8700FE7A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481C-D8AF-484D-AC5F-99AD156C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05CD6-93DB-44ED-9A5D-A272B1EFE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DB3D-1130-4294-A49B-8118BDDF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9E86-0DC2-4854-B7AA-7967D704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DFDF-7803-4CDC-8A92-D8DC26A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8235-A08C-43D2-9B7F-A1C099DE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0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92C7-55ED-48BE-8822-2EE8557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C3CC-2F65-4068-9142-3B24A75F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FE26-0390-4837-8550-7304FC3C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F93A-7881-4EBC-AF7C-F7714CFC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A98D-594B-47A5-B735-E481C6C6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F1C4-5B21-4D9B-B91B-C015F47A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874E-BB28-4419-B580-C741BC0A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56F63-C0E8-40AE-A84C-E57873F2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14D2-A64B-430C-B49F-82570146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772F-BBC8-4D3D-AC0E-A07BA73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5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3F5-27B2-42CC-BBEB-619121C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5F95-2B81-4D71-A3D6-837FADCF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71472-16B3-44B7-B319-435EDA2A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4C6CE-7A55-422A-89B0-9D06445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8809-9BE8-49E2-AAA5-1F74FB25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675F-EB84-4A8D-84A3-C639503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B1C-9B29-4D63-80A6-803BF7BC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A322-0350-47D7-BEC5-FBC50AFC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5CA8E-A178-4842-B76B-F41D2F1D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6A1F3-84A9-4069-9513-956579894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0E9F7-8840-40A9-830D-5901E676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6F6D-FA60-4E4A-BCC9-99EFA14F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78E4-C472-464A-BD96-3B6A65E1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AA59E-8453-4439-A2BC-3DAAA6D3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37E0-4A76-410D-B5E8-C5C24875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D1DB-103A-42D7-9F42-DBD03212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57D3F-ABFB-4D98-90D8-CEDDF58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68D8A-A115-4421-8A46-1F635282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155F9-0515-448B-89F9-EEAB129B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74594-B59C-43AF-8D1A-C556FADC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4BC9-2832-4966-A34B-F9F3B2A0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FDFF-F508-40D0-B776-401EAA28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81E-FC2E-46A5-B3F6-76758A75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95295-A4A5-47CB-9B56-AD7267BD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C505-4740-43DF-A9F9-C9F04873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FFB7-DDAE-4F3C-9139-23B84E3D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A25A-960B-41B3-A5F9-E18A6C76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2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77D1-B496-4E61-9F1A-84E13D0A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CE12C-B43E-48CB-8800-D8F5BED54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B1B6-79F5-4000-A5DC-79D711D8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5123-95B5-4D3B-92A1-EEAA1660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CA6E8-B35C-4407-8AD7-3F3305A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0D81F-CC4A-43F9-A95D-14B549D8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4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683CE-3444-4C8C-8AE4-31F2902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59046-2468-4071-B520-C5AF43EF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1939-518F-4FA7-A769-6F16288A2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FEF9-857F-4E30-A925-FA923FA64A64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DD89-00CD-4B9B-A338-0C2ADF316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C48A-9111-4F53-9FCC-3D514E3F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EBA8-AC28-48B8-A722-5772821FF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BD9A98-0BE7-4670-8152-B6E2A21CBE54}"/>
              </a:ext>
            </a:extLst>
          </p:cNvPr>
          <p:cNvSpPr txBox="1"/>
          <p:nvPr/>
        </p:nvSpPr>
        <p:spPr>
          <a:xfrm>
            <a:off x="772622" y="260059"/>
            <a:ext cx="49654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Mobile Menus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F9D257-5C35-4C2B-BC94-52E5882D0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66728"/>
              </p:ext>
            </p:extLst>
          </p:nvPr>
        </p:nvGraphicFramePr>
        <p:xfrm>
          <a:off x="772622" y="801252"/>
          <a:ext cx="4965448" cy="4487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839">
                  <a:extLst>
                    <a:ext uri="{9D8B030D-6E8A-4147-A177-3AD203B41FA5}">
                      <a16:colId xmlns:a16="http://schemas.microsoft.com/office/drawing/2014/main" val="1398298438"/>
                    </a:ext>
                  </a:extLst>
                </a:gridCol>
                <a:gridCol w="4412609">
                  <a:extLst>
                    <a:ext uri="{9D8B030D-6E8A-4147-A177-3AD203B41FA5}">
                      <a16:colId xmlns:a16="http://schemas.microsoft.com/office/drawing/2014/main" val="3034018346"/>
                    </a:ext>
                  </a:extLst>
                </a:gridCol>
              </a:tblGrid>
              <a:tr h="9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 No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Menu Name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/>
                </a:tc>
                <a:extLst>
                  <a:ext uri="{0D108BD9-81ED-4DB2-BD59-A6C34878D82A}">
                    <a16:rowId xmlns:a16="http://schemas.microsoft.com/office/drawing/2014/main" val="1532203196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Warehouse Manager</a:t>
                      </a:r>
                      <a:endParaRPr lang="en-GB" sz="1600" dirty="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893718308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Create Locations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28463039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Create Totes/Trolley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921716524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Create Bags/Pallets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96634738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First Mile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86294972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Pick from Vendor (CO)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68903052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Pick from Vendor (SO)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11432326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Blind Pick from Vendor (SO)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573486834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Drivers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703755425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Inbound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636067665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Receive Customer Order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81630708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Receive Stock Order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413058883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Inbound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83780056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Quality Check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472296612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Audit Customer Order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076499043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Audit Stock Order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596879731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QA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41444077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E8E57E-11A9-4AF9-B44C-A29EF3BE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6745"/>
              </p:ext>
            </p:extLst>
          </p:nvPr>
        </p:nvGraphicFramePr>
        <p:xfrm>
          <a:off x="6210086" y="801251"/>
          <a:ext cx="4965448" cy="5235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908">
                  <a:extLst>
                    <a:ext uri="{9D8B030D-6E8A-4147-A177-3AD203B41FA5}">
                      <a16:colId xmlns:a16="http://schemas.microsoft.com/office/drawing/2014/main" val="1398298438"/>
                    </a:ext>
                  </a:extLst>
                </a:gridCol>
                <a:gridCol w="4391540">
                  <a:extLst>
                    <a:ext uri="{9D8B030D-6E8A-4147-A177-3AD203B41FA5}">
                      <a16:colId xmlns:a16="http://schemas.microsoft.com/office/drawing/2014/main" val="3034018346"/>
                    </a:ext>
                  </a:extLst>
                </a:gridCol>
              </a:tblGrid>
              <a:tr h="9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 No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Menu Name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/>
                </a:tc>
                <a:extLst>
                  <a:ext uri="{0D108BD9-81ED-4DB2-BD59-A6C34878D82A}">
                    <a16:rowId xmlns:a16="http://schemas.microsoft.com/office/drawing/2014/main" val="1532203196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Replenishment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682449788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Assign Locations for Customer Orders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28463039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Assign Locations for Stock Orders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921716524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Replenishment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96634738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Putaway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86294972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</a:t>
                      </a:r>
                      <a:r>
                        <a:rPr lang="en-GB" sz="1600" dirty="0" err="1">
                          <a:effectLst/>
                        </a:rPr>
                        <a:t>Putaway</a:t>
                      </a:r>
                      <a:r>
                        <a:rPr lang="en-GB" sz="1600" dirty="0">
                          <a:effectLst/>
                        </a:rPr>
                        <a:t> to Storage 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68903052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</a:t>
                      </a:r>
                      <a:r>
                        <a:rPr lang="en-GB" sz="1600" dirty="0" err="1">
                          <a:effectLst/>
                        </a:rPr>
                        <a:t>Putaway</a:t>
                      </a:r>
                      <a:r>
                        <a:rPr lang="en-GB" sz="1600" dirty="0">
                          <a:effectLst/>
                        </a:rPr>
                        <a:t> to Order 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11432326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</a:t>
                      </a:r>
                      <a:r>
                        <a:rPr lang="en-GB" sz="1600" dirty="0" err="1">
                          <a:effectLst/>
                        </a:rPr>
                        <a:t>Putaway</a:t>
                      </a:r>
                      <a:r>
                        <a:rPr lang="en-GB" sz="1600" dirty="0">
                          <a:effectLst/>
                        </a:rPr>
                        <a:t> to Shipping 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573486834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</a:t>
                      </a:r>
                      <a:r>
                        <a:rPr lang="en-GB" sz="1600" dirty="0" err="1">
                          <a:effectLst/>
                        </a:rPr>
                        <a:t>Putaway</a:t>
                      </a:r>
                      <a:r>
                        <a:rPr lang="en-GB" sz="1600" dirty="0">
                          <a:effectLst/>
                        </a:rPr>
                        <a:t>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703755425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Picking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81079833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21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Pick from Storage Task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636067665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Picking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816307089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413058883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Packing Tasks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83780056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 Packing Users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3472296612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Shipping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076499043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25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Execute Shipping Tasks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596879731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164536154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 Returns – Order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2676897730"/>
                  </a:ext>
                </a:extLst>
              </a:tr>
              <a:tr h="13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 Returns – Items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62" marR="58562" marT="0" marB="0" anchor="b"/>
                </a:tc>
                <a:extLst>
                  <a:ext uri="{0D108BD9-81ED-4DB2-BD59-A6C34878D82A}">
                    <a16:rowId xmlns:a16="http://schemas.microsoft.com/office/drawing/2014/main" val="413399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2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</a:t>
            </a:r>
            <a:r>
              <a:rPr lang="en-I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Misc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EA722-CD2C-40EF-89D3-D1CBF7516707}"/>
              </a:ext>
            </a:extLst>
          </p:cNvPr>
          <p:cNvSpPr txBox="1"/>
          <p:nvPr/>
        </p:nvSpPr>
        <p:spPr>
          <a:xfrm>
            <a:off x="561975" y="2343150"/>
            <a:ext cx="104965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Misc1: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Misc2: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Misc3: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Misc4: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38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Lines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4181FD-E898-45FB-BCAE-ABA5D000F1DA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2608029"/>
          <a:ext cx="107441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89">
                  <a:extLst>
                    <a:ext uri="{9D8B030D-6E8A-4147-A177-3AD203B41FA5}">
                      <a16:colId xmlns:a16="http://schemas.microsoft.com/office/drawing/2014/main" val="1277735417"/>
                    </a:ext>
                  </a:extLst>
                </a:gridCol>
                <a:gridCol w="1066330">
                  <a:extLst>
                    <a:ext uri="{9D8B030D-6E8A-4147-A177-3AD203B41FA5}">
                      <a16:colId xmlns:a16="http://schemas.microsoft.com/office/drawing/2014/main" val="2281887742"/>
                    </a:ext>
                  </a:extLst>
                </a:gridCol>
                <a:gridCol w="1718471">
                  <a:extLst>
                    <a:ext uri="{9D8B030D-6E8A-4147-A177-3AD203B41FA5}">
                      <a16:colId xmlns:a16="http://schemas.microsoft.com/office/drawing/2014/main" val="2808477449"/>
                    </a:ext>
                  </a:extLst>
                </a:gridCol>
                <a:gridCol w="1718471">
                  <a:extLst>
                    <a:ext uri="{9D8B030D-6E8A-4147-A177-3AD203B41FA5}">
                      <a16:colId xmlns:a16="http://schemas.microsoft.com/office/drawing/2014/main" val="2677209215"/>
                    </a:ext>
                  </a:extLst>
                </a:gridCol>
                <a:gridCol w="1592948">
                  <a:extLst>
                    <a:ext uri="{9D8B030D-6E8A-4147-A177-3AD203B41FA5}">
                      <a16:colId xmlns:a16="http://schemas.microsoft.com/office/drawing/2014/main" val="4255996559"/>
                    </a:ext>
                  </a:extLst>
                </a:gridCol>
                <a:gridCol w="1872359">
                  <a:extLst>
                    <a:ext uri="{9D8B030D-6E8A-4147-A177-3AD203B41FA5}">
                      <a16:colId xmlns:a16="http://schemas.microsoft.com/office/drawing/2014/main" val="2013534493"/>
                    </a:ext>
                  </a:extLst>
                </a:gridCol>
                <a:gridCol w="1728331">
                  <a:extLst>
                    <a:ext uri="{9D8B030D-6E8A-4147-A177-3AD203B41FA5}">
                      <a16:colId xmlns:a16="http://schemas.microsoft.com/office/drawing/2014/main" val="77845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Item number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Quantity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Type of </a:t>
                      </a:r>
                      <a:r>
                        <a:rPr lang="en-IN" sz="1200" dirty="0" err="1"/>
                        <a:t>Fulfillment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Vendor 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Scheduled Pickup Date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Actual Pickup Date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SKU00001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Storage Picking – Task created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Pick from Storage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Nanyang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SKU00001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Vendor Picking – Being Picked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Pick from Vendor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Telescope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2021/03/30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2021/03/30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8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8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Line Detail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Status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Storage Picking – Task created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Quantity -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 ID–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SKU–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SKU00001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Type –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Pick from storage 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48645B-10CA-410B-96C9-78BDEDBD09E7}"/>
              </a:ext>
            </a:extLst>
          </p:cNvPr>
          <p:cNvSpPr txBox="1"/>
          <p:nvPr/>
        </p:nvSpPr>
        <p:spPr>
          <a:xfrm>
            <a:off x="409575" y="1752599"/>
            <a:ext cx="11372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Quantity Allocated:					Shipment#:</a:t>
            </a:r>
          </a:p>
          <a:p>
            <a:endParaRPr lang="en-IN" dirty="0"/>
          </a:p>
          <a:p>
            <a:r>
              <a:rPr lang="en-IN" dirty="0"/>
              <a:t>Storage Location Allocated:				Load#:</a:t>
            </a:r>
          </a:p>
          <a:p>
            <a:endParaRPr lang="en-IN" dirty="0"/>
          </a:p>
          <a:p>
            <a:r>
              <a:rPr lang="en-GB" dirty="0"/>
              <a:t>To be Picked:					Container#:</a:t>
            </a:r>
          </a:p>
          <a:p>
            <a:endParaRPr lang="en-GB" dirty="0"/>
          </a:p>
          <a:p>
            <a:r>
              <a:rPr lang="en-GB" dirty="0"/>
              <a:t>Picked:</a:t>
            </a:r>
          </a:p>
          <a:p>
            <a:endParaRPr lang="en-GB" dirty="0"/>
          </a:p>
          <a:p>
            <a:r>
              <a:rPr lang="en-GB" dirty="0"/>
              <a:t>To be Packed:</a:t>
            </a:r>
          </a:p>
          <a:p>
            <a:endParaRPr lang="en-GB" dirty="0"/>
          </a:p>
          <a:p>
            <a:r>
              <a:rPr lang="en-GB" dirty="0"/>
              <a:t>Packed:</a:t>
            </a:r>
          </a:p>
          <a:p>
            <a:endParaRPr lang="en-GB" dirty="0"/>
          </a:p>
          <a:p>
            <a:r>
              <a:rPr lang="en-GB" dirty="0"/>
              <a:t>Vendor Name:</a:t>
            </a:r>
          </a:p>
          <a:p>
            <a:endParaRPr lang="en-GB" dirty="0"/>
          </a:p>
          <a:p>
            <a:r>
              <a:rPr lang="en-GB" dirty="0"/>
              <a:t>Vendor Address: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354-825C-4D7A-9B51-85783F5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E493-641A-4F6B-AEC6-95B312DD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7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2C0CB-D390-4EB0-8FA5-B2FF623FEC9E}"/>
              </a:ext>
            </a:extLst>
          </p:cNvPr>
          <p:cNvSpPr txBox="1"/>
          <p:nvPr/>
        </p:nvSpPr>
        <p:spPr>
          <a:xfrm>
            <a:off x="877078" y="223935"/>
            <a:ext cx="45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 Customer Order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0DA90-4C5A-4151-B185-7E34CBD3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741672"/>
            <a:ext cx="2819589" cy="5892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B89370-44EB-441C-833A-021256BC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71" y="728562"/>
            <a:ext cx="2819589" cy="60109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7BAFEA-63B4-430E-AADF-BC564B922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29" y="728562"/>
            <a:ext cx="2819589" cy="60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296345-6A94-4472-87E8-28614ED9CB16}"/>
              </a:ext>
            </a:extLst>
          </p:cNvPr>
          <p:cNvSpPr/>
          <p:nvPr/>
        </p:nvSpPr>
        <p:spPr>
          <a:xfrm>
            <a:off x="4546837" y="466531"/>
            <a:ext cx="2667699" cy="10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Scan the Item/ Bag ID/ Travel ID</a:t>
            </a:r>
            <a:endParaRPr lang="en-GB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3C87642-BCFC-49E5-AB38-6077062BFB1E}"/>
              </a:ext>
            </a:extLst>
          </p:cNvPr>
          <p:cNvSpPr/>
          <p:nvPr/>
        </p:nvSpPr>
        <p:spPr>
          <a:xfrm>
            <a:off x="4773337" y="2016398"/>
            <a:ext cx="2357306" cy="16421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CF7810-770C-4E00-AA38-E71FEBA63616}"/>
              </a:ext>
            </a:extLst>
          </p:cNvPr>
          <p:cNvCxnSpPr>
            <a:endCxn id="3" idx="0"/>
          </p:cNvCxnSpPr>
          <p:nvPr/>
        </p:nvCxnSpPr>
        <p:spPr>
          <a:xfrm>
            <a:off x="5922627" y="1510018"/>
            <a:ext cx="29363" cy="50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23A9E-ABF0-4443-86B8-5D9C4668D9FF}"/>
              </a:ext>
            </a:extLst>
          </p:cNvPr>
          <p:cNvCxnSpPr>
            <a:stCxn id="3" idx="3"/>
          </p:cNvCxnSpPr>
          <p:nvPr/>
        </p:nvCxnSpPr>
        <p:spPr>
          <a:xfrm flipV="1">
            <a:off x="7130643" y="2827090"/>
            <a:ext cx="1946245" cy="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5DAC0-0752-4D1C-BE00-33E2AABEAAB9}"/>
              </a:ext>
            </a:extLst>
          </p:cNvPr>
          <p:cNvCxnSpPr>
            <a:stCxn id="3" idx="2"/>
          </p:cNvCxnSpPr>
          <p:nvPr/>
        </p:nvCxnSpPr>
        <p:spPr>
          <a:xfrm>
            <a:off x="5951990" y="3658543"/>
            <a:ext cx="0" cy="9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BA650-C381-46FF-9897-B472607D64EF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733101" y="2837470"/>
            <a:ext cx="1040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F709E1-35E0-410E-A94F-B0859CBDC209}"/>
              </a:ext>
            </a:extLst>
          </p:cNvPr>
          <p:cNvSpPr/>
          <p:nvPr/>
        </p:nvSpPr>
        <p:spPr>
          <a:xfrm>
            <a:off x="6996418" y="2139193"/>
            <a:ext cx="1795244" cy="44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F1215D-8F7C-4705-85EF-D82F7DEBB933}"/>
              </a:ext>
            </a:extLst>
          </p:cNvPr>
          <p:cNvSpPr/>
          <p:nvPr/>
        </p:nvSpPr>
        <p:spPr>
          <a:xfrm>
            <a:off x="3355597" y="2069074"/>
            <a:ext cx="1795244" cy="44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Bag ID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9E4FFB-50CB-4D49-B147-6401FC4FF658}"/>
              </a:ext>
            </a:extLst>
          </p:cNvPr>
          <p:cNvSpPr/>
          <p:nvPr/>
        </p:nvSpPr>
        <p:spPr>
          <a:xfrm>
            <a:off x="6098796" y="3719886"/>
            <a:ext cx="1795244" cy="44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Travel ID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A91F10-D231-49E7-9DB6-A2371F12FD60}"/>
              </a:ext>
            </a:extLst>
          </p:cNvPr>
          <p:cNvCxnSpPr>
            <a:cxnSpLocks/>
          </p:cNvCxnSpPr>
          <p:nvPr/>
        </p:nvCxnSpPr>
        <p:spPr>
          <a:xfrm flipH="1">
            <a:off x="3733101" y="2865695"/>
            <a:ext cx="5593" cy="5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6CFEB-D411-4BE9-B675-2A0BEF42A131}"/>
              </a:ext>
            </a:extLst>
          </p:cNvPr>
          <p:cNvCxnSpPr>
            <a:cxnSpLocks/>
          </p:cNvCxnSpPr>
          <p:nvPr/>
        </p:nvCxnSpPr>
        <p:spPr>
          <a:xfrm flipH="1">
            <a:off x="9071295" y="2819651"/>
            <a:ext cx="5593" cy="5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5270EB-4929-4458-8603-BDBA44DEC434}"/>
              </a:ext>
            </a:extLst>
          </p:cNvPr>
          <p:cNvSpPr/>
          <p:nvPr/>
        </p:nvSpPr>
        <p:spPr>
          <a:xfrm>
            <a:off x="8791662" y="3387055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Scan the Item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4BCB67-6318-42B8-8239-A5A1728C1D2B}"/>
              </a:ext>
            </a:extLst>
          </p:cNvPr>
          <p:cNvSpPr/>
          <p:nvPr/>
        </p:nvSpPr>
        <p:spPr>
          <a:xfrm>
            <a:off x="8791661" y="4470666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Count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3E501C-2251-4184-9F49-10374F2E3593}"/>
              </a:ext>
            </a:extLst>
          </p:cNvPr>
          <p:cNvCxnSpPr>
            <a:cxnSpLocks/>
          </p:cNvCxnSpPr>
          <p:nvPr/>
        </p:nvCxnSpPr>
        <p:spPr>
          <a:xfrm flipH="1">
            <a:off x="9731227" y="4184758"/>
            <a:ext cx="2797" cy="2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740509-7E0E-47E8-B513-FA62B8C3F533}"/>
              </a:ext>
            </a:extLst>
          </p:cNvPr>
          <p:cNvSpPr/>
          <p:nvPr/>
        </p:nvSpPr>
        <p:spPr>
          <a:xfrm>
            <a:off x="4983060" y="4655784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No of Bags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144FBC-704D-4455-8415-8D63F14581C7}"/>
              </a:ext>
            </a:extLst>
          </p:cNvPr>
          <p:cNvSpPr/>
          <p:nvPr/>
        </p:nvSpPr>
        <p:spPr>
          <a:xfrm>
            <a:off x="5012423" y="5672177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No of Items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616881-C318-43BC-A4D7-40BAD84E3EF8}"/>
              </a:ext>
            </a:extLst>
          </p:cNvPr>
          <p:cNvCxnSpPr>
            <a:cxnSpLocks/>
          </p:cNvCxnSpPr>
          <p:nvPr/>
        </p:nvCxnSpPr>
        <p:spPr>
          <a:xfrm flipH="1">
            <a:off x="5951989" y="5368825"/>
            <a:ext cx="2797" cy="2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59B5A9-31C8-49E4-9EF7-A9C8F395B40B}"/>
              </a:ext>
            </a:extLst>
          </p:cNvPr>
          <p:cNvSpPr/>
          <p:nvPr/>
        </p:nvSpPr>
        <p:spPr>
          <a:xfrm>
            <a:off x="2894204" y="3433186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Scan the Item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AA6773-0809-4961-B000-B8267EAD4DAF}"/>
              </a:ext>
            </a:extLst>
          </p:cNvPr>
          <p:cNvSpPr/>
          <p:nvPr/>
        </p:nvSpPr>
        <p:spPr>
          <a:xfrm>
            <a:off x="2864841" y="4517820"/>
            <a:ext cx="1879133" cy="77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Count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73BEDC-A6AA-4D34-974B-29F1C2CFD584}"/>
              </a:ext>
            </a:extLst>
          </p:cNvPr>
          <p:cNvCxnSpPr>
            <a:cxnSpLocks/>
          </p:cNvCxnSpPr>
          <p:nvPr/>
        </p:nvCxnSpPr>
        <p:spPr>
          <a:xfrm flipH="1">
            <a:off x="3804407" y="4231912"/>
            <a:ext cx="2797" cy="2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1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D058CD-FEEF-4D54-93BA-D84328378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3043"/>
              </p:ext>
            </p:extLst>
          </p:nvPr>
        </p:nvGraphicFramePr>
        <p:xfrm>
          <a:off x="772621" y="1121804"/>
          <a:ext cx="4134937" cy="497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450">
                  <a:extLst>
                    <a:ext uri="{9D8B030D-6E8A-4147-A177-3AD203B41FA5}">
                      <a16:colId xmlns:a16="http://schemas.microsoft.com/office/drawing/2014/main" val="3027947372"/>
                    </a:ext>
                  </a:extLst>
                </a:gridCol>
                <a:gridCol w="3590487">
                  <a:extLst>
                    <a:ext uri="{9D8B030D-6E8A-4147-A177-3AD203B41FA5}">
                      <a16:colId xmlns:a16="http://schemas.microsoft.com/office/drawing/2014/main" val="1072175262"/>
                    </a:ext>
                  </a:extLst>
                </a:gridCol>
              </a:tblGrid>
              <a:tr h="312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 No</a:t>
                      </a:r>
                      <a:endParaRPr lang="en-GB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Menu Name</a:t>
                      </a:r>
                      <a:endParaRPr lang="en-GB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971710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Users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794081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Department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686551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Warehouse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310956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Transactions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876260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Mobile Menu Maintenance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623639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Customer Orders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824233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Stock Orders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269079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Items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739431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Stock Locations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454446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Order Locations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747317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Inventory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268152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Containers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191017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Tasks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013972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Quality Check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323247"/>
                  </a:ext>
                </a:extLst>
              </a:tr>
              <a:tr h="31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Shipment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008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BD9A98-0BE7-4670-8152-B6E2A21CBE54}"/>
              </a:ext>
            </a:extLst>
          </p:cNvPr>
          <p:cNvSpPr txBox="1"/>
          <p:nvPr/>
        </p:nvSpPr>
        <p:spPr>
          <a:xfrm>
            <a:off x="772622" y="260059"/>
            <a:ext cx="49654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UI Menus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6" y="293710"/>
            <a:ext cx="1200150" cy="286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Orders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B836F7-FA6B-4FB0-A665-F91FF488F787}"/>
              </a:ext>
            </a:extLst>
          </p:cNvPr>
          <p:cNvGraphicFramePr>
            <a:graphicFrameLocks noGrp="1"/>
          </p:cNvGraphicFramePr>
          <p:nvPr/>
        </p:nvGraphicFramePr>
        <p:xfrm>
          <a:off x="409576" y="683256"/>
          <a:ext cx="10837047" cy="544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89">
                  <a:extLst>
                    <a:ext uri="{9D8B030D-6E8A-4147-A177-3AD203B41FA5}">
                      <a16:colId xmlns:a16="http://schemas.microsoft.com/office/drawing/2014/main" val="3619268409"/>
                    </a:ext>
                  </a:extLst>
                </a:gridCol>
                <a:gridCol w="1515339">
                  <a:extLst>
                    <a:ext uri="{9D8B030D-6E8A-4147-A177-3AD203B41FA5}">
                      <a16:colId xmlns:a16="http://schemas.microsoft.com/office/drawing/2014/main" val="2450482088"/>
                    </a:ext>
                  </a:extLst>
                </a:gridCol>
                <a:gridCol w="1403471">
                  <a:extLst>
                    <a:ext uri="{9D8B030D-6E8A-4147-A177-3AD203B41FA5}">
                      <a16:colId xmlns:a16="http://schemas.microsoft.com/office/drawing/2014/main" val="583374201"/>
                    </a:ext>
                  </a:extLst>
                </a:gridCol>
                <a:gridCol w="1317813">
                  <a:extLst>
                    <a:ext uri="{9D8B030D-6E8A-4147-A177-3AD203B41FA5}">
                      <a16:colId xmlns:a16="http://schemas.microsoft.com/office/drawing/2014/main" val="2710135753"/>
                    </a:ext>
                  </a:extLst>
                </a:gridCol>
                <a:gridCol w="930460">
                  <a:extLst>
                    <a:ext uri="{9D8B030D-6E8A-4147-A177-3AD203B41FA5}">
                      <a16:colId xmlns:a16="http://schemas.microsoft.com/office/drawing/2014/main" val="459428656"/>
                    </a:ext>
                  </a:extLst>
                </a:gridCol>
                <a:gridCol w="930864">
                  <a:extLst>
                    <a:ext uri="{9D8B030D-6E8A-4147-A177-3AD203B41FA5}">
                      <a16:colId xmlns:a16="http://schemas.microsoft.com/office/drawing/2014/main" val="268369292"/>
                    </a:ext>
                  </a:extLst>
                </a:gridCol>
                <a:gridCol w="930864">
                  <a:extLst>
                    <a:ext uri="{9D8B030D-6E8A-4147-A177-3AD203B41FA5}">
                      <a16:colId xmlns:a16="http://schemas.microsoft.com/office/drawing/2014/main" val="3361756659"/>
                    </a:ext>
                  </a:extLst>
                </a:gridCol>
                <a:gridCol w="749426">
                  <a:extLst>
                    <a:ext uri="{9D8B030D-6E8A-4147-A177-3AD203B41FA5}">
                      <a16:colId xmlns:a16="http://schemas.microsoft.com/office/drawing/2014/main" val="3697843970"/>
                    </a:ext>
                  </a:extLst>
                </a:gridCol>
                <a:gridCol w="504875">
                  <a:extLst>
                    <a:ext uri="{9D8B030D-6E8A-4147-A177-3AD203B41FA5}">
                      <a16:colId xmlns:a16="http://schemas.microsoft.com/office/drawing/2014/main" val="2449934885"/>
                    </a:ext>
                  </a:extLst>
                </a:gridCol>
                <a:gridCol w="965371">
                  <a:extLst>
                    <a:ext uri="{9D8B030D-6E8A-4147-A177-3AD203B41FA5}">
                      <a16:colId xmlns:a16="http://schemas.microsoft.com/office/drawing/2014/main" val="765385699"/>
                    </a:ext>
                  </a:extLst>
                </a:gridCol>
                <a:gridCol w="815475">
                  <a:extLst>
                    <a:ext uri="{9D8B030D-6E8A-4147-A177-3AD203B41FA5}">
                      <a16:colId xmlns:a16="http://schemas.microsoft.com/office/drawing/2014/main" val="1568632440"/>
                    </a:ext>
                  </a:extLst>
                </a:gridCol>
              </a:tblGrid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Order ID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Fulfilment Status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Detailed Status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Current Location in Facility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Priority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Ordered Date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Scheduled Delivery Date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Customer Name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To City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To State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To Country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57733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Created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HIGH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John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89160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Started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– Scheduled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MID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Adam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9986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Vendor Pickup Started</a:t>
                      </a:r>
                      <a:endParaRPr lang="en-GB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- </a:t>
                      </a:r>
                    </a:p>
                    <a:p>
                      <a:r>
                        <a:rPr lang="en-IN" sz="800" dirty="0"/>
                        <a:t>Being Picked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LOW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Mike Dyson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14959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Started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- </a:t>
                      </a:r>
                    </a:p>
                    <a:p>
                      <a:r>
                        <a:rPr lang="en-IN" sz="800" dirty="0"/>
                        <a:t>Completed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HIGH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Rick Mayes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05216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Started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– Arrived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DOCK000001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MID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Mohammed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6556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1000000006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Vendor Pickup Completed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Location Allocated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ISTAG00001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LOW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err="1"/>
                        <a:t>Oleksander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79104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In-Receiving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 err="1"/>
                        <a:t>Putaway</a:t>
                      </a:r>
                      <a:r>
                        <a:rPr lang="en-IN" sz="800" dirty="0"/>
                        <a:t> Complete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ORDER00001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HIGH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err="1"/>
                        <a:t>Halamithi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88986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In-Picking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Being Picked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ORDER00001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MID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Luther Jr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29436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1000000009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Picking Complete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Picking Complete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PSTAG00001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LOW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Manikandan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59673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1000000010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In-Packing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Being Packed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PSTAG00001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HIGH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Gopinath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52094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1000000011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Packing Complete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Packing Complete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OSTAG00001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MID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err="1"/>
                        <a:t>Jeneifer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3025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1000000012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Loaded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Loaded to the Trailer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TRL00000001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LOW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Sandra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12393"/>
                  </a:ext>
                </a:extLst>
              </a:tr>
              <a:tr h="388762">
                <a:tc>
                  <a:txBody>
                    <a:bodyPr/>
                    <a:lstStyle/>
                    <a:p>
                      <a:r>
                        <a:rPr lang="en-IN" sz="800" dirty="0"/>
                        <a:t>1000000013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Shipped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Completed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LOW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2022/03/29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/>
                        <a:t>2022/04/01</a:t>
                      </a:r>
                      <a:endParaRPr lang="en-GB" sz="800" dirty="0"/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Wilson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Dubai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NA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UAE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34124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E5809-136A-403F-95BA-A75DB087D6C0}"/>
              </a:ext>
            </a:extLst>
          </p:cNvPr>
          <p:cNvSpPr/>
          <p:nvPr/>
        </p:nvSpPr>
        <p:spPr>
          <a:xfrm>
            <a:off x="5412296" y="390163"/>
            <a:ext cx="654341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Cancel</a:t>
            </a:r>
            <a:endParaRPr lang="en-GB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521FA7-EECE-4424-9958-13C0AB35C4BA}"/>
              </a:ext>
            </a:extLst>
          </p:cNvPr>
          <p:cNvSpPr/>
          <p:nvPr/>
        </p:nvSpPr>
        <p:spPr>
          <a:xfrm>
            <a:off x="3180388" y="396251"/>
            <a:ext cx="871495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Allocate</a:t>
            </a:r>
            <a:endParaRPr lang="en-GB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017FF8-4339-4529-A8CF-FC9F4161E2C9}"/>
              </a:ext>
            </a:extLst>
          </p:cNvPr>
          <p:cNvSpPr/>
          <p:nvPr/>
        </p:nvSpPr>
        <p:spPr>
          <a:xfrm>
            <a:off x="4296342" y="392224"/>
            <a:ext cx="871495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Close</a:t>
            </a:r>
            <a:endParaRPr lang="en-GB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9DE1AB-E618-4A0D-B9B8-0CF9176AFF7A}"/>
              </a:ext>
            </a:extLst>
          </p:cNvPr>
          <p:cNvSpPr/>
          <p:nvPr/>
        </p:nvSpPr>
        <p:spPr>
          <a:xfrm>
            <a:off x="2081538" y="392223"/>
            <a:ext cx="871495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Details</a:t>
            </a:r>
            <a:endParaRPr lang="en-GB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CB542-7DD9-4A8D-9EB3-CDCDAAA6CDB9}"/>
              </a:ext>
            </a:extLst>
          </p:cNvPr>
          <p:cNvSpPr/>
          <p:nvPr/>
        </p:nvSpPr>
        <p:spPr>
          <a:xfrm>
            <a:off x="6319855" y="390162"/>
            <a:ext cx="978567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 -Allocate</a:t>
            </a:r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B2408E-3F27-48C2-9561-0CEA3021681D}"/>
              </a:ext>
            </a:extLst>
          </p:cNvPr>
          <p:cNvSpPr/>
          <p:nvPr/>
        </p:nvSpPr>
        <p:spPr>
          <a:xfrm>
            <a:off x="7576766" y="390162"/>
            <a:ext cx="871495" cy="1837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Edit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22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General Tab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EA722-CD2C-40EF-89D3-D1CBF7516707}"/>
              </a:ext>
            </a:extLst>
          </p:cNvPr>
          <p:cNvSpPr txBox="1"/>
          <p:nvPr/>
        </p:nvSpPr>
        <p:spPr>
          <a:xfrm>
            <a:off x="561975" y="2343150"/>
            <a:ext cx="1049654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Order Type:</a:t>
            </a:r>
          </a:p>
          <a:p>
            <a:endParaRPr lang="en-IN" dirty="0"/>
          </a:p>
          <a:p>
            <a:r>
              <a:rPr lang="en-IN" dirty="0"/>
              <a:t>Payment Type:</a:t>
            </a:r>
          </a:p>
          <a:p>
            <a:endParaRPr lang="en-IN" dirty="0"/>
          </a:p>
          <a:p>
            <a:r>
              <a:rPr lang="en-IN" dirty="0"/>
              <a:t>Ordered timestamp:</a:t>
            </a:r>
          </a:p>
          <a:p>
            <a:endParaRPr lang="en-IN" dirty="0"/>
          </a:p>
          <a:p>
            <a:r>
              <a:rPr lang="en-IN" dirty="0"/>
              <a:t>Order received in WM:</a:t>
            </a:r>
          </a:p>
          <a:p>
            <a:endParaRPr lang="en-IN" dirty="0"/>
          </a:p>
          <a:p>
            <a:r>
              <a:rPr lang="en-IN" dirty="0"/>
              <a:t>External Order number: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4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3676650" cy="192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Pickup/Delivery Tab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</a:t>
            </a:r>
            <a:r>
              <a:rPr lang="en-IN"/>
              <a:t>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EA722-CD2C-40EF-89D3-D1CBF7516707}"/>
              </a:ext>
            </a:extLst>
          </p:cNvPr>
          <p:cNvSpPr txBox="1"/>
          <p:nvPr/>
        </p:nvSpPr>
        <p:spPr>
          <a:xfrm>
            <a:off x="561975" y="2343150"/>
            <a:ext cx="1049654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Estimated Delivery Date:</a:t>
            </a:r>
          </a:p>
          <a:p>
            <a:endParaRPr lang="en-IN" dirty="0"/>
          </a:p>
          <a:p>
            <a:r>
              <a:rPr lang="en-IN" dirty="0"/>
              <a:t>Actual Delivery Date:</a:t>
            </a:r>
          </a:p>
          <a:p>
            <a:endParaRPr lang="en-IN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9EB22692-154B-4897-B0C6-BCCA96A90596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38453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7735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72092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845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Vendor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Pickup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Pickup 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VENDOR991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VENDOR992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8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Fulfilment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EA722-CD2C-40EF-89D3-D1CBF7516707}"/>
              </a:ext>
            </a:extLst>
          </p:cNvPr>
          <p:cNvSpPr txBox="1"/>
          <p:nvPr/>
        </p:nvSpPr>
        <p:spPr>
          <a:xfrm>
            <a:off x="561975" y="2343150"/>
            <a:ext cx="1049654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Customer Name:</a:t>
            </a:r>
          </a:p>
          <a:p>
            <a:endParaRPr lang="en-IN" dirty="0"/>
          </a:p>
          <a:p>
            <a:r>
              <a:rPr lang="en-IN" dirty="0"/>
              <a:t>Address Line 1:</a:t>
            </a:r>
          </a:p>
          <a:p>
            <a:endParaRPr lang="en-IN" dirty="0"/>
          </a:p>
          <a:p>
            <a:r>
              <a:rPr lang="en-GB" dirty="0"/>
              <a:t>Address Line 2:</a:t>
            </a:r>
          </a:p>
          <a:p>
            <a:endParaRPr lang="en-GB" dirty="0"/>
          </a:p>
          <a:p>
            <a:r>
              <a:rPr lang="en-GB" dirty="0"/>
              <a:t>City:</a:t>
            </a:r>
          </a:p>
          <a:p>
            <a:endParaRPr lang="en-GB" dirty="0"/>
          </a:p>
          <a:p>
            <a:r>
              <a:rPr lang="en-GB" dirty="0"/>
              <a:t>State:</a:t>
            </a:r>
          </a:p>
          <a:p>
            <a:endParaRPr lang="en-GB" dirty="0"/>
          </a:p>
          <a:p>
            <a:r>
              <a:rPr lang="en-GB" dirty="0"/>
              <a:t>Country:</a:t>
            </a:r>
          </a:p>
          <a:p>
            <a:endParaRPr lang="en-GB" dirty="0"/>
          </a:p>
          <a:p>
            <a:r>
              <a:rPr lang="en-GB" dirty="0"/>
              <a:t>Zip Code:</a:t>
            </a:r>
          </a:p>
        </p:txBody>
      </p:sp>
    </p:spTree>
    <p:extLst>
      <p:ext uri="{BB962C8B-B14F-4D97-AF65-F5344CB8AC3E}">
        <p14:creationId xmlns:p14="http://schemas.microsoft.com/office/powerpoint/2010/main" val="341317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D4B18-5227-40CB-9165-17BC1BA0989B}"/>
              </a:ext>
            </a:extLst>
          </p:cNvPr>
          <p:cNvSpPr/>
          <p:nvPr/>
        </p:nvSpPr>
        <p:spPr>
          <a:xfrm>
            <a:off x="180975" y="190500"/>
            <a:ext cx="11858625" cy="64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9F8CC-C717-4804-987E-536BD92FD7F3}"/>
              </a:ext>
            </a:extLst>
          </p:cNvPr>
          <p:cNvSpPr/>
          <p:nvPr/>
        </p:nvSpPr>
        <p:spPr>
          <a:xfrm>
            <a:off x="409575" y="293710"/>
            <a:ext cx="2924175" cy="230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– Details – Shipping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B21E3-818B-4CC2-9999-1D588A8C862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26991"/>
          <a:ext cx="11468099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85472">
                  <a:extLst>
                    <a:ext uri="{9D8B030D-6E8A-4147-A177-3AD203B41FA5}">
                      <a16:colId xmlns:a16="http://schemas.microsoft.com/office/drawing/2014/main" val="3778694562"/>
                    </a:ext>
                  </a:extLst>
                </a:gridCol>
                <a:gridCol w="3910678">
                  <a:extLst>
                    <a:ext uri="{9D8B030D-6E8A-4147-A177-3AD203B41FA5}">
                      <a16:colId xmlns:a16="http://schemas.microsoft.com/office/drawing/2014/main" val="3906375177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3575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 –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1000000002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Fulfillment</a:t>
                      </a:r>
                      <a:r>
                        <a:rPr lang="en-IN" dirty="0"/>
                        <a:t> Status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In-Picking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Detailed Status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Picked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8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2021/03/29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Scheduled Delivery Date –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2021/04/01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location in Facility -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ORDER00001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670462-C440-483A-B2C8-5D29404C2AE2}"/>
              </a:ext>
            </a:extLst>
          </p:cNvPr>
          <p:cNvSpPr/>
          <p:nvPr/>
        </p:nvSpPr>
        <p:spPr>
          <a:xfrm>
            <a:off x="381000" y="1733550"/>
            <a:ext cx="11468099" cy="463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4B819-976D-4BF8-8D92-0FCDD42436D0}"/>
              </a:ext>
            </a:extLst>
          </p:cNvPr>
          <p:cNvSpPr/>
          <p:nvPr/>
        </p:nvSpPr>
        <p:spPr>
          <a:xfrm>
            <a:off x="561975" y="1933575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CDEB7-551F-4DEC-8D2C-1DF4FB4BB302}"/>
              </a:ext>
            </a:extLst>
          </p:cNvPr>
          <p:cNvSpPr/>
          <p:nvPr/>
        </p:nvSpPr>
        <p:spPr>
          <a:xfrm>
            <a:off x="2274094" y="1924048"/>
            <a:ext cx="1733549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Pickup/Delivery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1BE1A-9295-411C-B753-1503070985AA}"/>
              </a:ext>
            </a:extLst>
          </p:cNvPr>
          <p:cNvSpPr/>
          <p:nvPr/>
        </p:nvSpPr>
        <p:spPr>
          <a:xfrm>
            <a:off x="4281487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Fulfillment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6DA143-C5E8-4CF4-8FB7-0F43126943F9}"/>
              </a:ext>
            </a:extLst>
          </p:cNvPr>
          <p:cNvSpPr/>
          <p:nvPr/>
        </p:nvSpPr>
        <p:spPr>
          <a:xfrm>
            <a:off x="6096000" y="1904999"/>
            <a:ext cx="143827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Shipping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A893C-66C3-49A7-B7D1-48D0E8B418A3}"/>
              </a:ext>
            </a:extLst>
          </p:cNvPr>
          <p:cNvSpPr/>
          <p:nvPr/>
        </p:nvSpPr>
        <p:spPr>
          <a:xfrm>
            <a:off x="7908130" y="1904999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Misc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7DA98-A404-4C38-AF05-F95A57893EB7}"/>
              </a:ext>
            </a:extLst>
          </p:cNvPr>
          <p:cNvSpPr/>
          <p:nvPr/>
        </p:nvSpPr>
        <p:spPr>
          <a:xfrm>
            <a:off x="9620249" y="1904998"/>
            <a:ext cx="1438275" cy="409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Lines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EA722-CD2C-40EF-89D3-D1CBF7516707}"/>
              </a:ext>
            </a:extLst>
          </p:cNvPr>
          <p:cNvSpPr txBox="1"/>
          <p:nvPr/>
        </p:nvSpPr>
        <p:spPr>
          <a:xfrm>
            <a:off x="561975" y="2343150"/>
            <a:ext cx="104965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Ship Via:</a:t>
            </a:r>
          </a:p>
          <a:p>
            <a:endParaRPr lang="en-IN" dirty="0"/>
          </a:p>
          <a:p>
            <a:r>
              <a:rPr lang="en-IN" dirty="0"/>
              <a:t>Service Level:</a:t>
            </a:r>
          </a:p>
          <a:p>
            <a:endParaRPr lang="en-IN" dirty="0"/>
          </a:p>
          <a:p>
            <a:r>
              <a:rPr lang="en-IN" dirty="0"/>
              <a:t>Shipping Cost:</a:t>
            </a:r>
          </a:p>
          <a:p>
            <a:endParaRPr lang="en-IN" dirty="0"/>
          </a:p>
          <a:p>
            <a:r>
              <a:rPr lang="en-IN" dirty="0"/>
              <a:t>Shipping Date:</a:t>
            </a:r>
          </a:p>
          <a:p>
            <a:endParaRPr lang="en-IN" dirty="0"/>
          </a:p>
          <a:p>
            <a:r>
              <a:rPr lang="en-IN" dirty="0"/>
              <a:t>Delivery Instruction from Customer: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5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918</Words>
  <Application>Microsoft Office PowerPoint</Application>
  <PresentationFormat>Widescreen</PresentationFormat>
  <Paragraphs>453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Shobanraj Ponnuchamy</dc:creator>
  <cp:lastModifiedBy>Shobanraj Ponnuchamy</cp:lastModifiedBy>
  <cp:revision>18</cp:revision>
  <dcterms:created xsi:type="dcterms:W3CDTF">2022-03-20T13:55:58Z</dcterms:created>
  <dcterms:modified xsi:type="dcterms:W3CDTF">2022-03-20T15:33:17Z</dcterms:modified>
</cp:coreProperties>
</file>