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6"/>
  </p:notesMasterIdLst>
  <p:sldIdLst>
    <p:sldId id="280" r:id="rId2"/>
    <p:sldId id="279" r:id="rId3"/>
    <p:sldId id="281" r:id="rId4"/>
    <p:sldId id="342" r:id="rId5"/>
    <p:sldId id="343" r:id="rId6"/>
    <p:sldId id="282" r:id="rId7"/>
    <p:sldId id="340" r:id="rId8"/>
    <p:sldId id="295" r:id="rId9"/>
    <p:sldId id="288" r:id="rId10"/>
    <p:sldId id="347" r:id="rId11"/>
    <p:sldId id="290" r:id="rId12"/>
    <p:sldId id="291" r:id="rId13"/>
    <p:sldId id="292" r:id="rId14"/>
    <p:sldId id="350" r:id="rId15"/>
    <p:sldId id="351" r:id="rId16"/>
    <p:sldId id="354" r:id="rId17"/>
    <p:sldId id="352" r:id="rId18"/>
    <p:sldId id="349" r:id="rId19"/>
    <p:sldId id="332" r:id="rId20"/>
    <p:sldId id="293" r:id="rId21"/>
    <p:sldId id="306" r:id="rId22"/>
    <p:sldId id="294" r:id="rId23"/>
    <p:sldId id="289" r:id="rId24"/>
    <p:sldId id="353" r:id="rId25"/>
    <p:sldId id="304" r:id="rId26"/>
    <p:sldId id="303" r:id="rId27"/>
    <p:sldId id="305" r:id="rId28"/>
    <p:sldId id="307" r:id="rId29"/>
    <p:sldId id="308" r:id="rId30"/>
    <p:sldId id="283" r:id="rId31"/>
    <p:sldId id="369" r:id="rId32"/>
    <p:sldId id="358" r:id="rId33"/>
    <p:sldId id="359" r:id="rId34"/>
    <p:sldId id="317" r:id="rId35"/>
    <p:sldId id="318" r:id="rId36"/>
    <p:sldId id="320" r:id="rId37"/>
    <p:sldId id="321" r:id="rId38"/>
    <p:sldId id="330" r:id="rId39"/>
    <p:sldId id="331" r:id="rId40"/>
    <p:sldId id="324" r:id="rId41"/>
    <p:sldId id="325" r:id="rId42"/>
    <p:sldId id="326" r:id="rId43"/>
    <p:sldId id="360" r:id="rId44"/>
    <p:sldId id="333" r:id="rId45"/>
    <p:sldId id="337" r:id="rId46"/>
    <p:sldId id="338" r:id="rId47"/>
    <p:sldId id="339" r:id="rId48"/>
    <p:sldId id="319" r:id="rId49"/>
    <p:sldId id="355" r:id="rId50"/>
    <p:sldId id="284" r:id="rId51"/>
    <p:sldId id="364" r:id="rId52"/>
    <p:sldId id="365" r:id="rId53"/>
    <p:sldId id="286" r:id="rId54"/>
    <p:sldId id="296" r:id="rId55"/>
    <p:sldId id="297" r:id="rId56"/>
    <p:sldId id="363" r:id="rId57"/>
    <p:sldId id="311" r:id="rId58"/>
    <p:sldId id="299" r:id="rId59"/>
    <p:sldId id="300" r:id="rId60"/>
    <p:sldId id="301" r:id="rId61"/>
    <p:sldId id="302" r:id="rId62"/>
    <p:sldId id="334" r:id="rId63"/>
    <p:sldId id="366" r:id="rId64"/>
    <p:sldId id="335" r:id="rId65"/>
    <p:sldId id="361" r:id="rId66"/>
    <p:sldId id="362" r:id="rId67"/>
    <p:sldId id="368" r:id="rId68"/>
    <p:sldId id="336" r:id="rId69"/>
    <p:sldId id="316" r:id="rId70"/>
    <p:sldId id="367" r:id="rId71"/>
    <p:sldId id="314" r:id="rId72"/>
    <p:sldId id="315" r:id="rId73"/>
    <p:sldId id="287" r:id="rId74"/>
    <p:sldId id="267"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115" d="100"/>
          <a:sy n="115" d="100"/>
        </p:scale>
        <p:origin x="-1456"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C898F-A298-4C24-8512-F8C89D7B89DB}" type="datetimeFigureOut">
              <a:rPr lang="en-US" smtClean="0"/>
              <a:pPr/>
              <a:t>8/30/15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6FBA5-FF38-4AAF-A0C7-BF3EC67181D4}" type="slidenum">
              <a:rPr lang="en-US" smtClean="0"/>
              <a:pPr/>
              <a:t>‹#›</a:t>
            </a:fld>
            <a:endParaRPr lang="en-US"/>
          </a:p>
        </p:txBody>
      </p:sp>
    </p:spTree>
    <p:extLst>
      <p:ext uri="{BB962C8B-B14F-4D97-AF65-F5344CB8AC3E}">
        <p14:creationId xmlns:p14="http://schemas.microsoft.com/office/powerpoint/2010/main" val="376811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E208D-7564-4296-8E04-23AC3E064C0F}" type="datetime1">
              <a:rPr lang="en-US" smtClean="0"/>
              <a:pPr/>
              <a:t>8/30/15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318082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25CE4-ADAF-4059-ABA2-141220E630ED}" type="datetime1">
              <a:rPr lang="en-US" smtClean="0"/>
              <a:pPr/>
              <a:t>8/30/15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75666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6806D-A723-4AF6-81A5-B834FAD74726}" type="datetime1">
              <a:rPr lang="en-US" smtClean="0"/>
              <a:pPr/>
              <a:t>8/30/15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428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4EF097-511E-4A39-B887-743E45CBA906}" type="datetime1">
              <a:rPr lang="en-US" smtClean="0"/>
              <a:pPr/>
              <a:t>8/30/15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515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5FCB-8524-42D5-A40A-2F99E5C3E7D8}" type="datetime1">
              <a:rPr lang="en-US" smtClean="0"/>
              <a:pPr/>
              <a:t>8/30/15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2427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E977D-637B-4096-B936-E1A637334F64}" type="datetime1">
              <a:rPr lang="en-US" smtClean="0"/>
              <a:pPr/>
              <a:t>8/30/15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42452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F823A3-1EC4-48DF-BAAF-ED1C7A85F0D2}" type="datetime1">
              <a:rPr lang="en-US" smtClean="0"/>
              <a:pPr/>
              <a:t>8/30/15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42280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28BFC6-AF5F-4DC0-B088-1D980938E003}" type="datetime1">
              <a:rPr lang="en-US" smtClean="0"/>
              <a:pPr/>
              <a:t>8/30/15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20332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A5EB-80FD-44E1-A565-D0A36D298C59}" type="datetime1">
              <a:rPr lang="en-US" smtClean="0"/>
              <a:pPr/>
              <a:t>8/30/15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15316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DFBF1-D1F0-4443-941A-FB66DAB2747D}" type="datetime1">
              <a:rPr lang="en-US" smtClean="0"/>
              <a:pPr/>
              <a:t>8/30/15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86162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6C0E-841F-4B36-A84F-5C356414D90B}" type="datetime1">
              <a:rPr lang="en-US" smtClean="0"/>
              <a:pPr/>
              <a:t>8/30/15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03091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53B7D-DCD9-4820-A960-E75F751A466A}" type="datetime1">
              <a:rPr lang="en-US" smtClean="0"/>
              <a:pPr/>
              <a:t>8/30/15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7C4D2-2F11-4011-AB4F-F84DBF4A0B01}" type="slidenum">
              <a:rPr lang="en-US" smtClean="0"/>
              <a:pPr/>
              <a:t>‹#›</a:t>
            </a:fld>
            <a:endParaRPr lang="en-US"/>
          </a:p>
        </p:txBody>
      </p:sp>
    </p:spTree>
    <p:extLst>
      <p:ext uri="{BB962C8B-B14F-4D97-AF65-F5344CB8AC3E}">
        <p14:creationId xmlns:p14="http://schemas.microsoft.com/office/powerpoint/2010/main" val="8648788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1</a:t>
            </a:fld>
            <a:endParaRPr lang="en-US"/>
          </a:p>
        </p:txBody>
      </p:sp>
      <p:sp>
        <p:nvSpPr>
          <p:cNvPr id="3" name="TextBox 2"/>
          <p:cNvSpPr txBox="1"/>
          <p:nvPr/>
        </p:nvSpPr>
        <p:spPr>
          <a:xfrm>
            <a:off x="1295400" y="2590800"/>
            <a:ext cx="6553200" cy="1569660"/>
          </a:xfrm>
          <a:prstGeom prst="rect">
            <a:avLst/>
          </a:prstGeom>
          <a:noFill/>
        </p:spPr>
        <p:txBody>
          <a:bodyPr wrap="square" rtlCol="0">
            <a:spAutoFit/>
          </a:bodyPr>
          <a:lstStyle/>
          <a:p>
            <a:r>
              <a:rPr lang="en-US" sz="4800" dirty="0" smtClean="0"/>
              <a:t>Setup </a:t>
            </a:r>
            <a:r>
              <a:rPr lang="en-US" sz="4800" dirty="0" err="1" smtClean="0"/>
              <a:t>Hadoop</a:t>
            </a:r>
            <a:r>
              <a:rPr lang="en-US" sz="4800" dirty="0" smtClean="0"/>
              <a:t> Core components</a:t>
            </a:r>
            <a:endParaRPr lang="en-US" sz="4800" dirty="0"/>
          </a:p>
        </p:txBody>
      </p:sp>
    </p:spTree>
    <p:extLst>
      <p:ext uri="{BB962C8B-B14F-4D97-AF65-F5344CB8AC3E}">
        <p14:creationId xmlns:p14="http://schemas.microsoft.com/office/powerpoint/2010/main" val="3253494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189288" y="3665538"/>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3197225" y="2720975"/>
            <a:ext cx="2454275"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3189288" y="1746250"/>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676" name="Title 1"/>
          <p:cNvSpPr>
            <a:spLocks noGrp="1"/>
          </p:cNvSpPr>
          <p:nvPr>
            <p:ph type="title"/>
          </p:nvPr>
        </p:nvSpPr>
        <p:spPr/>
        <p:txBody>
          <a:bodyPr/>
          <a:lstStyle/>
          <a:p>
            <a:r>
              <a:rPr lang="en-US" dirty="0" smtClean="0">
                <a:latin typeface="Calibri" charset="0"/>
              </a:rPr>
              <a:t>Configure Slaves and Masters</a:t>
            </a:r>
            <a:endParaRPr lang="en-US" dirty="0">
              <a:latin typeface="Calibri" charset="0"/>
            </a:endParaRPr>
          </a:p>
        </p:txBody>
      </p:sp>
      <p:sp>
        <p:nvSpPr>
          <p:cNvPr id="4" name="Rectangle 3"/>
          <p:cNvSpPr/>
          <p:nvPr/>
        </p:nvSpPr>
        <p:spPr>
          <a:xfrm>
            <a:off x="762000" y="2293938"/>
            <a:ext cx="1200150" cy="373062"/>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Namenode</a:t>
            </a:r>
            <a:endParaRPr lang="en-US" sz="1200" dirty="0">
              <a:solidFill>
                <a:srgbClr val="000000"/>
              </a:solidFill>
            </a:endParaRPr>
          </a:p>
        </p:txBody>
      </p:sp>
      <p:sp>
        <p:nvSpPr>
          <p:cNvPr id="5" name="Rectangle 4"/>
          <p:cNvSpPr/>
          <p:nvPr/>
        </p:nvSpPr>
        <p:spPr>
          <a:xfrm>
            <a:off x="762000" y="3387725"/>
            <a:ext cx="1193800" cy="42227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solidFill>
                  <a:srgbClr val="000000"/>
                </a:solidFill>
              </a:rPr>
              <a:t>Secondary </a:t>
            </a:r>
            <a:r>
              <a:rPr lang="en-US" sz="1400" dirty="0" err="1" smtClean="0">
                <a:solidFill>
                  <a:srgbClr val="000000"/>
                </a:solidFill>
              </a:rPr>
              <a:t>Namenode</a:t>
            </a:r>
            <a:endParaRPr lang="en-US" sz="1400" dirty="0">
              <a:solidFill>
                <a:srgbClr val="000000"/>
              </a:solidFill>
            </a:endParaRPr>
          </a:p>
        </p:txBody>
      </p:sp>
      <p:sp>
        <p:nvSpPr>
          <p:cNvPr id="6" name="Rectangle 5"/>
          <p:cNvSpPr/>
          <p:nvPr/>
        </p:nvSpPr>
        <p:spPr>
          <a:xfrm>
            <a:off x="3363913" y="1947863"/>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7" name="Rectangle 6"/>
          <p:cNvSpPr/>
          <p:nvPr/>
        </p:nvSpPr>
        <p:spPr>
          <a:xfrm>
            <a:off x="3363913" y="2908300"/>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8" name="Rectangle 7"/>
          <p:cNvSpPr/>
          <p:nvPr/>
        </p:nvSpPr>
        <p:spPr>
          <a:xfrm>
            <a:off x="3363913" y="3832225"/>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9" name="Rectangle 8"/>
          <p:cNvSpPr/>
          <p:nvPr/>
        </p:nvSpPr>
        <p:spPr>
          <a:xfrm>
            <a:off x="4419600" y="1905000"/>
            <a:ext cx="1074738" cy="3968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rPr>
              <a:t>Map Reduce</a:t>
            </a:r>
            <a:endParaRPr lang="en-US" sz="1200" dirty="0">
              <a:solidFill>
                <a:schemeClr val="tx1"/>
              </a:solidFill>
            </a:endParaRPr>
          </a:p>
        </p:txBody>
      </p:sp>
      <p:sp>
        <p:nvSpPr>
          <p:cNvPr id="10" name="Rectangle 9"/>
          <p:cNvSpPr/>
          <p:nvPr/>
        </p:nvSpPr>
        <p:spPr>
          <a:xfrm>
            <a:off x="4419600" y="2895600"/>
            <a:ext cx="1074738" cy="36671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1" name="Rectangle 10"/>
          <p:cNvSpPr/>
          <p:nvPr/>
        </p:nvSpPr>
        <p:spPr>
          <a:xfrm>
            <a:off x="4419600" y="3810000"/>
            <a:ext cx="1074738" cy="37623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2" name="Rectangle 11"/>
          <p:cNvSpPr/>
          <p:nvPr/>
        </p:nvSpPr>
        <p:spPr>
          <a:xfrm>
            <a:off x="1069975" y="4606925"/>
            <a:ext cx="893763" cy="3460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800" dirty="0" smtClean="0">
                <a:solidFill>
                  <a:srgbClr val="000000"/>
                </a:solidFill>
              </a:rPr>
              <a:t>Map Reduce</a:t>
            </a:r>
            <a:endParaRPr lang="en-US" sz="800" dirty="0">
              <a:solidFill>
                <a:srgbClr val="000000"/>
              </a:solidFill>
            </a:endParaRPr>
          </a:p>
        </p:txBody>
      </p:sp>
      <p:cxnSp>
        <p:nvCxnSpPr>
          <p:cNvPr id="17" name="Elbow Connector 16"/>
          <p:cNvCxnSpPr>
            <a:stCxn id="4" idx="3"/>
            <a:endCxn id="13" idx="1"/>
          </p:cNvCxnSpPr>
          <p:nvPr/>
        </p:nvCxnSpPr>
        <p:spPr>
          <a:xfrm flipV="1">
            <a:off x="1962150" y="2128838"/>
            <a:ext cx="1227138" cy="35163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 idx="2"/>
            <a:endCxn id="5" idx="0"/>
          </p:cNvCxnSpPr>
          <p:nvPr/>
        </p:nvCxnSpPr>
        <p:spPr>
          <a:xfrm flipH="1">
            <a:off x="1358900" y="2667000"/>
            <a:ext cx="3175" cy="720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2" idx="3"/>
            <a:endCxn id="13" idx="1"/>
          </p:cNvCxnSpPr>
          <p:nvPr/>
        </p:nvCxnSpPr>
        <p:spPr>
          <a:xfrm flipV="1">
            <a:off x="1963738" y="2128838"/>
            <a:ext cx="1225550" cy="265112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2" idx="3"/>
            <a:endCxn id="14" idx="1"/>
          </p:cNvCxnSpPr>
          <p:nvPr/>
        </p:nvCxnSpPr>
        <p:spPr>
          <a:xfrm flipV="1">
            <a:off x="1963738" y="3103563"/>
            <a:ext cx="1233487" cy="16764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2" idx="3"/>
            <a:endCxn id="15" idx="1"/>
          </p:cNvCxnSpPr>
          <p:nvPr/>
        </p:nvCxnSpPr>
        <p:spPr>
          <a:xfrm flipV="1">
            <a:off x="1963738" y="4048126"/>
            <a:ext cx="1225550" cy="73183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4" idx="3"/>
            <a:endCxn id="14" idx="1"/>
          </p:cNvCxnSpPr>
          <p:nvPr/>
        </p:nvCxnSpPr>
        <p:spPr>
          <a:xfrm>
            <a:off x="1962150" y="2480469"/>
            <a:ext cx="1235075" cy="6230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4" idx="3"/>
            <a:endCxn id="15" idx="1"/>
          </p:cNvCxnSpPr>
          <p:nvPr/>
        </p:nvCxnSpPr>
        <p:spPr>
          <a:xfrm>
            <a:off x="1962150" y="2480469"/>
            <a:ext cx="1227138" cy="156765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45045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Slaves</a:t>
            </a:r>
          </a:p>
          <a:p>
            <a:pPr lvl="1"/>
            <a:r>
              <a:rPr lang="en-US" dirty="0" err="1" smtClean="0"/>
              <a:t>Datanodes</a:t>
            </a:r>
            <a:r>
              <a:rPr lang="en-US" dirty="0" smtClean="0"/>
              <a:t> for storage</a:t>
            </a:r>
          </a:p>
          <a:p>
            <a:pPr lvl="1"/>
            <a:r>
              <a:rPr lang="en-US" dirty="0" smtClean="0"/>
              <a:t>Most of the nodes in </a:t>
            </a:r>
            <a:r>
              <a:rPr lang="en-US" dirty="0" err="1" smtClean="0"/>
              <a:t>Hadoop</a:t>
            </a:r>
            <a:r>
              <a:rPr lang="en-US" dirty="0" smtClean="0"/>
              <a:t> cluster are slaves and they will have </a:t>
            </a:r>
            <a:r>
              <a:rPr lang="en-US" dirty="0" err="1" smtClean="0"/>
              <a:t>datanodes</a:t>
            </a:r>
            <a:r>
              <a:rPr lang="en-US" dirty="0" smtClean="0"/>
              <a:t> running</a:t>
            </a:r>
          </a:p>
          <a:p>
            <a:r>
              <a:rPr lang="en-US" dirty="0" smtClean="0"/>
              <a:t>Masters</a:t>
            </a:r>
          </a:p>
          <a:p>
            <a:pPr lvl="1"/>
            <a:r>
              <a:rPr lang="en-US" dirty="0" err="1" smtClean="0"/>
              <a:t>Namenode</a:t>
            </a:r>
            <a:endParaRPr lang="en-US" dirty="0" smtClean="0"/>
          </a:p>
          <a:p>
            <a:pPr lvl="1"/>
            <a:r>
              <a:rPr lang="en-US" dirty="0" smtClean="0"/>
              <a:t>Secondary </a:t>
            </a:r>
            <a:r>
              <a:rPr lang="en-US" dirty="0" err="1" smtClean="0"/>
              <a:t>Namenode</a:t>
            </a:r>
            <a:endParaRPr lang="en-US" dirty="0" smtClean="0"/>
          </a:p>
          <a:p>
            <a:r>
              <a:rPr lang="en-US" dirty="0" smtClean="0"/>
              <a:t>Heartbeat</a:t>
            </a:r>
          </a:p>
          <a:p>
            <a:pPr lvl="1"/>
            <a:r>
              <a:rPr lang="en-US" dirty="0" err="1" smtClean="0"/>
              <a:t>Datanodes</a:t>
            </a:r>
            <a:r>
              <a:rPr lang="en-US" dirty="0" smtClean="0"/>
              <a:t> sends heartbeat to </a:t>
            </a:r>
            <a:r>
              <a:rPr lang="en-US" dirty="0" err="1" smtClean="0"/>
              <a:t>Namenode</a:t>
            </a:r>
            <a:r>
              <a:rPr lang="en-US" dirty="0" smtClean="0"/>
              <a:t> at frequent and regular intervals.</a:t>
            </a:r>
          </a:p>
          <a:p>
            <a:pPr lvl="1"/>
            <a:r>
              <a:rPr lang="en-US" dirty="0" smtClean="0"/>
              <a:t>As part of heartbeat additional information about available storage will be sent to </a:t>
            </a:r>
            <a:r>
              <a:rPr lang="en-US" dirty="0" err="1" smtClean="0"/>
              <a:t>Namenode</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11</a:t>
            </a:fld>
            <a:endParaRPr lang="en-US"/>
          </a:p>
        </p:txBody>
      </p:sp>
    </p:spTree>
    <p:extLst>
      <p:ext uri="{BB962C8B-B14F-4D97-AF65-F5344CB8AC3E}">
        <p14:creationId xmlns:p14="http://schemas.microsoft.com/office/powerpoint/2010/main" val="32212670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Configuration files</a:t>
            </a:r>
            <a:endParaRPr lang="en-US" dirty="0"/>
          </a:p>
        </p:txBody>
      </p:sp>
      <p:sp>
        <p:nvSpPr>
          <p:cNvPr id="2" name="Content Placeholder 1"/>
          <p:cNvSpPr>
            <a:spLocks noGrp="1"/>
          </p:cNvSpPr>
          <p:nvPr>
            <p:ph idx="1"/>
          </p:nvPr>
        </p:nvSpPr>
        <p:spPr/>
        <p:txBody>
          <a:bodyPr/>
          <a:lstStyle/>
          <a:p>
            <a:r>
              <a:rPr lang="en-US" dirty="0" err="1" smtClean="0"/>
              <a:t>hadoop-env.sh</a:t>
            </a:r>
            <a:r>
              <a:rPr lang="en-US" dirty="0" smtClean="0"/>
              <a:t> is for environment variables</a:t>
            </a:r>
          </a:p>
          <a:p>
            <a:r>
              <a:rPr lang="en-US" dirty="0" smtClean="0"/>
              <a:t>core-</a:t>
            </a:r>
            <a:r>
              <a:rPr lang="en-US" dirty="0" err="1" smtClean="0"/>
              <a:t>site.xml</a:t>
            </a:r>
            <a:r>
              <a:rPr lang="en-US" dirty="0" smtClean="0"/>
              <a:t> will have parameters that are used by HDFS and Map Reduce</a:t>
            </a:r>
          </a:p>
          <a:p>
            <a:r>
              <a:rPr lang="en-US" dirty="0" err="1" smtClean="0"/>
              <a:t>hdfs-site.xml</a:t>
            </a:r>
            <a:r>
              <a:rPr lang="en-US" dirty="0" smtClean="0"/>
              <a:t> will have parameters that are used by HDFS</a:t>
            </a:r>
          </a:p>
          <a:p>
            <a:r>
              <a:rPr lang="en-US" dirty="0" smtClean="0"/>
              <a:t>Modifying parameters</a:t>
            </a:r>
          </a:p>
          <a:p>
            <a:r>
              <a:rPr lang="en-US" smtClean="0"/>
              <a:t>Understanding Final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12</a:t>
            </a:fld>
            <a:endParaRPr lang="en-US"/>
          </a:p>
        </p:txBody>
      </p:sp>
    </p:spTree>
    <p:extLst>
      <p:ext uri="{BB962C8B-B14F-4D97-AF65-F5344CB8AC3E}">
        <p14:creationId xmlns:p14="http://schemas.microsoft.com/office/powerpoint/2010/main" val="33982300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Using WI (</a:t>
            </a:r>
            <a:r>
              <a:rPr lang="en-US" dirty="0" err="1" smtClean="0"/>
              <a:t>Namenode</a:t>
            </a:r>
            <a:r>
              <a:rPr lang="en-US" dirty="0" smtClean="0"/>
              <a:t> and </a:t>
            </a:r>
            <a:r>
              <a:rPr lang="en-US" dirty="0" err="1" smtClean="0"/>
              <a:t>Datanode</a:t>
            </a:r>
            <a:r>
              <a:rPr lang="en-US" dirty="0" smtClean="0"/>
              <a:t>)</a:t>
            </a:r>
          </a:p>
          <a:p>
            <a:r>
              <a:rPr lang="en-US" dirty="0" smtClean="0"/>
              <a:t>Using OS commands</a:t>
            </a:r>
          </a:p>
          <a:p>
            <a:r>
              <a:rPr lang="en-US" dirty="0" smtClean="0"/>
              <a:t>Using </a:t>
            </a:r>
            <a:r>
              <a:rPr lang="en-US" dirty="0" err="1" smtClean="0"/>
              <a:t>Ambari</a:t>
            </a:r>
            <a:r>
              <a:rPr lang="en-US" dirty="0" smtClean="0"/>
              <a:t>/</a:t>
            </a:r>
            <a:r>
              <a:rPr lang="en-US" dirty="0" err="1" smtClean="0"/>
              <a:t>Cloudera</a:t>
            </a:r>
            <a:r>
              <a:rPr lang="en-US" dirty="0" smtClean="0"/>
              <a:t> Manager</a:t>
            </a:r>
          </a:p>
          <a:p>
            <a:r>
              <a:rPr lang="en-US" dirty="0" smtClean="0"/>
              <a:t>Verify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13</a:t>
            </a:fld>
            <a:endParaRPr lang="en-US"/>
          </a:p>
        </p:txBody>
      </p:sp>
    </p:spTree>
    <p:extLst>
      <p:ext uri="{BB962C8B-B14F-4D97-AF65-F5344CB8AC3E}">
        <p14:creationId xmlns:p14="http://schemas.microsoft.com/office/powerpoint/2010/main" val="28425159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lstStyle/>
          <a:p>
            <a:r>
              <a:rPr lang="en-US" dirty="0" smtClean="0"/>
              <a:t>File abstraction using blocks</a:t>
            </a:r>
          </a:p>
          <a:p>
            <a:pPr lvl="1"/>
            <a:r>
              <a:rPr lang="en-US" dirty="0" smtClean="0"/>
              <a:t>File abstraction means a file can be larger than any one hard disk in the cluster</a:t>
            </a:r>
          </a:p>
          <a:p>
            <a:pPr lvl="1"/>
            <a:r>
              <a:rPr lang="en-US" dirty="0" smtClean="0"/>
              <a:t>It can be achieved by Network file system as well as HDFS</a:t>
            </a:r>
          </a:p>
          <a:p>
            <a:pPr lvl="1"/>
            <a:r>
              <a:rPr lang="en-US" dirty="0" smtClean="0"/>
              <a:t>HDFS and other distributed file systems typically uses local file system over network file system</a:t>
            </a:r>
          </a:p>
          <a:p>
            <a:r>
              <a:rPr lang="en-US" dirty="0" smtClean="0"/>
              <a:t>Files are distributed on HDFS based on </a:t>
            </a:r>
            <a:r>
              <a:rPr lang="en-US" dirty="0" err="1" smtClean="0"/>
              <a:t>dfs.blocksize</a:t>
            </a:r>
            <a:endParaRPr lang="en-US" dirty="0" smtClean="0"/>
          </a:p>
        </p:txBody>
      </p:sp>
      <p:sp>
        <p:nvSpPr>
          <p:cNvPr id="4" name="Slide Number Placeholder 3"/>
          <p:cNvSpPr>
            <a:spLocks noGrp="1"/>
          </p:cNvSpPr>
          <p:nvPr>
            <p:ph type="sldNum" sz="quarter" idx="12"/>
          </p:nvPr>
        </p:nvSpPr>
        <p:spPr/>
        <p:txBody>
          <a:bodyPr/>
          <a:lstStyle/>
          <a:p>
            <a:fld id="{31E7C4D2-2F11-4011-AB4F-F84DBF4A0B01}" type="slidenum">
              <a:rPr lang="en-US" smtClean="0"/>
              <a:pPr/>
              <a:t>14</a:t>
            </a:fld>
            <a:endParaRPr lang="en-US"/>
          </a:p>
        </p:txBody>
      </p:sp>
    </p:spTree>
    <p:extLst>
      <p:ext uri="{BB962C8B-B14F-4D97-AF65-F5344CB8AC3E}">
        <p14:creationId xmlns:p14="http://schemas.microsoft.com/office/powerpoint/2010/main" val="1309042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92500"/>
          </a:bodyPr>
          <a:lstStyle/>
          <a:p>
            <a:r>
              <a:rPr lang="en-US" dirty="0" smtClean="0"/>
              <a:t>Fault tolerance – HDFS is fault tolerant</a:t>
            </a:r>
          </a:p>
          <a:p>
            <a:pPr lvl="1"/>
            <a:r>
              <a:rPr lang="en-US" dirty="0" smtClean="0"/>
              <a:t>HDFS does not use RAID (RAID only solves Hard disk failure, mirroring is expensive and striping is slow)</a:t>
            </a:r>
          </a:p>
          <a:p>
            <a:pPr lvl="1"/>
            <a:r>
              <a:rPr lang="en-US" dirty="0" smtClean="0"/>
              <a:t>HDFS uses mirroring and </a:t>
            </a:r>
            <a:r>
              <a:rPr lang="en-US" dirty="0" err="1" smtClean="0"/>
              <a:t>dfs.replication</a:t>
            </a:r>
            <a:r>
              <a:rPr lang="en-US" dirty="0" smtClean="0"/>
              <a:t> controls how many copies should be made (default 3). </a:t>
            </a:r>
          </a:p>
          <a:p>
            <a:pPr lvl="1"/>
            <a:r>
              <a:rPr lang="en-US" dirty="0" smtClean="0"/>
              <a:t>HDFS mirroring/replication solves</a:t>
            </a:r>
          </a:p>
          <a:p>
            <a:pPr lvl="2"/>
            <a:r>
              <a:rPr lang="en-US" dirty="0" smtClean="0"/>
              <a:t>Disk failure</a:t>
            </a:r>
            <a:r>
              <a:rPr lang="en-US" dirty="0"/>
              <a:t> </a:t>
            </a:r>
            <a:r>
              <a:rPr lang="en-US" smtClean="0"/>
              <a:t>as well as </a:t>
            </a:r>
            <a:r>
              <a:rPr lang="en-US" dirty="0" smtClean="0"/>
              <a:t>any other hardware failure (except network failures)</a:t>
            </a:r>
          </a:p>
          <a:p>
            <a:pPr lvl="2"/>
            <a:r>
              <a:rPr lang="en-US" dirty="0" smtClean="0"/>
              <a:t>Network failures are addressed using multiple racks with multiple switches</a:t>
            </a:r>
          </a:p>
        </p:txBody>
      </p:sp>
      <p:sp>
        <p:nvSpPr>
          <p:cNvPr id="4" name="Slide Number Placeholder 3"/>
          <p:cNvSpPr>
            <a:spLocks noGrp="1"/>
          </p:cNvSpPr>
          <p:nvPr>
            <p:ph type="sldNum" sz="quarter" idx="12"/>
          </p:nvPr>
        </p:nvSpPr>
        <p:spPr/>
        <p:txBody>
          <a:bodyPr/>
          <a:lstStyle/>
          <a:p>
            <a:fld id="{31E7C4D2-2F11-4011-AB4F-F84DBF4A0B01}" type="slidenum">
              <a:rPr lang="en-US" smtClean="0"/>
              <a:pPr/>
              <a:t>15</a:t>
            </a:fld>
            <a:endParaRPr lang="en-US"/>
          </a:p>
        </p:txBody>
      </p:sp>
    </p:spTree>
    <p:extLst>
      <p:ext uri="{BB962C8B-B14F-4D97-AF65-F5344CB8AC3E}">
        <p14:creationId xmlns:p14="http://schemas.microsoft.com/office/powerpoint/2010/main" val="12265438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Files are divided into blocks based up on </a:t>
            </a:r>
            <a:r>
              <a:rPr lang="en-US" dirty="0" err="1" smtClean="0"/>
              <a:t>dfs.blocksize</a:t>
            </a:r>
            <a:r>
              <a:rPr lang="en-US" dirty="0" smtClean="0"/>
              <a:t> (default 128 MB)</a:t>
            </a:r>
            <a:endParaRPr lang="en-US" dirty="0"/>
          </a:p>
          <a:p>
            <a:r>
              <a:rPr lang="en-US" dirty="0" smtClean="0"/>
              <a:t>Each block will have multiple copies and stored in the servers designated as </a:t>
            </a:r>
            <a:r>
              <a:rPr lang="en-US" dirty="0" err="1" smtClean="0"/>
              <a:t>datanodes</a:t>
            </a:r>
            <a:r>
              <a:rPr lang="en-US" dirty="0" smtClean="0"/>
              <a:t>. It is controlled by parameter called </a:t>
            </a:r>
            <a:r>
              <a:rPr lang="en-US" dirty="0" err="1" smtClean="0"/>
              <a:t>dfs.replication</a:t>
            </a:r>
            <a:r>
              <a:rPr lang="en-US" dirty="0" smtClean="0"/>
              <a:t> (default 3)</a:t>
            </a:r>
          </a:p>
          <a:p>
            <a:r>
              <a:rPr lang="en-US" dirty="0" smtClean="0"/>
              <a:t>What is file metadata?</a:t>
            </a:r>
          </a:p>
          <a:p>
            <a:pPr lvl="1"/>
            <a:r>
              <a:rPr lang="en-US" dirty="0" smtClean="0"/>
              <a:t>HDFS file is logical</a:t>
            </a:r>
          </a:p>
          <a:p>
            <a:pPr lvl="1"/>
            <a:r>
              <a:rPr lang="en-US" dirty="0" smtClean="0"/>
              <a:t>Each block will have block id and multiple copies</a:t>
            </a:r>
          </a:p>
          <a:p>
            <a:pPr lvl="1"/>
            <a:r>
              <a:rPr lang="en-US" dirty="0" smtClean="0"/>
              <a:t>Each copy will be stored in separate data node</a:t>
            </a:r>
          </a:p>
          <a:p>
            <a:pPr lvl="1"/>
            <a:r>
              <a:rPr lang="en-US" dirty="0" smtClean="0"/>
              <a:t>Mapping between file, block and block location is metadata of a file</a:t>
            </a:r>
          </a:p>
          <a:p>
            <a:pPr lvl="1"/>
            <a:r>
              <a:rPr lang="en-US" dirty="0" smtClean="0"/>
              <a:t>Also file permissions, directories </a:t>
            </a:r>
            <a:r>
              <a:rPr lang="en-US" dirty="0" err="1" smtClean="0"/>
              <a:t>etc</a:t>
            </a:r>
            <a:endParaRPr lang="en-US" dirty="0" smtClean="0"/>
          </a:p>
          <a:p>
            <a:pPr lvl="1"/>
            <a:r>
              <a:rPr lang="en-US" dirty="0" smtClean="0"/>
              <a:t>All these will be stored in in-memory of </a:t>
            </a:r>
            <a:r>
              <a:rPr lang="en-US" dirty="0" err="1" smtClean="0"/>
              <a:t>Namenode</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16</a:t>
            </a:fld>
            <a:endParaRPr lang="en-US"/>
          </a:p>
        </p:txBody>
      </p:sp>
    </p:spTree>
    <p:extLst>
      <p:ext uri="{BB962C8B-B14F-4D97-AF65-F5344CB8AC3E}">
        <p14:creationId xmlns:p14="http://schemas.microsoft.com/office/powerpoint/2010/main" val="19363191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3200">
                <a:latin typeface="Calibri" charset="0"/>
              </a:rPr>
              <a:t>Determine how HDFS </a:t>
            </a:r>
            <a:r>
              <a:rPr lang="en-US" sz="3200" b="1">
                <a:latin typeface="Calibri" charset="0"/>
              </a:rPr>
              <a:t>stores</a:t>
            </a:r>
            <a:r>
              <a:rPr lang="en-US" sz="3200">
                <a:latin typeface="Calibri" charset="0"/>
              </a:rPr>
              <a:t>, </a:t>
            </a:r>
            <a:r>
              <a:rPr lang="en-US" sz="3200" b="1">
                <a:latin typeface="Calibri" charset="0"/>
              </a:rPr>
              <a:t>reads</a:t>
            </a:r>
            <a:r>
              <a:rPr lang="en-US" sz="3200">
                <a:latin typeface="Calibri" charset="0"/>
              </a:rPr>
              <a:t>, and </a:t>
            </a:r>
            <a:r>
              <a:rPr lang="en-US" sz="3200" b="1">
                <a:latin typeface="Calibri" charset="0"/>
              </a:rPr>
              <a:t>writes</a:t>
            </a:r>
            <a:r>
              <a:rPr lang="en-US" sz="3200">
                <a:latin typeface="Calibri" charset="0"/>
              </a:rPr>
              <a:t> files.</a:t>
            </a:r>
          </a:p>
        </p:txBody>
      </p:sp>
      <p:pic>
        <p:nvPicPr>
          <p:cNvPr id="7168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497013"/>
            <a:ext cx="767715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5045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Rack Awareness</a:t>
            </a:r>
            <a:endParaRPr lang="en-US" dirty="0"/>
          </a:p>
        </p:txBody>
      </p:sp>
      <p:sp>
        <p:nvSpPr>
          <p:cNvPr id="3" name="Content Placeholder 2"/>
          <p:cNvSpPr>
            <a:spLocks noGrp="1"/>
          </p:cNvSpPr>
          <p:nvPr>
            <p:ph idx="1"/>
          </p:nvPr>
        </p:nvSpPr>
        <p:spPr/>
        <p:txBody>
          <a:bodyPr/>
          <a:lstStyle/>
          <a:p>
            <a:r>
              <a:rPr lang="en-US" dirty="0"/>
              <a:t>HDFS mirroring/replication solves</a:t>
            </a:r>
          </a:p>
          <a:p>
            <a:pPr lvl="1"/>
            <a:r>
              <a:rPr lang="en-US" dirty="0"/>
              <a:t>Disk failure as any other hardware failure (except network failures)</a:t>
            </a:r>
          </a:p>
          <a:p>
            <a:pPr lvl="1"/>
            <a:r>
              <a:rPr lang="en-US" dirty="0"/>
              <a:t>Network failures are addressed using multiple racks with multiple switches</a:t>
            </a:r>
          </a:p>
          <a:p>
            <a:r>
              <a:rPr lang="en-US" dirty="0" smtClean="0"/>
              <a:t>HDFS is rack aware, at least one copy will be made in each of the racks in a 2 rack </a:t>
            </a:r>
            <a:r>
              <a:rPr lang="en-US" dirty="0" err="1" smtClean="0"/>
              <a:t>hadoop</a:t>
            </a:r>
            <a:r>
              <a:rPr lang="en-US" dirty="0" smtClean="0"/>
              <a:t> cluster</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18</a:t>
            </a:fld>
            <a:endParaRPr lang="en-US"/>
          </a:p>
        </p:txBody>
      </p:sp>
    </p:spTree>
    <p:extLst>
      <p:ext uri="{BB962C8B-B14F-4D97-AF65-F5344CB8AC3E}">
        <p14:creationId xmlns:p14="http://schemas.microsoft.com/office/powerpoint/2010/main" val="15055414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Namenode</a:t>
            </a:r>
            <a:r>
              <a:rPr lang="en-US" dirty="0" smtClean="0"/>
              <a:t> Recovery and Secondary </a:t>
            </a:r>
            <a:r>
              <a:rPr lang="en-US" dirty="0" err="1" smtClean="0"/>
              <a:t>Namenode</a:t>
            </a:r>
            <a:endParaRPr lang="en-US" dirty="0"/>
          </a:p>
        </p:txBody>
      </p:sp>
      <p:sp>
        <p:nvSpPr>
          <p:cNvPr id="2" name="Content Placeholder 1"/>
          <p:cNvSpPr>
            <a:spLocks noGrp="1"/>
          </p:cNvSpPr>
          <p:nvPr>
            <p:ph idx="1"/>
          </p:nvPr>
        </p:nvSpPr>
        <p:spPr/>
        <p:txBody>
          <a:bodyPr>
            <a:normAutofit fontScale="70000" lnSpcReduction="20000"/>
          </a:bodyPr>
          <a:lstStyle/>
          <a:p>
            <a:r>
              <a:rPr lang="en-US" dirty="0" err="1" smtClean="0"/>
              <a:t>Editlogs</a:t>
            </a:r>
            <a:endParaRPr lang="en-US" dirty="0" smtClean="0"/>
          </a:p>
          <a:p>
            <a:r>
              <a:rPr lang="en-US" dirty="0" err="1" smtClean="0"/>
              <a:t>FSImage</a:t>
            </a:r>
            <a:endParaRPr lang="en-US" dirty="0" smtClean="0"/>
          </a:p>
          <a:p>
            <a:pPr lvl="1"/>
            <a:r>
              <a:rPr lang="en-US" dirty="0" smtClean="0"/>
              <a:t>It only contains files and blocks (to reduce the size of the </a:t>
            </a:r>
            <a:r>
              <a:rPr lang="en-US" dirty="0" err="1" smtClean="0"/>
              <a:t>FSImage</a:t>
            </a:r>
            <a:r>
              <a:rPr lang="en-US" dirty="0" smtClean="0"/>
              <a:t> and improve restore time – which is serial in nature)</a:t>
            </a:r>
          </a:p>
          <a:p>
            <a:pPr lvl="1"/>
            <a:r>
              <a:rPr lang="en-US" dirty="0" smtClean="0"/>
              <a:t>It does not contain block locations</a:t>
            </a:r>
          </a:p>
          <a:p>
            <a:r>
              <a:rPr lang="en-US" dirty="0" smtClean="0"/>
              <a:t>Secondary </a:t>
            </a:r>
            <a:r>
              <a:rPr lang="en-US" dirty="0" err="1" smtClean="0"/>
              <a:t>Namenode</a:t>
            </a:r>
            <a:endParaRPr lang="en-US" dirty="0" smtClean="0"/>
          </a:p>
          <a:p>
            <a:pPr lvl="1"/>
            <a:r>
              <a:rPr lang="en-US" dirty="0" smtClean="0"/>
              <a:t>A helper process which merges latest edit log with last snapshot of </a:t>
            </a:r>
            <a:r>
              <a:rPr lang="en-US" dirty="0" err="1" smtClean="0"/>
              <a:t>FSImage</a:t>
            </a:r>
            <a:r>
              <a:rPr lang="en-US" dirty="0" smtClean="0"/>
              <a:t> and create new one</a:t>
            </a:r>
          </a:p>
          <a:p>
            <a:r>
              <a:rPr lang="en-US" dirty="0" smtClean="0"/>
              <a:t>Recovery process</a:t>
            </a:r>
          </a:p>
          <a:p>
            <a:pPr lvl="1"/>
            <a:r>
              <a:rPr lang="en-US" dirty="0" err="1" smtClean="0"/>
              <a:t>Namenode</a:t>
            </a:r>
            <a:r>
              <a:rPr lang="en-US" dirty="0" smtClean="0"/>
              <a:t> starts in </a:t>
            </a:r>
            <a:r>
              <a:rPr lang="en-US" dirty="0" err="1" smtClean="0"/>
              <a:t>safemode</a:t>
            </a:r>
            <a:endParaRPr lang="en-US" dirty="0" smtClean="0"/>
          </a:p>
          <a:p>
            <a:pPr lvl="1"/>
            <a:r>
              <a:rPr lang="en-US" dirty="0" smtClean="0"/>
              <a:t>Restores latest </a:t>
            </a:r>
            <a:r>
              <a:rPr lang="en-US" dirty="0" err="1" smtClean="0"/>
              <a:t>FSImage</a:t>
            </a:r>
            <a:endParaRPr lang="en-US" dirty="0" smtClean="0"/>
          </a:p>
          <a:p>
            <a:pPr lvl="1"/>
            <a:r>
              <a:rPr lang="en-US" dirty="0" smtClean="0"/>
              <a:t>Recovers using latest edit log</a:t>
            </a:r>
          </a:p>
          <a:p>
            <a:pPr lvl="1"/>
            <a:r>
              <a:rPr lang="en-US" dirty="0" err="1" smtClean="0"/>
              <a:t>Namenode</a:t>
            </a:r>
            <a:r>
              <a:rPr lang="en-US" dirty="0" smtClean="0"/>
              <a:t> will do a roll call to </a:t>
            </a:r>
            <a:r>
              <a:rPr lang="en-US" dirty="0" err="1" smtClean="0"/>
              <a:t>datanode</a:t>
            </a:r>
            <a:r>
              <a:rPr lang="en-US" dirty="0" smtClean="0"/>
              <a:t> to determine the locations of the blocks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19</a:t>
            </a:fld>
            <a:endParaRPr lang="en-US"/>
          </a:p>
        </p:txBody>
      </p:sp>
    </p:spTree>
    <p:extLst>
      <p:ext uri="{BB962C8B-B14F-4D97-AF65-F5344CB8AC3E}">
        <p14:creationId xmlns:p14="http://schemas.microsoft.com/office/powerpoint/2010/main" val="22781895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Overview</a:t>
            </a:r>
          </a:p>
          <a:p>
            <a:r>
              <a:rPr lang="en-US" dirty="0" smtClean="0"/>
              <a:t>HDFS Architecture</a:t>
            </a:r>
          </a:p>
          <a:p>
            <a:r>
              <a:rPr lang="en-US" dirty="0"/>
              <a:t>Setup HDFS</a:t>
            </a:r>
          </a:p>
          <a:p>
            <a:r>
              <a:rPr lang="en-US" dirty="0" smtClean="0"/>
              <a:t>Map Reduce</a:t>
            </a:r>
          </a:p>
          <a:p>
            <a:r>
              <a:rPr lang="en-US" dirty="0" smtClean="0"/>
              <a:t>MRv1 Architecture</a:t>
            </a:r>
          </a:p>
          <a:p>
            <a:r>
              <a:rPr lang="en-US" dirty="0" smtClean="0"/>
              <a:t>Setup </a:t>
            </a:r>
            <a:r>
              <a:rPr lang="en-US" dirty="0"/>
              <a:t>MRv1 or </a:t>
            </a:r>
            <a:r>
              <a:rPr lang="en-US" dirty="0" smtClean="0"/>
              <a:t>Classic</a:t>
            </a:r>
          </a:p>
          <a:p>
            <a:r>
              <a:rPr lang="en-US" dirty="0" smtClean="0"/>
              <a:t>Challenges with MRv1</a:t>
            </a:r>
            <a:endParaRPr lang="en-US" dirty="0"/>
          </a:p>
          <a:p>
            <a:r>
              <a:rPr lang="en-US" dirty="0" smtClean="0"/>
              <a:t>YARN Architecture</a:t>
            </a:r>
          </a:p>
          <a:p>
            <a:r>
              <a:rPr lang="en-US" dirty="0" smtClean="0"/>
              <a:t>Setup MRv2 or YARN</a:t>
            </a:r>
          </a:p>
          <a:p>
            <a:r>
              <a:rPr lang="en-US" dirty="0" smtClean="0"/>
              <a:t>Running jobs</a:t>
            </a:r>
            <a:endParaRPr lang="en-US" dirty="0"/>
          </a:p>
        </p:txBody>
      </p:sp>
      <p:sp>
        <p:nvSpPr>
          <p:cNvPr id="2" name="Slide Number Placeholder 1"/>
          <p:cNvSpPr>
            <a:spLocks noGrp="1"/>
          </p:cNvSpPr>
          <p:nvPr>
            <p:ph type="sldNum" sz="quarter" idx="12"/>
          </p:nvPr>
        </p:nvSpPr>
        <p:spPr/>
        <p:txBody>
          <a:bodyPr/>
          <a:lstStyle/>
          <a:p>
            <a:fld id="{31E7C4D2-2F11-4011-AB4F-F84DBF4A0B01}" type="slidenum">
              <a:rPr lang="en-US" smtClean="0"/>
              <a:pPr/>
              <a:t>2</a:t>
            </a:fld>
            <a:endParaRPr lang="en-US"/>
          </a:p>
        </p:txBody>
      </p:sp>
      <p:cxnSp>
        <p:nvCxnSpPr>
          <p:cNvPr id="4" name="Straight Connector 3"/>
          <p:cNvCxnSpPr/>
          <p:nvPr/>
        </p:nvCxnSpPr>
        <p:spPr>
          <a:xfrm>
            <a:off x="381000" y="60960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820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Important Configuration Parameters</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IP</a:t>
            </a:r>
          </a:p>
          <a:p>
            <a:r>
              <a:rPr lang="en-US" dirty="0" smtClean="0"/>
              <a:t>Block Size</a:t>
            </a:r>
          </a:p>
          <a:p>
            <a:r>
              <a:rPr lang="en-US" dirty="0" smtClean="0"/>
              <a:t>Replication Factor</a:t>
            </a:r>
          </a:p>
          <a:p>
            <a:r>
              <a:rPr lang="en-US" dirty="0" err="1" smtClean="0"/>
              <a:t>Namenode</a:t>
            </a:r>
            <a:r>
              <a:rPr lang="en-US" dirty="0" smtClean="0"/>
              <a:t> directories for </a:t>
            </a:r>
            <a:r>
              <a:rPr lang="en-US" dirty="0" err="1" smtClean="0"/>
              <a:t>fsimage</a:t>
            </a:r>
            <a:r>
              <a:rPr lang="en-US" dirty="0" smtClean="0"/>
              <a:t> and </a:t>
            </a:r>
            <a:r>
              <a:rPr lang="en-US" dirty="0" err="1" smtClean="0"/>
              <a:t>editlogs</a:t>
            </a:r>
            <a:endParaRPr lang="en-US" dirty="0" smtClean="0"/>
          </a:p>
          <a:p>
            <a:r>
              <a:rPr lang="en-US" dirty="0" err="1" smtClean="0"/>
              <a:t>Datanode</a:t>
            </a:r>
            <a:r>
              <a:rPr lang="en-US" dirty="0" smtClean="0"/>
              <a:t> directories</a:t>
            </a:r>
          </a:p>
          <a:p>
            <a:r>
              <a:rPr lang="en-US" dirty="0" err="1" smtClean="0"/>
              <a:t>Namenode</a:t>
            </a:r>
            <a:r>
              <a:rPr lang="en-US" dirty="0" smtClean="0"/>
              <a:t> WI and </a:t>
            </a:r>
            <a:r>
              <a:rPr lang="en-US" dirty="0" err="1" smtClean="0"/>
              <a:t>Datanode</a:t>
            </a:r>
            <a:r>
              <a:rPr lang="en-US" dirty="0" smtClean="0"/>
              <a:t> WI IPs and Ports</a:t>
            </a:r>
          </a:p>
          <a:p>
            <a:r>
              <a:rPr lang="en-US" dirty="0" smtClean="0"/>
              <a:t>Overriding parameter values at run time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20</a:t>
            </a:fld>
            <a:endParaRPr lang="en-US"/>
          </a:p>
        </p:txBody>
      </p:sp>
    </p:spTree>
    <p:extLst>
      <p:ext uri="{BB962C8B-B14F-4D97-AF65-F5344CB8AC3E}">
        <p14:creationId xmlns:p14="http://schemas.microsoft.com/office/powerpoint/2010/main" val="24110242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Important parameters (Hadoop cluster with one name node)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90226"/>
              </p:ext>
            </p:extLst>
          </p:nvPr>
        </p:nvGraphicFramePr>
        <p:xfrm>
          <a:off x="242048" y="1852519"/>
          <a:ext cx="8597152" cy="4611508"/>
        </p:xfrm>
        <a:graphic>
          <a:graphicData uri="http://schemas.openxmlformats.org/drawingml/2006/table">
            <a:tbl>
              <a:tblPr firstRow="1" bandRow="1">
                <a:tableStyleId>{5C22544A-7EE6-4342-B048-85BDC9FD1C3A}</a:tableStyleId>
              </a:tblPr>
              <a:tblGrid>
                <a:gridCol w="1057871"/>
                <a:gridCol w="2110018"/>
                <a:gridCol w="2155874"/>
                <a:gridCol w="3273389"/>
              </a:tblGrid>
              <a:tr h="208004">
                <a:tc>
                  <a:txBody>
                    <a:bodyPr/>
                    <a:lstStyle/>
                    <a:p>
                      <a:r>
                        <a:rPr lang="en-US" sz="1400" dirty="0" smtClean="0"/>
                        <a:t>File</a:t>
                      </a:r>
                      <a:r>
                        <a:rPr lang="en-US" sz="1400" baseline="0" dirty="0" smtClean="0"/>
                        <a:t> Name</a:t>
                      </a:r>
                      <a:endParaRPr lang="en-US" sz="1400" dirty="0"/>
                    </a:p>
                  </a:txBody>
                  <a:tcPr marL="68580" marR="68580"/>
                </a:tc>
                <a:tc>
                  <a:txBody>
                    <a:bodyPr/>
                    <a:lstStyle/>
                    <a:p>
                      <a:r>
                        <a:rPr lang="en-US" sz="1400" dirty="0" smtClean="0"/>
                        <a:t>Parameter Name</a:t>
                      </a:r>
                      <a:endParaRPr lang="en-US" sz="1400" dirty="0"/>
                    </a:p>
                  </a:txBody>
                  <a:tcPr marL="68580" marR="68580"/>
                </a:tc>
                <a:tc>
                  <a:txBody>
                    <a:bodyPr/>
                    <a:lstStyle/>
                    <a:p>
                      <a:r>
                        <a:rPr lang="en-US" sz="1400" dirty="0" smtClean="0"/>
                        <a:t>Parameter</a:t>
                      </a:r>
                      <a:r>
                        <a:rPr lang="en-US" sz="1400" baseline="0" dirty="0" smtClean="0"/>
                        <a:t> value</a:t>
                      </a:r>
                      <a:endParaRPr lang="en-US" sz="1400" dirty="0"/>
                    </a:p>
                  </a:txBody>
                  <a:tcPr marL="68580" marR="68580"/>
                </a:tc>
                <a:tc>
                  <a:txBody>
                    <a:bodyPr/>
                    <a:lstStyle/>
                    <a:p>
                      <a:r>
                        <a:rPr lang="en-US" sz="1400" dirty="0" smtClean="0"/>
                        <a:t>Description</a:t>
                      </a:r>
                      <a:endParaRPr lang="en-US" sz="1400" dirty="0"/>
                    </a:p>
                  </a:txBody>
                  <a:tcPr marL="68580" marR="68580"/>
                </a:tc>
              </a:tr>
              <a:tr h="353606">
                <a:tc>
                  <a:txBody>
                    <a:bodyPr/>
                    <a:lstStyle/>
                    <a:p>
                      <a:r>
                        <a:rPr lang="en-US" sz="1000" dirty="0" smtClean="0"/>
                        <a:t>core-site.xml</a:t>
                      </a:r>
                      <a:endParaRPr lang="en-US" sz="1000" dirty="0"/>
                    </a:p>
                  </a:txBody>
                  <a:tcPr marL="68580" marR="68580"/>
                </a:tc>
                <a:tc>
                  <a:txBody>
                    <a:bodyPr/>
                    <a:lstStyle/>
                    <a:p>
                      <a:r>
                        <a:rPr lang="en-US" sz="1000" kern="1200" dirty="0" smtClean="0"/>
                        <a:t>fs.defaultFS/fs.default.name</a:t>
                      </a:r>
                      <a:endParaRPr lang="en-US" sz="1000" dirty="0"/>
                    </a:p>
                  </a:txBody>
                  <a:tcPr marL="68580" marR="68580"/>
                </a:tc>
                <a:tc>
                  <a:txBody>
                    <a:bodyPr/>
                    <a:lstStyle/>
                    <a:p>
                      <a:r>
                        <a:rPr lang="en-US" sz="1000" dirty="0" smtClean="0"/>
                        <a:t>hdfs://&lt;namenode_ip&gt;:8020</a:t>
                      </a:r>
                      <a:endParaRPr lang="en-US" sz="1000" dirty="0"/>
                    </a:p>
                  </a:txBody>
                  <a:tcPr marL="68580" marR="68580"/>
                </a:tc>
                <a:tc>
                  <a:txBody>
                    <a:bodyPr/>
                    <a:lstStyle/>
                    <a:p>
                      <a:r>
                        <a:rPr lang="en-US" sz="1000" dirty="0" err="1" smtClean="0"/>
                        <a:t>Namenode</a:t>
                      </a:r>
                      <a:r>
                        <a:rPr lang="en-US" sz="1000" dirty="0" smtClean="0"/>
                        <a:t> </a:t>
                      </a:r>
                      <a:r>
                        <a:rPr lang="en-US" sz="1000" dirty="0" err="1" smtClean="0"/>
                        <a:t>ip</a:t>
                      </a:r>
                      <a:r>
                        <a:rPr lang="en-US" sz="1000" dirty="0" smtClean="0"/>
                        <a:t> address or </a:t>
                      </a:r>
                      <a:r>
                        <a:rPr lang="en-US" sz="1000" dirty="0" err="1" smtClean="0"/>
                        <a:t>nameservice</a:t>
                      </a:r>
                      <a:r>
                        <a:rPr lang="en-US" sz="1000" dirty="0" smtClean="0"/>
                        <a:t> (HA </a:t>
                      </a:r>
                      <a:r>
                        <a:rPr lang="en-US" sz="1000" dirty="0" err="1" smtClean="0"/>
                        <a:t>config</a:t>
                      </a:r>
                      <a:r>
                        <a:rPr lang="en-US" sz="1000" dirty="0" smtClean="0"/>
                        <a:t>)</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dfs.block.size</a:t>
                      </a:r>
                      <a:r>
                        <a:rPr lang="en-US" sz="1000" kern="1200" dirty="0" smtClean="0">
                          <a:effectLst/>
                        </a:rPr>
                        <a:t>, </a:t>
                      </a:r>
                      <a:r>
                        <a:rPr lang="en-US" sz="1000" kern="1200" dirty="0" err="1" smtClean="0">
                          <a:effectLst/>
                        </a:rPr>
                        <a:t>dfs.blocksize</a:t>
                      </a:r>
                      <a:endParaRPr lang="en-US" sz="1000" dirty="0"/>
                    </a:p>
                  </a:txBody>
                  <a:tcPr marL="68580" marR="68580"/>
                </a:tc>
                <a:tc>
                  <a:txBody>
                    <a:bodyPr/>
                    <a:lstStyle/>
                    <a:p>
                      <a:r>
                        <a:rPr lang="en-US" sz="1000" dirty="0" smtClean="0"/>
                        <a:t>128 MB</a:t>
                      </a:r>
                      <a:endParaRPr lang="en-US" sz="1000" dirty="0"/>
                    </a:p>
                  </a:txBody>
                  <a:tcPr marL="68580" marR="68580"/>
                </a:tc>
                <a:tc>
                  <a:txBody>
                    <a:bodyPr/>
                    <a:lstStyle/>
                    <a:p>
                      <a:r>
                        <a:rPr lang="en-US" sz="1000" dirty="0" smtClean="0"/>
                        <a:t>Block</a:t>
                      </a:r>
                      <a:r>
                        <a:rPr lang="en-US" sz="1000" baseline="0" dirty="0" smtClean="0"/>
                        <a:t> size at which files will be stored physically.</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effectLst/>
                        </a:rPr>
                        <a:t>dfs.replication</a:t>
                      </a:r>
                      <a:endParaRPr lang="en-US" sz="1000" dirty="0"/>
                    </a:p>
                  </a:txBody>
                  <a:tcPr marL="68580" marR="68580"/>
                </a:tc>
                <a:tc>
                  <a:txBody>
                    <a:bodyPr/>
                    <a:lstStyle/>
                    <a:p>
                      <a:r>
                        <a:rPr lang="en-US" sz="1000" dirty="0" smtClean="0"/>
                        <a:t>3</a:t>
                      </a:r>
                      <a:endParaRPr lang="en-US" sz="1000" dirty="0"/>
                    </a:p>
                  </a:txBody>
                  <a:tcPr marL="68580" marR="68580"/>
                </a:tc>
                <a:tc>
                  <a:txBody>
                    <a:bodyPr/>
                    <a:lstStyle/>
                    <a:p>
                      <a:r>
                        <a:rPr lang="en-US" sz="1000" dirty="0" smtClean="0"/>
                        <a:t>Number</a:t>
                      </a:r>
                      <a:r>
                        <a:rPr lang="en-US" sz="1000" baseline="0" dirty="0" smtClean="0"/>
                        <a:t> of copies per block of a file for fault tolerance</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t>dfs.namenode.http</a:t>
                      </a:r>
                      <a:r>
                        <a:rPr lang="en-US" sz="1000" kern="1200" dirty="0" smtClean="0"/>
                        <a:t>-address</a:t>
                      </a:r>
                      <a:endParaRPr lang="en-US" sz="1000" dirty="0"/>
                    </a:p>
                  </a:txBody>
                  <a:tcPr marL="68580" marR="68580"/>
                </a:tc>
                <a:tc>
                  <a:txBody>
                    <a:bodyPr/>
                    <a:lstStyle/>
                    <a:p>
                      <a:r>
                        <a:rPr lang="en-US" sz="1000" dirty="0" smtClean="0"/>
                        <a:t>0.0.0.0:50070</a:t>
                      </a:r>
                      <a:endParaRPr lang="en-US" sz="1000" dirty="0"/>
                    </a:p>
                  </a:txBody>
                  <a:tcPr marL="68580" marR="68580"/>
                </a:tc>
                <a:tc>
                  <a:txBody>
                    <a:bodyPr/>
                    <a:lstStyle/>
                    <a:p>
                      <a:r>
                        <a:rPr lang="en-US" sz="1000" dirty="0" err="1" smtClean="0"/>
                        <a:t>Namenode</a:t>
                      </a:r>
                      <a:r>
                        <a:rPr lang="en-US" sz="1000" dirty="0" smtClean="0"/>
                        <a:t> Web UI. By default it might use </a:t>
                      </a:r>
                      <a:r>
                        <a:rPr lang="en-US" sz="1000" dirty="0" err="1" smtClean="0"/>
                        <a:t>ip</a:t>
                      </a:r>
                      <a:r>
                        <a:rPr lang="en-US" sz="1000" dirty="0" smtClean="0"/>
                        <a:t> address of </a:t>
                      </a:r>
                      <a:r>
                        <a:rPr lang="en-US" sz="1000" dirty="0" err="1" smtClean="0"/>
                        <a:t>namenode</a:t>
                      </a:r>
                      <a:r>
                        <a:rPr lang="en-US" sz="1000" dirty="0" smtClean="0"/>
                        <a:t>.</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dirty="0" err="1" smtClean="0"/>
                        <a:t>dfs.datanode.http.address</a:t>
                      </a:r>
                      <a:endParaRPr lang="en-US" sz="1000" dirty="0"/>
                    </a:p>
                  </a:txBody>
                  <a:tcPr marL="68580" marR="68580"/>
                </a:tc>
                <a:tc>
                  <a:txBody>
                    <a:bodyPr/>
                    <a:lstStyle/>
                    <a:p>
                      <a:r>
                        <a:rPr lang="en-US" sz="1000" dirty="0" smtClean="0"/>
                        <a:t>0.0.0.0:50075</a:t>
                      </a:r>
                      <a:endParaRPr lang="en-US" sz="1000" dirty="0"/>
                    </a:p>
                  </a:txBody>
                  <a:tcPr marL="68580" marR="68580"/>
                </a:tc>
                <a:tc>
                  <a:txBody>
                    <a:bodyPr/>
                    <a:lstStyle/>
                    <a:p>
                      <a:r>
                        <a:rPr lang="en-US" sz="1000" dirty="0" err="1" smtClean="0"/>
                        <a:t>Datanode</a:t>
                      </a:r>
                      <a:r>
                        <a:rPr lang="en-US" sz="1000" baseline="0" dirty="0" smtClean="0"/>
                        <a:t> Web UI</a:t>
                      </a:r>
                      <a:endParaRPr lang="en-US" sz="1000" dirty="0"/>
                    </a:p>
                  </a:txBody>
                  <a:tcPr marL="68580" marR="68580"/>
                </a:tc>
              </a:tr>
              <a:tr h="499209">
                <a:tc>
                  <a:txBody>
                    <a:bodyPr/>
                    <a:lstStyle/>
                    <a:p>
                      <a:r>
                        <a:rPr lang="en-US" sz="1000" dirty="0" smtClean="0"/>
                        <a:t>hdfs-site.xml</a:t>
                      </a:r>
                      <a:endParaRPr lang="en-US" sz="1000" dirty="0"/>
                    </a:p>
                  </a:txBody>
                  <a:tcPr marL="68580" marR="68580"/>
                </a:tc>
                <a:tc>
                  <a:txBody>
                    <a:bodyPr/>
                    <a:lstStyle/>
                    <a:p>
                      <a:r>
                        <a:rPr lang="en-US" sz="1000" kern="1200" dirty="0" err="1" smtClean="0">
                          <a:effectLst/>
                        </a:rPr>
                        <a:t>dfs.name.dir</a:t>
                      </a:r>
                      <a:r>
                        <a:rPr lang="en-US" sz="1000" kern="1200" dirty="0" smtClean="0">
                          <a:effectLst/>
                        </a:rPr>
                        <a:t>, </a:t>
                      </a:r>
                      <a:r>
                        <a:rPr lang="en-US" sz="1000" kern="1200" dirty="0" err="1" smtClean="0">
                          <a:effectLst/>
                        </a:rPr>
                        <a:t>dfs.namenode.name.dir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 location for FS Image and edit logs on name node</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dfs.data.dir</a:t>
                      </a:r>
                      <a:r>
                        <a:rPr lang="en-US" sz="1000" kern="1200" dirty="0" smtClean="0">
                          <a:effectLst/>
                        </a:rPr>
                        <a:t>, </a:t>
                      </a:r>
                      <a:r>
                        <a:rPr lang="en-US" sz="1000" kern="1200" dirty="0" err="1" smtClean="0">
                          <a:effectLst/>
                        </a:rPr>
                        <a:t>dfs.datanode.data.dir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a:t>
                      </a:r>
                      <a:r>
                        <a:rPr lang="en-US" sz="1000" baseline="0" dirty="0" smtClean="0"/>
                        <a:t> location for storing blocks on data nodes</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fs.checkpoint.dir</a:t>
                      </a:r>
                      <a:r>
                        <a:rPr lang="en-US" sz="1000" kern="1200" dirty="0" smtClean="0">
                          <a:effectLst/>
                        </a:rPr>
                        <a:t>, </a:t>
                      </a:r>
                      <a:r>
                        <a:rPr lang="en-US" sz="1000" kern="1200" dirty="0" err="1" smtClean="0">
                          <a:effectLst/>
                        </a:rPr>
                        <a:t>dfs.namenode.checkpoint.dir</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directory_location</a:t>
                      </a:r>
                      <a:r>
                        <a:rPr lang="en-US" sz="1000" dirty="0" smtClean="0"/>
                        <a:t>&gt;</a:t>
                      </a:r>
                    </a:p>
                    <a:p>
                      <a:endParaRPr lang="en-US" sz="1000" dirty="0"/>
                    </a:p>
                  </a:txBody>
                  <a:tcPr marL="68580" marR="68580"/>
                </a:tc>
                <a:tc>
                  <a:txBody>
                    <a:bodyPr/>
                    <a:lstStyle/>
                    <a:p>
                      <a:r>
                        <a:rPr lang="en-US" sz="1000" dirty="0" smtClean="0"/>
                        <a:t>Directory location which</a:t>
                      </a:r>
                      <a:r>
                        <a:rPr lang="en-US" sz="1000" baseline="0" dirty="0" smtClean="0"/>
                        <a:t> will be used by secondary </a:t>
                      </a:r>
                      <a:r>
                        <a:rPr lang="en-US" sz="1000" baseline="0" dirty="0" err="1" smtClean="0"/>
                        <a:t>namenode</a:t>
                      </a:r>
                      <a:r>
                        <a:rPr lang="en-US" sz="1000" baseline="0" dirty="0" smtClean="0"/>
                        <a:t> for checkpoint.</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fs.checkpoint.period</a:t>
                      </a:r>
                      <a:r>
                        <a:rPr lang="en-US" sz="1000" kern="1200" dirty="0" smtClean="0">
                          <a:effectLst/>
                        </a:rPr>
                        <a:t>, </a:t>
                      </a:r>
                      <a:r>
                        <a:rPr lang="en-US" sz="1000" kern="1200" dirty="0" err="1" smtClean="0">
                          <a:effectLst/>
                        </a:rPr>
                        <a:t>dfs.namenode.checkpoint.period</a:t>
                      </a:r>
                      <a:endParaRPr lang="en-US" sz="1000" dirty="0"/>
                    </a:p>
                  </a:txBody>
                  <a:tcPr marL="68580" marR="68580"/>
                </a:tc>
                <a:tc>
                  <a:txBody>
                    <a:bodyPr/>
                    <a:lstStyle/>
                    <a:p>
                      <a:r>
                        <a:rPr lang="en-US" sz="1000" dirty="0" smtClean="0"/>
                        <a:t>1</a:t>
                      </a:r>
                      <a:r>
                        <a:rPr lang="en-US" sz="1000" baseline="0" dirty="0" smtClean="0"/>
                        <a:t> hour</a:t>
                      </a:r>
                      <a:endParaRPr lang="en-US" sz="1000" dirty="0"/>
                    </a:p>
                  </a:txBody>
                  <a:tcPr marL="68580" marR="68580"/>
                </a:tc>
                <a:tc>
                  <a:txBody>
                    <a:bodyPr/>
                    <a:lstStyle/>
                    <a:p>
                      <a:r>
                        <a:rPr lang="en-US" sz="1000" dirty="0" smtClean="0"/>
                        <a:t>Checkpoint (merging edit logs with</a:t>
                      </a:r>
                      <a:r>
                        <a:rPr lang="en-US" sz="1000" baseline="0" dirty="0" smtClean="0"/>
                        <a:t> current fs image to create new fs image) interval.</a:t>
                      </a:r>
                      <a:endParaRPr lang="en-US" sz="1000" dirty="0"/>
                    </a:p>
                  </a:txBody>
                  <a:tcPr marL="68580" marR="68580"/>
                </a:tc>
              </a:tr>
              <a:tr h="64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b="0" i="0" kern="1200" dirty="0" err="1" smtClean="0">
                          <a:solidFill>
                            <a:schemeClr val="dk1"/>
                          </a:solidFill>
                          <a:effectLst/>
                          <a:latin typeface="+mn-lt"/>
                          <a:ea typeface="+mn-ea"/>
                          <a:cs typeface="+mn-cs"/>
                        </a:rPr>
                        <a:t>dfs.namenode.checkpoint.txns</a:t>
                      </a:r>
                      <a:endParaRPr lang="en-US" sz="1000" dirty="0"/>
                    </a:p>
                  </a:txBody>
                  <a:tcPr marL="68580" marR="68580"/>
                </a:tc>
                <a:tc>
                  <a:txBody>
                    <a:bodyPr/>
                    <a:lstStyle/>
                    <a:p>
                      <a:r>
                        <a:rPr lang="en-US" sz="1000" dirty="0" smtClean="0"/>
                        <a:t>1000000</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Checkpoint (merging edit logs with</a:t>
                      </a:r>
                      <a:r>
                        <a:rPr lang="en-US" sz="1000" baseline="0" dirty="0" smtClean="0"/>
                        <a:t> current fs image to create new fs image) transactions.</a:t>
                      </a:r>
                      <a:endParaRPr lang="en-US" sz="1000" dirty="0" smtClean="0"/>
                    </a:p>
                    <a:p>
                      <a:endParaRPr lang="en-US" sz="1000" dirty="0"/>
                    </a:p>
                  </a:txBody>
                  <a:tcPr marL="68580" marR="68580"/>
                </a:tc>
              </a:tr>
            </a:tbl>
          </a:graphicData>
        </a:graphic>
      </p:graphicFrame>
    </p:spTree>
    <p:extLst>
      <p:ext uri="{BB962C8B-B14F-4D97-AF65-F5344CB8AC3E}">
        <p14:creationId xmlns:p14="http://schemas.microsoft.com/office/powerpoint/2010/main" val="10086414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Verify logs and browse file system</a:t>
            </a:r>
            <a:endParaRPr lang="en-US" dirty="0"/>
          </a:p>
        </p:txBody>
      </p:sp>
      <p:sp>
        <p:nvSpPr>
          <p:cNvPr id="2" name="Content Placeholder 1"/>
          <p:cNvSpPr>
            <a:spLocks noGrp="1"/>
          </p:cNvSpPr>
          <p:nvPr>
            <p:ph idx="1"/>
          </p:nvPr>
        </p:nvSpPr>
        <p:spPr/>
        <p:txBody>
          <a:bodyPr/>
          <a:lstStyle/>
          <a:p>
            <a:r>
              <a:rPr lang="en-US" dirty="0" err="1" smtClean="0"/>
              <a:t>hdfs</a:t>
            </a:r>
            <a:r>
              <a:rPr lang="en-US" dirty="0" smtClean="0"/>
              <a:t> </a:t>
            </a:r>
            <a:r>
              <a:rPr lang="en-US" dirty="0" err="1" smtClean="0"/>
              <a:t>fsck</a:t>
            </a:r>
            <a:r>
              <a:rPr lang="en-US" dirty="0" smtClean="0"/>
              <a:t> command</a:t>
            </a:r>
          </a:p>
          <a:p>
            <a:r>
              <a:rPr lang="en-US" dirty="0" smtClean="0"/>
              <a:t>Map HDFS file with blocks and locations using </a:t>
            </a:r>
            <a:r>
              <a:rPr lang="en-US" dirty="0" err="1" smtClean="0"/>
              <a:t>hdfs</a:t>
            </a:r>
            <a:r>
              <a:rPr lang="en-US" dirty="0" smtClean="0"/>
              <a:t> </a:t>
            </a:r>
            <a:r>
              <a:rPr lang="en-US" dirty="0" err="1" smtClean="0"/>
              <a:t>fsck</a:t>
            </a:r>
            <a:r>
              <a:rPr lang="en-US" dirty="0" smtClean="0"/>
              <a:t> command</a:t>
            </a:r>
          </a:p>
          <a:p>
            <a:r>
              <a:rPr lang="en-US" dirty="0" smtClean="0"/>
              <a:t>Understand how files are distributed PHYSICALLY?</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22</a:t>
            </a:fld>
            <a:endParaRPr lang="en-US"/>
          </a:p>
        </p:txBody>
      </p:sp>
    </p:spTree>
    <p:extLst>
      <p:ext uri="{BB962C8B-B14F-4D97-AF65-F5344CB8AC3E}">
        <p14:creationId xmlns:p14="http://schemas.microsoft.com/office/powerpoint/2010/main" val="20644872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Understand </a:t>
            </a:r>
            <a:r>
              <a:rPr lang="en-US" dirty="0" err="1"/>
              <a:t>Hadoop</a:t>
            </a:r>
            <a:r>
              <a:rPr lang="en-US" dirty="0"/>
              <a:t> command line interface</a:t>
            </a:r>
          </a:p>
        </p:txBody>
      </p:sp>
      <p:sp>
        <p:nvSpPr>
          <p:cNvPr id="2" name="Content Placeholder 1"/>
          <p:cNvSpPr>
            <a:spLocks noGrp="1"/>
          </p:cNvSpPr>
          <p:nvPr>
            <p:ph idx="1"/>
          </p:nvPr>
        </p:nvSpPr>
        <p:spPr/>
        <p:txBody>
          <a:bodyPr>
            <a:normAutofit fontScale="77500" lnSpcReduction="20000"/>
          </a:bodyPr>
          <a:lstStyle/>
          <a:p>
            <a:r>
              <a:rPr lang="en-US" dirty="0" err="1" smtClean="0"/>
              <a:t>hadoop</a:t>
            </a:r>
            <a:r>
              <a:rPr lang="en-US" dirty="0" smtClean="0"/>
              <a:t> </a:t>
            </a:r>
            <a:r>
              <a:rPr lang="en-US" dirty="0" err="1" smtClean="0"/>
              <a:t>fs</a:t>
            </a:r>
            <a:endParaRPr lang="en-US" dirty="0" smtClean="0"/>
          </a:p>
          <a:p>
            <a:r>
              <a:rPr lang="en-US" dirty="0" err="1" smtClean="0"/>
              <a:t>hdfs</a:t>
            </a:r>
            <a:r>
              <a:rPr lang="en-US" dirty="0" smtClean="0"/>
              <a:t> </a:t>
            </a:r>
            <a:r>
              <a:rPr lang="en-US" dirty="0" err="1" smtClean="0"/>
              <a:t>dfs</a:t>
            </a:r>
            <a:endParaRPr lang="en-US" dirty="0" smtClean="0"/>
          </a:p>
          <a:p>
            <a:r>
              <a:rPr lang="en-US" dirty="0" smtClean="0"/>
              <a:t>Important commands</a:t>
            </a:r>
          </a:p>
          <a:p>
            <a:pPr lvl="1"/>
            <a:r>
              <a:rPr lang="en-US" dirty="0" smtClean="0"/>
              <a:t>-</a:t>
            </a:r>
            <a:r>
              <a:rPr lang="en-US" dirty="0" err="1" smtClean="0"/>
              <a:t>mkdir</a:t>
            </a:r>
            <a:endParaRPr lang="en-US" dirty="0"/>
          </a:p>
          <a:p>
            <a:pPr lvl="1"/>
            <a:r>
              <a:rPr lang="en-US" dirty="0" smtClean="0"/>
              <a:t>-</a:t>
            </a:r>
            <a:r>
              <a:rPr lang="en-US" dirty="0" err="1" smtClean="0"/>
              <a:t>copyFromLocal</a:t>
            </a:r>
            <a:endParaRPr lang="en-US" dirty="0" smtClean="0"/>
          </a:p>
          <a:p>
            <a:pPr lvl="1"/>
            <a:r>
              <a:rPr lang="en-US" dirty="0" smtClean="0"/>
              <a:t>-put</a:t>
            </a:r>
          </a:p>
          <a:p>
            <a:pPr lvl="1"/>
            <a:r>
              <a:rPr lang="en-US" dirty="0" smtClean="0"/>
              <a:t>-</a:t>
            </a:r>
            <a:r>
              <a:rPr lang="en-US" dirty="0" err="1" smtClean="0"/>
              <a:t>copyToLocal</a:t>
            </a:r>
            <a:endParaRPr lang="en-US" dirty="0" smtClean="0"/>
          </a:p>
          <a:p>
            <a:pPr lvl="1"/>
            <a:r>
              <a:rPr lang="en-US" dirty="0" smtClean="0"/>
              <a:t>-get</a:t>
            </a:r>
          </a:p>
          <a:p>
            <a:pPr lvl="1"/>
            <a:r>
              <a:rPr lang="en-US" dirty="0" smtClean="0"/>
              <a:t>-mv</a:t>
            </a:r>
          </a:p>
          <a:p>
            <a:pPr lvl="1"/>
            <a:r>
              <a:rPr lang="en-US" dirty="0" smtClean="0"/>
              <a:t>-cat</a:t>
            </a:r>
          </a:p>
          <a:p>
            <a:pPr lvl="1"/>
            <a:r>
              <a:rPr lang="en-US" dirty="0" smtClean="0"/>
              <a:t>-tail</a:t>
            </a:r>
          </a:p>
          <a:p>
            <a:pPr lvl="1"/>
            <a:r>
              <a:rPr lang="en-US" dirty="0" smtClean="0"/>
              <a:t>Many more</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23</a:t>
            </a:fld>
            <a:endParaRPr lang="en-US"/>
          </a:p>
        </p:txBody>
      </p:sp>
    </p:spTree>
    <p:extLst>
      <p:ext uri="{BB962C8B-B14F-4D97-AF65-F5344CB8AC3E}">
        <p14:creationId xmlns:p14="http://schemas.microsoft.com/office/powerpoint/2010/main" val="5481215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HDFS Web Interface</a:t>
            </a:r>
            <a:endParaRPr lang="en-US" dirty="0"/>
          </a:p>
        </p:txBody>
      </p:sp>
      <p:sp>
        <p:nvSpPr>
          <p:cNvPr id="3" name="Content Placeholder 2"/>
          <p:cNvSpPr>
            <a:spLocks noGrp="1"/>
          </p:cNvSpPr>
          <p:nvPr>
            <p:ph idx="1"/>
          </p:nvPr>
        </p:nvSpPr>
        <p:spPr/>
        <p:txBody>
          <a:bodyPr/>
          <a:lstStyle/>
          <a:p>
            <a:r>
              <a:rPr lang="en-US" sz="2400" dirty="0" smtClean="0"/>
              <a:t>It can be accessed using http://&lt;</a:t>
            </a:r>
            <a:r>
              <a:rPr lang="en-US" sz="2400" dirty="0" err="1" smtClean="0"/>
              <a:t>namenode_ipaddress</a:t>
            </a:r>
            <a:r>
              <a:rPr lang="en-US" sz="2400" dirty="0" smtClean="0"/>
              <a:t>&gt;:50070</a:t>
            </a:r>
          </a:p>
        </p:txBody>
      </p:sp>
      <p:sp>
        <p:nvSpPr>
          <p:cNvPr id="4" name="Slide Number Placeholder 3"/>
          <p:cNvSpPr>
            <a:spLocks noGrp="1"/>
          </p:cNvSpPr>
          <p:nvPr>
            <p:ph type="sldNum" sz="quarter" idx="12"/>
          </p:nvPr>
        </p:nvSpPr>
        <p:spPr/>
        <p:txBody>
          <a:bodyPr/>
          <a:lstStyle/>
          <a:p>
            <a:fld id="{31E7C4D2-2F11-4011-AB4F-F84DBF4A0B01}" type="slidenum">
              <a:rPr lang="en-US" smtClean="0"/>
              <a:pPr/>
              <a:t>24</a:t>
            </a:fld>
            <a:endParaRPr lang="en-US"/>
          </a:p>
        </p:txBody>
      </p:sp>
    </p:spTree>
    <p:extLst>
      <p:ext uri="{BB962C8B-B14F-4D97-AF65-F5344CB8AC3E}">
        <p14:creationId xmlns:p14="http://schemas.microsoft.com/office/powerpoint/2010/main" val="207645059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is typically single point of failure</a:t>
            </a:r>
          </a:p>
          <a:p>
            <a:r>
              <a:rPr lang="en-US" dirty="0" smtClean="0"/>
              <a:t>It will have Secondary </a:t>
            </a:r>
            <a:r>
              <a:rPr lang="en-US" dirty="0" err="1" smtClean="0"/>
              <a:t>Namenode</a:t>
            </a:r>
            <a:r>
              <a:rPr lang="en-US" dirty="0" smtClean="0"/>
              <a:t> to help merging FS Image and Edit logs</a:t>
            </a:r>
          </a:p>
          <a:p>
            <a:r>
              <a:rPr lang="en-US" dirty="0" smtClean="0"/>
              <a:t>In HA we will </a:t>
            </a:r>
          </a:p>
          <a:p>
            <a:pPr lvl="1"/>
            <a:r>
              <a:rPr lang="en-US" dirty="0" smtClean="0"/>
              <a:t>Not have Secondary </a:t>
            </a:r>
            <a:r>
              <a:rPr lang="en-US" dirty="0" err="1" smtClean="0"/>
              <a:t>Namenode</a:t>
            </a:r>
            <a:endParaRPr lang="en-US" dirty="0" smtClean="0"/>
          </a:p>
          <a:p>
            <a:pPr lvl="1"/>
            <a:r>
              <a:rPr lang="en-US" dirty="0" smtClean="0"/>
              <a:t>Active and passive </a:t>
            </a:r>
            <a:r>
              <a:rPr lang="en-US" dirty="0" err="1" smtClean="0"/>
              <a:t>namenodes</a:t>
            </a:r>
            <a:endParaRPr lang="en-US" dirty="0" smtClean="0"/>
          </a:p>
          <a:p>
            <a:pPr lvl="1"/>
            <a:r>
              <a:rPr lang="en-US" dirty="0" err="1" smtClean="0"/>
              <a:t>Journalnodes</a:t>
            </a:r>
            <a:r>
              <a:rPr lang="en-US" dirty="0" smtClean="0"/>
              <a:t> to push and apply </a:t>
            </a:r>
            <a:r>
              <a:rPr lang="en-US" dirty="0" err="1" smtClean="0"/>
              <a:t>editlogs</a:t>
            </a:r>
            <a:r>
              <a:rPr lang="en-US" dirty="0" smtClean="0"/>
              <a:t> in real time.</a:t>
            </a:r>
          </a:p>
          <a:p>
            <a:pPr lvl="1"/>
            <a:r>
              <a:rPr lang="en-US" dirty="0" smtClean="0"/>
              <a:t>It requires Zookeeper – a co-ordination service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25</a:t>
            </a:fld>
            <a:endParaRPr lang="en-US"/>
          </a:p>
        </p:txBody>
      </p:sp>
    </p:spTree>
    <p:extLst>
      <p:ext uri="{BB962C8B-B14F-4D97-AF65-F5344CB8AC3E}">
        <p14:creationId xmlns:p14="http://schemas.microsoft.com/office/powerpoint/2010/main" val="3839375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26</a:t>
            </a:fld>
            <a:endParaRPr lang="en-US"/>
          </a:p>
        </p:txBody>
      </p:sp>
      <p:pic>
        <p:nvPicPr>
          <p:cNvPr id="5" name="Picture 2" descr="http://blog.cloudera.com/wp-content/uploads/2012/10/QJM-architecture-draw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447800"/>
            <a:ext cx="5086350"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809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HDFS </a:t>
            </a:r>
            <a:r>
              <a:rPr lang="en-US" dirty="0" err="1" smtClean="0"/>
              <a:t>Namenode</a:t>
            </a:r>
            <a:r>
              <a:rPr lang="en-US" dirty="0" smtClean="0"/>
              <a:t> HA</a:t>
            </a:r>
            <a:endParaRPr lang="en-US" dirty="0"/>
          </a:p>
        </p:txBody>
      </p:sp>
      <p:sp>
        <p:nvSpPr>
          <p:cNvPr id="2" name="Content Placeholder 1"/>
          <p:cNvSpPr>
            <a:spLocks noGrp="1"/>
          </p:cNvSpPr>
          <p:nvPr>
            <p:ph idx="1"/>
          </p:nvPr>
        </p:nvSpPr>
        <p:spPr/>
        <p:txBody>
          <a:bodyPr/>
          <a:lstStyle/>
          <a:p>
            <a:r>
              <a:rPr lang="en-US" dirty="0" smtClean="0"/>
              <a:t>Configure </a:t>
            </a:r>
            <a:r>
              <a:rPr lang="en-US" dirty="0" err="1" smtClean="0"/>
              <a:t>Namenode</a:t>
            </a:r>
            <a:r>
              <a:rPr lang="en-US" dirty="0" smtClean="0"/>
              <a:t> HA using </a:t>
            </a:r>
            <a:r>
              <a:rPr lang="en-US" dirty="0" err="1" smtClean="0"/>
              <a:t>Cloudera</a:t>
            </a:r>
            <a:endParaRPr lang="en-US" dirty="0" smtClean="0"/>
          </a:p>
          <a:p>
            <a:r>
              <a:rPr lang="en-US" dirty="0" smtClean="0"/>
              <a:t>Review parameter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27</a:t>
            </a:fld>
            <a:endParaRPr lang="en-US"/>
          </a:p>
        </p:txBody>
      </p:sp>
    </p:spTree>
    <p:extLst>
      <p:ext uri="{BB962C8B-B14F-4D97-AF65-F5344CB8AC3E}">
        <p14:creationId xmlns:p14="http://schemas.microsoft.com/office/powerpoint/2010/main" val="40913375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daemon processes (</a:t>
            </a:r>
            <a:r>
              <a:rPr lang="en-US" dirty="0" err="1" smtClean="0"/>
              <a:t>Namenode</a:t>
            </a:r>
            <a:r>
              <a:rPr lang="en-US" dirty="0" smtClean="0"/>
              <a:t>, Secondary </a:t>
            </a:r>
            <a:r>
              <a:rPr lang="en-US" dirty="0" err="1" smtClean="0"/>
              <a:t>Namenode</a:t>
            </a:r>
            <a:r>
              <a:rPr lang="en-US" dirty="0" smtClean="0"/>
              <a:t>, </a:t>
            </a:r>
            <a:r>
              <a:rPr lang="en-US" dirty="0" err="1" smtClean="0"/>
              <a:t>Datanode</a:t>
            </a:r>
            <a:r>
              <a:rPr lang="en-US" dirty="0" smtClean="0"/>
              <a:t>)</a:t>
            </a:r>
          </a:p>
          <a:p>
            <a:r>
              <a:rPr lang="en-US" dirty="0" smtClean="0"/>
              <a:t>Commands to stop and start HDFS daemons</a:t>
            </a:r>
          </a:p>
          <a:p>
            <a:r>
              <a:rPr lang="en-US" dirty="0" smtClean="0"/>
              <a:t>Copying data back and forth to HDFS</a:t>
            </a:r>
          </a:p>
          <a:p>
            <a:r>
              <a:rPr lang="en-US" dirty="0" smtClean="0"/>
              <a:t>Understand parameter files and data files </a:t>
            </a:r>
          </a:p>
          <a:p>
            <a:r>
              <a:rPr lang="en-US" dirty="0" smtClean="0"/>
              <a:t>Restore and recovery of </a:t>
            </a:r>
            <a:r>
              <a:rPr lang="en-US" dirty="0" err="1" smtClean="0"/>
              <a:t>Namenode</a:t>
            </a:r>
            <a:endParaRPr lang="en-US" dirty="0" smtClean="0"/>
          </a:p>
          <a:p>
            <a:r>
              <a:rPr lang="en-US" dirty="0" smtClean="0"/>
              <a:t>Important parameters and their defaults (</a:t>
            </a:r>
            <a:r>
              <a:rPr lang="en-US" dirty="0" err="1" smtClean="0"/>
              <a:t>dfs.blocksize</a:t>
            </a:r>
            <a:r>
              <a:rPr lang="en-US" dirty="0" smtClean="0"/>
              <a:t>, </a:t>
            </a:r>
            <a:r>
              <a:rPr lang="en-US" dirty="0" err="1" smtClean="0"/>
              <a:t>dfs.replication</a:t>
            </a:r>
            <a:r>
              <a:rPr lang="en-US" dirty="0" smtClean="0"/>
              <a:t>)</a:t>
            </a:r>
          </a:p>
          <a:p>
            <a:r>
              <a:rPr lang="en-US" dirty="0" err="1" smtClean="0"/>
              <a:t>Namenode</a:t>
            </a:r>
            <a:r>
              <a:rPr lang="en-US" dirty="0" smtClean="0"/>
              <a:t> Web UI</a:t>
            </a:r>
          </a:p>
          <a:p>
            <a:endParaRPr lang="en-US" dirty="0" smtClean="0"/>
          </a:p>
          <a:p>
            <a:endParaRPr lang="en-US" dirty="0"/>
          </a:p>
        </p:txBody>
      </p:sp>
    </p:spTree>
    <p:extLst>
      <p:ext uri="{BB962C8B-B14F-4D97-AF65-F5344CB8AC3E}">
        <p14:creationId xmlns:p14="http://schemas.microsoft.com/office/powerpoint/2010/main" val="41703971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different Hadoop, HDFS and Map Reduce daemons?</a:t>
            </a:r>
          </a:p>
          <a:p>
            <a:r>
              <a:rPr lang="en-US" dirty="0" smtClean="0"/>
              <a:t>How data can be copied in and out of HDFS?</a:t>
            </a:r>
          </a:p>
          <a:p>
            <a:r>
              <a:rPr lang="en-US" dirty="0" smtClean="0"/>
              <a:t>What is Namenode Web UI and what is default port number?</a:t>
            </a:r>
          </a:p>
          <a:p>
            <a:r>
              <a:rPr lang="en-US" dirty="0" smtClean="0"/>
              <a:t>How do you restore and recover </a:t>
            </a:r>
            <a:r>
              <a:rPr lang="en-US" dirty="0" err="1" smtClean="0"/>
              <a:t>namenode</a:t>
            </a:r>
            <a:r>
              <a:rPr lang="en-US" dirty="0" smtClean="0"/>
              <a:t>?</a:t>
            </a:r>
          </a:p>
          <a:p>
            <a:r>
              <a:rPr lang="en-US" dirty="0" smtClean="0"/>
              <a:t>What happens when </a:t>
            </a:r>
            <a:r>
              <a:rPr lang="en-US" dirty="0" err="1" smtClean="0"/>
              <a:t>Namenode</a:t>
            </a:r>
            <a:r>
              <a:rPr lang="en-US" dirty="0" smtClean="0"/>
              <a:t> goes down?</a:t>
            </a:r>
          </a:p>
          <a:p>
            <a:r>
              <a:rPr lang="en-US" dirty="0" smtClean="0"/>
              <a:t>What is </a:t>
            </a:r>
            <a:r>
              <a:rPr lang="en-US" dirty="0" err="1" smtClean="0"/>
              <a:t>Namenode</a:t>
            </a:r>
            <a:r>
              <a:rPr lang="en-US" dirty="0" smtClean="0"/>
              <a:t> HA or Active Passive configuration?</a:t>
            </a:r>
          </a:p>
          <a:p>
            <a:r>
              <a:rPr lang="en-US" dirty="0" smtClean="0"/>
              <a:t>What is fault tolerance and how it is taken care with respect to HDFS?</a:t>
            </a:r>
          </a:p>
          <a:p>
            <a:r>
              <a:rPr lang="en-US" dirty="0" smtClean="0"/>
              <a:t>What is Heartbeat?</a:t>
            </a:r>
          </a:p>
          <a:p>
            <a:r>
              <a:rPr lang="en-US" dirty="0" smtClean="0"/>
              <a:t>How is security handled while setting up </a:t>
            </a:r>
            <a:r>
              <a:rPr lang="en-US" dirty="0" err="1" smtClean="0"/>
              <a:t>Hadoop</a:t>
            </a:r>
            <a:r>
              <a:rPr lang="en-US" dirty="0" smtClean="0"/>
              <a:t> cluster? </a:t>
            </a:r>
            <a:r>
              <a:rPr lang="en-US" smtClean="0"/>
              <a:t>(Kerberos and ACLs)</a:t>
            </a:r>
            <a:endParaRPr lang="en-US" dirty="0" smtClean="0"/>
          </a:p>
          <a:p>
            <a:endParaRPr lang="en-US" dirty="0"/>
          </a:p>
        </p:txBody>
      </p:sp>
    </p:spTree>
    <p:extLst>
      <p:ext uri="{BB962C8B-B14F-4D97-AF65-F5344CB8AC3E}">
        <p14:creationId xmlns:p14="http://schemas.microsoft.com/office/powerpoint/2010/main" val="32376446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idx="1"/>
          </p:nvPr>
        </p:nvSpPr>
        <p:spPr/>
        <p:txBody>
          <a:bodyPr/>
          <a:lstStyle/>
          <a:p>
            <a:r>
              <a:rPr lang="en-US" dirty="0" smtClean="0"/>
              <a:t>In this session we will set up </a:t>
            </a:r>
            <a:r>
              <a:rPr lang="en-US" dirty="0" err="1" smtClean="0"/>
              <a:t>Hadoop</a:t>
            </a:r>
            <a:r>
              <a:rPr lang="en-US" dirty="0" smtClean="0"/>
              <a:t> Core Components using </a:t>
            </a:r>
            <a:r>
              <a:rPr lang="en-US" dirty="0" err="1" smtClean="0"/>
              <a:t>Hortonworks</a:t>
            </a:r>
            <a:r>
              <a:rPr lang="en-US" dirty="0" smtClean="0"/>
              <a:t> Distribution of </a:t>
            </a:r>
            <a:r>
              <a:rPr lang="en-US" dirty="0" err="1" smtClean="0"/>
              <a:t>Hadoop</a:t>
            </a:r>
            <a:r>
              <a:rPr lang="en-US" dirty="0" smtClean="0"/>
              <a:t> eco system. We will use </a:t>
            </a:r>
            <a:r>
              <a:rPr lang="en-US" dirty="0" err="1" smtClean="0"/>
              <a:t>Ambari</a:t>
            </a:r>
            <a:r>
              <a:rPr lang="en-US" dirty="0" smtClean="0"/>
              <a:t> to set up cluster and both HDFS and Map Reduce will be explained in detail.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a:t>
            </a:fld>
            <a:endParaRPr lang="en-US"/>
          </a:p>
        </p:txBody>
      </p:sp>
    </p:spTree>
    <p:extLst>
      <p:ext uri="{BB962C8B-B14F-4D97-AF65-F5344CB8AC3E}">
        <p14:creationId xmlns:p14="http://schemas.microsoft.com/office/powerpoint/2010/main" val="167666622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Map Reduce is misleading term.</a:t>
            </a:r>
          </a:p>
          <a:p>
            <a:pPr lvl="1"/>
            <a:r>
              <a:rPr lang="en-US" dirty="0" smtClean="0"/>
              <a:t>Programming: Map and Reduce function</a:t>
            </a:r>
          </a:p>
          <a:p>
            <a:pPr lvl="1"/>
            <a:r>
              <a:rPr lang="en-US" dirty="0" smtClean="0"/>
              <a:t>Execution: Mapper and Reducer tasks</a:t>
            </a:r>
          </a:p>
          <a:p>
            <a:pPr lvl="1"/>
            <a:r>
              <a:rPr lang="en-US" dirty="0" smtClean="0"/>
              <a:t>It is used in the context of Resource, Job Management as well as development. In this we will only talk about Resource and job management (Execution).</a:t>
            </a:r>
          </a:p>
          <a:p>
            <a:r>
              <a:rPr lang="en-US" dirty="0" smtClean="0"/>
              <a:t>There are 2 ways for job management</a:t>
            </a:r>
          </a:p>
          <a:p>
            <a:pPr lvl="1"/>
            <a:r>
              <a:rPr lang="en-US" dirty="0" smtClean="0"/>
              <a:t>MRv1/"Classic" (legacy and default till before </a:t>
            </a:r>
            <a:r>
              <a:rPr lang="en-US" dirty="0" err="1" smtClean="0"/>
              <a:t>Hadoop</a:t>
            </a:r>
            <a:r>
              <a:rPr lang="en-US" dirty="0" smtClean="0"/>
              <a:t> 2.0)</a:t>
            </a:r>
          </a:p>
          <a:p>
            <a:pPr lvl="1"/>
            <a:r>
              <a:rPr lang="en-US" dirty="0" smtClean="0"/>
              <a:t>MRv2/YARN </a:t>
            </a:r>
          </a:p>
          <a:p>
            <a:pPr lvl="1"/>
            <a:r>
              <a:rPr lang="en-US" dirty="0" smtClean="0"/>
              <a:t>MRv1 is being </a:t>
            </a:r>
            <a:r>
              <a:rPr lang="en-US" dirty="0" err="1" smtClean="0"/>
              <a:t>decommisioned</a:t>
            </a:r>
            <a:r>
              <a:rPr lang="en-US" dirty="0" smtClean="0"/>
              <a:t> and not supported by HDP 2.0 out of the box</a:t>
            </a:r>
          </a:p>
          <a:p>
            <a:pPr lvl="1"/>
            <a:r>
              <a:rPr lang="en-US" dirty="0" smtClean="0"/>
              <a:t>YARN and MRv2 is default in </a:t>
            </a:r>
            <a:r>
              <a:rPr lang="en-US" dirty="0" err="1" smtClean="0"/>
              <a:t>Hadoop</a:t>
            </a:r>
            <a:r>
              <a:rPr lang="en-US" dirty="0" smtClean="0"/>
              <a:t> 2.x in all distributions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30</a:t>
            </a:fld>
            <a:endParaRPr lang="en-US"/>
          </a:p>
        </p:txBody>
      </p:sp>
    </p:spTree>
    <p:extLst>
      <p:ext uri="{BB962C8B-B14F-4D97-AF65-F5344CB8AC3E}">
        <p14:creationId xmlns:p14="http://schemas.microsoft.com/office/powerpoint/2010/main" val="8725701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exactly is Map and Reduce in programming context?</a:t>
            </a:r>
          </a:p>
          <a:p>
            <a:r>
              <a:rPr lang="en-US" dirty="0" smtClean="0"/>
              <a:t>White board to explain </a:t>
            </a:r>
            <a:r>
              <a:rPr lang="en-US" smtClean="0"/>
              <a:t>the concept</a:t>
            </a:r>
            <a:endParaRPr lang="en-US" dirty="0" smtClean="0"/>
          </a:p>
          <a:p>
            <a:pPr lvl="1"/>
            <a:r>
              <a:rPr lang="en-US" dirty="0" smtClean="0"/>
              <a:t>Map</a:t>
            </a:r>
          </a:p>
          <a:p>
            <a:pPr lvl="2"/>
            <a:r>
              <a:rPr lang="en-US" dirty="0" smtClean="0"/>
              <a:t>Reads data from HDFS</a:t>
            </a:r>
          </a:p>
          <a:p>
            <a:pPr lvl="2"/>
            <a:r>
              <a:rPr lang="en-US" dirty="0" smtClean="0"/>
              <a:t>Applies record level transformation, filtering </a:t>
            </a:r>
            <a:r>
              <a:rPr lang="en-US" dirty="0" err="1" smtClean="0"/>
              <a:t>etc</a:t>
            </a:r>
            <a:endParaRPr lang="en-US" dirty="0" smtClean="0"/>
          </a:p>
          <a:p>
            <a:pPr lvl="2"/>
            <a:r>
              <a:rPr lang="en-US" dirty="0" smtClean="0"/>
              <a:t>Converts records into key and value tuples</a:t>
            </a:r>
          </a:p>
          <a:p>
            <a:pPr lvl="1"/>
            <a:r>
              <a:rPr lang="en-US" dirty="0" smtClean="0"/>
              <a:t>Reduce</a:t>
            </a:r>
          </a:p>
          <a:p>
            <a:pPr lvl="2"/>
            <a:r>
              <a:rPr lang="en-US" dirty="0" smtClean="0"/>
              <a:t>Reads output of mapper in the form of key and array of values</a:t>
            </a:r>
          </a:p>
          <a:p>
            <a:pPr lvl="2"/>
            <a:r>
              <a:rPr lang="en-US" dirty="0" smtClean="0"/>
              <a:t>Used for aggregations, joins </a:t>
            </a:r>
            <a:r>
              <a:rPr lang="en-US" dirty="0" err="1" smtClean="0"/>
              <a:t>etc</a:t>
            </a:r>
            <a:endParaRPr lang="en-US" dirty="0" smtClean="0"/>
          </a:p>
          <a:p>
            <a:pPr lvl="2"/>
            <a:r>
              <a:rPr lang="en-US" dirty="0" smtClean="0"/>
              <a:t>Writes data back to HDFS</a:t>
            </a:r>
          </a:p>
          <a:p>
            <a:pPr lvl="1"/>
            <a:r>
              <a:rPr lang="en-US" dirty="0" smtClean="0"/>
              <a:t>Shuffle and Sort</a:t>
            </a:r>
          </a:p>
          <a:p>
            <a:pPr lvl="2"/>
            <a:r>
              <a:rPr lang="en-US" dirty="0" smtClean="0"/>
              <a:t>Intermediate stage between Map and Reduce</a:t>
            </a:r>
          </a:p>
          <a:p>
            <a:pPr lvl="2"/>
            <a:r>
              <a:rPr lang="en-US" dirty="0" smtClean="0"/>
              <a:t>As the phrase suggests data will be shuffled and sorted (partitioned by key, group by key and sort by key)</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31</a:t>
            </a:fld>
            <a:endParaRPr lang="en-US"/>
          </a:p>
        </p:txBody>
      </p:sp>
    </p:spTree>
    <p:extLst>
      <p:ext uri="{BB962C8B-B14F-4D97-AF65-F5344CB8AC3E}">
        <p14:creationId xmlns:p14="http://schemas.microsoft.com/office/powerpoint/2010/main" val="1539526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Job Tracker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80459437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256512922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MRv1 or Classic</a:t>
            </a:r>
            <a:endParaRPr lang="en-US" dirty="0"/>
          </a:p>
          <a:p>
            <a:r>
              <a:rPr lang="en-US" dirty="0"/>
              <a:t>A </a:t>
            </a:r>
            <a:r>
              <a:rPr lang="en-US" dirty="0" smtClean="0"/>
              <a:t>job </a:t>
            </a:r>
            <a:r>
              <a:rPr lang="en-US" dirty="0"/>
              <a:t>management tool which </a:t>
            </a:r>
            <a:r>
              <a:rPr lang="en-US" dirty="0" smtClean="0"/>
              <a:t>do not keep track of resources used by "non map reduce" based tools.</a:t>
            </a:r>
            <a:endParaRPr lang="en-US" dirty="0"/>
          </a:p>
          <a:p>
            <a:r>
              <a:rPr lang="en-US" dirty="0"/>
              <a:t>Daemon Processes</a:t>
            </a:r>
          </a:p>
          <a:p>
            <a:pPr lvl="1"/>
            <a:r>
              <a:rPr lang="en-US" dirty="0"/>
              <a:t>Master -&gt; </a:t>
            </a:r>
            <a:r>
              <a:rPr lang="en-US" dirty="0" smtClean="0"/>
              <a:t>Job Tracker</a:t>
            </a:r>
            <a:endParaRPr lang="en-US" dirty="0"/>
          </a:p>
          <a:p>
            <a:pPr lvl="1"/>
            <a:r>
              <a:rPr lang="en-US" dirty="0"/>
              <a:t>Slave(s) -&gt; </a:t>
            </a:r>
            <a:r>
              <a:rPr lang="en-US" dirty="0" smtClean="0"/>
              <a:t>Task tracker</a:t>
            </a:r>
            <a:endParaRPr lang="en-US" dirty="0"/>
          </a:p>
          <a:p>
            <a:r>
              <a:rPr lang="en-US" dirty="0" smtClean="0"/>
              <a:t>Parameter </a:t>
            </a:r>
            <a:r>
              <a:rPr lang="en-US" dirty="0"/>
              <a:t>Files</a:t>
            </a:r>
          </a:p>
          <a:p>
            <a:pPr lvl="1"/>
            <a:r>
              <a:rPr lang="en-US" dirty="0" err="1" smtClean="0"/>
              <a:t>mapred</a:t>
            </a:r>
            <a:r>
              <a:rPr lang="en-US" dirty="0" err="1"/>
              <a:t>-site.xml</a:t>
            </a:r>
            <a:endParaRPr lang="en-US" dirty="0"/>
          </a:p>
          <a:p>
            <a:r>
              <a:rPr lang="en-US" dirty="0"/>
              <a:t>Apache Web Interfaces</a:t>
            </a:r>
          </a:p>
          <a:p>
            <a:pPr lvl="1"/>
            <a:r>
              <a:rPr lang="en-US" dirty="0" smtClean="0"/>
              <a:t>Job Tracker WI</a:t>
            </a:r>
            <a:endParaRPr lang="en-US" dirty="0"/>
          </a:p>
          <a:p>
            <a:r>
              <a:rPr lang="en-US" dirty="0" smtClean="0"/>
              <a:t>Log </a:t>
            </a:r>
            <a:r>
              <a:rPr lang="en-US" dirty="0"/>
              <a:t>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34</a:t>
            </a:fld>
            <a:endParaRPr lang="en-US"/>
          </a:p>
        </p:txBody>
      </p:sp>
    </p:spTree>
    <p:extLst>
      <p:ext uri="{BB962C8B-B14F-4D97-AF65-F5344CB8AC3E}">
        <p14:creationId xmlns:p14="http://schemas.microsoft.com/office/powerpoint/2010/main" val="140564312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MRv1 or Classic</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MRv1 or Classic is being decommissioned. Hence HDP does not provide as part of typical services. So, demo will be done using </a:t>
            </a:r>
            <a:r>
              <a:rPr lang="en-US" dirty="0" err="1" smtClean="0"/>
              <a:t>Cloudera</a:t>
            </a:r>
            <a:r>
              <a:rPr lang="en-US" dirty="0" smtClean="0"/>
              <a:t> VM</a:t>
            </a:r>
          </a:p>
          <a:p>
            <a:pPr lvl="1"/>
            <a:r>
              <a:rPr lang="en-US" dirty="0" smtClean="0"/>
              <a:t>Configure </a:t>
            </a:r>
            <a:r>
              <a:rPr lang="en-US" dirty="0"/>
              <a:t>Slaves and Master</a:t>
            </a:r>
          </a:p>
          <a:p>
            <a:pPr lvl="1"/>
            <a:r>
              <a:rPr lang="en-US" dirty="0"/>
              <a:t>Parameter files</a:t>
            </a:r>
          </a:p>
          <a:p>
            <a:pPr lvl="1"/>
            <a:r>
              <a:rPr lang="en-US" dirty="0"/>
              <a:t>Understand important parameters</a:t>
            </a:r>
          </a:p>
          <a:p>
            <a:pPr lvl="1"/>
            <a:r>
              <a:rPr lang="en-US" dirty="0"/>
              <a:t>Validation</a:t>
            </a:r>
          </a:p>
          <a:p>
            <a:pPr lvl="1"/>
            <a:r>
              <a:rPr lang="en-US" dirty="0"/>
              <a:t>Verify logs</a:t>
            </a:r>
          </a:p>
          <a:p>
            <a:pPr lvl="1"/>
            <a:r>
              <a:rPr lang="en-US" dirty="0"/>
              <a:t>Understand WI</a:t>
            </a:r>
          </a:p>
          <a:p>
            <a:pPr lvl="1"/>
            <a:r>
              <a:rPr lang="en-US" dirty="0" err="1" smtClean="0"/>
              <a:t>mapreduce</a:t>
            </a:r>
            <a:r>
              <a:rPr lang="en-US" dirty="0" smtClean="0"/>
              <a:t> </a:t>
            </a:r>
            <a:r>
              <a:rPr lang="en-US" dirty="0"/>
              <a:t>CLI</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35</a:t>
            </a:fld>
            <a:endParaRPr lang="en-US"/>
          </a:p>
        </p:txBody>
      </p:sp>
    </p:spTree>
    <p:extLst>
      <p:ext uri="{BB962C8B-B14F-4D97-AF65-F5344CB8AC3E}">
        <p14:creationId xmlns:p14="http://schemas.microsoft.com/office/powerpoint/2010/main" val="346617190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Configure Slaves and </a:t>
            </a:r>
            <a:r>
              <a:rPr lang="en-US" dirty="0" smtClean="0"/>
              <a:t>Master</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Slaves</a:t>
            </a:r>
          </a:p>
          <a:p>
            <a:pPr lvl="1"/>
            <a:r>
              <a:rPr lang="en-US" dirty="0" smtClean="0"/>
              <a:t>Task Trackers</a:t>
            </a:r>
          </a:p>
          <a:p>
            <a:r>
              <a:rPr lang="en-US" dirty="0" smtClean="0"/>
              <a:t>Master</a:t>
            </a:r>
          </a:p>
          <a:p>
            <a:pPr lvl="1"/>
            <a:r>
              <a:rPr lang="en-US" dirty="0" smtClean="0"/>
              <a:t>Job Tracker</a:t>
            </a:r>
          </a:p>
          <a:p>
            <a:r>
              <a:rPr lang="en-US" dirty="0" smtClean="0"/>
              <a:t>Heartbeat</a:t>
            </a:r>
          </a:p>
          <a:p>
            <a:pPr lvl="1"/>
            <a:r>
              <a:rPr lang="en-US" dirty="0" smtClean="0"/>
              <a:t>Task Trackers send frequent heartbeats to Job Tracker.</a:t>
            </a:r>
          </a:p>
          <a:p>
            <a:pPr lvl="1"/>
            <a:r>
              <a:rPr lang="en-US" dirty="0" smtClean="0"/>
              <a:t>Task Tracker also sends the information about resources and usage to Job Tracker as part of Heartbeat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36</a:t>
            </a:fld>
            <a:endParaRPr lang="en-US"/>
          </a:p>
        </p:txBody>
      </p:sp>
    </p:spTree>
    <p:extLst>
      <p:ext uri="{BB962C8B-B14F-4D97-AF65-F5344CB8AC3E}">
        <p14:creationId xmlns:p14="http://schemas.microsoft.com/office/powerpoint/2010/main" val="329825299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Parameter </a:t>
            </a:r>
            <a:r>
              <a:rPr lang="en-US" dirty="0" smtClean="0"/>
              <a:t>files</a:t>
            </a:r>
            <a:endParaRPr lang="en-US" dirty="0"/>
          </a:p>
        </p:txBody>
      </p:sp>
      <p:sp>
        <p:nvSpPr>
          <p:cNvPr id="2" name="Content Placeholder 1"/>
          <p:cNvSpPr>
            <a:spLocks noGrp="1"/>
          </p:cNvSpPr>
          <p:nvPr>
            <p:ph idx="1"/>
          </p:nvPr>
        </p:nvSpPr>
        <p:spPr/>
        <p:txBody>
          <a:bodyPr/>
          <a:lstStyle/>
          <a:p>
            <a:r>
              <a:rPr lang="en-US" dirty="0" err="1" smtClean="0"/>
              <a:t>mapred-site.xml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37</a:t>
            </a:fld>
            <a:endParaRPr lang="en-US"/>
          </a:p>
        </p:txBody>
      </p:sp>
    </p:spTree>
    <p:extLst>
      <p:ext uri="{BB962C8B-B14F-4D97-AF65-F5344CB8AC3E}">
        <p14:creationId xmlns:p14="http://schemas.microsoft.com/office/powerpoint/2010/main" val="13303572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MRv1/Classic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5601663"/>
              </p:ext>
            </p:extLst>
          </p:nvPr>
        </p:nvGraphicFramePr>
        <p:xfrm>
          <a:off x="242048" y="1615116"/>
          <a:ext cx="8723510" cy="4419416"/>
        </p:xfrm>
        <a:graphic>
          <a:graphicData uri="http://schemas.openxmlformats.org/drawingml/2006/table">
            <a:tbl>
              <a:tblPr firstRow="1" bandRow="1">
                <a:tableStyleId>{5C22544A-7EE6-4342-B048-85BDC9FD1C3A}</a:tableStyleId>
              </a:tblPr>
              <a:tblGrid>
                <a:gridCol w="1073420"/>
                <a:gridCol w="2141030"/>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a:t>
                      </a:r>
                      <a:endParaRPr lang="en-US" sz="1000" dirty="0"/>
                    </a:p>
                  </a:txBody>
                  <a:tcPr marL="68580" marR="68580"/>
                </a:tc>
                <a:tc>
                  <a:txBody>
                    <a:bodyPr/>
                    <a:lstStyle/>
                    <a:p>
                      <a:r>
                        <a:rPr lang="en-US" sz="1000" dirty="0" smtClean="0"/>
                        <a:t>&lt;</a:t>
                      </a:r>
                      <a:r>
                        <a:rPr lang="en-US" sz="1000" dirty="0" err="1" smtClean="0"/>
                        <a:t>ip_address</a:t>
                      </a:r>
                      <a:r>
                        <a:rPr lang="en-US" sz="1000" dirty="0" smtClean="0"/>
                        <a:t>&gt;:8021</a:t>
                      </a:r>
                      <a:endParaRPr lang="en-US" sz="1000" dirty="0"/>
                    </a:p>
                  </a:txBody>
                  <a:tcPr marL="68580" marR="68580"/>
                </a:tc>
                <a:tc>
                  <a:txBody>
                    <a:bodyPr/>
                    <a:lstStyle/>
                    <a:p>
                      <a:r>
                        <a:rPr lang="en-US" sz="1000" dirty="0" smtClean="0"/>
                        <a:t>Job Tracker </a:t>
                      </a:r>
                      <a:r>
                        <a:rPr lang="en-US" sz="1000" dirty="0" err="1" smtClean="0"/>
                        <a:t>ip</a:t>
                      </a:r>
                      <a:r>
                        <a:rPr lang="en-US" sz="1000" dirty="0" smtClean="0"/>
                        <a:t> address</a:t>
                      </a:r>
                      <a:r>
                        <a:rPr lang="en-US" sz="1000" baseline="0" dirty="0" smtClean="0"/>
                        <a:t> and port number</a:t>
                      </a:r>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mapred.job.tracker.http.address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&gt;:50030</a:t>
                      </a:r>
                    </a:p>
                  </a:txBody>
                  <a:tcPr marL="68580" marR="68580"/>
                </a:tc>
                <a:tc>
                  <a:txBody>
                    <a:bodyPr/>
                    <a:lstStyle/>
                    <a:p>
                      <a:r>
                        <a:rPr lang="en-US" sz="1000" dirty="0" smtClean="0"/>
                        <a:t>Job tracker web UI </a:t>
                      </a:r>
                      <a:r>
                        <a:rPr lang="en-US" sz="1000" dirty="0" err="1" smtClean="0"/>
                        <a:t>ip</a:t>
                      </a:r>
                      <a:r>
                        <a:rPr lang="en-US" sz="1000" dirty="0" smtClean="0"/>
                        <a:t> address and port</a:t>
                      </a:r>
                      <a:r>
                        <a:rPr lang="en-US" sz="1000" baseline="0" dirty="0" smtClean="0"/>
                        <a: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mapred.system.dir</a:t>
                      </a:r>
                      <a:endParaRPr lang="en-US" sz="1000" dirty="0"/>
                    </a:p>
                  </a:txBody>
                  <a:tcPr marL="68580" marR="68580"/>
                </a:tc>
                <a:tc>
                  <a:txBody>
                    <a:bodyPr/>
                    <a:lstStyle/>
                    <a:p>
                      <a:endParaRPr lang="en-US" sz="1000" dirty="0"/>
                    </a:p>
                  </a:txBody>
                  <a:tcPr marL="68580" marR="68580"/>
                </a:tc>
                <a:tc>
                  <a:txBody>
                    <a:bodyPr/>
                    <a:lstStyle/>
                    <a:p>
                      <a:r>
                        <a:rPr lang="en-US" sz="1000" dirty="0" smtClean="0"/>
                        <a:t>HDFS</a:t>
                      </a:r>
                      <a:r>
                        <a:rPr lang="en-US" sz="1000" baseline="0" dirty="0" smtClean="0"/>
                        <a:t> directory to store Map Reduce control files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mapred.local.dir</a:t>
                      </a:r>
                      <a:endParaRPr lang="en-US" sz="1000" dirty="0"/>
                    </a:p>
                  </a:txBody>
                  <a:tcPr marL="68580" marR="68580"/>
                </a:tc>
                <a:tc>
                  <a:txBody>
                    <a:bodyPr/>
                    <a:lstStyle/>
                    <a:p>
                      <a:endParaRPr lang="en-US" sz="1000" dirty="0"/>
                    </a:p>
                  </a:txBody>
                  <a:tcPr marL="68580" marR="68580"/>
                </a:tc>
                <a:tc>
                  <a:txBody>
                    <a:bodyPr/>
                    <a:lstStyle/>
                    <a:p>
                      <a:r>
                        <a:rPr lang="en-US" sz="1000" dirty="0" smtClean="0"/>
                        <a:t>Local directory to store intermediate data files (map output)</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mapred.jobtracker.taskScheduler</a:t>
                      </a:r>
                      <a:endParaRPr lang="en-US" sz="1000" dirty="0"/>
                    </a:p>
                  </a:txBody>
                  <a:tcPr marL="68580" marR="68580"/>
                </a:tc>
                <a:tc>
                  <a:txBody>
                    <a:bodyPr/>
                    <a:lstStyle/>
                    <a:p>
                      <a:endParaRPr lang="en-US" sz="1000" dirty="0"/>
                    </a:p>
                  </a:txBody>
                  <a:tcPr marL="68580" marR="68580"/>
                </a:tc>
                <a:tc>
                  <a:txBody>
                    <a:bodyPr/>
                    <a:lstStyle/>
                    <a:p>
                      <a:r>
                        <a:rPr lang="en-US" sz="1000" dirty="0" smtClean="0"/>
                        <a:t>Default is FIFO – Fair</a:t>
                      </a:r>
                      <a:r>
                        <a:rPr lang="en-US" sz="1000" baseline="0" dirty="0" smtClean="0"/>
                        <a:t> and Capacity are the viable options for production deployments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mapred.queue.names</a:t>
                      </a:r>
                      <a:endParaRPr lang="en-US" sz="1000" dirty="0"/>
                    </a:p>
                  </a:txBody>
                  <a:tcPr marL="68580" marR="68580"/>
                </a:tc>
                <a:tc>
                  <a:txBody>
                    <a:bodyPr/>
                    <a:lstStyle/>
                    <a:p>
                      <a:r>
                        <a:rPr lang="en-US" sz="1000" dirty="0" smtClean="0"/>
                        <a:t>default</a:t>
                      </a:r>
                      <a:endParaRPr lang="en-US" sz="1000" dirty="0"/>
                    </a:p>
                  </a:txBody>
                  <a:tcPr marL="68580" marR="68580"/>
                </a:tc>
                <a:tc>
                  <a:txBody>
                    <a:bodyPr/>
                    <a:lstStyle/>
                    <a:p>
                      <a:r>
                        <a:rPr lang="en-US" sz="1000" dirty="0" smtClean="0"/>
                        <a:t>Can</a:t>
                      </a:r>
                      <a:r>
                        <a:rPr lang="en-US" sz="1000" baseline="0" dirty="0" smtClean="0"/>
                        <a:t> provide multiple queue names to set priorities while submitting the jobs</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mapred.tasktracker.map.tasks.maximum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 Map slots per task tracker</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smtClean="0">
                          <a:solidFill>
                            <a:schemeClr val="dk1"/>
                          </a:solidFill>
                          <a:latin typeface="+mn-lt"/>
                          <a:ea typeface="+mn-ea"/>
                          <a:cs typeface="+mn-cs"/>
                        </a:rPr>
                        <a:t>mapred.tasktracker.reduce.tasks.maximum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a:t>
                      </a:r>
                      <a:r>
                        <a:rPr lang="en-US" sz="1000" baseline="0" dirty="0" smtClean="0"/>
                        <a:t> </a:t>
                      </a:r>
                      <a:r>
                        <a:rPr lang="en-US" sz="1000" dirty="0" smtClean="0"/>
                        <a:t>Reduce slots per task</a:t>
                      </a:r>
                      <a:r>
                        <a:rPr lang="en-US" sz="1000" baseline="0" dirty="0" smtClean="0"/>
                        <a:t> tracker</a:t>
                      </a:r>
                      <a:endParaRPr lang="en-US" sz="1000" dirty="0"/>
                    </a:p>
                  </a:txBody>
                  <a:tcPr marL="68580" marR="68580"/>
                </a:tc>
              </a:tr>
              <a:tr h="339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smtClean="0"/>
                        <a:t>mapred.reduce.tasks</a:t>
                      </a:r>
                      <a:endParaRPr lang="en-US" sz="1000" dirty="0"/>
                    </a:p>
                  </a:txBody>
                  <a:tcPr marL="68580" marR="68580"/>
                </a:tc>
                <a:tc>
                  <a:txBody>
                    <a:bodyPr/>
                    <a:lstStyle/>
                    <a:p>
                      <a:endParaRPr lang="en-US" sz="1000" dirty="0"/>
                    </a:p>
                  </a:txBody>
                  <a:tcPr marL="68580" marR="68580"/>
                </a:tc>
                <a:tc>
                  <a:txBody>
                    <a:bodyPr/>
                    <a:lstStyle/>
                    <a:p>
                      <a:r>
                        <a:rPr lang="en-US" sz="1000" dirty="0" smtClean="0"/>
                        <a:t>Reduce</a:t>
                      </a:r>
                      <a:r>
                        <a:rPr lang="en-US" sz="1000" baseline="0" dirty="0" smtClean="0"/>
                        <a:t> tasks per job</a:t>
                      </a:r>
                      <a:endParaRPr lang="en-US" sz="1000" dirty="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40323229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a:t>Using WI </a:t>
            </a:r>
            <a:r>
              <a:rPr lang="en-US" dirty="0" smtClean="0"/>
              <a:t>(Job Tracker)</a:t>
            </a:r>
            <a:endParaRPr lang="en-US" dirty="0"/>
          </a:p>
          <a:p>
            <a:r>
              <a:rPr lang="en-US" dirty="0"/>
              <a:t>Using OS commands</a:t>
            </a:r>
          </a:p>
          <a:p>
            <a:r>
              <a:rPr lang="en-US" dirty="0"/>
              <a:t>Using </a:t>
            </a:r>
            <a:r>
              <a:rPr lang="en-US" dirty="0" err="1"/>
              <a:t>Cloudera</a:t>
            </a:r>
            <a:r>
              <a:rPr lang="en-US" dirty="0"/>
              <a:t> Manager</a:t>
            </a:r>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39</a:t>
            </a:fld>
            <a:endParaRPr lang="en-US"/>
          </a:p>
        </p:txBody>
      </p:sp>
    </p:spTree>
    <p:extLst>
      <p:ext uri="{BB962C8B-B14F-4D97-AF65-F5344CB8AC3E}">
        <p14:creationId xmlns:p14="http://schemas.microsoft.com/office/powerpoint/2010/main" val="2466324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2057401"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50" dirty="0" smtClean="0">
                <a:solidFill>
                  <a:schemeClr val="lt1"/>
                </a:solidFill>
                <a:latin typeface="+mn-lt"/>
                <a:ea typeface="+mn-ea"/>
                <a:cs typeface="+mn-cs"/>
              </a:rPr>
              <a:t>Secondary </a:t>
            </a:r>
            <a:r>
              <a:rPr lang="en-US" sz="105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718578692"/>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19"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Verify </a:t>
            </a:r>
            <a:r>
              <a:rPr lang="en-US" dirty="0" smtClean="0"/>
              <a:t>logs</a:t>
            </a:r>
            <a:endParaRPr lang="en-US" dirty="0"/>
          </a:p>
        </p:txBody>
      </p:sp>
      <p:sp>
        <p:nvSpPr>
          <p:cNvPr id="2" name="Content Placeholder 1"/>
          <p:cNvSpPr>
            <a:spLocks noGrp="1"/>
          </p:cNvSpPr>
          <p:nvPr>
            <p:ph idx="1"/>
          </p:nvPr>
        </p:nvSpPr>
        <p:spPr/>
        <p:txBody>
          <a:bodyPr/>
          <a:lstStyle/>
          <a:p>
            <a:r>
              <a:rPr lang="en-US" dirty="0" smtClean="0"/>
              <a:t>Understand log files</a:t>
            </a:r>
          </a:p>
          <a:p>
            <a:r>
              <a:rPr lang="en-US" dirty="0" smtClean="0"/>
              <a:t>Configuring log4j</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40</a:t>
            </a:fld>
            <a:endParaRPr lang="en-US"/>
          </a:p>
        </p:txBody>
      </p:sp>
    </p:spTree>
    <p:extLst>
      <p:ext uri="{BB962C8B-B14F-4D97-AF65-F5344CB8AC3E}">
        <p14:creationId xmlns:p14="http://schemas.microsoft.com/office/powerpoint/2010/main" val="406173876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Understand </a:t>
            </a:r>
            <a:r>
              <a:rPr lang="en-US" dirty="0" smtClean="0"/>
              <a:t>WI</a:t>
            </a:r>
            <a:endParaRPr lang="en-US" dirty="0"/>
          </a:p>
        </p:txBody>
      </p:sp>
      <p:sp>
        <p:nvSpPr>
          <p:cNvPr id="2" name="Content Placeholder 1"/>
          <p:cNvSpPr>
            <a:spLocks noGrp="1"/>
          </p:cNvSpPr>
          <p:nvPr>
            <p:ph idx="1"/>
          </p:nvPr>
        </p:nvSpPr>
        <p:spPr/>
        <p:txBody>
          <a:bodyPr/>
          <a:lstStyle/>
          <a:p>
            <a:r>
              <a:rPr lang="en-US" dirty="0" smtClean="0"/>
              <a:t>Job Tracker WI</a:t>
            </a:r>
          </a:p>
          <a:p>
            <a:r>
              <a:rPr lang="en-US" dirty="0" smtClean="0"/>
              <a:t>Monitor jobs while running</a:t>
            </a:r>
          </a:p>
          <a:p>
            <a:r>
              <a:rPr lang="en-US" dirty="0" smtClean="0"/>
              <a:t>Troubleshooting issues</a:t>
            </a:r>
          </a:p>
          <a:p>
            <a:r>
              <a:rPr lang="en-US" dirty="0" smtClean="0"/>
              <a:t>Understanding task level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41</a:t>
            </a:fld>
            <a:endParaRPr lang="en-US"/>
          </a:p>
        </p:txBody>
      </p:sp>
    </p:spTree>
    <p:extLst>
      <p:ext uri="{BB962C8B-B14F-4D97-AF65-F5344CB8AC3E}">
        <p14:creationId xmlns:p14="http://schemas.microsoft.com/office/powerpoint/2010/main" val="3509841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a:t>
            </a:r>
            <a:r>
              <a:rPr lang="en-US" dirty="0" err="1" smtClean="0"/>
              <a:t>apreduce</a:t>
            </a:r>
            <a:r>
              <a:rPr lang="en-US" dirty="0" smtClean="0"/>
              <a:t> CLI</a:t>
            </a:r>
            <a:endParaRPr lang="en-US" dirty="0"/>
          </a:p>
        </p:txBody>
      </p:sp>
      <p:sp>
        <p:nvSpPr>
          <p:cNvPr id="2" name="Content Placeholder 1"/>
          <p:cNvSpPr>
            <a:spLocks noGrp="1"/>
          </p:cNvSpPr>
          <p:nvPr>
            <p:ph idx="1"/>
          </p:nvPr>
        </p:nvSpPr>
        <p:spPr/>
        <p:txBody>
          <a:bodyPr/>
          <a:lstStyle/>
          <a:p>
            <a:r>
              <a:rPr lang="en-US" dirty="0" err="1" smtClean="0"/>
              <a:t>mapred</a:t>
            </a:r>
            <a:endParaRPr lang="en-US" dirty="0" smtClean="0"/>
          </a:p>
          <a:p>
            <a:pPr lvl="1"/>
            <a:r>
              <a:rPr lang="en-US" dirty="0" smtClean="0"/>
              <a:t>Monitor jobs</a:t>
            </a:r>
          </a:p>
          <a:p>
            <a:pPr lvl="1"/>
            <a:r>
              <a:rPr lang="en-US" dirty="0" smtClean="0"/>
              <a:t>Kill jobs</a:t>
            </a:r>
          </a:p>
          <a:p>
            <a:pPr lvl="1"/>
            <a:r>
              <a:rPr lang="en-US" dirty="0" smtClean="0"/>
              <a:t>Check status of task trackers</a:t>
            </a:r>
          </a:p>
          <a:p>
            <a:pPr lvl="1"/>
            <a:r>
              <a:rPr lang="en-US" dirty="0" err="1" smtClean="0"/>
              <a:t>etc</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42</a:t>
            </a:fld>
            <a:endParaRPr lang="en-US"/>
          </a:p>
        </p:txBody>
      </p:sp>
    </p:spTree>
    <p:extLst>
      <p:ext uri="{BB962C8B-B14F-4D97-AF65-F5344CB8AC3E}">
        <p14:creationId xmlns:p14="http://schemas.microsoft.com/office/powerpoint/2010/main" val="380106283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Heartbeat</a:t>
            </a:r>
            <a:endParaRPr lang="en-US" dirty="0"/>
          </a:p>
        </p:txBody>
      </p:sp>
      <p:sp>
        <p:nvSpPr>
          <p:cNvPr id="3" name="Content Placeholder 2"/>
          <p:cNvSpPr>
            <a:spLocks noGrp="1"/>
          </p:cNvSpPr>
          <p:nvPr>
            <p:ph idx="1"/>
          </p:nvPr>
        </p:nvSpPr>
        <p:spPr/>
        <p:txBody>
          <a:bodyPr/>
          <a:lstStyle/>
          <a:p>
            <a:r>
              <a:rPr lang="en-US" dirty="0" smtClean="0"/>
              <a:t>Task trackers send heartbeat to Job tracker at regular intervals. It helps </a:t>
            </a:r>
            <a:r>
              <a:rPr lang="en-US" dirty="0" err="1" smtClean="0"/>
              <a:t>jobtracker</a:t>
            </a:r>
            <a:endParaRPr lang="en-US" dirty="0" smtClean="0"/>
          </a:p>
          <a:p>
            <a:pPr lvl="1"/>
            <a:r>
              <a:rPr lang="en-US" dirty="0" smtClean="0"/>
              <a:t>To keep track of </a:t>
            </a:r>
            <a:r>
              <a:rPr lang="en-US" dirty="0" err="1" smtClean="0"/>
              <a:t>tasktrackers</a:t>
            </a:r>
            <a:r>
              <a:rPr lang="en-US" dirty="0" smtClean="0"/>
              <a:t> that are alive</a:t>
            </a:r>
          </a:p>
          <a:p>
            <a:pPr lvl="1"/>
            <a:r>
              <a:rPr lang="en-US" dirty="0" smtClean="0"/>
              <a:t>Resource utilization by each of the </a:t>
            </a:r>
            <a:r>
              <a:rPr lang="en-US" dirty="0" err="1" smtClean="0"/>
              <a:t>tasktrackers</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43</a:t>
            </a:fld>
            <a:endParaRPr lang="en-US"/>
          </a:p>
        </p:txBody>
      </p:sp>
    </p:spTree>
    <p:extLst>
      <p:ext uri="{BB962C8B-B14F-4D97-AF65-F5344CB8AC3E}">
        <p14:creationId xmlns:p14="http://schemas.microsoft.com/office/powerpoint/2010/main" val="265038532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(Classic)</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44</a:t>
            </a:fld>
            <a:endParaRPr lang="en-US"/>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324600" y="3200400"/>
            <a:ext cx="1828800" cy="2971800"/>
          </a:xfrm>
          <a:prstGeom prst="rect">
            <a:avLst/>
          </a:prstGeom>
        </p:spPr>
      </p:pic>
    </p:spTree>
    <p:extLst>
      <p:ext uri="{BB962C8B-B14F-4D97-AF65-F5344CB8AC3E}">
        <p14:creationId xmlns:p14="http://schemas.microsoft.com/office/powerpoint/2010/main" val="76120416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 Fault Tolerance</a:t>
            </a:r>
            <a:endParaRPr lang="en-US" dirty="0"/>
          </a:p>
        </p:txBody>
      </p:sp>
      <p:sp>
        <p:nvSpPr>
          <p:cNvPr id="2" name="Content Placeholder 1"/>
          <p:cNvSpPr>
            <a:spLocks noGrp="1"/>
          </p:cNvSpPr>
          <p:nvPr>
            <p:ph idx="1"/>
          </p:nvPr>
        </p:nvSpPr>
        <p:spPr/>
        <p:txBody>
          <a:bodyPr>
            <a:normAutofit lnSpcReduction="10000"/>
          </a:bodyPr>
          <a:lstStyle/>
          <a:p>
            <a:r>
              <a:rPr lang="en-US" sz="1600" dirty="0" err="1">
                <a:latin typeface="Calibri" charset="0"/>
              </a:rPr>
              <a:t>MapReduce</a:t>
            </a:r>
            <a:r>
              <a:rPr lang="en-US" sz="1600" dirty="0">
                <a:latin typeface="Calibri" charset="0"/>
              </a:rPr>
              <a:t> v1 (MRv1) – Fault Tolerance</a:t>
            </a:r>
          </a:p>
          <a:p>
            <a:pPr lvl="1"/>
            <a:r>
              <a:rPr lang="en-US" sz="1400" dirty="0">
                <a:latin typeface="Calibri" charset="0"/>
              </a:rPr>
              <a:t>Task Failure</a:t>
            </a:r>
          </a:p>
          <a:p>
            <a:pPr lvl="2"/>
            <a:r>
              <a:rPr lang="en-US" sz="1200" dirty="0">
                <a:latin typeface="Arial" charset="0"/>
              </a:rPr>
              <a:t>Failed due to bug in mapper/reducer code</a:t>
            </a:r>
          </a:p>
          <a:p>
            <a:pPr lvl="2"/>
            <a:r>
              <a:rPr lang="en-US" sz="1200" dirty="0">
                <a:latin typeface="Arial" charset="0"/>
              </a:rPr>
              <a:t>Bugs in JVM</a:t>
            </a:r>
          </a:p>
          <a:p>
            <a:pPr lvl="2"/>
            <a:r>
              <a:rPr lang="en-US" sz="1200" dirty="0">
                <a:latin typeface="Arial" charset="0"/>
              </a:rPr>
              <a:t>Hung</a:t>
            </a:r>
          </a:p>
          <a:p>
            <a:pPr lvl="2"/>
            <a:r>
              <a:rPr lang="en-US" sz="1200" dirty="0">
                <a:latin typeface="Arial" charset="0"/>
              </a:rPr>
              <a:t>Number of task attempts are controlled by </a:t>
            </a:r>
            <a:r>
              <a:rPr lang="en-US" sz="1200" dirty="0" err="1">
                <a:latin typeface="Arial" charset="0"/>
              </a:rPr>
              <a:t>mapred.map.max.attempts</a:t>
            </a:r>
            <a:r>
              <a:rPr lang="en-US" sz="1200" dirty="0">
                <a:latin typeface="Arial" charset="0"/>
              </a:rPr>
              <a:t>, </a:t>
            </a:r>
            <a:r>
              <a:rPr lang="en-US" sz="1200" dirty="0" err="1">
                <a:latin typeface="Arial" charset="0"/>
              </a:rPr>
              <a:t>mapred.reduce.max.attempts</a:t>
            </a:r>
            <a:r>
              <a:rPr lang="en-US" sz="1200" dirty="0">
                <a:latin typeface="Arial" charset="0"/>
              </a:rPr>
              <a:t> (default 4)</a:t>
            </a:r>
          </a:p>
          <a:p>
            <a:pPr lvl="2"/>
            <a:r>
              <a:rPr lang="en-US" sz="1200" dirty="0">
                <a:latin typeface="Arial" charset="0"/>
              </a:rPr>
              <a:t>If failures of a job can be ignored then use </a:t>
            </a:r>
            <a:r>
              <a:rPr lang="en-US" sz="1200" dirty="0" err="1">
                <a:latin typeface="Arial" charset="0"/>
              </a:rPr>
              <a:t>mapred</a:t>
            </a:r>
            <a:r>
              <a:rPr lang="en-US" sz="1200" dirty="0">
                <a:latin typeface="Arial" charset="0"/>
              </a:rPr>
              <a:t>.*.</a:t>
            </a:r>
            <a:r>
              <a:rPr lang="en-US" sz="1200" dirty="0" err="1">
                <a:latin typeface="Arial" charset="0"/>
              </a:rPr>
              <a:t>max.failures.percent</a:t>
            </a:r>
            <a:r>
              <a:rPr lang="en-US" sz="1200" dirty="0">
                <a:latin typeface="Arial" charset="0"/>
              </a:rPr>
              <a:t> (* =&gt; map/reduce)</a:t>
            </a:r>
          </a:p>
          <a:p>
            <a:pPr lvl="2"/>
            <a:r>
              <a:rPr lang="en-US" sz="1200" dirty="0">
                <a:latin typeface="Arial" charset="0"/>
              </a:rPr>
              <a:t>Speculative execution – enabled by default, multiple tasks might process same data in case of slowness due to failures related to hardware (servers, memory, network </a:t>
            </a:r>
            <a:r>
              <a:rPr lang="en-US" sz="1200" dirty="0" err="1">
                <a:latin typeface="Arial" charset="0"/>
              </a:rPr>
              <a:t>etc</a:t>
            </a:r>
            <a:r>
              <a:rPr lang="en-US" sz="1200" dirty="0">
                <a:latin typeface="Arial" charset="0"/>
              </a:rPr>
              <a:t>)</a:t>
            </a:r>
            <a:endParaRPr lang="en-US" sz="1200" dirty="0">
              <a:latin typeface="Calibri" charset="0"/>
            </a:endParaRPr>
          </a:p>
          <a:p>
            <a:pPr lvl="1"/>
            <a:r>
              <a:rPr lang="en-US" sz="1400" dirty="0">
                <a:latin typeface="Calibri" charset="0"/>
              </a:rPr>
              <a:t>Task Tracker Failure</a:t>
            </a:r>
          </a:p>
          <a:p>
            <a:pPr lvl="2"/>
            <a:r>
              <a:rPr lang="en-US" sz="1200" dirty="0">
                <a:latin typeface="Arial" charset="0"/>
              </a:rPr>
              <a:t>If there are no heartbeats from task tracker to job tracker for 10 minutes, then that task tracker will be removed from the pool</a:t>
            </a:r>
          </a:p>
          <a:p>
            <a:pPr lvl="2"/>
            <a:r>
              <a:rPr lang="en-US" sz="1200" dirty="0">
                <a:latin typeface="Arial" charset="0"/>
              </a:rPr>
              <a:t>If there are too many failures (default 4) for a task tracker, it will be blacklisted - </a:t>
            </a:r>
            <a:r>
              <a:rPr lang="en-US" sz="1200" dirty="0" err="1">
                <a:latin typeface="Arial" charset="0"/>
              </a:rPr>
              <a:t>mapred.max.tracker.blacklists</a:t>
            </a:r>
            <a:endParaRPr lang="en-US" sz="1200" dirty="0">
              <a:latin typeface="Arial" charset="0"/>
            </a:endParaRPr>
          </a:p>
          <a:p>
            <a:pPr lvl="2"/>
            <a:r>
              <a:rPr lang="en-US" sz="1200" dirty="0">
                <a:latin typeface="Arial" charset="0"/>
              </a:rPr>
              <a:t>If there are too many failures (default 4) for a task tracker per job, it will be blacklisted - </a:t>
            </a:r>
            <a:r>
              <a:rPr lang="en-US" sz="1200" dirty="0" err="1">
                <a:latin typeface="Arial" charset="0"/>
              </a:rPr>
              <a:t>mapred.max.tracker.failures</a:t>
            </a:r>
            <a:endParaRPr lang="en-US" sz="1400" dirty="0">
              <a:latin typeface="Calibri" charset="0"/>
            </a:endParaRPr>
          </a:p>
          <a:p>
            <a:pPr lvl="1"/>
            <a:r>
              <a:rPr lang="en-US" sz="1400" dirty="0">
                <a:latin typeface="Calibri" charset="0"/>
              </a:rPr>
              <a:t>Job Tracker Failure</a:t>
            </a:r>
          </a:p>
          <a:p>
            <a:pPr lvl="2"/>
            <a:r>
              <a:rPr lang="en-US" sz="1200" dirty="0">
                <a:latin typeface="Arial" charset="0"/>
              </a:rPr>
              <a:t>Job Tracker is master for scheduling all jobs.</a:t>
            </a:r>
          </a:p>
          <a:p>
            <a:pPr lvl="2"/>
            <a:r>
              <a:rPr lang="en-US" sz="1200" dirty="0">
                <a:latin typeface="Arial" charset="0"/>
              </a:rPr>
              <a:t>Job Tracker is single point of failure</a:t>
            </a:r>
          </a:p>
          <a:p>
            <a:pPr lvl="2"/>
            <a:r>
              <a:rPr lang="en-US" sz="1200" dirty="0">
                <a:latin typeface="Arial" charset="0"/>
              </a:rPr>
              <a:t>No jobs can be </a:t>
            </a:r>
            <a:r>
              <a:rPr lang="en-US" sz="1200" dirty="0" smtClean="0">
                <a:latin typeface="Arial" charset="0"/>
              </a:rPr>
              <a:t>run</a:t>
            </a:r>
            <a:endParaRPr lang="en-US" sz="1200" dirty="0">
              <a:latin typeface="Arial" charset="0"/>
            </a:endParaRPr>
          </a:p>
        </p:txBody>
      </p:sp>
      <p:sp>
        <p:nvSpPr>
          <p:cNvPr id="3" name="Slide Number Placeholder 2"/>
          <p:cNvSpPr>
            <a:spLocks noGrp="1"/>
          </p:cNvSpPr>
          <p:nvPr>
            <p:ph type="sldNum" sz="quarter" idx="12"/>
          </p:nvPr>
        </p:nvSpPr>
        <p:spPr/>
        <p:txBody>
          <a:bodyPr/>
          <a:lstStyle/>
          <a:p>
            <a:fld id="{31E7C4D2-2F11-4011-AB4F-F84DBF4A0B01}" type="slidenum">
              <a:rPr lang="en-US" smtClean="0"/>
              <a:pPr/>
              <a:t>45</a:t>
            </a:fld>
            <a:endParaRPr lang="en-US"/>
          </a:p>
        </p:txBody>
      </p:sp>
    </p:spTree>
    <p:extLst>
      <p:ext uri="{BB962C8B-B14F-4D97-AF65-F5344CB8AC3E}">
        <p14:creationId xmlns:p14="http://schemas.microsoft.com/office/powerpoint/2010/main" val="209307851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Arial" charset="0"/>
              </a:rPr>
              <a:t>Speculative Execution</a:t>
            </a:r>
          </a:p>
        </p:txBody>
      </p:sp>
      <p:sp>
        <p:nvSpPr>
          <p:cNvPr id="59394" name="Content Placeholder 2"/>
          <p:cNvSpPr>
            <a:spLocks noGrp="1"/>
          </p:cNvSpPr>
          <p:nvPr>
            <p:ph idx="1"/>
          </p:nvPr>
        </p:nvSpPr>
        <p:spPr/>
        <p:txBody>
          <a:bodyPr/>
          <a:lstStyle/>
          <a:p>
            <a:pPr eaLnBrk="1" hangingPunct="1"/>
            <a:r>
              <a:rPr lang="en-US" sz="1600">
                <a:latin typeface="Arial" charset="0"/>
              </a:rPr>
              <a:t>What is it?</a:t>
            </a:r>
          </a:p>
          <a:p>
            <a:pPr lvl="1" eaLnBrk="1" hangingPunct="1"/>
            <a:r>
              <a:rPr lang="en-US" sz="1600">
                <a:latin typeface="Arial" charset="0"/>
              </a:rPr>
              <a:t>Initiating duplicate task for long running one. </a:t>
            </a:r>
          </a:p>
          <a:p>
            <a:pPr lvl="1" eaLnBrk="1" hangingPunct="1"/>
            <a:r>
              <a:rPr lang="en-US" sz="1600">
                <a:latin typeface="Arial" charset="0"/>
              </a:rPr>
              <a:t>A large job is not complete until all its mappers and reducers are complete. So if there is one long running task with out much progress, overall job execution time can be higher</a:t>
            </a:r>
          </a:p>
          <a:p>
            <a:pPr eaLnBrk="1" hangingPunct="1"/>
            <a:r>
              <a:rPr lang="en-US" sz="1600">
                <a:latin typeface="Arial" charset="0"/>
              </a:rPr>
              <a:t>How it is enabled?</a:t>
            </a:r>
          </a:p>
          <a:p>
            <a:pPr lvl="1" eaLnBrk="1" hangingPunct="1"/>
            <a:r>
              <a:rPr lang="en-US" sz="1600">
                <a:latin typeface="Arial" charset="0"/>
              </a:rPr>
              <a:t>mapred.map.tasks.</a:t>
            </a:r>
            <a:r>
              <a:rPr lang="en-US" sz="1600" b="1">
                <a:latin typeface="Arial" charset="0"/>
              </a:rPr>
              <a:t>speculative.execution (default true)</a:t>
            </a:r>
          </a:p>
          <a:p>
            <a:pPr lvl="1" eaLnBrk="1" hangingPunct="1"/>
            <a:r>
              <a:rPr lang="en-US" sz="1600">
                <a:latin typeface="Arial" charset="0"/>
              </a:rPr>
              <a:t>mapred.reduce.tasks.</a:t>
            </a:r>
            <a:r>
              <a:rPr lang="en-US" sz="1600" b="1">
                <a:latin typeface="Arial" charset="0"/>
              </a:rPr>
              <a:t>speculative.execution (default true)</a:t>
            </a:r>
          </a:p>
          <a:p>
            <a:pPr lvl="1" eaLnBrk="1" hangingPunct="1"/>
            <a:r>
              <a:rPr lang="en-US" sz="1600">
                <a:latin typeface="Arial" charset="0"/>
              </a:rPr>
              <a:t>yarn.app.mapreduce.am.job.speculator.class</a:t>
            </a:r>
          </a:p>
          <a:p>
            <a:pPr lvl="1" eaLnBrk="1" hangingPunct="1"/>
            <a:r>
              <a:rPr lang="en-US" sz="1600">
                <a:latin typeface="Arial" charset="0"/>
              </a:rPr>
              <a:t>yarn.app.mapreduce.am.job.task.estimator.class</a:t>
            </a:r>
          </a:p>
        </p:txBody>
      </p:sp>
    </p:spTree>
    <p:extLst>
      <p:ext uri="{BB962C8B-B14F-4D97-AF65-F5344CB8AC3E}">
        <p14:creationId xmlns:p14="http://schemas.microsoft.com/office/powerpoint/2010/main" val="3372926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Arial" charset="0"/>
              </a:rPr>
              <a:t>Speculative Execution</a:t>
            </a:r>
          </a:p>
        </p:txBody>
      </p:sp>
      <p:sp>
        <p:nvSpPr>
          <p:cNvPr id="60418" name="Content Placeholder 2"/>
          <p:cNvSpPr>
            <a:spLocks noGrp="1"/>
          </p:cNvSpPr>
          <p:nvPr>
            <p:ph idx="1"/>
          </p:nvPr>
        </p:nvSpPr>
        <p:spPr/>
        <p:txBody>
          <a:bodyPr/>
          <a:lstStyle/>
          <a:p>
            <a:pPr eaLnBrk="1" hangingPunct="1"/>
            <a:r>
              <a:rPr lang="en-US" sz="1600">
                <a:latin typeface="Arial" charset="0"/>
              </a:rPr>
              <a:t>How it works?</a:t>
            </a:r>
          </a:p>
          <a:p>
            <a:pPr marL="685800" lvl="2" indent="-349250" eaLnBrk="1" hangingPunct="1"/>
            <a:r>
              <a:rPr lang="en-US" sz="1600">
                <a:latin typeface="Arial" charset="0"/>
              </a:rPr>
              <a:t>Speculative task will be created (most likely on different node) if a mapper/reducer is taking longer (lets say minute) with out much progress.</a:t>
            </a:r>
          </a:p>
          <a:p>
            <a:pPr marL="685800" lvl="2" indent="-349250" eaLnBrk="1" hangingPunct="1"/>
            <a:r>
              <a:rPr lang="en-US" sz="1600">
                <a:latin typeface="Arial" charset="0"/>
              </a:rPr>
              <a:t>If original task finishes first then speculative task will be killed and vice versa.</a:t>
            </a:r>
          </a:p>
          <a:p>
            <a:pPr eaLnBrk="1" hangingPunct="1"/>
            <a:r>
              <a:rPr lang="en-US" sz="1600">
                <a:latin typeface="Arial" charset="0"/>
              </a:rPr>
              <a:t>What is criteria?</a:t>
            </a:r>
          </a:p>
          <a:p>
            <a:pPr lvl="1" eaLnBrk="1" hangingPunct="1"/>
            <a:r>
              <a:rPr lang="en-US" sz="1400">
                <a:latin typeface="Arial" charset="0"/>
              </a:rPr>
              <a:t>By default it is enabled and it is betterment of a particular job. </a:t>
            </a:r>
          </a:p>
          <a:p>
            <a:pPr lvl="1" eaLnBrk="1" hangingPunct="1"/>
            <a:r>
              <a:rPr lang="en-US" sz="1400">
                <a:latin typeface="Arial" charset="0"/>
              </a:rPr>
              <a:t>As there will be multiple processes for the same task, resource usage can be high. It can impact other jobs on the cluster.</a:t>
            </a:r>
          </a:p>
          <a:p>
            <a:pPr lvl="1" eaLnBrk="1" hangingPunct="1"/>
            <a:r>
              <a:rPr lang="en-US" sz="1400">
                <a:latin typeface="Arial" charset="0"/>
              </a:rPr>
              <a:t>If your cluster capacity is under configured, then it is better to disable speculative execution.</a:t>
            </a:r>
          </a:p>
          <a:p>
            <a:pPr eaLnBrk="1" hangingPunct="1"/>
            <a:r>
              <a:rPr lang="en-US" sz="1600">
                <a:latin typeface="Arial" charset="0"/>
              </a:rPr>
              <a:t>What is it for?</a:t>
            </a:r>
          </a:p>
          <a:p>
            <a:pPr lvl="1" eaLnBrk="1" hangingPunct="1"/>
            <a:r>
              <a:rPr lang="en-US" sz="1600">
                <a:latin typeface="Arial" charset="0"/>
              </a:rPr>
              <a:t>It is mainly for infrastructure/hardware issues – eg: Network, i/o or cpu issues</a:t>
            </a:r>
          </a:p>
          <a:p>
            <a:pPr lvl="1" eaLnBrk="1" hangingPunct="1"/>
            <a:r>
              <a:rPr lang="en-US" sz="1600">
                <a:latin typeface="Arial" charset="0"/>
              </a:rPr>
              <a:t>It is not meant for buggy code</a:t>
            </a:r>
          </a:p>
          <a:p>
            <a:pPr lvl="1" eaLnBrk="1" hangingPunct="1"/>
            <a:endParaRPr lang="en-US">
              <a:latin typeface="Arial" charset="0"/>
            </a:endParaRPr>
          </a:p>
        </p:txBody>
      </p:sp>
    </p:spTree>
    <p:extLst>
      <p:ext uri="{BB962C8B-B14F-4D97-AF65-F5344CB8AC3E}">
        <p14:creationId xmlns:p14="http://schemas.microsoft.com/office/powerpoint/2010/main" val="270524823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 with MRv1</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Single point of failure</a:t>
            </a:r>
          </a:p>
          <a:p>
            <a:r>
              <a:rPr lang="en-US" dirty="0" smtClean="0"/>
              <a:t>Tightly coupled of map reduce</a:t>
            </a:r>
          </a:p>
          <a:p>
            <a:r>
              <a:rPr lang="en-US" dirty="0" smtClean="0"/>
              <a:t>Does not keep track of resources used by other </a:t>
            </a:r>
            <a:r>
              <a:rPr lang="en-US" dirty="0" err="1" smtClean="0"/>
              <a:t>Hadoop</a:t>
            </a:r>
            <a:r>
              <a:rPr lang="en-US" dirty="0" smtClean="0"/>
              <a:t> eco system tools – so not effective when </a:t>
            </a:r>
            <a:r>
              <a:rPr lang="en-US" dirty="0" err="1" smtClean="0"/>
              <a:t>HBase</a:t>
            </a:r>
            <a:r>
              <a:rPr lang="en-US" dirty="0" smtClean="0"/>
              <a:t> or Impala or Spark are running on the same cluster</a:t>
            </a:r>
          </a:p>
          <a:p>
            <a:r>
              <a:rPr lang="en-US" dirty="0" smtClean="0"/>
              <a:t>Under utilization or contention of resources as mappers and reducers are pre-configured</a:t>
            </a:r>
          </a:p>
          <a:p>
            <a:r>
              <a:rPr lang="en-US" dirty="0" smtClean="0"/>
              <a:t>Log files are scattered across all the nodes in the cluster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48</a:t>
            </a:fld>
            <a:endParaRPr lang="en-US"/>
          </a:p>
        </p:txBody>
      </p:sp>
    </p:spTree>
    <p:extLst>
      <p:ext uri="{BB962C8B-B14F-4D97-AF65-F5344CB8AC3E}">
        <p14:creationId xmlns:p14="http://schemas.microsoft.com/office/powerpoint/2010/main" val="35293012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(MRv1)</a:t>
            </a:r>
          </a:p>
        </p:txBody>
      </p:sp>
      <p:sp>
        <p:nvSpPr>
          <p:cNvPr id="21" name="Rectangle 20"/>
          <p:cNvSpPr>
            <a:spLocks noChangeArrowheads="1"/>
          </p:cNvSpPr>
          <p:nvPr/>
        </p:nvSpPr>
        <p:spPr bwMode="auto">
          <a:xfrm>
            <a:off x="1981200" y="1981200"/>
            <a:ext cx="376555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3"/>
          <p:cNvSpPr txBox="1">
            <a:spLocks noChangeArrowheads="1"/>
          </p:cNvSpPr>
          <p:nvPr/>
        </p:nvSpPr>
        <p:spPr bwMode="auto">
          <a:xfrm>
            <a:off x="2270125" y="2225675"/>
            <a:ext cx="1270000" cy="36988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3" name="TextBox 22"/>
          <p:cNvSpPr txBox="1"/>
          <p:nvPr/>
        </p:nvSpPr>
        <p:spPr>
          <a:xfrm>
            <a:off x="2263775" y="2927349"/>
            <a:ext cx="1270000" cy="368300"/>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4" name="TextBox 23"/>
          <p:cNvSpPr txBox="1"/>
          <p:nvPr/>
        </p:nvSpPr>
        <p:spPr>
          <a:xfrm>
            <a:off x="3986212" y="2595561"/>
            <a:ext cx="1487488"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sp>
        <p:nvSpPr>
          <p:cNvPr id="25" name="TextBox 24"/>
          <p:cNvSpPr txBox="1"/>
          <p:nvPr/>
        </p:nvSpPr>
        <p:spPr>
          <a:xfrm>
            <a:off x="6757987" y="3294061"/>
            <a:ext cx="1377950" cy="368300"/>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Job Tracker</a:t>
            </a:r>
          </a:p>
        </p:txBody>
      </p:sp>
      <p:sp>
        <p:nvSpPr>
          <p:cNvPr id="26" name="Rectangle 25"/>
          <p:cNvSpPr>
            <a:spLocks noChangeArrowheads="1"/>
          </p:cNvSpPr>
          <p:nvPr/>
        </p:nvSpPr>
        <p:spPr bwMode="auto">
          <a:xfrm>
            <a:off x="1981200" y="4297362"/>
            <a:ext cx="376555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7" name="TextBox 10"/>
          <p:cNvSpPr txBox="1">
            <a:spLocks noChangeArrowheads="1"/>
          </p:cNvSpPr>
          <p:nvPr/>
        </p:nvSpPr>
        <p:spPr bwMode="auto">
          <a:xfrm>
            <a:off x="2270125" y="4543424"/>
            <a:ext cx="1270000" cy="368300"/>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8" name="TextBox 27"/>
          <p:cNvSpPr txBox="1"/>
          <p:nvPr/>
        </p:nvSpPr>
        <p:spPr>
          <a:xfrm>
            <a:off x="2263775" y="5243511"/>
            <a:ext cx="1270000" cy="369888"/>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9" name="TextBox 28"/>
          <p:cNvSpPr txBox="1"/>
          <p:nvPr/>
        </p:nvSpPr>
        <p:spPr>
          <a:xfrm>
            <a:off x="3986212" y="4911725"/>
            <a:ext cx="1487488"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cxnSp>
        <p:nvCxnSpPr>
          <p:cNvPr id="30" name="Elbow Connector 29"/>
          <p:cNvCxnSpPr>
            <a:cxnSpLocks noChangeShapeType="1"/>
            <a:stCxn id="21" idx="3"/>
            <a:endCxn id="25" idx="1"/>
          </p:cNvCxnSpPr>
          <p:nvPr/>
        </p:nvCxnSpPr>
        <p:spPr bwMode="auto">
          <a:xfrm>
            <a:off x="5746751" y="27384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Elbow Connector 30"/>
          <p:cNvCxnSpPr>
            <a:cxnSpLocks noChangeShapeType="1"/>
            <a:stCxn id="26" idx="3"/>
            <a:endCxn id="25" idx="1"/>
          </p:cNvCxnSpPr>
          <p:nvPr/>
        </p:nvCxnSpPr>
        <p:spPr bwMode="auto">
          <a:xfrm flipV="1">
            <a:off x="5746751" y="3478211"/>
            <a:ext cx="1011237" cy="1576388"/>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688368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52991397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Architecture</a:t>
            </a:r>
            <a:endParaRPr lang="en-US" dirty="0"/>
          </a:p>
        </p:txBody>
      </p:sp>
      <p:sp>
        <p:nvSpPr>
          <p:cNvPr id="2" name="Content Placeholder 1"/>
          <p:cNvSpPr>
            <a:spLocks noGrp="1"/>
          </p:cNvSpPr>
          <p:nvPr>
            <p:ph idx="1"/>
          </p:nvPr>
        </p:nvSpPr>
        <p:spPr/>
        <p:txBody>
          <a:bodyPr>
            <a:normAutofit fontScale="55000" lnSpcReduction="20000"/>
          </a:bodyPr>
          <a:lstStyle/>
          <a:p>
            <a:r>
              <a:rPr lang="en-US" dirty="0" smtClean="0"/>
              <a:t>YARN – Yet Another Resource Negotiator</a:t>
            </a:r>
          </a:p>
          <a:p>
            <a:r>
              <a:rPr lang="en-US" dirty="0" smtClean="0"/>
              <a:t>A generic job management tool which can share resources between "map reduce" based distributed processing tools as well as "non map reduce" based distributed processing tools.</a:t>
            </a:r>
          </a:p>
          <a:p>
            <a:r>
              <a:rPr lang="en-US" dirty="0" smtClean="0"/>
              <a:t>Daemon Processes</a:t>
            </a:r>
          </a:p>
          <a:p>
            <a:pPr lvl="1"/>
            <a:r>
              <a:rPr lang="en-US" dirty="0" smtClean="0"/>
              <a:t>Master -&gt; Resource Manager</a:t>
            </a:r>
          </a:p>
          <a:p>
            <a:pPr lvl="1"/>
            <a:r>
              <a:rPr lang="en-US" dirty="0" smtClean="0"/>
              <a:t>Slave(s) -&gt; Node Managers</a:t>
            </a:r>
          </a:p>
          <a:p>
            <a:pPr lvl="1"/>
            <a:r>
              <a:rPr lang="en-US" dirty="0" err="1" smtClean="0"/>
              <a:t>Apptimeline</a:t>
            </a:r>
            <a:r>
              <a:rPr lang="en-US" dirty="0" smtClean="0"/>
              <a:t> server (application history)</a:t>
            </a:r>
          </a:p>
          <a:p>
            <a:pPr lvl="1"/>
            <a:r>
              <a:rPr lang="en-US" dirty="0" smtClean="0"/>
              <a:t>History server (Map Reduce history)</a:t>
            </a:r>
          </a:p>
          <a:p>
            <a:pPr lvl="1"/>
            <a:r>
              <a:rPr lang="en-US" dirty="0" smtClean="0"/>
              <a:t>Per job Application Master</a:t>
            </a:r>
          </a:p>
          <a:p>
            <a:r>
              <a:rPr lang="en-US" dirty="0" smtClean="0"/>
              <a:t>Parameter Files</a:t>
            </a:r>
          </a:p>
          <a:p>
            <a:pPr lvl="1"/>
            <a:r>
              <a:rPr lang="en-US" dirty="0" smtClean="0"/>
              <a:t>yarn-</a:t>
            </a:r>
            <a:r>
              <a:rPr lang="en-US" dirty="0" err="1" smtClean="0"/>
              <a:t>site.xml</a:t>
            </a:r>
            <a:endParaRPr lang="en-US" dirty="0" smtClean="0"/>
          </a:p>
          <a:p>
            <a:pPr lvl="1"/>
            <a:r>
              <a:rPr lang="en-US" dirty="0" err="1" smtClean="0"/>
              <a:t>mapred-site.xml</a:t>
            </a:r>
            <a:endParaRPr lang="en-US" dirty="0" smtClean="0"/>
          </a:p>
          <a:p>
            <a:r>
              <a:rPr lang="en-US" dirty="0" smtClean="0"/>
              <a:t>Apache Web Interfaces</a:t>
            </a:r>
          </a:p>
          <a:p>
            <a:pPr lvl="1"/>
            <a:r>
              <a:rPr lang="en-US" dirty="0" smtClean="0"/>
              <a:t>Resource Manager WUI</a:t>
            </a:r>
          </a:p>
          <a:p>
            <a:pPr lvl="1"/>
            <a:r>
              <a:rPr lang="en-US" dirty="0" smtClean="0"/>
              <a:t>Application Master WUI</a:t>
            </a:r>
          </a:p>
          <a:p>
            <a:pPr lvl="1"/>
            <a:r>
              <a:rPr lang="en-US" dirty="0" smtClean="0"/>
              <a:t>Job History Server</a:t>
            </a:r>
          </a:p>
          <a:p>
            <a:r>
              <a:rPr lang="en-US" dirty="0" smtClean="0"/>
              <a:t>Log 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50</a:t>
            </a:fld>
            <a:endParaRPr lang="en-US"/>
          </a:p>
        </p:txBody>
      </p:sp>
    </p:spTree>
    <p:extLst>
      <p:ext uri="{BB962C8B-B14F-4D97-AF65-F5344CB8AC3E}">
        <p14:creationId xmlns:p14="http://schemas.microsoft.com/office/powerpoint/2010/main" val="30404414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Node Manager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Resource Manager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16" name="Rectangle 15"/>
          <p:cNvSpPr>
            <a:spLocks noChangeArrowheads="1"/>
          </p:cNvSpPr>
          <p:nvPr/>
        </p:nvSpPr>
        <p:spPr bwMode="auto">
          <a:xfrm>
            <a:off x="2667001" y="35814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00" dirty="0" err="1" smtClean="0">
                <a:solidFill>
                  <a:schemeClr val="lt1"/>
                </a:solidFill>
                <a:latin typeface="+mn-lt"/>
                <a:ea typeface="+mn-ea"/>
                <a:cs typeface="+mn-cs"/>
              </a:rPr>
              <a:t>Apptimeline</a:t>
            </a:r>
            <a:r>
              <a:rPr lang="en-US" sz="1000" dirty="0" smtClean="0">
                <a:solidFill>
                  <a:schemeClr val="lt1"/>
                </a:solidFill>
                <a:latin typeface="+mn-lt"/>
                <a:ea typeface="+mn-ea"/>
                <a:cs typeface="+mn-cs"/>
              </a:rPr>
              <a:t> Server</a:t>
            </a:r>
            <a:endParaRPr lang="en-US" sz="1050" dirty="0">
              <a:solidFill>
                <a:schemeClr val="lt1"/>
              </a:solidFill>
              <a:latin typeface="+mn-lt"/>
              <a:ea typeface="+mn-ea"/>
              <a:cs typeface="+mn-cs"/>
            </a:endParaRPr>
          </a:p>
        </p:txBody>
      </p:sp>
      <p:sp>
        <p:nvSpPr>
          <p:cNvPr id="19" name="Rectangle 18"/>
          <p:cNvSpPr>
            <a:spLocks noChangeArrowheads="1"/>
          </p:cNvSpPr>
          <p:nvPr/>
        </p:nvSpPr>
        <p:spPr bwMode="auto">
          <a:xfrm>
            <a:off x="2743200" y="37338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History Server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46626308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P spid="16" grpId="0" animBg="1"/>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49750688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YARN</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Configure Slaves, Master and other components</a:t>
            </a:r>
          </a:p>
          <a:p>
            <a:pPr lvl="1"/>
            <a:r>
              <a:rPr lang="en-US" dirty="0" smtClean="0"/>
              <a:t>Slaves: </a:t>
            </a:r>
            <a:r>
              <a:rPr lang="en-US" dirty="0" err="1" smtClean="0"/>
              <a:t>Nodemanager</a:t>
            </a:r>
            <a:r>
              <a:rPr lang="en-US" dirty="0" smtClean="0"/>
              <a:t> on all nodes</a:t>
            </a:r>
          </a:p>
          <a:p>
            <a:pPr lvl="1"/>
            <a:r>
              <a:rPr lang="en-US" dirty="0" smtClean="0"/>
              <a:t>Master: </a:t>
            </a:r>
            <a:r>
              <a:rPr lang="en-US" dirty="0" err="1" smtClean="0"/>
              <a:t>Resourcemanager</a:t>
            </a:r>
            <a:r>
              <a:rPr lang="en-US" dirty="0" smtClean="0"/>
              <a:t> on one of the masters</a:t>
            </a:r>
          </a:p>
          <a:p>
            <a:pPr lvl="1"/>
            <a:r>
              <a:rPr lang="en-US" dirty="0" smtClean="0"/>
              <a:t>App timeline server on one of the masters</a:t>
            </a:r>
          </a:p>
          <a:p>
            <a:pPr lvl="1"/>
            <a:r>
              <a:rPr lang="en-US" dirty="0" err="1" smtClean="0"/>
              <a:t>Historyserver</a:t>
            </a:r>
            <a:r>
              <a:rPr lang="en-US" dirty="0" smtClean="0"/>
              <a:t> on one of the masters</a:t>
            </a:r>
          </a:p>
          <a:p>
            <a:r>
              <a:rPr lang="en-US" dirty="0" smtClean="0"/>
              <a:t>Parameter files</a:t>
            </a:r>
          </a:p>
          <a:p>
            <a:r>
              <a:rPr lang="en-US" dirty="0" smtClean="0"/>
              <a:t>Understand important parameters</a:t>
            </a:r>
          </a:p>
          <a:p>
            <a:r>
              <a:rPr lang="en-US" dirty="0" smtClean="0"/>
              <a:t>Validation</a:t>
            </a:r>
          </a:p>
          <a:p>
            <a:r>
              <a:rPr lang="en-US" dirty="0" smtClean="0"/>
              <a:t>Verify logs</a:t>
            </a:r>
          </a:p>
          <a:p>
            <a:r>
              <a:rPr lang="en-US" dirty="0" smtClean="0"/>
              <a:t>Understand WI</a:t>
            </a:r>
          </a:p>
          <a:p>
            <a:r>
              <a:rPr lang="en-US" dirty="0" smtClean="0"/>
              <a:t>Understand YARN and </a:t>
            </a:r>
            <a:r>
              <a:rPr lang="en-US" dirty="0" err="1" smtClean="0"/>
              <a:t>mapreduce</a:t>
            </a:r>
            <a:r>
              <a:rPr lang="en-US" dirty="0" smtClean="0"/>
              <a:t> CLI</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53</a:t>
            </a:fld>
            <a:endParaRPr lang="en-US"/>
          </a:p>
        </p:txBody>
      </p:sp>
    </p:spTree>
    <p:extLst>
      <p:ext uri="{BB962C8B-B14F-4D97-AF65-F5344CB8AC3E}">
        <p14:creationId xmlns:p14="http://schemas.microsoft.com/office/powerpoint/2010/main" val="5470483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lstStyle/>
          <a:p>
            <a:r>
              <a:rPr lang="en-US" dirty="0" smtClean="0"/>
              <a:t>Slaves</a:t>
            </a:r>
          </a:p>
          <a:p>
            <a:pPr lvl="1"/>
            <a:r>
              <a:rPr lang="en-US" dirty="0" err="1" smtClean="0"/>
              <a:t>Nodemanager</a:t>
            </a:r>
            <a:endParaRPr lang="en-US" dirty="0" smtClean="0"/>
          </a:p>
          <a:p>
            <a:r>
              <a:rPr lang="en-US" dirty="0" smtClean="0"/>
              <a:t>Masters</a:t>
            </a:r>
          </a:p>
          <a:p>
            <a:pPr lvl="1"/>
            <a:r>
              <a:rPr lang="en-US" dirty="0" err="1" smtClean="0"/>
              <a:t>Resourcemanager</a:t>
            </a:r>
            <a:endParaRPr lang="en-US" dirty="0" smtClean="0"/>
          </a:p>
          <a:p>
            <a:r>
              <a:rPr lang="en-US" dirty="0" smtClean="0"/>
              <a:t>App timeline server</a:t>
            </a:r>
          </a:p>
          <a:p>
            <a:r>
              <a:rPr lang="en-US" dirty="0" smtClean="0"/>
              <a:t>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54</a:t>
            </a:fld>
            <a:endParaRPr lang="en-US"/>
          </a:p>
        </p:txBody>
      </p:sp>
    </p:spTree>
    <p:extLst>
      <p:ext uri="{BB962C8B-B14F-4D97-AF65-F5344CB8AC3E}">
        <p14:creationId xmlns:p14="http://schemas.microsoft.com/office/powerpoint/2010/main" val="18738578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files</a:t>
            </a:r>
            <a:endParaRPr lang="en-US" dirty="0"/>
          </a:p>
        </p:txBody>
      </p:sp>
      <p:sp>
        <p:nvSpPr>
          <p:cNvPr id="2" name="Content Placeholder 1"/>
          <p:cNvSpPr>
            <a:spLocks noGrp="1"/>
          </p:cNvSpPr>
          <p:nvPr>
            <p:ph idx="1"/>
          </p:nvPr>
        </p:nvSpPr>
        <p:spPr/>
        <p:txBody>
          <a:bodyPr/>
          <a:lstStyle/>
          <a:p>
            <a:r>
              <a:rPr lang="en-US" dirty="0" smtClean="0"/>
              <a:t>yarn-</a:t>
            </a:r>
            <a:r>
              <a:rPr lang="en-US" dirty="0" err="1" smtClean="0"/>
              <a:t>site.xml</a:t>
            </a:r>
            <a:endParaRPr lang="en-US" dirty="0" smtClean="0"/>
          </a:p>
          <a:p>
            <a:pPr lvl="1"/>
            <a:r>
              <a:rPr lang="en-US" dirty="0" smtClean="0"/>
              <a:t>Parameters related to YARN</a:t>
            </a:r>
          </a:p>
          <a:p>
            <a:r>
              <a:rPr lang="en-US" dirty="0" err="1" smtClean="0"/>
              <a:t>mapred-site.xml</a:t>
            </a:r>
            <a:endParaRPr lang="en-US" dirty="0" smtClean="0"/>
          </a:p>
          <a:p>
            <a:pPr lvl="1"/>
            <a:r>
              <a:rPr lang="en-US" dirty="0" smtClean="0"/>
              <a:t>Parameters related to Map Reduce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55</a:t>
            </a:fld>
            <a:endParaRPr lang="en-US"/>
          </a:p>
        </p:txBody>
      </p:sp>
    </p:spTree>
    <p:extLst>
      <p:ext uri="{BB962C8B-B14F-4D97-AF65-F5344CB8AC3E}">
        <p14:creationId xmlns:p14="http://schemas.microsoft.com/office/powerpoint/2010/main" val="114596221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072063627"/>
              </p:ext>
            </p:extLst>
          </p:nvPr>
        </p:nvGraphicFramePr>
        <p:xfrm>
          <a:off x="139178" y="1547720"/>
          <a:ext cx="8854622" cy="39325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105585328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356961"/>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err="1" smtClean="0"/>
                        <a:t>mapreduce.input.fileinputformat.split.minsize</a:t>
                      </a:r>
                      <a:endParaRPr lang="en-US" sz="1000" dirty="0"/>
                    </a:p>
                  </a:txBody>
                  <a:tcPr marL="68580" marR="68580"/>
                </a:tc>
                <a:tc>
                  <a:txBody>
                    <a:bodyPr/>
                    <a:lstStyle/>
                    <a:p>
                      <a:r>
                        <a:rPr lang="en-US" sz="1000" dirty="0" smtClean="0"/>
                        <a:t>0</a:t>
                      </a:r>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213130905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Run the job</a:t>
            </a:r>
          </a:p>
          <a:p>
            <a:r>
              <a:rPr lang="en-US" dirty="0" smtClean="0"/>
              <a:t>Using </a:t>
            </a:r>
            <a:r>
              <a:rPr lang="en-US" dirty="0"/>
              <a:t>WI </a:t>
            </a:r>
            <a:r>
              <a:rPr lang="en-US" dirty="0" smtClean="0"/>
              <a:t>(Resource Manager, Application Master and Job History Server)</a:t>
            </a:r>
            <a:endParaRPr lang="en-US" dirty="0"/>
          </a:p>
          <a:p>
            <a:r>
              <a:rPr lang="en-US" dirty="0"/>
              <a:t>Using OS commands</a:t>
            </a:r>
          </a:p>
          <a:p>
            <a:r>
              <a:rPr lang="en-US" dirty="0"/>
              <a:t>Using </a:t>
            </a:r>
            <a:r>
              <a:rPr lang="en-US" dirty="0" err="1" smtClean="0"/>
              <a:t>Ambari</a:t>
            </a:r>
            <a:r>
              <a:rPr lang="en-US" dirty="0" smtClean="0"/>
              <a:t> or </a:t>
            </a:r>
            <a:r>
              <a:rPr lang="en-US" dirty="0" err="1" smtClean="0"/>
              <a:t>Cloudera</a:t>
            </a:r>
            <a:r>
              <a:rPr lang="en-US" dirty="0" smtClean="0"/>
              <a:t> Manager</a:t>
            </a:r>
            <a:endParaRPr lang="en-US" dirty="0"/>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58</a:t>
            </a:fld>
            <a:endParaRPr lang="en-US"/>
          </a:p>
        </p:txBody>
      </p:sp>
    </p:spTree>
    <p:extLst>
      <p:ext uri="{BB962C8B-B14F-4D97-AF65-F5344CB8AC3E}">
        <p14:creationId xmlns:p14="http://schemas.microsoft.com/office/powerpoint/2010/main" val="141306182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Verify logs</a:t>
            </a:r>
            <a:endParaRPr lang="en-US" dirty="0"/>
          </a:p>
        </p:txBody>
      </p:sp>
      <p:sp>
        <p:nvSpPr>
          <p:cNvPr id="2" name="Content Placeholder 1"/>
          <p:cNvSpPr>
            <a:spLocks noGrp="1"/>
          </p:cNvSpPr>
          <p:nvPr>
            <p:ph idx="1"/>
          </p:nvPr>
        </p:nvSpPr>
        <p:spPr/>
        <p:txBody>
          <a:bodyPr/>
          <a:lstStyle/>
          <a:p>
            <a:r>
              <a:rPr lang="en-US" dirty="0" smtClean="0"/>
              <a:t>While jobs are running</a:t>
            </a:r>
          </a:p>
          <a:p>
            <a:r>
              <a:rPr lang="en-US" dirty="0" smtClean="0"/>
              <a:t>Using Job 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59</a:t>
            </a:fld>
            <a:endParaRPr lang="en-US"/>
          </a:p>
        </p:txBody>
      </p:sp>
    </p:spTree>
    <p:extLst>
      <p:ext uri="{BB962C8B-B14F-4D97-AF65-F5344CB8AC3E}">
        <p14:creationId xmlns:p14="http://schemas.microsoft.com/office/powerpoint/2010/main" val="28215316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HDFS – </a:t>
            </a:r>
            <a:r>
              <a:rPr lang="en-US" dirty="0" err="1" smtClean="0"/>
              <a:t>Hadoop</a:t>
            </a:r>
            <a:r>
              <a:rPr lang="en-US" dirty="0" smtClean="0"/>
              <a:t> Distributed File System (Storage)</a:t>
            </a:r>
          </a:p>
          <a:p>
            <a:r>
              <a:rPr lang="en-US" dirty="0" smtClean="0"/>
              <a:t>Daemon Processes</a:t>
            </a:r>
          </a:p>
          <a:p>
            <a:pPr lvl="1"/>
            <a:r>
              <a:rPr lang="en-US" dirty="0" smtClean="0"/>
              <a:t>Slaves: </a:t>
            </a:r>
            <a:r>
              <a:rPr lang="en-US" dirty="0" err="1" smtClean="0"/>
              <a:t>Datanodes</a:t>
            </a:r>
            <a:endParaRPr lang="en-US" dirty="0" smtClean="0"/>
          </a:p>
          <a:p>
            <a:pPr lvl="1"/>
            <a:r>
              <a:rPr lang="en-US" dirty="0" smtClean="0"/>
              <a:t>Masters: </a:t>
            </a:r>
            <a:r>
              <a:rPr lang="en-US" dirty="0" err="1" smtClean="0"/>
              <a:t>Namenode</a:t>
            </a:r>
            <a:r>
              <a:rPr lang="en-US" dirty="0" smtClean="0"/>
              <a:t>(s) and Secondary </a:t>
            </a:r>
            <a:r>
              <a:rPr lang="en-US" dirty="0" err="1" smtClean="0"/>
              <a:t>Namenode</a:t>
            </a:r>
            <a:endParaRPr lang="en-US" dirty="0" smtClean="0"/>
          </a:p>
          <a:p>
            <a:r>
              <a:rPr lang="en-US" dirty="0" smtClean="0"/>
              <a:t>Parameter Files</a:t>
            </a:r>
          </a:p>
          <a:p>
            <a:pPr lvl="1"/>
            <a:r>
              <a:rPr lang="en-US" dirty="0" smtClean="0"/>
              <a:t>core-</a:t>
            </a:r>
            <a:r>
              <a:rPr lang="en-US" dirty="0" err="1" smtClean="0"/>
              <a:t>site.xml</a:t>
            </a:r>
            <a:endParaRPr lang="en-US" dirty="0" smtClean="0"/>
          </a:p>
          <a:p>
            <a:pPr lvl="1"/>
            <a:r>
              <a:rPr lang="en-US" dirty="0" err="1" smtClean="0"/>
              <a:t>hdfs-site.xml</a:t>
            </a:r>
            <a:endParaRPr lang="en-US" dirty="0" smtClean="0"/>
          </a:p>
          <a:p>
            <a:r>
              <a:rPr lang="en-US" dirty="0" smtClean="0"/>
              <a:t>Apache Web Interfaces</a:t>
            </a:r>
          </a:p>
          <a:p>
            <a:pPr lvl="1"/>
            <a:r>
              <a:rPr lang="en-US" dirty="0" err="1" smtClean="0"/>
              <a:t>Namenode</a:t>
            </a:r>
            <a:r>
              <a:rPr lang="en-US" dirty="0" smtClean="0"/>
              <a:t> WUI</a:t>
            </a:r>
          </a:p>
          <a:p>
            <a:pPr lvl="1"/>
            <a:r>
              <a:rPr lang="en-US" dirty="0" err="1" smtClean="0"/>
              <a:t>Datanode</a:t>
            </a:r>
            <a:r>
              <a:rPr lang="en-US" dirty="0" smtClean="0"/>
              <a:t> WUI</a:t>
            </a:r>
          </a:p>
          <a:p>
            <a:r>
              <a:rPr lang="en-US" dirty="0" smtClean="0"/>
              <a:t>Log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a:t>
            </a:fld>
            <a:endParaRPr lang="en-US"/>
          </a:p>
        </p:txBody>
      </p:sp>
    </p:spTree>
    <p:extLst>
      <p:ext uri="{BB962C8B-B14F-4D97-AF65-F5344CB8AC3E}">
        <p14:creationId xmlns:p14="http://schemas.microsoft.com/office/powerpoint/2010/main" val="176842743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 WI</a:t>
            </a:r>
            <a:endParaRPr lang="en-US" dirty="0"/>
          </a:p>
        </p:txBody>
      </p:sp>
      <p:sp>
        <p:nvSpPr>
          <p:cNvPr id="2" name="Content Placeholder 1"/>
          <p:cNvSpPr>
            <a:spLocks noGrp="1"/>
          </p:cNvSpPr>
          <p:nvPr>
            <p:ph idx="1"/>
          </p:nvPr>
        </p:nvSpPr>
        <p:spPr/>
        <p:txBody>
          <a:bodyPr/>
          <a:lstStyle/>
          <a:p>
            <a:r>
              <a:rPr lang="en-US" dirty="0" smtClean="0"/>
              <a:t>Resource Manager WI</a:t>
            </a:r>
          </a:p>
          <a:p>
            <a:r>
              <a:rPr lang="en-US" dirty="0" smtClean="0"/>
              <a:t>Job History WI</a:t>
            </a:r>
          </a:p>
          <a:p>
            <a:r>
              <a:rPr lang="en-US" dirty="0" smtClean="0"/>
              <a:t>Per job application master WI</a:t>
            </a:r>
          </a:p>
          <a:p>
            <a:r>
              <a:rPr lang="en-US" dirty="0" err="1" smtClean="0"/>
              <a:t>Ambari</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60</a:t>
            </a:fld>
            <a:endParaRPr lang="en-US"/>
          </a:p>
        </p:txBody>
      </p:sp>
    </p:spTree>
    <p:extLst>
      <p:ext uri="{BB962C8B-B14F-4D97-AF65-F5344CB8AC3E}">
        <p14:creationId xmlns:p14="http://schemas.microsoft.com/office/powerpoint/2010/main" val="23007356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and </a:t>
            </a:r>
            <a:r>
              <a:rPr lang="en-US" dirty="0" err="1" smtClean="0"/>
              <a:t>Mapred</a:t>
            </a:r>
            <a:r>
              <a:rPr lang="en-US" dirty="0" smtClean="0"/>
              <a:t> WI</a:t>
            </a:r>
            <a:endParaRPr lang="en-US" dirty="0"/>
          </a:p>
        </p:txBody>
      </p:sp>
      <p:sp>
        <p:nvSpPr>
          <p:cNvPr id="2" name="Content Placeholder 1"/>
          <p:cNvSpPr>
            <a:spLocks noGrp="1"/>
          </p:cNvSpPr>
          <p:nvPr>
            <p:ph idx="1"/>
          </p:nvPr>
        </p:nvSpPr>
        <p:spPr/>
        <p:txBody>
          <a:bodyPr/>
          <a:lstStyle/>
          <a:p>
            <a:r>
              <a:rPr lang="en-US" dirty="0" smtClean="0"/>
              <a:t>Run a job</a:t>
            </a:r>
          </a:p>
          <a:p>
            <a:r>
              <a:rPr lang="en-US" dirty="0" smtClean="0"/>
              <a:t>Monitor while job is running</a:t>
            </a:r>
          </a:p>
          <a:p>
            <a:r>
              <a:rPr lang="en-US" dirty="0" smtClean="0"/>
              <a:t>Evaluate results once job is completed (Job History server)</a:t>
            </a:r>
          </a:p>
          <a:p>
            <a:r>
              <a:rPr lang="en-US" dirty="0" smtClean="0"/>
              <a:t>Importance of </a:t>
            </a:r>
            <a:r>
              <a:rPr lang="en-US" dirty="0" err="1" smtClean="0"/>
              <a:t>job.xml</a:t>
            </a:r>
            <a:r>
              <a:rPr lang="en-US" dirty="0" smtClean="0"/>
              <a:t> for every job</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61</a:t>
            </a:fld>
            <a:endParaRPr lang="en-US"/>
          </a:p>
        </p:txBody>
      </p:sp>
    </p:spTree>
    <p:extLst>
      <p:ext uri="{BB962C8B-B14F-4D97-AF65-F5344CB8AC3E}">
        <p14:creationId xmlns:p14="http://schemas.microsoft.com/office/powerpoint/2010/main" val="347625141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(YARN)</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62</a:t>
            </a:fld>
            <a:endParaRPr lang="en-US"/>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138" y="1400175"/>
            <a:ext cx="79597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02099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a:t>
            </a:r>
            <a:r>
              <a:rPr lang="en-US" altLang="en-US" dirty="0"/>
              <a:t>MRv2/YARN)</a:t>
            </a:r>
          </a:p>
        </p:txBody>
      </p:sp>
      <p:pic>
        <p:nvPicPr>
          <p:cNvPr id="593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451" y="1595438"/>
            <a:ext cx="5855494"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8681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 Fault Tolerance</a:t>
            </a:r>
            <a:endParaRPr lang="en-US" dirty="0"/>
          </a:p>
        </p:txBody>
      </p:sp>
      <p:sp>
        <p:nvSpPr>
          <p:cNvPr id="2" name="Content Placeholder 1"/>
          <p:cNvSpPr>
            <a:spLocks noGrp="1"/>
          </p:cNvSpPr>
          <p:nvPr>
            <p:ph idx="1"/>
          </p:nvPr>
        </p:nvSpPr>
        <p:spPr/>
        <p:txBody>
          <a:bodyPr/>
          <a:lstStyle/>
          <a:p>
            <a:r>
              <a:rPr lang="en-US" sz="2000" dirty="0" err="1">
                <a:latin typeface="Calibri" charset="0"/>
              </a:rPr>
              <a:t>MapReduce</a:t>
            </a:r>
            <a:r>
              <a:rPr lang="en-US" sz="2000" dirty="0">
                <a:latin typeface="Calibri" charset="0"/>
              </a:rPr>
              <a:t> v2 (MRv2/YARN) – Fault Tolerance</a:t>
            </a:r>
          </a:p>
          <a:p>
            <a:pPr lvl="1"/>
            <a:r>
              <a:rPr lang="en-US" sz="1800" dirty="0">
                <a:latin typeface="Calibri" charset="0"/>
              </a:rPr>
              <a:t>Task Failure (mostly same as classic/MRv1)</a:t>
            </a:r>
          </a:p>
          <a:p>
            <a:pPr lvl="1"/>
            <a:r>
              <a:rPr lang="en-US" sz="1800" dirty="0">
                <a:latin typeface="Calibri" charset="0"/>
              </a:rPr>
              <a:t>Application Master Failure</a:t>
            </a:r>
          </a:p>
          <a:p>
            <a:pPr lvl="2"/>
            <a:r>
              <a:rPr lang="en-US" sz="1600" dirty="0">
                <a:latin typeface="Arial" charset="0"/>
                <a:cs typeface="Arial" charset="0"/>
              </a:rPr>
              <a:t>If application master is failed that means a job is failed. It can be controlled by </a:t>
            </a:r>
            <a:r>
              <a:rPr lang="en-US" sz="1600" dirty="0" err="1">
                <a:latin typeface="Arial" charset="0"/>
                <a:cs typeface="Arial" charset="0"/>
              </a:rPr>
              <a:t>yarn.resourcemanager.am.max.retries</a:t>
            </a:r>
            <a:r>
              <a:rPr lang="en-US" sz="1600" dirty="0">
                <a:latin typeface="Arial" charset="0"/>
                <a:cs typeface="Arial" charset="0"/>
              </a:rPr>
              <a:t> (default 1)</a:t>
            </a:r>
          </a:p>
          <a:p>
            <a:pPr lvl="1"/>
            <a:r>
              <a:rPr lang="en-US" sz="1800" dirty="0">
                <a:latin typeface="Calibri" charset="0"/>
              </a:rPr>
              <a:t>Node Manager Failure</a:t>
            </a:r>
          </a:p>
          <a:p>
            <a:pPr lvl="2"/>
            <a:r>
              <a:rPr lang="en-US" sz="1600" dirty="0">
                <a:latin typeface="Arial" charset="0"/>
                <a:cs typeface="Arial" charset="0"/>
              </a:rPr>
              <a:t>If there are no heartbeats from Node Manager to Resource Manager for 10 minutes (default), then that </a:t>
            </a:r>
            <a:r>
              <a:rPr lang="en-US" sz="1600" dirty="0" smtClean="0">
                <a:latin typeface="Arial" charset="0"/>
                <a:cs typeface="Arial" charset="0"/>
              </a:rPr>
              <a:t>Node Manager </a:t>
            </a:r>
            <a:r>
              <a:rPr lang="en-US" sz="1600" dirty="0">
                <a:latin typeface="Arial" charset="0"/>
                <a:cs typeface="Arial" charset="0"/>
              </a:rPr>
              <a:t>will be removed from the pool</a:t>
            </a:r>
          </a:p>
          <a:p>
            <a:pPr lvl="1"/>
            <a:r>
              <a:rPr lang="en-US" sz="1800" dirty="0">
                <a:latin typeface="Calibri" charset="0"/>
              </a:rPr>
              <a:t>Resource Manager Failure</a:t>
            </a:r>
          </a:p>
          <a:p>
            <a:pPr lvl="2"/>
            <a:r>
              <a:rPr lang="en-US" sz="1600" dirty="0">
                <a:latin typeface="Arial" charset="0"/>
                <a:cs typeface="Arial" charset="0"/>
              </a:rPr>
              <a:t>Although probability of Resource Manager failure is relatively low, no jobs can be submitted until RM is brought back up and running. </a:t>
            </a:r>
          </a:p>
          <a:p>
            <a:pPr lvl="2"/>
            <a:r>
              <a:rPr lang="en-US" sz="1600" dirty="0">
                <a:latin typeface="Arial" charset="0"/>
                <a:cs typeface="Arial" charset="0"/>
              </a:rPr>
              <a:t>High availability can be configured in YARN which means there will be multiple RM running in the cluster. There is no high availability in MRv1 </a:t>
            </a:r>
            <a:r>
              <a:rPr lang="en-US" sz="1600" b="1" dirty="0">
                <a:latin typeface="Arial" charset="0"/>
                <a:cs typeface="Arial" charset="0"/>
              </a:rPr>
              <a:t>(only one job tracker)</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64</a:t>
            </a:fld>
            <a:endParaRPr lang="en-US"/>
          </a:p>
        </p:txBody>
      </p:sp>
    </p:spTree>
    <p:extLst>
      <p:ext uri="{BB962C8B-B14F-4D97-AF65-F5344CB8AC3E}">
        <p14:creationId xmlns:p14="http://schemas.microsoft.com/office/powerpoint/2010/main" val="290845652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(MRv2/YARN)</a:t>
            </a:r>
          </a:p>
        </p:txBody>
      </p:sp>
      <p:sp>
        <p:nvSpPr>
          <p:cNvPr id="14" name="Rectangle 13"/>
          <p:cNvSpPr>
            <a:spLocks noChangeArrowheads="1"/>
          </p:cNvSpPr>
          <p:nvPr/>
        </p:nvSpPr>
        <p:spPr bwMode="auto">
          <a:xfrm>
            <a:off x="685800" y="2133600"/>
            <a:ext cx="487680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16" name="TextBox 3"/>
          <p:cNvSpPr txBox="1">
            <a:spLocks noChangeArrowheads="1"/>
          </p:cNvSpPr>
          <p:nvPr/>
        </p:nvSpPr>
        <p:spPr bwMode="auto">
          <a:xfrm>
            <a:off x="757237" y="2695575"/>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18" name="TextBox 17"/>
          <p:cNvSpPr txBox="1"/>
          <p:nvPr/>
        </p:nvSpPr>
        <p:spPr>
          <a:xfrm>
            <a:off x="2151062" y="2790825"/>
            <a:ext cx="1270000" cy="338137"/>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19" name="TextBox 18"/>
          <p:cNvSpPr txBox="1"/>
          <p:nvPr/>
        </p:nvSpPr>
        <p:spPr>
          <a:xfrm>
            <a:off x="3614738" y="2747961"/>
            <a:ext cx="1674813"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sp>
        <p:nvSpPr>
          <p:cNvPr id="20" name="TextBox 19"/>
          <p:cNvSpPr txBox="1"/>
          <p:nvPr/>
        </p:nvSpPr>
        <p:spPr>
          <a:xfrm>
            <a:off x="6573837" y="3446461"/>
            <a:ext cx="2044700" cy="369888"/>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Resource Manager</a:t>
            </a:r>
          </a:p>
        </p:txBody>
      </p:sp>
      <p:sp>
        <p:nvSpPr>
          <p:cNvPr id="21" name="Rectangle 20"/>
          <p:cNvSpPr>
            <a:spLocks noChangeArrowheads="1"/>
          </p:cNvSpPr>
          <p:nvPr/>
        </p:nvSpPr>
        <p:spPr bwMode="auto">
          <a:xfrm>
            <a:off x="685800" y="4449762"/>
            <a:ext cx="487680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10"/>
          <p:cNvSpPr txBox="1">
            <a:spLocks noChangeArrowheads="1"/>
          </p:cNvSpPr>
          <p:nvPr/>
        </p:nvSpPr>
        <p:spPr bwMode="auto">
          <a:xfrm>
            <a:off x="787400" y="5027612"/>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23" name="TextBox 22"/>
          <p:cNvSpPr txBox="1"/>
          <p:nvPr/>
        </p:nvSpPr>
        <p:spPr>
          <a:xfrm>
            <a:off x="2193925" y="5049836"/>
            <a:ext cx="1270000" cy="338138"/>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24" name="TextBox 23"/>
          <p:cNvSpPr txBox="1"/>
          <p:nvPr/>
        </p:nvSpPr>
        <p:spPr>
          <a:xfrm>
            <a:off x="3614738" y="5064125"/>
            <a:ext cx="1674813"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cxnSp>
        <p:nvCxnSpPr>
          <p:cNvPr id="25" name="Elbow Connector 24"/>
          <p:cNvCxnSpPr>
            <a:cxnSpLocks noChangeShapeType="1"/>
            <a:stCxn id="14" idx="3"/>
            <a:endCxn id="20" idx="1"/>
          </p:cNvCxnSpPr>
          <p:nvPr/>
        </p:nvCxnSpPr>
        <p:spPr bwMode="auto">
          <a:xfrm>
            <a:off x="5562601" y="28908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Elbow Connector 25"/>
          <p:cNvCxnSpPr>
            <a:cxnSpLocks noChangeShapeType="1"/>
            <a:stCxn id="21" idx="3"/>
            <a:endCxn id="20" idx="1"/>
          </p:cNvCxnSpPr>
          <p:nvPr/>
        </p:nvCxnSpPr>
        <p:spPr bwMode="auto">
          <a:xfrm flipV="1">
            <a:off x="5562601" y="3630612"/>
            <a:ext cx="1011237" cy="15779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2117432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 basic design strategy for </a:t>
            </a:r>
            <a:r>
              <a:rPr lang="en-US" dirty="0" err="1"/>
              <a:t>MapReduce</a:t>
            </a:r>
            <a:r>
              <a:rPr lang="en-US" dirty="0"/>
              <a:t> v2 (MRv2)</a:t>
            </a:r>
          </a:p>
        </p:txBody>
      </p:sp>
      <p:grpSp>
        <p:nvGrpSpPr>
          <p:cNvPr id="17" name="Group 16"/>
          <p:cNvGrpSpPr/>
          <p:nvPr/>
        </p:nvGrpSpPr>
        <p:grpSpPr>
          <a:xfrm>
            <a:off x="1028700" y="2100605"/>
            <a:ext cx="7177251" cy="3511933"/>
            <a:chOff x="1371600" y="2100604"/>
            <a:chExt cx="9569668" cy="3511933"/>
          </a:xfrm>
        </p:grpSpPr>
        <p:grpSp>
          <p:nvGrpSpPr>
            <p:cNvPr id="8" name="Group 7"/>
            <p:cNvGrpSpPr/>
            <p:nvPr/>
          </p:nvGrpSpPr>
          <p:grpSpPr>
            <a:xfrm>
              <a:off x="1371600" y="2100604"/>
              <a:ext cx="2349062" cy="3511933"/>
              <a:chOff x="1371600" y="2427890"/>
              <a:chExt cx="2349062" cy="2774731"/>
            </a:xfrm>
          </p:grpSpPr>
          <p:sp>
            <p:nvSpPr>
              <p:cNvPr id="4" name="Rectangle 3"/>
              <p:cNvSpPr/>
              <p:nvPr/>
            </p:nvSpPr>
            <p:spPr>
              <a:xfrm>
                <a:off x="1371600" y="2427890"/>
                <a:ext cx="2349062" cy="27747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671145" y="2506711"/>
                <a:ext cx="1781503" cy="510657"/>
              </a:xfrm>
              <a:prstGeom prst="rect">
                <a:avLst/>
              </a:prstGeom>
              <a:noFill/>
            </p:spPr>
            <p:txBody>
              <a:bodyPr wrap="square" rtlCol="0">
                <a:spAutoFit/>
              </a:bodyPr>
              <a:lstStyle/>
              <a:p>
                <a:pPr algn="ctr"/>
                <a:r>
                  <a:rPr lang="en-US" dirty="0" smtClean="0"/>
                  <a:t>Hadoop 1.0</a:t>
                </a:r>
                <a:endParaRPr lang="en-US" dirty="0"/>
              </a:p>
            </p:txBody>
          </p:sp>
          <p:sp>
            <p:nvSpPr>
              <p:cNvPr id="6" name="Rectangle 5"/>
              <p:cNvSpPr/>
              <p:nvPr/>
            </p:nvSpPr>
            <p:spPr>
              <a:xfrm>
                <a:off x="1481959" y="3666362"/>
                <a:ext cx="2128344" cy="6809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sz="1200" dirty="0" smtClean="0">
                  <a:solidFill>
                    <a:schemeClr val="tx1"/>
                  </a:solidFill>
                </a:endParaRPr>
              </a:p>
              <a:p>
                <a:pPr algn="ctr"/>
                <a:r>
                  <a:rPr lang="en-US" sz="1200" dirty="0" smtClean="0">
                    <a:solidFill>
                      <a:schemeClr val="tx1"/>
                    </a:solidFill>
                  </a:rPr>
                  <a:t>(cluster resource management &amp; data processing)</a:t>
                </a:r>
                <a:endParaRPr lang="en-US" sz="1200" dirty="0">
                  <a:solidFill>
                    <a:schemeClr val="tx1"/>
                  </a:solidFill>
                </a:endParaRPr>
              </a:p>
            </p:txBody>
          </p:sp>
          <p:sp>
            <p:nvSpPr>
              <p:cNvPr id="7" name="Rectangle 6"/>
              <p:cNvSpPr/>
              <p:nvPr/>
            </p:nvSpPr>
            <p:spPr>
              <a:xfrm>
                <a:off x="1481959" y="4338992"/>
                <a:ext cx="2128344" cy="753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a:t>
                </a:r>
              </a:p>
              <a:p>
                <a:pPr algn="ctr"/>
                <a:r>
                  <a:rPr lang="en-US" sz="1400" dirty="0" smtClean="0">
                    <a:solidFill>
                      <a:schemeClr val="tx1"/>
                    </a:solidFill>
                  </a:rPr>
                  <a:t>(distributed, redundant and reliable storage)</a:t>
                </a:r>
                <a:endParaRPr lang="en-US" sz="1400" dirty="0">
                  <a:solidFill>
                    <a:schemeClr val="tx1"/>
                  </a:solidFill>
                </a:endParaRPr>
              </a:p>
            </p:txBody>
          </p:sp>
        </p:grpSp>
        <p:sp>
          <p:nvSpPr>
            <p:cNvPr id="10" name="Rectangle 9"/>
            <p:cNvSpPr/>
            <p:nvPr/>
          </p:nvSpPr>
          <p:spPr>
            <a:xfrm>
              <a:off x="4603531" y="2100604"/>
              <a:ext cx="6337737" cy="35119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6695109" y="2186131"/>
              <a:ext cx="1781503" cy="646331"/>
            </a:xfrm>
            <a:prstGeom prst="rect">
              <a:avLst/>
            </a:prstGeom>
            <a:noFill/>
          </p:spPr>
          <p:txBody>
            <a:bodyPr wrap="square" rtlCol="0">
              <a:spAutoFit/>
            </a:bodyPr>
            <a:lstStyle/>
            <a:p>
              <a:pPr algn="ctr"/>
              <a:r>
                <a:rPr lang="en-US" dirty="0" smtClean="0"/>
                <a:t>Hadoop 2.0</a:t>
              </a:r>
              <a:endParaRPr lang="en-US" dirty="0"/>
            </a:p>
          </p:txBody>
        </p:sp>
        <p:sp>
          <p:nvSpPr>
            <p:cNvPr id="12" name="Rectangle 11"/>
            <p:cNvSpPr/>
            <p:nvPr/>
          </p:nvSpPr>
          <p:spPr>
            <a:xfrm>
              <a:off x="4729655" y="3668118"/>
              <a:ext cx="6085490" cy="8513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YARN</a:t>
              </a:r>
              <a:endParaRPr lang="en-US" sz="1200" dirty="0" smtClean="0">
                <a:solidFill>
                  <a:schemeClr val="tx1"/>
                </a:solidFill>
              </a:endParaRPr>
            </a:p>
            <a:p>
              <a:pPr algn="ctr"/>
              <a:r>
                <a:rPr lang="en-US" sz="1200" dirty="0" smtClean="0">
                  <a:solidFill>
                    <a:schemeClr val="tx1"/>
                  </a:solidFill>
                </a:rPr>
                <a:t>(cluster resource management)</a:t>
              </a:r>
              <a:endParaRPr lang="en-US" sz="1200" dirty="0">
                <a:solidFill>
                  <a:schemeClr val="tx1"/>
                </a:solidFill>
              </a:endParaRPr>
            </a:p>
          </p:txBody>
        </p:sp>
        <p:sp>
          <p:nvSpPr>
            <p:cNvPr id="13" name="Rectangle 12"/>
            <p:cNvSpPr/>
            <p:nvPr/>
          </p:nvSpPr>
          <p:spPr>
            <a:xfrm>
              <a:off x="4729655" y="4545728"/>
              <a:ext cx="6085490" cy="91965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HDFS2</a:t>
              </a:r>
            </a:p>
            <a:p>
              <a:pPr algn="ctr"/>
              <a:r>
                <a:rPr lang="en-US" sz="1400" dirty="0" smtClean="0">
                  <a:solidFill>
                    <a:schemeClr val="tx1"/>
                  </a:solidFill>
                </a:rPr>
                <a:t>(distributed, redundant and reliable storage with highly available </a:t>
              </a:r>
              <a:r>
                <a:rPr lang="en-US" sz="1400" dirty="0" err="1" smtClean="0">
                  <a:solidFill>
                    <a:schemeClr val="tx1"/>
                  </a:solidFill>
                </a:rPr>
                <a:t>namenode</a:t>
              </a:r>
              <a:r>
                <a:rPr lang="en-US" sz="1400" dirty="0" smtClean="0">
                  <a:solidFill>
                    <a:schemeClr val="tx1"/>
                  </a:solidFill>
                </a:rPr>
                <a:t>)</a:t>
              </a:r>
              <a:endParaRPr lang="en-US" sz="1400" dirty="0">
                <a:solidFill>
                  <a:schemeClr val="tx1"/>
                </a:solidFill>
              </a:endParaRPr>
            </a:p>
          </p:txBody>
        </p:sp>
        <p:sp>
          <p:nvSpPr>
            <p:cNvPr id="14" name="Right Arrow 13"/>
            <p:cNvSpPr/>
            <p:nvPr/>
          </p:nvSpPr>
          <p:spPr>
            <a:xfrm>
              <a:off x="3736427" y="3531488"/>
              <a:ext cx="867104" cy="5360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Callout 14"/>
            <p:cNvSpPr/>
            <p:nvPr/>
          </p:nvSpPr>
          <p:spPr>
            <a:xfrm>
              <a:off x="4729654" y="3042757"/>
              <a:ext cx="2916622"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dirty="0" smtClean="0">
                <a:solidFill>
                  <a:schemeClr val="tx1"/>
                </a:solidFill>
              </a:endParaRPr>
            </a:p>
            <a:p>
              <a:pPr algn="ctr"/>
              <a:r>
                <a:rPr lang="en-US" sz="1200" dirty="0" smtClean="0">
                  <a:solidFill>
                    <a:schemeClr val="tx1"/>
                  </a:solidFill>
                </a:rPr>
                <a:t>(data processing)</a:t>
              </a:r>
              <a:endParaRPr lang="en-US" sz="1200" dirty="0">
                <a:solidFill>
                  <a:schemeClr val="tx1"/>
                </a:solidFill>
              </a:endParaRPr>
            </a:p>
          </p:txBody>
        </p:sp>
        <p:sp>
          <p:nvSpPr>
            <p:cNvPr id="16" name="Down Arrow Callout 15"/>
            <p:cNvSpPr/>
            <p:nvPr/>
          </p:nvSpPr>
          <p:spPr>
            <a:xfrm>
              <a:off x="7898524" y="3037497"/>
              <a:ext cx="2895628"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Others</a:t>
              </a:r>
            </a:p>
            <a:p>
              <a:pPr algn="ctr"/>
              <a:r>
                <a:rPr lang="en-US" sz="1200" dirty="0" smtClean="0">
                  <a:solidFill>
                    <a:schemeClr val="tx1"/>
                  </a:solidFill>
                </a:rPr>
                <a:t>(non map reduce based data processing)</a:t>
              </a:r>
              <a:endParaRPr lang="en-US" sz="1200" dirty="0">
                <a:solidFill>
                  <a:schemeClr val="tx1"/>
                </a:solidFill>
              </a:endParaRPr>
            </a:p>
          </p:txBody>
        </p:sp>
      </p:grpSp>
    </p:spTree>
    <p:extLst>
      <p:ext uri="{BB962C8B-B14F-4D97-AF65-F5344CB8AC3E}">
        <p14:creationId xmlns:p14="http://schemas.microsoft.com/office/powerpoint/2010/main" val="177484102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how YARN handles resource </a:t>
            </a:r>
            <a:r>
              <a:rPr lang="en-US" dirty="0" smtClean="0"/>
              <a:t>allocations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Question: How YARN handles Resource Allocations?</a:t>
            </a:r>
          </a:p>
          <a:p>
            <a:r>
              <a:rPr lang="en-US" dirty="0" smtClean="0"/>
              <a:t>Answer: Using Resource Manager, Node Manager and per job application master (unlike job tracker and task tracker in MRv1/classic). We need to define several parameters for resource allocation (CPU/cores and Memory).</a:t>
            </a:r>
          </a:p>
          <a:p>
            <a:r>
              <a:rPr lang="en-US" dirty="0" smtClean="0"/>
              <a:t>yarn-</a:t>
            </a:r>
            <a:r>
              <a:rPr lang="en-US" dirty="0" err="1" smtClean="0"/>
              <a:t>site.xml</a:t>
            </a:r>
            <a:r>
              <a:rPr lang="en-US" dirty="0" smtClean="0"/>
              <a:t> will have parameters at node level</a:t>
            </a:r>
          </a:p>
          <a:p>
            <a:r>
              <a:rPr lang="en-US" dirty="0" err="1" smtClean="0"/>
              <a:t>mapred-site.xml</a:t>
            </a:r>
            <a:r>
              <a:rPr lang="en-US" dirty="0" smtClean="0"/>
              <a:t> will have parameters at task level</a:t>
            </a:r>
          </a:p>
        </p:txBody>
      </p:sp>
    </p:spTree>
    <p:extLst>
      <p:ext uri="{BB962C8B-B14F-4D97-AF65-F5344CB8AC3E}">
        <p14:creationId xmlns:p14="http://schemas.microsoft.com/office/powerpoint/2010/main" val="171108952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vs. MRv2</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68</a:t>
            </a:fld>
            <a:endParaRPr lang="en-US"/>
          </a:p>
        </p:txBody>
      </p:sp>
      <p:graphicFrame>
        <p:nvGraphicFramePr>
          <p:cNvPr id="7" name="Table 6"/>
          <p:cNvGraphicFramePr>
            <a:graphicFrameLocks noGrp="1"/>
          </p:cNvGraphicFramePr>
          <p:nvPr/>
        </p:nvGraphicFramePr>
        <p:xfrm>
          <a:off x="981075" y="1677988"/>
          <a:ext cx="7373938" cy="3575051"/>
        </p:xfrm>
        <a:graphic>
          <a:graphicData uri="http://schemas.openxmlformats.org/drawingml/2006/table">
            <a:tbl>
              <a:tblPr/>
              <a:tblGrid>
                <a:gridCol w="1500762"/>
                <a:gridCol w="2818565"/>
                <a:gridCol w="3054611"/>
              </a:tblGrid>
              <a:tr h="202745">
                <a:tc>
                  <a:txBody>
                    <a:bodyPr/>
                    <a:lstStyle/>
                    <a:p>
                      <a:pPr algn="l" fontAlgn="b"/>
                      <a:r>
                        <a:rPr lang="en-US" sz="1100" b="1" i="0" u="none" strike="noStrike" dirty="0">
                          <a:solidFill>
                            <a:srgbClr val="000000"/>
                          </a:solidFill>
                          <a:effectLst/>
                          <a:latin typeface="Calibri"/>
                        </a:rPr>
                        <a:t> </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MRv1</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MRv2/YARN</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261">
                <a:tc>
                  <a:txBody>
                    <a:bodyPr/>
                    <a:lstStyle/>
                    <a:p>
                      <a:pPr algn="l" fontAlgn="b"/>
                      <a:r>
                        <a:rPr lang="en-US" sz="1100" b="1" i="0" u="none" strike="noStrike">
                          <a:solidFill>
                            <a:srgbClr val="000000"/>
                          </a:solidFill>
                          <a:effectLst/>
                          <a:latin typeface="Calibri"/>
                        </a:rPr>
                        <a:t>Master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Job </a:t>
                      </a:r>
                      <a:r>
                        <a:rPr lang="en-US" sz="1100" b="0" i="0" u="none" strike="noStrike" dirty="0" smtClean="0">
                          <a:solidFill>
                            <a:srgbClr val="000000"/>
                          </a:solidFill>
                          <a:effectLst/>
                          <a:latin typeface="Calibri"/>
                        </a:rPr>
                        <a:t>Tracker – handles</a:t>
                      </a:r>
                      <a:r>
                        <a:rPr lang="en-US" sz="1100" b="0" i="0" u="none" strike="noStrike" baseline="0" dirty="0" smtClean="0">
                          <a:solidFill>
                            <a:srgbClr val="000000"/>
                          </a:solidFill>
                          <a:effectLst/>
                          <a:latin typeface="Calibri"/>
                        </a:rPr>
                        <a:t> both resource management as well as job processing.</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Resource </a:t>
                      </a:r>
                      <a:r>
                        <a:rPr lang="en-US" sz="1100" b="0" i="0" u="none" strike="noStrike" dirty="0" smtClean="0">
                          <a:solidFill>
                            <a:srgbClr val="000000"/>
                          </a:solidFill>
                          <a:effectLst/>
                          <a:latin typeface="Calibri"/>
                        </a:rPr>
                        <a:t>Manager – only looks after resource management.</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36">
                <a:tc>
                  <a:txBody>
                    <a:bodyPr/>
                    <a:lstStyle/>
                    <a:p>
                      <a:pPr algn="l" fontAlgn="b"/>
                      <a:r>
                        <a:rPr lang="en-US" sz="1100" b="1" i="0" u="none" strike="noStrike">
                          <a:solidFill>
                            <a:srgbClr val="000000"/>
                          </a:solidFill>
                          <a:effectLst/>
                          <a:latin typeface="Calibri"/>
                        </a:rPr>
                        <a:t>Slave on each datanode</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Task Tracker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Node Manager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Job Tracker controls life cycle of the 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job application master controls life cycle of job. Application master is transient in nature and will be cleaned up after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Task tracker will manage the processes that runs tasks (mappers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Containers will manage the processes that runs tasks (mappers and reducers). Containers are transient in nature and will be cleaned up when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dirty="0" smtClean="0">
                          <a:solidFill>
                            <a:srgbClr val="000000"/>
                          </a:solidFill>
                          <a:effectLst/>
                          <a:latin typeface="Calibri"/>
                        </a:rPr>
                        <a:t>Mappers and reducers</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on each node are pre-configured</a:t>
                      </a:r>
                      <a:r>
                        <a:rPr lang="en-US" sz="1100" b="0" i="0" u="none" strike="noStrike" baseline="0" dirty="0" smtClean="0">
                          <a:solidFill>
                            <a:srgbClr val="000000"/>
                          </a:solidFill>
                          <a:effectLst/>
                          <a:latin typeface="Calibri"/>
                        </a:rPr>
                        <a:t> and cannot be changed. It can cause under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are not pre-configured.</a:t>
                      </a:r>
                      <a:r>
                        <a:rPr lang="en-US" sz="1100" b="0" i="0" u="none" strike="noStrike" baseline="0" dirty="0" smtClean="0">
                          <a:solidFill>
                            <a:srgbClr val="000000"/>
                          </a:solidFill>
                          <a:effectLst/>
                          <a:latin typeface="Calibri"/>
                        </a:rPr>
                        <a:t> Relatively effective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7395">
                <a:tc>
                  <a:txBody>
                    <a:bodyPr/>
                    <a:lstStyle/>
                    <a:p>
                      <a:pPr algn="l" fontAlgn="b"/>
                      <a:r>
                        <a:rPr lang="en-US" sz="1100" b="1" i="0" u="none" strike="noStrike" dirty="0" smtClean="0">
                          <a:solidFill>
                            <a:srgbClr val="000000"/>
                          </a:solidFill>
                          <a:effectLst/>
                          <a:latin typeface="Calibri"/>
                        </a:rPr>
                        <a:t>Scalability</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Single point of failure and probability is high as Job Tracker controls each job life cycle as well as resource </a:t>
                      </a:r>
                      <a:r>
                        <a:rPr lang="en-US" sz="1100" b="0" i="0" u="none" strike="noStrike" dirty="0" smtClean="0">
                          <a:solidFill>
                            <a:srgbClr val="000000"/>
                          </a:solidFill>
                          <a:effectLst/>
                          <a:latin typeface="Calibri"/>
                        </a:rPr>
                        <a:t>consumption.  Have</a:t>
                      </a:r>
                      <a:r>
                        <a:rPr lang="en-US" sz="1100" b="0" i="0" u="none" strike="noStrike" baseline="0" dirty="0" smtClean="0">
                          <a:solidFill>
                            <a:srgbClr val="000000"/>
                          </a:solidFill>
                          <a:effectLst/>
                          <a:latin typeface="Calibri"/>
                        </a:rPr>
                        <a:t> issues with clusters more than 4000 nodes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Can configure</a:t>
                      </a:r>
                      <a:r>
                        <a:rPr lang="en-US" sz="1100" b="0" i="0" u="none" strike="noStrike" baseline="0" dirty="0" smtClean="0">
                          <a:solidFill>
                            <a:srgbClr val="000000"/>
                          </a:solidFill>
                          <a:effectLst/>
                          <a:latin typeface="Calibri"/>
                        </a:rPr>
                        <a:t> for high availability. Resource Manager is relatively stable than Job tracker.</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035363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jobs</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t>Understanding split size</a:t>
            </a:r>
          </a:p>
          <a:p>
            <a:pPr lvl="1"/>
            <a:r>
              <a:rPr lang="en-US" dirty="0" smtClean="0"/>
              <a:t>Lowest granular at which map task processes data</a:t>
            </a:r>
          </a:p>
          <a:p>
            <a:pPr lvl="1"/>
            <a:r>
              <a:rPr lang="en-US" dirty="0" smtClean="0"/>
              <a:t>Typically it is same or greater than </a:t>
            </a:r>
            <a:r>
              <a:rPr lang="en-US" dirty="0" err="1" smtClean="0"/>
              <a:t>blocksize</a:t>
            </a:r>
            <a:endParaRPr lang="en-US" dirty="0" smtClean="0"/>
          </a:p>
          <a:p>
            <a:pPr lvl="1"/>
            <a:r>
              <a:rPr lang="en-US" dirty="0" smtClean="0"/>
              <a:t>It can be smaller than </a:t>
            </a:r>
            <a:r>
              <a:rPr lang="en-US" dirty="0" err="1" smtClean="0"/>
              <a:t>blocksize</a:t>
            </a:r>
            <a:r>
              <a:rPr lang="en-US" dirty="0" smtClean="0"/>
              <a:t>, if combined input formats are used</a:t>
            </a:r>
          </a:p>
          <a:p>
            <a:pPr lvl="1"/>
            <a:r>
              <a:rPr lang="en-US" dirty="0" smtClean="0"/>
              <a:t>If the file size is smaller than </a:t>
            </a:r>
            <a:r>
              <a:rPr lang="en-US" dirty="0" err="1" smtClean="0"/>
              <a:t>blocksize</a:t>
            </a:r>
            <a:r>
              <a:rPr lang="en-US" dirty="0" smtClean="0"/>
              <a:t>/</a:t>
            </a:r>
            <a:r>
              <a:rPr lang="en-US" dirty="0" err="1" smtClean="0"/>
              <a:t>splitsize</a:t>
            </a:r>
            <a:r>
              <a:rPr lang="en-US" dirty="0" smtClean="0"/>
              <a:t>, typically one mapper will process each file</a:t>
            </a:r>
          </a:p>
          <a:p>
            <a:pPr lvl="1"/>
            <a:r>
              <a:rPr lang="en-US" dirty="0" smtClean="0"/>
              <a:t>Controlled by </a:t>
            </a:r>
            <a:r>
              <a:rPr lang="en-US" dirty="0" err="1" smtClean="0"/>
              <a:t>mapreduce.input.fileinputformat.split.minsize</a:t>
            </a:r>
            <a:r>
              <a:rPr lang="en-US" dirty="0" smtClean="0"/>
              <a:t>, default 0</a:t>
            </a:r>
          </a:p>
          <a:p>
            <a:r>
              <a:rPr lang="en-US" dirty="0" smtClean="0"/>
              <a:t>Impact of replication factor on output being written to HDFS</a:t>
            </a:r>
          </a:p>
          <a:p>
            <a:r>
              <a:rPr lang="en-US" dirty="0" err="1" smtClean="0"/>
              <a:t>hadoop</a:t>
            </a:r>
            <a:r>
              <a:rPr lang="en-US" dirty="0" smtClean="0"/>
              <a:t> jar command</a:t>
            </a:r>
          </a:p>
          <a:p>
            <a:r>
              <a:rPr lang="en-US" dirty="0" smtClean="0"/>
              <a:t>Overriding parameters</a:t>
            </a:r>
          </a:p>
          <a:p>
            <a:r>
              <a:rPr lang="en-US" dirty="0" smtClean="0"/>
              <a:t>Validating parameters in </a:t>
            </a:r>
            <a:r>
              <a:rPr lang="en-US" dirty="0" err="1" smtClean="0"/>
              <a:t>job.xml</a:t>
            </a:r>
            <a:endParaRPr lang="en-US" dirty="0" smtClean="0"/>
          </a:p>
          <a:p>
            <a:r>
              <a:rPr lang="en-US" dirty="0" smtClean="0"/>
              <a:t>Understanding counters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69</a:t>
            </a:fld>
            <a:endParaRPr lang="en-US"/>
          </a:p>
        </p:txBody>
      </p:sp>
    </p:spTree>
    <p:extLst>
      <p:ext uri="{BB962C8B-B14F-4D97-AF65-F5344CB8AC3E}">
        <p14:creationId xmlns:p14="http://schemas.microsoft.com/office/powerpoint/2010/main" val="16453444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 on </a:t>
            </a:r>
            <a:r>
              <a:rPr lang="en-US" dirty="0" err="1" smtClean="0"/>
              <a:t>Ambari</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Login to </a:t>
            </a:r>
            <a:r>
              <a:rPr lang="en-US" dirty="0" err="1" smtClean="0"/>
              <a:t>ambari</a:t>
            </a:r>
            <a:r>
              <a:rPr lang="en-US" dirty="0" smtClean="0"/>
              <a:t> (http://&lt;</a:t>
            </a:r>
            <a:r>
              <a:rPr lang="en-US" dirty="0" err="1" smtClean="0"/>
              <a:t>ipaddress</a:t>
            </a:r>
            <a:r>
              <a:rPr lang="en-US" dirty="0" smtClean="0"/>
              <a:t>&gt;:8080</a:t>
            </a:r>
          </a:p>
          <a:p>
            <a:r>
              <a:rPr lang="en-US" dirty="0" smtClean="0"/>
              <a:t>Default user/password: admin/admin</a:t>
            </a:r>
          </a:p>
          <a:p>
            <a:r>
              <a:rPr lang="en-US" dirty="0" smtClean="0"/>
              <a:t>Click on add service</a:t>
            </a:r>
          </a:p>
          <a:p>
            <a:r>
              <a:rPr lang="en-US" dirty="0" smtClean="0"/>
              <a:t>Install binaries</a:t>
            </a:r>
          </a:p>
          <a:p>
            <a:r>
              <a:rPr lang="en-US" dirty="0" smtClean="0"/>
              <a:t>Configure </a:t>
            </a:r>
            <a:r>
              <a:rPr lang="en-US" dirty="0" err="1" smtClean="0"/>
              <a:t>Namenode</a:t>
            </a:r>
            <a:r>
              <a:rPr lang="en-US" dirty="0" smtClean="0"/>
              <a:t>, Secondary </a:t>
            </a:r>
            <a:r>
              <a:rPr lang="en-US" dirty="0" err="1" smtClean="0"/>
              <a:t>Namenode</a:t>
            </a:r>
            <a:r>
              <a:rPr lang="en-US" dirty="0" smtClean="0"/>
              <a:t>, </a:t>
            </a:r>
            <a:r>
              <a:rPr lang="en-US" dirty="0" err="1" smtClean="0"/>
              <a:t>Datanodes</a:t>
            </a:r>
            <a:r>
              <a:rPr lang="en-US" dirty="0" smtClean="0"/>
              <a:t> as well as client</a:t>
            </a:r>
          </a:p>
          <a:p>
            <a:r>
              <a:rPr lang="en-US" dirty="0" smtClean="0"/>
              <a:t>HDFS will be ready!!!</a:t>
            </a:r>
          </a:p>
          <a:p>
            <a:r>
              <a:rPr lang="en-US" dirty="0" smtClean="0"/>
              <a:t>Validate by copying a file from client/gateway node (master01)</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a:t>
            </a:fld>
            <a:endParaRPr lang="en-US"/>
          </a:p>
        </p:txBody>
      </p:sp>
    </p:spTree>
    <p:extLst>
      <p:ext uri="{BB962C8B-B14F-4D97-AF65-F5344CB8AC3E}">
        <p14:creationId xmlns:p14="http://schemas.microsoft.com/office/powerpoint/2010/main" val="200869905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Scheduling Jobs</a:t>
            </a:r>
            <a:endParaRPr lang="en-US" dirty="0"/>
          </a:p>
        </p:txBody>
      </p:sp>
      <p:sp>
        <p:nvSpPr>
          <p:cNvPr id="2" name="Content Placeholder 1"/>
          <p:cNvSpPr>
            <a:spLocks noGrp="1"/>
          </p:cNvSpPr>
          <p:nvPr>
            <p:ph idx="1"/>
          </p:nvPr>
        </p:nvSpPr>
        <p:spPr/>
        <p:txBody>
          <a:bodyPr/>
          <a:lstStyle/>
          <a:p>
            <a:r>
              <a:rPr lang="en-US" dirty="0" smtClean="0"/>
              <a:t>FIFO Scheduler</a:t>
            </a:r>
          </a:p>
          <a:p>
            <a:r>
              <a:rPr lang="en-US" dirty="0" smtClean="0"/>
              <a:t>Fair Scheduler</a:t>
            </a:r>
          </a:p>
          <a:p>
            <a:r>
              <a:rPr lang="en-US" dirty="0" smtClean="0"/>
              <a:t>Capacity Scheduler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70</a:t>
            </a:fld>
            <a:endParaRPr lang="en-US"/>
          </a:p>
        </p:txBody>
      </p:sp>
    </p:spTree>
    <p:extLst>
      <p:ext uri="{BB962C8B-B14F-4D97-AF65-F5344CB8AC3E}">
        <p14:creationId xmlns:p14="http://schemas.microsoft.com/office/powerpoint/2010/main" val="197818253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lstStyle/>
          <a:p>
            <a:r>
              <a:rPr lang="en-US" dirty="0" smtClean="0"/>
              <a:t>Identify daemon processes for MRv1 as well </a:t>
            </a:r>
            <a:r>
              <a:rPr lang="en-US" smtClean="0"/>
              <a:t>as MRv2+YARN</a:t>
            </a:r>
            <a:endParaRPr lang="en-US" dirty="0" smtClean="0"/>
          </a:p>
          <a:p>
            <a:r>
              <a:rPr lang="en-US" dirty="0" smtClean="0"/>
              <a:t>Identify different parameter files</a:t>
            </a:r>
          </a:p>
          <a:p>
            <a:r>
              <a:rPr lang="en-US" dirty="0" smtClean="0"/>
              <a:t>Difference between MRv1 – "Classic" and MRv2 - YARN</a:t>
            </a:r>
          </a:p>
          <a:p>
            <a:r>
              <a:rPr lang="en-US" dirty="0" smtClean="0"/>
              <a:t>Understand important parameters and relevance of the parameters in capacity planning as well as performance tuning</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71</a:t>
            </a:fld>
            <a:endParaRPr lang="en-US"/>
          </a:p>
        </p:txBody>
      </p:sp>
    </p:spTree>
    <p:extLst>
      <p:ext uri="{BB962C8B-B14F-4D97-AF65-F5344CB8AC3E}">
        <p14:creationId xmlns:p14="http://schemas.microsoft.com/office/powerpoint/2010/main" val="370930440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Interview Questions</a:t>
            </a:r>
            <a:endParaRPr lang="en-US" dirty="0"/>
          </a:p>
        </p:txBody>
      </p:sp>
      <p:sp>
        <p:nvSpPr>
          <p:cNvPr id="2" name="Content Placeholder 1"/>
          <p:cNvSpPr>
            <a:spLocks noGrp="1"/>
          </p:cNvSpPr>
          <p:nvPr>
            <p:ph idx="1"/>
          </p:nvPr>
        </p:nvSpPr>
        <p:spPr/>
        <p:txBody>
          <a:bodyPr/>
          <a:lstStyle/>
          <a:p>
            <a:r>
              <a:rPr lang="en-US" dirty="0" smtClean="0"/>
              <a:t>What are different daemon processes?</a:t>
            </a:r>
          </a:p>
          <a:p>
            <a:r>
              <a:rPr lang="en-US" dirty="0" smtClean="0"/>
              <a:t>What is application master?</a:t>
            </a:r>
          </a:p>
          <a:p>
            <a:r>
              <a:rPr lang="en-US" dirty="0" smtClean="0"/>
              <a:t>What is default port number of Resource Manager UI?</a:t>
            </a:r>
          </a:p>
          <a:p>
            <a:r>
              <a:rPr lang="en-US" dirty="0"/>
              <a:t>What are different type of schedulers?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72</a:t>
            </a:fld>
            <a:endParaRPr lang="en-US"/>
          </a:p>
        </p:txBody>
      </p:sp>
    </p:spTree>
    <p:extLst>
      <p:ext uri="{BB962C8B-B14F-4D97-AF65-F5344CB8AC3E}">
        <p14:creationId xmlns:p14="http://schemas.microsoft.com/office/powerpoint/2010/main" val="2863159410"/>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Pattern</a:t>
            </a:r>
            <a:endParaRPr lang="en-US" dirty="0"/>
          </a:p>
        </p:txBody>
      </p:sp>
      <p:sp>
        <p:nvSpPr>
          <p:cNvPr id="2" name="Content Placeholder 1"/>
          <p:cNvSpPr>
            <a:spLocks noGrp="1"/>
          </p:cNvSpPr>
          <p:nvPr>
            <p:ph idx="1"/>
          </p:nvPr>
        </p:nvSpPr>
        <p:spPr/>
        <p:txBody>
          <a:bodyPr/>
          <a:lstStyle/>
          <a:p>
            <a:r>
              <a:rPr lang="en-US" dirty="0" smtClean="0"/>
              <a:t>You can apply this pattern to almost all the tools in </a:t>
            </a:r>
            <a:r>
              <a:rPr lang="en-US" dirty="0" err="1" smtClean="0"/>
              <a:t>Hadoop</a:t>
            </a:r>
            <a:r>
              <a:rPr lang="en-US" dirty="0" smtClean="0"/>
              <a:t> eco system.</a:t>
            </a:r>
          </a:p>
          <a:p>
            <a:r>
              <a:rPr lang="en-US" dirty="0" smtClean="0"/>
              <a:t>Architecture</a:t>
            </a:r>
          </a:p>
          <a:p>
            <a:r>
              <a:rPr lang="en-US" dirty="0" smtClean="0"/>
              <a:t>Daemon Processes</a:t>
            </a:r>
          </a:p>
          <a:p>
            <a:r>
              <a:rPr lang="en-US" dirty="0" smtClean="0"/>
              <a:t>Parameter files</a:t>
            </a:r>
          </a:p>
          <a:p>
            <a:r>
              <a:rPr lang="en-US" dirty="0" smtClean="0"/>
              <a:t>Log files</a:t>
            </a:r>
          </a:p>
          <a:p>
            <a:r>
              <a:rPr lang="en-US" smtClean="0"/>
              <a:t>Validation</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73</a:t>
            </a:fld>
            <a:endParaRPr lang="en-US"/>
          </a:p>
        </p:txBody>
      </p:sp>
    </p:spTree>
    <p:extLst>
      <p:ext uri="{BB962C8B-B14F-4D97-AF65-F5344CB8AC3E}">
        <p14:creationId xmlns:p14="http://schemas.microsoft.com/office/powerpoint/2010/main" val="245673549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04800" y="60198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5042" y="2133600"/>
            <a:ext cx="5617052" cy="1938992"/>
          </a:xfrm>
          <a:prstGeom prst="rect">
            <a:avLst/>
          </a:prstGeom>
          <a:noFill/>
        </p:spPr>
        <p:txBody>
          <a:bodyPr wrap="none" lIns="91440" tIns="45720" rIns="91440" bIns="45720">
            <a:spAutoFit/>
          </a:bodyPr>
          <a:lstStyle/>
          <a:p>
            <a:pPr algn="ctr"/>
            <a:r>
              <a:rPr lang="en-US" sz="12000" b="0" cap="none" spc="0" dirty="0" smtClean="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rPr>
              <a:t>Thank You</a:t>
            </a:r>
            <a:endParaRPr lang="en-US" sz="12000" b="0" cap="none" spc="0" dirty="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endParaRPr>
          </a:p>
        </p:txBody>
      </p:sp>
    </p:spTree>
    <p:extLst>
      <p:ext uri="{BB962C8B-B14F-4D97-AF65-F5344CB8AC3E}">
        <p14:creationId xmlns:p14="http://schemas.microsoft.com/office/powerpoint/2010/main" val="17463696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a:t>
            </a:r>
            <a:endParaRPr lang="en-US" dirty="0"/>
          </a:p>
        </p:txBody>
      </p:sp>
      <p:sp>
        <p:nvSpPr>
          <p:cNvPr id="2" name="Content Placeholder 1"/>
          <p:cNvSpPr>
            <a:spLocks noGrp="1"/>
          </p:cNvSpPr>
          <p:nvPr>
            <p:ph idx="1"/>
          </p:nvPr>
        </p:nvSpPr>
        <p:spPr/>
        <p:txBody>
          <a:bodyPr/>
          <a:lstStyle/>
          <a:p>
            <a:r>
              <a:rPr lang="en-US" dirty="0" smtClean="0"/>
              <a:t>What is HDFS?</a:t>
            </a:r>
          </a:p>
          <a:p>
            <a:pPr lvl="1"/>
            <a:r>
              <a:rPr lang="en-US" dirty="0" err="1" smtClean="0"/>
              <a:t>Hadoop</a:t>
            </a:r>
            <a:r>
              <a:rPr lang="en-US" dirty="0" smtClean="0"/>
              <a:t> </a:t>
            </a:r>
            <a:r>
              <a:rPr lang="en-US" b="1" dirty="0" smtClean="0"/>
              <a:t>Distributed File System</a:t>
            </a:r>
          </a:p>
          <a:p>
            <a:pPr lvl="1"/>
            <a:r>
              <a:rPr lang="en-US" dirty="0" smtClean="0"/>
              <a:t>It is all about storage</a:t>
            </a:r>
          </a:p>
          <a:p>
            <a:pPr lvl="1"/>
            <a:r>
              <a:rPr lang="en-US" dirty="0" smtClean="0"/>
              <a:t>Logical file system</a:t>
            </a:r>
          </a:p>
          <a:p>
            <a:pPr lvl="1"/>
            <a:r>
              <a:rPr lang="en-US" dirty="0" smtClean="0"/>
              <a:t>Distributed</a:t>
            </a:r>
          </a:p>
          <a:p>
            <a:pPr lvl="1"/>
            <a:r>
              <a:rPr lang="en-US" dirty="0" smtClean="0"/>
              <a:t>Resilient</a:t>
            </a:r>
          </a:p>
          <a:p>
            <a:pPr lvl="1"/>
            <a:r>
              <a:rPr lang="en-US" dirty="0" smtClean="0"/>
              <a:t>Fault Tolerant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8</a:t>
            </a:fld>
            <a:endParaRPr lang="en-US"/>
          </a:p>
        </p:txBody>
      </p:sp>
    </p:spTree>
    <p:extLst>
      <p:ext uri="{BB962C8B-B14F-4D97-AF65-F5344CB8AC3E}">
        <p14:creationId xmlns:p14="http://schemas.microsoft.com/office/powerpoint/2010/main" val="12502313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a:t>
            </a:r>
            <a:endParaRPr lang="en-US" dirty="0"/>
          </a:p>
        </p:txBody>
      </p:sp>
      <p:sp>
        <p:nvSpPr>
          <p:cNvPr id="2" name="Content Placeholder 1"/>
          <p:cNvSpPr>
            <a:spLocks noGrp="1"/>
          </p:cNvSpPr>
          <p:nvPr>
            <p:ph idx="1"/>
          </p:nvPr>
        </p:nvSpPr>
        <p:spPr/>
        <p:txBody>
          <a:bodyPr>
            <a:normAutofit fontScale="77500" lnSpcReduction="20000"/>
          </a:bodyPr>
          <a:lstStyle/>
          <a:p>
            <a:r>
              <a:rPr lang="en-US" dirty="0"/>
              <a:t>Configure Slaves and Masters</a:t>
            </a:r>
          </a:p>
          <a:p>
            <a:pPr lvl="1"/>
            <a:r>
              <a:rPr lang="en-US" dirty="0" err="1"/>
              <a:t>Datanodes</a:t>
            </a:r>
            <a:endParaRPr lang="en-US" dirty="0"/>
          </a:p>
          <a:p>
            <a:pPr lvl="1"/>
            <a:r>
              <a:rPr lang="en-US" dirty="0" err="1"/>
              <a:t>Namenode</a:t>
            </a:r>
            <a:r>
              <a:rPr lang="en-US" dirty="0"/>
              <a:t>(s) and/or Secondary </a:t>
            </a:r>
            <a:r>
              <a:rPr lang="en-US" dirty="0" err="1"/>
              <a:t>Namenode</a:t>
            </a:r>
            <a:endParaRPr lang="en-US" dirty="0"/>
          </a:p>
          <a:p>
            <a:r>
              <a:rPr lang="en-US" dirty="0" smtClean="0"/>
              <a:t>Configuration </a:t>
            </a:r>
            <a:r>
              <a:rPr lang="en-US" dirty="0"/>
              <a:t>Files</a:t>
            </a:r>
          </a:p>
          <a:p>
            <a:pPr lvl="1"/>
            <a:r>
              <a:rPr lang="en-US" dirty="0"/>
              <a:t>core-</a:t>
            </a:r>
            <a:r>
              <a:rPr lang="en-US" dirty="0" err="1"/>
              <a:t>site.xml</a:t>
            </a:r>
            <a:endParaRPr lang="en-US" dirty="0"/>
          </a:p>
          <a:p>
            <a:pPr lvl="1"/>
            <a:r>
              <a:rPr lang="en-US" dirty="0" err="1"/>
              <a:t>hdfs-site.xml</a:t>
            </a:r>
            <a:endParaRPr lang="en-US" dirty="0"/>
          </a:p>
          <a:p>
            <a:r>
              <a:rPr lang="en-US" dirty="0" smtClean="0"/>
              <a:t>Validation</a:t>
            </a:r>
          </a:p>
          <a:p>
            <a:r>
              <a:rPr lang="en-US" dirty="0" smtClean="0"/>
              <a:t>Files and Blocks</a:t>
            </a:r>
          </a:p>
          <a:p>
            <a:r>
              <a:rPr lang="en-US" dirty="0" smtClean="0"/>
              <a:t>Rack awareness</a:t>
            </a:r>
          </a:p>
          <a:p>
            <a:r>
              <a:rPr lang="en-US" dirty="0" smtClean="0"/>
              <a:t>Verify logs and browse the file system</a:t>
            </a:r>
          </a:p>
          <a:p>
            <a:r>
              <a:rPr lang="en-US" dirty="0" smtClean="0"/>
              <a:t>Understand </a:t>
            </a:r>
            <a:r>
              <a:rPr lang="en-US" dirty="0" err="1" smtClean="0"/>
              <a:t>Hadoop</a:t>
            </a:r>
            <a:r>
              <a:rPr lang="en-US" dirty="0" smtClean="0"/>
              <a:t> command line interface</a:t>
            </a:r>
          </a:p>
          <a:p>
            <a:r>
              <a:rPr lang="en-US" dirty="0" smtClean="0"/>
              <a:t>Understand HDFS Web Interfaces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9</a:t>
            </a:fld>
            <a:endParaRPr lang="en-US"/>
          </a:p>
        </p:txBody>
      </p:sp>
    </p:spTree>
    <p:extLst>
      <p:ext uri="{BB962C8B-B14F-4D97-AF65-F5344CB8AC3E}">
        <p14:creationId xmlns:p14="http://schemas.microsoft.com/office/powerpoint/2010/main" val="31467682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8268</TotalTime>
  <Words>3800</Words>
  <Application>Microsoft Macintosh PowerPoint</Application>
  <PresentationFormat>On-screen Show (4:3)</PresentationFormat>
  <Paragraphs>745</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PowerPoint Presentation</vt:lpstr>
      <vt:lpstr>Agenda</vt:lpstr>
      <vt:lpstr>Overview</vt:lpstr>
      <vt:lpstr>6 node cluster</vt:lpstr>
      <vt:lpstr>6 node cluster</vt:lpstr>
      <vt:lpstr>HDFS Architecture</vt:lpstr>
      <vt:lpstr>Setup HDFS on Ambari</vt:lpstr>
      <vt:lpstr>HDFS</vt:lpstr>
      <vt:lpstr>Setup HDFS</vt:lpstr>
      <vt:lpstr>Configure Slaves and Masters</vt:lpstr>
      <vt:lpstr>Configure Slaves and Masters</vt:lpstr>
      <vt:lpstr>Configuration files</vt:lpstr>
      <vt:lpstr>Validation</vt:lpstr>
      <vt:lpstr>Files and Blocks</vt:lpstr>
      <vt:lpstr>Files and Blocks</vt:lpstr>
      <vt:lpstr>Files and Blocks</vt:lpstr>
      <vt:lpstr>Determine how HDFS stores, reads, and writes files.</vt:lpstr>
      <vt:lpstr>Rack Awareness</vt:lpstr>
      <vt:lpstr>Namenode Recovery and Secondary Namenode</vt:lpstr>
      <vt:lpstr>Important Configuration Parameters</vt:lpstr>
      <vt:lpstr>HDFS - Important parameters (Hadoop cluster with one name node)</vt:lpstr>
      <vt:lpstr>Verify logs and browse file system</vt:lpstr>
      <vt:lpstr>Understand Hadoop command line interface</vt:lpstr>
      <vt:lpstr>Understand HDFS Web Interface</vt:lpstr>
      <vt:lpstr>HDFS Namenode HA</vt:lpstr>
      <vt:lpstr>HDFS Namenode HA</vt:lpstr>
      <vt:lpstr>Configure HDFS Namenode HA</vt:lpstr>
      <vt:lpstr>Exercise</vt:lpstr>
      <vt:lpstr>Interview questions</vt:lpstr>
      <vt:lpstr>Map Reduce</vt:lpstr>
      <vt:lpstr>Map Reduce</vt:lpstr>
      <vt:lpstr>6 node cluster</vt:lpstr>
      <vt:lpstr>6 node cluster</vt:lpstr>
      <vt:lpstr>MRv1 Architecture</vt:lpstr>
      <vt:lpstr>Setup MRv1 or Classic</vt:lpstr>
      <vt:lpstr>Configure Slaves and Master</vt:lpstr>
      <vt:lpstr>Parameter files</vt:lpstr>
      <vt:lpstr>Important Parameters in MRv1/Classic</vt:lpstr>
      <vt:lpstr>Validation</vt:lpstr>
      <vt:lpstr>Verify logs</vt:lpstr>
      <vt:lpstr>Understand WI</vt:lpstr>
      <vt:lpstr>Mapreduce CLI</vt:lpstr>
      <vt:lpstr>Heartbeat</vt:lpstr>
      <vt:lpstr>Map Reduce Job Flow (Classic)</vt:lpstr>
      <vt:lpstr>MRv1 – Fault Tolerance</vt:lpstr>
      <vt:lpstr>Speculative Execution</vt:lpstr>
      <vt:lpstr>Speculative Execution</vt:lpstr>
      <vt:lpstr>Challenges with MRv1</vt:lpstr>
      <vt:lpstr>Hadoop Cluster – Processing  (MRv1)</vt:lpstr>
      <vt:lpstr>YARN Architecture</vt:lpstr>
      <vt:lpstr>6 node cluster</vt:lpstr>
      <vt:lpstr>6 node cluster</vt:lpstr>
      <vt:lpstr>Setup YARN</vt:lpstr>
      <vt:lpstr>Configure Slaves and Masters</vt:lpstr>
      <vt:lpstr>Parameter files</vt:lpstr>
      <vt:lpstr>Important parameters in MRv2/YARN</vt:lpstr>
      <vt:lpstr>Important parameters in MRv2/YARN</vt:lpstr>
      <vt:lpstr>Validation</vt:lpstr>
      <vt:lpstr>Verify logs</vt:lpstr>
      <vt:lpstr>Understand WI</vt:lpstr>
      <vt:lpstr>YARN and Mapred WI</vt:lpstr>
      <vt:lpstr>Map Reduce Job Flow (YARN)</vt:lpstr>
      <vt:lpstr>Hadoop Cluster – Processing  (MRv2/YARN)</vt:lpstr>
      <vt:lpstr>YARN – Fault Tolerance</vt:lpstr>
      <vt:lpstr>Hadoop Cluster – Processing  (MRv2/YARN)</vt:lpstr>
      <vt:lpstr>Understand basic design strategy for MapReduce v2 (MRv2)</vt:lpstr>
      <vt:lpstr>Determine how YARN handles resource allocations</vt:lpstr>
      <vt:lpstr>MRv1 vs. MRv2</vt:lpstr>
      <vt:lpstr>Running jobs</vt:lpstr>
      <vt:lpstr>Scheduling Jobs</vt:lpstr>
      <vt:lpstr>Exercise</vt:lpstr>
      <vt:lpstr>Interview Questions</vt:lpstr>
      <vt:lpstr>Learning Pattern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Novisync Solutions</dc:title>
  <dc:creator>SANDEEP GUDURU</dc:creator>
  <cp:lastModifiedBy>Durga Gadiraju</cp:lastModifiedBy>
  <cp:revision>297</cp:revision>
  <dcterms:created xsi:type="dcterms:W3CDTF">2014-04-29T16:16:03Z</dcterms:created>
  <dcterms:modified xsi:type="dcterms:W3CDTF">2015-08-30T13:18:50Z</dcterms:modified>
</cp:coreProperties>
</file>