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6" d="100"/>
          <a:sy n="16" d="100"/>
        </p:scale>
        <p:origin x="1200" y="5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Structured to unstructured data</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lgn="l"/>
          <a:r>
            <a:rPr lang="en-US" sz="3200" dirty="0" smtClean="0"/>
            <a:t>Data collected from twitter is in JSON, which cannot be directly loaded into database for feasible analysis</a:t>
          </a:r>
          <a:endParaRPr lang="en-US" sz="32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Data extraction</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3200" dirty="0" smtClean="0"/>
            <a:t>Extracting the data from the Hive warehouse using the complex joins was time taking and challenging task</a:t>
          </a:r>
          <a:endParaRPr lang="en-US" sz="32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Visualization and deployment  </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3000" dirty="0" smtClean="0"/>
            <a:t>Visualizing the analyzed data was challenging task. IBM </a:t>
          </a:r>
          <a:r>
            <a:rPr lang="en-US" sz="3000" dirty="0" err="1" smtClean="0"/>
            <a:t>Bigsheets</a:t>
          </a:r>
          <a:r>
            <a:rPr lang="en-US" sz="3000" dirty="0" smtClean="0"/>
            <a:t> made it easier</a:t>
          </a:r>
          <a:endParaRPr lang="en-US" sz="30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3000" dirty="0" smtClean="0"/>
            <a:t>Deploying the entire project on cloud was challenging</a:t>
          </a:r>
          <a:endParaRPr lang="en-US" sz="3000" dirty="0"/>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custLinFactY="-21106" custLinFactNeighborY="-100000">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custScaleY="112370" custLinFactNeighborX="-103" custLinFactNeighborY="2899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LinFactY="-24214" custLinFactNeighborY="-100000">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custScaleY="110263" custLinFactNeighborX="398" custLinFactNeighborY="1198">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custLinFactY="-27837" custLinFactNeighborX="103" custLinFactNeighborY="-100000">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custScaleY="104189" custLinFactNeighborX="103" custLinFactNeighborY="14087">
        <dgm:presLayoutVars>
          <dgm:bulletEnabled val="1"/>
        </dgm:presLayoutVars>
      </dgm:prSet>
      <dgm:spPr/>
      <dgm:t>
        <a:bodyPr/>
        <a:lstStyle/>
        <a:p>
          <a:endParaRPr lang="en-US"/>
        </a:p>
      </dgm:t>
    </dgm:pt>
  </dgm:ptLst>
  <dgm:cxnLst>
    <dgm:cxn modelId="{401C8A76-0402-439A-A771-D9B2BC35018E}" srcId="{2F8ECEAC-FAA3-4503-A169-57F41A503807}" destId="{B92700A2-FB38-4467-8A2E-6B17FD5FB43C}" srcOrd="1" destOrd="0" parTransId="{D455CBAE-1EFE-4677-A720-D37D3C7C79C7}" sibTransId="{A308112E-A697-4E6A-A0C4-5392D47FD2DE}"/>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0"/>
          <a:ext cx="3900487" cy="118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Structured to unstructured data</a:t>
          </a:r>
          <a:endParaRPr lang="en-US" sz="2800" kern="1200" dirty="0"/>
        </a:p>
      </dsp:txBody>
      <dsp:txXfrm>
        <a:off x="4000" y="0"/>
        <a:ext cx="3900487" cy="1180800"/>
      </dsp:txXfrm>
    </dsp:sp>
    <dsp:sp modelId="{DE65B54D-BB89-4898-B770-68834B90CB27}">
      <dsp:nvSpPr>
        <dsp:cNvPr id="0" name=""/>
        <dsp:cNvSpPr/>
      </dsp:nvSpPr>
      <dsp:spPr>
        <a:xfrm>
          <a:off x="0" y="950745"/>
          <a:ext cx="3900487" cy="46040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Data collected from twitter is in JSON, which cannot be directly loaded into database for feasible analysis</a:t>
          </a:r>
          <a:endParaRPr lang="en-US" sz="3200" kern="1200" dirty="0"/>
        </a:p>
      </dsp:txBody>
      <dsp:txXfrm>
        <a:off x="0" y="950745"/>
        <a:ext cx="3900487" cy="4604083"/>
      </dsp:txXfrm>
    </dsp:sp>
    <dsp:sp modelId="{E01B3154-0666-4584-9FC4-432DE00CC402}">
      <dsp:nvSpPr>
        <dsp:cNvPr id="0" name=""/>
        <dsp:cNvSpPr/>
      </dsp:nvSpPr>
      <dsp:spPr>
        <a:xfrm>
          <a:off x="4450556" y="0"/>
          <a:ext cx="3900487" cy="118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Data extraction</a:t>
          </a:r>
          <a:endParaRPr lang="en-US" sz="2800" kern="1200" dirty="0"/>
        </a:p>
      </dsp:txBody>
      <dsp:txXfrm>
        <a:off x="4450556" y="0"/>
        <a:ext cx="3900487" cy="1180800"/>
      </dsp:txXfrm>
    </dsp:sp>
    <dsp:sp modelId="{6EC96761-7A7E-46B1-9A31-B92F49834D5A}">
      <dsp:nvSpPr>
        <dsp:cNvPr id="0" name=""/>
        <dsp:cNvSpPr/>
      </dsp:nvSpPr>
      <dsp:spPr>
        <a:xfrm>
          <a:off x="4466080" y="1037074"/>
          <a:ext cx="3900487" cy="45177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smtClean="0"/>
            <a:t>Extracting the data from the Hive warehouse using the complex joins was time taking and challenging task</a:t>
          </a:r>
          <a:endParaRPr lang="en-US" sz="3200" kern="1200" dirty="0"/>
        </a:p>
      </dsp:txBody>
      <dsp:txXfrm>
        <a:off x="4466080" y="1037074"/>
        <a:ext cx="3900487" cy="4517754"/>
      </dsp:txXfrm>
    </dsp:sp>
    <dsp:sp modelId="{64DD6D48-227C-4434-BED8-F49C9D4F4F7E}">
      <dsp:nvSpPr>
        <dsp:cNvPr id="0" name=""/>
        <dsp:cNvSpPr/>
      </dsp:nvSpPr>
      <dsp:spPr>
        <a:xfrm>
          <a:off x="8901112" y="0"/>
          <a:ext cx="3900487" cy="118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Visualization and deployment  </a:t>
          </a:r>
          <a:endParaRPr lang="en-US" sz="2800" kern="1200" dirty="0"/>
        </a:p>
      </dsp:txBody>
      <dsp:txXfrm>
        <a:off x="8901112" y="0"/>
        <a:ext cx="3900487" cy="1180800"/>
      </dsp:txXfrm>
    </dsp:sp>
    <dsp:sp modelId="{98860936-C475-4184-9A9D-2F4B5D8B0BC7}">
      <dsp:nvSpPr>
        <dsp:cNvPr id="0" name=""/>
        <dsp:cNvSpPr/>
      </dsp:nvSpPr>
      <dsp:spPr>
        <a:xfrm>
          <a:off x="8901112" y="1285941"/>
          <a:ext cx="3900487" cy="42688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Visualizing the analyzed data was challenging task. IBM </a:t>
          </a:r>
          <a:r>
            <a:rPr lang="en-US" sz="3000" kern="1200" dirty="0" err="1" smtClean="0"/>
            <a:t>Bigsheets</a:t>
          </a:r>
          <a:r>
            <a:rPr lang="en-US" sz="3000" kern="1200" dirty="0" smtClean="0"/>
            <a:t> made it easier</a:t>
          </a:r>
          <a:endParaRPr lang="en-US" sz="3000" kern="1200" dirty="0"/>
        </a:p>
        <a:p>
          <a:pPr marL="285750" lvl="1" indent="-285750" algn="l" defTabSz="1333500">
            <a:lnSpc>
              <a:spcPct val="90000"/>
            </a:lnSpc>
            <a:spcBef>
              <a:spcPct val="0"/>
            </a:spcBef>
            <a:spcAft>
              <a:spcPct val="15000"/>
            </a:spcAft>
            <a:buChar char="••"/>
          </a:pPr>
          <a:r>
            <a:rPr lang="en-US" sz="3000" kern="1200" dirty="0" smtClean="0"/>
            <a:t>Deploying the entire project on cloud was challenging</a:t>
          </a:r>
          <a:endParaRPr lang="en-US" sz="3000" kern="1200" dirty="0"/>
        </a:p>
      </dsp:txBody>
      <dsp:txXfrm>
        <a:off x="8901112" y="1285941"/>
        <a:ext cx="3900487" cy="42688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5/12/2015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5/12/2015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www-01.ibm.com/software/data/infosphere/hadoop/enterprise.html" TargetMode="Externa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hyperlink" Target="https://apps.twitter.com/app/7883650/show" TargetMode="External"/><Relationship Id="rId12" Type="http://schemas.openxmlformats.org/officeDocument/2006/relationships/image" Target="../media/image2.jpg"/><Relationship Id="rId17" Type="http://schemas.openxmlformats.org/officeDocument/2006/relationships/image" Target="../media/image7.png"/><Relationship Id="rId2" Type="http://schemas.openxmlformats.org/officeDocument/2006/relationships/diagramData" Target="../diagrams/data1.xml"/><Relationship Id="rId16" Type="http://schemas.openxmlformats.org/officeDocument/2006/relationships/image" Target="../media/image6.png"/><Relationship Id="rId20" Type="http://schemas.openxmlformats.org/officeDocument/2006/relationships/image" Target="../media/image10.JPG"/><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1.jpeg"/><Relationship Id="rId5" Type="http://schemas.openxmlformats.org/officeDocument/2006/relationships/diagramColors" Target="../diagrams/colors1.xml"/><Relationship Id="rId15" Type="http://schemas.openxmlformats.org/officeDocument/2006/relationships/image" Target="../media/image5.png"/><Relationship Id="rId10" Type="http://schemas.openxmlformats.org/officeDocument/2006/relationships/hyperlink" Target="https://hive.apache.org/" TargetMode="External"/><Relationship Id="rId19"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hyperlink" Target="https://hadoop.apache.org/" TargetMode="Externa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Contextual and Text Analysis of Nepal Tweets</a:t>
            </a:r>
            <a:endParaRPr lang="en-US" dirty="0"/>
          </a:p>
        </p:txBody>
      </p:sp>
      <p:sp>
        <p:nvSpPr>
          <p:cNvPr id="23" name="Text Placeholder 22"/>
          <p:cNvSpPr>
            <a:spLocks noGrp="1"/>
          </p:cNvSpPr>
          <p:nvPr>
            <p:ph type="body" sz="quarter" idx="36"/>
          </p:nvPr>
        </p:nvSpPr>
        <p:spPr>
          <a:xfrm>
            <a:off x="0" y="4117765"/>
            <a:ext cx="43159680" cy="900809"/>
          </a:xfrm>
        </p:spPr>
        <p:txBody>
          <a:bodyPr/>
          <a:lstStyle/>
          <a:p>
            <a:r>
              <a:rPr lang="en-US" dirty="0" err="1">
                <a:solidFill>
                  <a:schemeClr val="bg1"/>
                </a:solidFill>
                <a:latin typeface="Arial Black" panose="020B0A04020102020204" pitchFamily="34" charset="0"/>
              </a:rPr>
              <a:t>Keerthi</a:t>
            </a:r>
            <a:r>
              <a:rPr lang="en-US" dirty="0">
                <a:solidFill>
                  <a:schemeClr val="bg1"/>
                </a:solidFill>
                <a:latin typeface="Arial Black" panose="020B0A04020102020204" pitchFamily="34" charset="0"/>
              </a:rPr>
              <a:t> </a:t>
            </a:r>
            <a:r>
              <a:rPr lang="en-US" dirty="0" err="1">
                <a:solidFill>
                  <a:schemeClr val="bg1"/>
                </a:solidFill>
                <a:latin typeface="Arial Black" panose="020B0A04020102020204" pitchFamily="34" charset="0"/>
              </a:rPr>
              <a:t>Yanda</a:t>
            </a:r>
            <a:r>
              <a:rPr lang="en-US" dirty="0">
                <a:solidFill>
                  <a:schemeClr val="bg1"/>
                </a:solidFill>
                <a:latin typeface="Arial Black" panose="020B0A04020102020204" pitchFamily="34" charset="0"/>
              </a:rPr>
              <a:t>, Sandeep </a:t>
            </a:r>
            <a:r>
              <a:rPr lang="en-US" dirty="0" err="1">
                <a:solidFill>
                  <a:schemeClr val="bg1"/>
                </a:solidFill>
                <a:latin typeface="Arial Black" panose="020B0A04020102020204" pitchFamily="34" charset="0"/>
              </a:rPr>
              <a:t>Ballu</a:t>
            </a:r>
            <a:r>
              <a:rPr lang="en-US" dirty="0">
                <a:solidFill>
                  <a:schemeClr val="bg1"/>
                </a:solidFill>
                <a:latin typeface="Arial Black" panose="020B0A04020102020204" pitchFamily="34" charset="0"/>
              </a:rPr>
              <a:t>, Rakesh </a:t>
            </a:r>
            <a:r>
              <a:rPr lang="en-US" dirty="0" smtClean="0">
                <a:solidFill>
                  <a:schemeClr val="bg1"/>
                </a:solidFill>
                <a:latin typeface="Arial Black" panose="020B0A04020102020204" pitchFamily="34" charset="0"/>
              </a:rPr>
              <a:t>Vistarakula </a:t>
            </a:r>
            <a:r>
              <a:rPr lang="en-US" dirty="0" smtClean="0"/>
              <a:t>|</a:t>
            </a:r>
            <a:r>
              <a:rPr lang="en-US" dirty="0" smtClean="0">
                <a:solidFill>
                  <a:schemeClr val="bg1"/>
                </a:solidFill>
                <a:latin typeface="Arial Black" panose="020B0A04020102020204" pitchFamily="34" charset="0"/>
              </a:rPr>
              <a:t> </a:t>
            </a:r>
            <a:r>
              <a:rPr lang="en-US" dirty="0">
                <a:solidFill>
                  <a:schemeClr val="bg1"/>
                </a:solidFill>
                <a:latin typeface="Arial Black" panose="020B0A04020102020204" pitchFamily="34" charset="0"/>
              </a:rPr>
              <a:t>Praveen Rao, </a:t>
            </a:r>
            <a:r>
              <a:rPr lang="en-US" dirty="0" err="1">
                <a:solidFill>
                  <a:schemeClr val="bg1"/>
                </a:solidFill>
                <a:latin typeface="Arial Black" panose="020B0A04020102020204" pitchFamily="34" charset="0"/>
              </a:rPr>
              <a:t>Anas</a:t>
            </a:r>
            <a:r>
              <a:rPr lang="en-US" dirty="0">
                <a:solidFill>
                  <a:schemeClr val="bg1"/>
                </a:solidFill>
                <a:latin typeface="Arial Black" panose="020B0A04020102020204" pitchFamily="34" charset="0"/>
              </a:rPr>
              <a:t> </a:t>
            </a:r>
            <a:r>
              <a:rPr lang="en-US" dirty="0" err="1">
                <a:solidFill>
                  <a:schemeClr val="bg1"/>
                </a:solidFill>
                <a:latin typeface="Arial Black" panose="020B0A04020102020204" pitchFamily="34" charset="0"/>
              </a:rPr>
              <a:t>Katib</a:t>
            </a:r>
            <a:r>
              <a:rPr lang="en-US" dirty="0"/>
              <a:t> | </a:t>
            </a:r>
            <a:r>
              <a:rPr lang="en-US" dirty="0" smtClean="0">
                <a:solidFill>
                  <a:schemeClr val="bg1"/>
                </a:solidFill>
                <a:latin typeface="Arial Black" panose="020B0A04020102020204" pitchFamily="34" charset="0"/>
              </a:rPr>
              <a:t>School of Computing And Engineering, University of Missouri – Kansas </a:t>
            </a:r>
            <a:r>
              <a:rPr lang="en-US" dirty="0" smtClean="0">
                <a:solidFill>
                  <a:schemeClr val="bg1"/>
                </a:solidFill>
                <a:latin typeface="Arial Black" panose="020B0A04020102020204" pitchFamily="34" charset="0"/>
              </a:rPr>
              <a:t>City</a:t>
            </a:r>
            <a:endParaRPr lang="en-US" dirty="0"/>
          </a:p>
        </p:txBody>
      </p:sp>
      <p:sp>
        <p:nvSpPr>
          <p:cNvPr id="67" name="Text Placeholder 66"/>
          <p:cNvSpPr>
            <a:spLocks noGrp="1"/>
          </p:cNvSpPr>
          <p:nvPr>
            <p:ph type="body" sz="quarter" idx="13"/>
          </p:nvPr>
        </p:nvSpPr>
        <p:spPr/>
        <p:txBody>
          <a:bodyPr/>
          <a:lstStyle/>
          <a:p>
            <a:r>
              <a:rPr lang="en-US" sz="6000" b="1" dirty="0" smtClean="0"/>
              <a:t>Objective</a:t>
            </a:r>
            <a:endParaRPr lang="en-US" sz="6000" b="1" dirty="0"/>
          </a:p>
        </p:txBody>
      </p:sp>
      <p:sp>
        <p:nvSpPr>
          <p:cNvPr id="69" name="Text Placeholder 68"/>
          <p:cNvSpPr>
            <a:spLocks noGrp="1"/>
          </p:cNvSpPr>
          <p:nvPr>
            <p:ph type="body" sz="quarter" idx="39"/>
          </p:nvPr>
        </p:nvSpPr>
        <p:spPr>
          <a:xfrm>
            <a:off x="1143000" y="7066525"/>
            <a:ext cx="12801600" cy="3283516"/>
          </a:xfrm>
        </p:spPr>
        <p:txBody>
          <a:bodyPr/>
          <a:lstStyle/>
          <a:p>
            <a:pPr marL="571500" indent="-571500" algn="just">
              <a:buFont typeface="Arial" panose="020B0604020202020204" pitchFamily="34" charset="0"/>
              <a:buChar char="•"/>
            </a:pPr>
            <a:r>
              <a:rPr lang="en-US" sz="4800" dirty="0" smtClean="0"/>
              <a:t>Using the various tools in Hadoop framework,  implement ETL process and visualize the extracted data in graphical format</a:t>
            </a:r>
            <a:endParaRPr lang="en-US" sz="4800" dirty="0"/>
          </a:p>
        </p:txBody>
      </p:sp>
      <p:sp>
        <p:nvSpPr>
          <p:cNvPr id="68" name="Text Placeholder 67"/>
          <p:cNvSpPr>
            <a:spLocks noGrp="1"/>
          </p:cNvSpPr>
          <p:nvPr>
            <p:ph type="body" sz="quarter" idx="37"/>
          </p:nvPr>
        </p:nvSpPr>
        <p:spPr>
          <a:xfrm>
            <a:off x="1143000" y="10689816"/>
            <a:ext cx="12801600" cy="1280160"/>
          </a:xfrm>
        </p:spPr>
        <p:txBody>
          <a:bodyPr/>
          <a:lstStyle/>
          <a:p>
            <a:r>
              <a:rPr lang="en-US" b="1" dirty="0" smtClean="0"/>
              <a:t>Motivation</a:t>
            </a:r>
            <a:endParaRPr lang="en-US" b="1" dirty="0"/>
          </a:p>
        </p:txBody>
      </p:sp>
      <p:sp>
        <p:nvSpPr>
          <p:cNvPr id="7" name="Text Placeholder 6"/>
          <p:cNvSpPr>
            <a:spLocks noGrp="1"/>
          </p:cNvSpPr>
          <p:nvPr>
            <p:ph type="body" sz="quarter" idx="17"/>
          </p:nvPr>
        </p:nvSpPr>
        <p:spPr>
          <a:xfrm>
            <a:off x="1363824" y="22089703"/>
            <a:ext cx="12801600" cy="1219200"/>
          </a:xfrm>
        </p:spPr>
        <p:txBody>
          <a:bodyPr/>
          <a:lstStyle/>
          <a:p>
            <a:r>
              <a:rPr lang="en-US" b="1" dirty="0" smtClean="0"/>
              <a:t>Project Overview</a:t>
            </a:r>
            <a:endParaRPr lang="en-US" b="1" dirty="0"/>
          </a:p>
        </p:txBody>
      </p:sp>
      <p:sp>
        <p:nvSpPr>
          <p:cNvPr id="8" name="Text Placeholder 7"/>
          <p:cNvSpPr>
            <a:spLocks noGrp="1"/>
          </p:cNvSpPr>
          <p:nvPr>
            <p:ph type="body" sz="quarter" idx="19"/>
          </p:nvPr>
        </p:nvSpPr>
        <p:spPr>
          <a:xfrm>
            <a:off x="15554960" y="5847324"/>
            <a:ext cx="12801600" cy="1219200"/>
          </a:xfrm>
        </p:spPr>
        <p:txBody>
          <a:bodyPr/>
          <a:lstStyle/>
          <a:p>
            <a:r>
              <a:rPr lang="en-US" b="1" dirty="0" smtClean="0"/>
              <a:t>Key Challenges</a:t>
            </a:r>
            <a:endParaRPr lang="en-US" b="1"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534980462"/>
              </p:ext>
            </p:extLst>
          </p:nvPr>
        </p:nvGraphicFramePr>
        <p:xfrm>
          <a:off x="15676880" y="7438569"/>
          <a:ext cx="12801600" cy="5554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sz="quarter" idx="21"/>
          </p:nvPr>
        </p:nvSpPr>
        <p:spPr>
          <a:xfrm>
            <a:off x="15636240" y="13173453"/>
            <a:ext cx="12801600" cy="1219200"/>
          </a:xfrm>
        </p:spPr>
        <p:txBody>
          <a:bodyPr/>
          <a:lstStyle/>
          <a:p>
            <a:r>
              <a:rPr lang="en-US" b="1" dirty="0" smtClean="0"/>
              <a:t>Tools and Technologies</a:t>
            </a:r>
            <a:endParaRPr lang="en-US" b="1"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990044817"/>
              </p:ext>
            </p:extLst>
          </p:nvPr>
        </p:nvGraphicFramePr>
        <p:xfrm>
          <a:off x="15697200" y="14395211"/>
          <a:ext cx="12659360" cy="5372388"/>
        </p:xfrm>
        <a:graphic>
          <a:graphicData uri="http://schemas.openxmlformats.org/drawingml/2006/table">
            <a:tbl>
              <a:tblPr firstRow="1" bandRow="1">
                <a:tableStyleId>{69012ECD-51FC-41F1-AA8D-1B2483CD663E}</a:tableStyleId>
              </a:tblPr>
              <a:tblGrid>
                <a:gridCol w="6329680"/>
                <a:gridCol w="6329680"/>
              </a:tblGrid>
              <a:tr h="767484">
                <a:tc>
                  <a:txBody>
                    <a:bodyPr/>
                    <a:lstStyle/>
                    <a:p>
                      <a:pPr algn="ctr"/>
                      <a:r>
                        <a:rPr lang="en-US" sz="4000" dirty="0" smtClean="0"/>
                        <a:t>Tool</a:t>
                      </a:r>
                      <a:endParaRPr lang="en-US" sz="4000" dirty="0"/>
                    </a:p>
                  </a:txBody>
                  <a:tcPr anchor="ctr"/>
                </a:tc>
                <a:tc>
                  <a:txBody>
                    <a:bodyPr/>
                    <a:lstStyle/>
                    <a:p>
                      <a:pPr algn="ctr"/>
                      <a:r>
                        <a:rPr lang="en-US" sz="4000" dirty="0" smtClean="0"/>
                        <a:t>Purpose</a:t>
                      </a:r>
                      <a:endParaRPr lang="en-US" sz="4000" dirty="0"/>
                    </a:p>
                  </a:txBody>
                  <a:tcPr anchor="ctr"/>
                </a:tc>
              </a:tr>
              <a:tr h="767484">
                <a:tc>
                  <a:txBody>
                    <a:bodyPr/>
                    <a:lstStyle/>
                    <a:p>
                      <a:pPr algn="ctr"/>
                      <a:r>
                        <a:rPr lang="en-US" sz="3600" dirty="0" smtClean="0"/>
                        <a:t>Eclipse</a:t>
                      </a:r>
                      <a:endParaRPr lang="en-US" sz="3600" dirty="0"/>
                    </a:p>
                  </a:txBody>
                  <a:tcPr anchor="ctr"/>
                </a:tc>
                <a:tc>
                  <a:txBody>
                    <a:bodyPr/>
                    <a:lstStyle/>
                    <a:p>
                      <a:pPr algn="ctr"/>
                      <a:r>
                        <a:rPr lang="en-US" sz="3600" dirty="0" smtClean="0"/>
                        <a:t>Java programming</a:t>
                      </a:r>
                      <a:endParaRPr lang="en-US" sz="3600" dirty="0"/>
                    </a:p>
                  </a:txBody>
                  <a:tcPr anchor="ctr"/>
                </a:tc>
              </a:tr>
              <a:tr h="767484">
                <a:tc>
                  <a:txBody>
                    <a:bodyPr/>
                    <a:lstStyle/>
                    <a:p>
                      <a:pPr algn="ctr"/>
                      <a:r>
                        <a:rPr lang="en-US" sz="3600" dirty="0" smtClean="0"/>
                        <a:t>Twitter API</a:t>
                      </a:r>
                      <a:endParaRPr lang="en-US" sz="3600" dirty="0"/>
                    </a:p>
                  </a:txBody>
                  <a:tcPr anchor="ctr"/>
                </a:tc>
                <a:tc>
                  <a:txBody>
                    <a:bodyPr/>
                    <a:lstStyle/>
                    <a:p>
                      <a:pPr algn="ctr"/>
                      <a:r>
                        <a:rPr lang="en-US" sz="3600" dirty="0" smtClean="0"/>
                        <a:t>Twitter authorization</a:t>
                      </a:r>
                      <a:endParaRPr lang="en-US" sz="3600" dirty="0"/>
                    </a:p>
                  </a:txBody>
                  <a:tcPr anchor="ctr"/>
                </a:tc>
              </a:tr>
              <a:tr h="767484">
                <a:tc>
                  <a:txBody>
                    <a:bodyPr/>
                    <a:lstStyle/>
                    <a:p>
                      <a:pPr algn="ctr"/>
                      <a:r>
                        <a:rPr lang="en-US" sz="3600" dirty="0" smtClean="0"/>
                        <a:t>IBM</a:t>
                      </a:r>
                      <a:r>
                        <a:rPr lang="en-US" sz="3600" baseline="0" dirty="0" smtClean="0"/>
                        <a:t> Big Insights</a:t>
                      </a:r>
                      <a:endParaRPr lang="en-US" sz="3600" dirty="0"/>
                    </a:p>
                  </a:txBody>
                  <a:tcPr anchor="ctr"/>
                </a:tc>
                <a:tc>
                  <a:txBody>
                    <a:bodyPr/>
                    <a:lstStyle/>
                    <a:p>
                      <a:pPr algn="ctr"/>
                      <a:r>
                        <a:rPr lang="en-US" sz="3600" dirty="0" smtClean="0"/>
                        <a:t>Hadoop Framework</a:t>
                      </a:r>
                      <a:endParaRPr lang="en-US" sz="3600" dirty="0"/>
                    </a:p>
                  </a:txBody>
                  <a:tcPr anchor="ctr"/>
                </a:tc>
              </a:tr>
              <a:tr h="767484">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600" dirty="0" smtClean="0"/>
                        <a:t>IBM</a:t>
                      </a:r>
                      <a:r>
                        <a:rPr lang="en-US" sz="3600" baseline="0" dirty="0" smtClean="0"/>
                        <a:t> Big Insights</a:t>
                      </a:r>
                      <a:endParaRPr lang="en-US" sz="3600" dirty="0" smtClean="0"/>
                    </a:p>
                  </a:txBody>
                  <a:tcPr anchor="ctr"/>
                </a:tc>
                <a:tc>
                  <a:txBody>
                    <a:bodyPr/>
                    <a:lstStyle/>
                    <a:p>
                      <a:pPr algn="ctr"/>
                      <a:r>
                        <a:rPr lang="en-US" sz="3600" dirty="0" smtClean="0"/>
                        <a:t>Hive</a:t>
                      </a:r>
                      <a:endParaRPr lang="en-US" sz="3600" dirty="0"/>
                    </a:p>
                  </a:txBody>
                  <a:tcPr anchor="ctr"/>
                </a:tc>
              </a:tr>
              <a:tr h="767484">
                <a:tc>
                  <a:txBody>
                    <a:bodyPr/>
                    <a:lstStyle/>
                    <a:p>
                      <a:pPr algn="ctr"/>
                      <a:r>
                        <a:rPr lang="en-US" sz="3600" dirty="0" smtClean="0"/>
                        <a:t>IBM Big Sheets</a:t>
                      </a:r>
                      <a:endParaRPr lang="en-US" sz="3600" dirty="0"/>
                    </a:p>
                  </a:txBody>
                  <a:tcPr anchor="ctr"/>
                </a:tc>
                <a:tc>
                  <a:txBody>
                    <a:bodyPr/>
                    <a:lstStyle/>
                    <a:p>
                      <a:pPr algn="ctr"/>
                      <a:r>
                        <a:rPr lang="en-US" sz="3600" dirty="0" smtClean="0"/>
                        <a:t>Data visualization</a:t>
                      </a:r>
                      <a:endParaRPr lang="en-US" sz="3600" dirty="0"/>
                    </a:p>
                  </a:txBody>
                  <a:tcPr anchor="ctr"/>
                </a:tc>
              </a:tr>
              <a:tr h="767484">
                <a:tc>
                  <a:txBody>
                    <a:bodyPr/>
                    <a:lstStyle/>
                    <a:p>
                      <a:pPr algn="ctr"/>
                      <a:r>
                        <a:rPr lang="en-US" sz="3600" dirty="0" smtClean="0"/>
                        <a:t>JSP</a:t>
                      </a:r>
                      <a:endParaRPr lang="en-US" sz="3600" dirty="0"/>
                    </a:p>
                  </a:txBody>
                  <a:tcPr anchor="ctr"/>
                </a:tc>
                <a:tc>
                  <a:txBody>
                    <a:bodyPr/>
                    <a:lstStyle/>
                    <a:p>
                      <a:pPr algn="ctr"/>
                      <a:r>
                        <a:rPr lang="en-US" sz="3600" dirty="0" smtClean="0"/>
                        <a:t>User Interface</a:t>
                      </a:r>
                      <a:endParaRPr lang="en-US" sz="3600" dirty="0"/>
                    </a:p>
                  </a:txBody>
                  <a:tcPr anchor="ctr"/>
                </a:tc>
              </a:tr>
            </a:tbl>
          </a:graphicData>
        </a:graphic>
      </p:graphicFrame>
      <p:sp>
        <p:nvSpPr>
          <p:cNvPr id="16" name="Text Placeholder 15"/>
          <p:cNvSpPr>
            <a:spLocks noGrp="1"/>
          </p:cNvSpPr>
          <p:nvPr>
            <p:ph type="body" sz="quarter" idx="29"/>
          </p:nvPr>
        </p:nvSpPr>
        <p:spPr>
          <a:xfrm>
            <a:off x="15697200" y="19937729"/>
            <a:ext cx="12801600" cy="1219200"/>
          </a:xfrm>
        </p:spPr>
        <p:txBody>
          <a:bodyPr/>
          <a:lstStyle/>
          <a:p>
            <a:r>
              <a:rPr lang="en-US" b="1" dirty="0" smtClean="0"/>
              <a:t>Data / Observations</a:t>
            </a:r>
            <a:endParaRPr lang="en-US" b="1" dirty="0"/>
          </a:p>
        </p:txBody>
      </p:sp>
      <p:sp>
        <p:nvSpPr>
          <p:cNvPr id="17" name="Content Placeholder 16"/>
          <p:cNvSpPr>
            <a:spLocks noGrp="1"/>
          </p:cNvSpPr>
          <p:nvPr>
            <p:ph sz="quarter" idx="30"/>
          </p:nvPr>
        </p:nvSpPr>
        <p:spPr>
          <a:xfrm>
            <a:off x="1432560" y="23746067"/>
            <a:ext cx="12466320" cy="5098097"/>
          </a:xfrm>
          <a:solidFill>
            <a:schemeClr val="bg1">
              <a:lumMod val="85000"/>
            </a:schemeClr>
          </a:solidFill>
        </p:spPr>
        <p:txBody>
          <a:bodyPr>
            <a:normAutofit/>
          </a:bodyPr>
          <a:lstStyle/>
          <a:p>
            <a:pPr algn="just"/>
            <a:r>
              <a:rPr lang="en-US" sz="4800" dirty="0" smtClean="0"/>
              <a:t>Twitter is one of the social media. We collected tweets related to recent Nepal Earthquake using twitter API and used hive warehouse for ETL processing and IBM Big sheets for data visualization</a:t>
            </a:r>
            <a:endParaRPr lang="en-US" sz="4000" dirty="0" smtClean="0"/>
          </a:p>
        </p:txBody>
      </p:sp>
      <p:sp>
        <p:nvSpPr>
          <p:cNvPr id="18" name="Text Placeholder 17"/>
          <p:cNvSpPr>
            <a:spLocks noGrp="1"/>
          </p:cNvSpPr>
          <p:nvPr>
            <p:ph type="body" sz="quarter" idx="31"/>
          </p:nvPr>
        </p:nvSpPr>
        <p:spPr/>
        <p:txBody>
          <a:bodyPr/>
          <a:lstStyle/>
          <a:p>
            <a:r>
              <a:rPr lang="en-US" b="1" dirty="0" smtClean="0"/>
              <a:t>Results</a:t>
            </a:r>
            <a:endParaRPr lang="en-US" b="1" dirty="0"/>
          </a:p>
        </p:txBody>
      </p:sp>
      <p:sp>
        <p:nvSpPr>
          <p:cNvPr id="71" name="Text Placeholder 70"/>
          <p:cNvSpPr>
            <a:spLocks noGrp="1"/>
          </p:cNvSpPr>
          <p:nvPr>
            <p:ph type="body" sz="quarter" idx="41"/>
          </p:nvPr>
        </p:nvSpPr>
        <p:spPr>
          <a:xfrm>
            <a:off x="29900880" y="24713911"/>
            <a:ext cx="12801600" cy="1219200"/>
          </a:xfrm>
        </p:spPr>
        <p:txBody>
          <a:bodyPr/>
          <a:lstStyle/>
          <a:p>
            <a:r>
              <a:rPr lang="en-US" b="1" dirty="0" smtClean="0"/>
              <a:t>Conclusion</a:t>
            </a:r>
            <a:endParaRPr lang="en-US" b="1" dirty="0"/>
          </a:p>
        </p:txBody>
      </p:sp>
      <p:sp>
        <p:nvSpPr>
          <p:cNvPr id="15" name="Content Placeholder 14"/>
          <p:cNvSpPr>
            <a:spLocks noGrp="1"/>
          </p:cNvSpPr>
          <p:nvPr>
            <p:ph sz="quarter" idx="42"/>
          </p:nvPr>
        </p:nvSpPr>
        <p:spPr>
          <a:xfrm>
            <a:off x="29900880" y="25982202"/>
            <a:ext cx="12801600" cy="1829654"/>
          </a:xfrm>
        </p:spPr>
        <p:txBody>
          <a:bodyPr>
            <a:noAutofit/>
          </a:bodyPr>
          <a:lstStyle/>
          <a:p>
            <a:r>
              <a:rPr lang="en-US" sz="4800" dirty="0"/>
              <a:t>contextual and text </a:t>
            </a:r>
            <a:r>
              <a:rPr lang="en-US" sz="4800" dirty="0" smtClean="0"/>
              <a:t>analysis of Tweets is done and visualized</a:t>
            </a:r>
            <a:endParaRPr lang="en-US" sz="4800" dirty="0"/>
          </a:p>
        </p:txBody>
      </p:sp>
      <p:sp>
        <p:nvSpPr>
          <p:cNvPr id="21" name="Text Placeholder 20"/>
          <p:cNvSpPr>
            <a:spLocks noGrp="1"/>
          </p:cNvSpPr>
          <p:nvPr>
            <p:ph type="body" sz="quarter" idx="34"/>
          </p:nvPr>
        </p:nvSpPr>
        <p:spPr>
          <a:xfrm>
            <a:off x="29900880" y="27777368"/>
            <a:ext cx="12801600" cy="1219200"/>
          </a:xfrm>
        </p:spPr>
        <p:txBody>
          <a:bodyPr/>
          <a:lstStyle/>
          <a:p>
            <a:r>
              <a:rPr lang="en-US" b="1" dirty="0" smtClean="0"/>
              <a:t>Works Cited</a:t>
            </a:r>
            <a:endParaRPr lang="en-US" b="1" dirty="0"/>
          </a:p>
        </p:txBody>
      </p:sp>
      <p:sp>
        <p:nvSpPr>
          <p:cNvPr id="22" name="Content Placeholder 21"/>
          <p:cNvSpPr>
            <a:spLocks noGrp="1"/>
          </p:cNvSpPr>
          <p:nvPr>
            <p:ph sz="quarter" idx="35"/>
          </p:nvPr>
        </p:nvSpPr>
        <p:spPr>
          <a:xfrm>
            <a:off x="30139908" y="28865828"/>
            <a:ext cx="12801600" cy="2453278"/>
          </a:xfrm>
        </p:spPr>
        <p:txBody>
          <a:bodyPr>
            <a:normAutofit fontScale="92500"/>
          </a:bodyPr>
          <a:lstStyle/>
          <a:p>
            <a:r>
              <a:rPr lang="en-US" dirty="0">
                <a:hlinkClick r:id="rId7"/>
              </a:rPr>
              <a:t>https://</a:t>
            </a:r>
            <a:r>
              <a:rPr lang="en-US" dirty="0" smtClean="0">
                <a:hlinkClick r:id="rId7"/>
              </a:rPr>
              <a:t>apps.twitter.com/app/7883650/show</a:t>
            </a:r>
            <a:endParaRPr lang="en-US" dirty="0" smtClean="0"/>
          </a:p>
          <a:p>
            <a:r>
              <a:rPr lang="en-US" dirty="0">
                <a:hlinkClick r:id="rId8"/>
              </a:rPr>
              <a:t>http://</a:t>
            </a:r>
            <a:r>
              <a:rPr lang="en-US" dirty="0" smtClean="0">
                <a:hlinkClick r:id="rId8"/>
              </a:rPr>
              <a:t>www-01.ibm.com/software/data/infosphere/hadoop/enterprise.html</a:t>
            </a:r>
            <a:r>
              <a:rPr lang="en-US" dirty="0" smtClean="0"/>
              <a:t>  </a:t>
            </a:r>
            <a:r>
              <a:rPr lang="en-US" dirty="0">
                <a:hlinkClick r:id="rId9"/>
              </a:rPr>
              <a:t>https://hadoop.apache.org</a:t>
            </a:r>
            <a:r>
              <a:rPr lang="en-US" dirty="0" smtClean="0">
                <a:hlinkClick r:id="rId9"/>
              </a:rPr>
              <a:t>/</a:t>
            </a:r>
            <a:endParaRPr lang="en-US" dirty="0" smtClean="0"/>
          </a:p>
          <a:p>
            <a:r>
              <a:rPr lang="en-US" dirty="0">
                <a:hlinkClick r:id="rId10"/>
              </a:rPr>
              <a:t>https://hive.apache.org</a:t>
            </a:r>
            <a:r>
              <a:rPr lang="en-US" dirty="0" smtClean="0">
                <a:hlinkClick r:id="rId10"/>
              </a:rPr>
              <a:t>/</a:t>
            </a:r>
            <a:endParaRPr lang="en-US" dirty="0" smtClean="0"/>
          </a:p>
          <a:p>
            <a:endParaRPr lang="en-US" dirty="0"/>
          </a:p>
        </p:txBody>
      </p:sp>
      <p:sp>
        <p:nvSpPr>
          <p:cNvPr id="74" name="Content Placeholder 73"/>
          <p:cNvSpPr>
            <a:spLocks noGrp="1"/>
          </p:cNvSpPr>
          <p:nvPr>
            <p:ph sz="quarter" idx="38"/>
          </p:nvPr>
        </p:nvSpPr>
        <p:spPr>
          <a:xfrm>
            <a:off x="1143000" y="12302052"/>
            <a:ext cx="12801600" cy="5301310"/>
          </a:xfrm>
          <a:solidFill>
            <a:schemeClr val="bg1">
              <a:lumMod val="85000"/>
            </a:schemeClr>
          </a:solidFill>
        </p:spPr>
        <p:txBody>
          <a:bodyPr>
            <a:noAutofit/>
          </a:bodyPr>
          <a:lstStyle/>
          <a:p>
            <a:pPr algn="just"/>
            <a:r>
              <a:rPr lang="en-US" sz="4800" dirty="0"/>
              <a:t>Usage of the unstructured data and implementing the big data tools to analyze the visualize the large amounts of structured and unstructured data is popularly in demand</a:t>
            </a:r>
          </a:p>
          <a:p>
            <a:pPr algn="just"/>
            <a:r>
              <a:rPr lang="en-US" sz="4800" dirty="0"/>
              <a:t>Social media data could be used to extract </a:t>
            </a:r>
            <a:r>
              <a:rPr lang="en-US" sz="4800" dirty="0" smtClean="0"/>
              <a:t>information</a:t>
            </a:r>
            <a:endParaRPr lang="en-US" sz="4800" dirty="0"/>
          </a:p>
        </p:txBody>
      </p:sp>
      <p:pic>
        <p:nvPicPr>
          <p:cNvPr id="79" name="Content Placeholder 78"/>
          <p:cNvPicPr>
            <a:picLocks noGrp="1" noChangeAspect="1"/>
          </p:cNvPicPr>
          <p:nvPr>
            <p:ph sz="quarter" idx="25"/>
          </p:nvPr>
        </p:nvPicPr>
        <p:blipFill>
          <a:blip r:embed="rId11" cstate="print">
            <a:extLst>
              <a:ext uri="{28A0092B-C50C-407E-A947-70E740481C1C}">
                <a14:useLocalDpi xmlns:a14="http://schemas.microsoft.com/office/drawing/2010/main" val="0"/>
              </a:ext>
            </a:extLst>
          </a:blip>
          <a:stretch>
            <a:fillRect/>
          </a:stretch>
        </p:blipFill>
        <p:spPr>
          <a:xfrm>
            <a:off x="1345254" y="17936250"/>
            <a:ext cx="6239182" cy="3676185"/>
          </a:xfrm>
        </p:spPr>
      </p:pic>
      <p:pic>
        <p:nvPicPr>
          <p:cNvPr id="80" name="Picture 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9600" y="17943138"/>
            <a:ext cx="5582652" cy="3758657"/>
          </a:xfrm>
          <a:prstGeom prst="rect">
            <a:avLst/>
          </a:prstGeom>
        </p:spPr>
      </p:pic>
      <p:sp>
        <p:nvSpPr>
          <p:cNvPr id="54" name="Content Placeholder 16"/>
          <p:cNvSpPr txBox="1">
            <a:spLocks/>
          </p:cNvSpPr>
          <p:nvPr/>
        </p:nvSpPr>
        <p:spPr>
          <a:xfrm>
            <a:off x="15697200" y="21066473"/>
            <a:ext cx="12801600" cy="10262353"/>
          </a:xfrm>
          <a:prstGeom prst="rect">
            <a:avLst/>
          </a:prstGeom>
          <a:solidFill>
            <a:schemeClr val="bg1">
              <a:lumMod val="85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dirty="0" smtClean="0"/>
              <a:t>1 GB of data is collected and analyzed</a:t>
            </a:r>
          </a:p>
          <a:p>
            <a:r>
              <a:rPr lang="en-US" sz="3600" b="1" dirty="0" smtClean="0"/>
              <a:t>Contextual analysis includes</a:t>
            </a:r>
          </a:p>
          <a:p>
            <a:pPr lvl="1"/>
            <a:r>
              <a:rPr lang="en-US" sz="3800" dirty="0" smtClean="0"/>
              <a:t>Top 5 tweeted countries are United States, Nepal, India, UK and Japan. USA tweeted the most</a:t>
            </a:r>
          </a:p>
          <a:p>
            <a:pPr lvl="1"/>
            <a:r>
              <a:rPr lang="en-US" sz="3800" dirty="0" smtClean="0"/>
              <a:t>Top cities tweeted are extracted. California being the top city</a:t>
            </a:r>
          </a:p>
          <a:p>
            <a:pPr lvl="1"/>
            <a:r>
              <a:rPr lang="en-US" sz="3800" dirty="0" smtClean="0"/>
              <a:t>Most Active time of the users is extracted city based on city</a:t>
            </a:r>
          </a:p>
          <a:p>
            <a:pPr lvl="1"/>
            <a:r>
              <a:rPr lang="en-US" sz="3800" dirty="0" smtClean="0"/>
              <a:t>Type </a:t>
            </a:r>
            <a:r>
              <a:rPr lang="en-US" sz="3800" dirty="0"/>
              <a:t>of tweet </a:t>
            </a:r>
            <a:r>
              <a:rPr lang="en-US" sz="3800" dirty="0" smtClean="0"/>
              <a:t>is extracted, which included – retweet, reply, new tweet</a:t>
            </a:r>
          </a:p>
          <a:p>
            <a:r>
              <a:rPr lang="en-US" sz="3600" b="1" dirty="0" smtClean="0"/>
              <a:t>Text analysis includes:</a:t>
            </a:r>
          </a:p>
          <a:p>
            <a:pPr lvl="1"/>
            <a:r>
              <a:rPr lang="en-US" sz="3800" dirty="0" smtClean="0"/>
              <a:t>Based </a:t>
            </a:r>
            <a:r>
              <a:rPr lang="en-US" sz="3800" dirty="0"/>
              <a:t>on </a:t>
            </a:r>
            <a:r>
              <a:rPr lang="en-US" sz="3800" dirty="0" smtClean="0"/>
              <a:t>text, tweets are categorized into 4 types – god, money, food, help</a:t>
            </a:r>
          </a:p>
          <a:p>
            <a:pPr lvl="1"/>
            <a:r>
              <a:rPr lang="en-US" sz="3800" dirty="0" smtClean="0"/>
              <a:t>Top Hashtags used for Nepal tweets #</a:t>
            </a:r>
            <a:r>
              <a:rPr lang="en-US" sz="3800" dirty="0" err="1" smtClean="0"/>
              <a:t>NepalEarthquake</a:t>
            </a:r>
            <a:r>
              <a:rPr lang="en-US" sz="3800" dirty="0" smtClean="0"/>
              <a:t> and #Nepal being the most used</a:t>
            </a:r>
          </a:p>
        </p:txBody>
      </p:sp>
      <p:pic>
        <p:nvPicPr>
          <p:cNvPr id="57" name="Content Placeholder 41" descr="C:\Users\ms\Desktop\pb.jpg"/>
          <p:cNvPicPr/>
          <p:nvPr/>
        </p:nvPicPr>
        <p:blipFill>
          <a:blip r:embed="rId13"/>
          <a:srcRect/>
          <a:stretch>
            <a:fillRect/>
          </a:stretch>
        </p:blipFill>
        <p:spPr bwMode="auto">
          <a:xfrm>
            <a:off x="1508760" y="29397960"/>
            <a:ext cx="12344400" cy="1930866"/>
          </a:xfrm>
          <a:prstGeom prst="rect">
            <a:avLst/>
          </a:prstGeom>
          <a:noFill/>
          <a:ln w="9525">
            <a:noFill/>
            <a:miter lim="800000"/>
            <a:headEnd/>
            <a:tailEnd/>
          </a:ln>
        </p:spPr>
      </p:pic>
      <p:pic>
        <p:nvPicPr>
          <p:cNvPr id="87" name="Picture 86"/>
          <p:cNvPicPr/>
          <p:nvPr/>
        </p:nvPicPr>
        <p:blipFill>
          <a:blip r:embed="rId14">
            <a:extLst>
              <a:ext uri="{28A0092B-C50C-407E-A947-70E740481C1C}">
                <a14:useLocalDpi xmlns:a14="http://schemas.microsoft.com/office/drawing/2010/main" val="0"/>
              </a:ext>
            </a:extLst>
          </a:blip>
          <a:srcRect/>
          <a:stretch>
            <a:fillRect/>
          </a:stretch>
        </p:blipFill>
        <p:spPr bwMode="auto">
          <a:xfrm>
            <a:off x="36768506" y="7460064"/>
            <a:ext cx="4933850" cy="332814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8" name="Picture 87"/>
          <p:cNvPicPr/>
          <p:nvPr/>
        </p:nvPicPr>
        <p:blipFill>
          <a:blip r:embed="rId15">
            <a:extLst>
              <a:ext uri="{28A0092B-C50C-407E-A947-70E740481C1C}">
                <a14:useLocalDpi xmlns:a14="http://schemas.microsoft.com/office/drawing/2010/main" val="0"/>
              </a:ext>
            </a:extLst>
          </a:blip>
          <a:srcRect/>
          <a:stretch>
            <a:fillRect/>
          </a:stretch>
        </p:blipFill>
        <p:spPr bwMode="auto">
          <a:xfrm>
            <a:off x="30784800" y="7539186"/>
            <a:ext cx="5165558" cy="333933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1" name="Picture 90"/>
          <p:cNvPicPr/>
          <p:nvPr/>
        </p:nvPicPr>
        <p:blipFill>
          <a:blip r:embed="rId16">
            <a:extLst>
              <a:ext uri="{28A0092B-C50C-407E-A947-70E740481C1C}">
                <a14:useLocalDpi xmlns:a14="http://schemas.microsoft.com/office/drawing/2010/main" val="0"/>
              </a:ext>
            </a:extLst>
          </a:blip>
          <a:srcRect/>
          <a:stretch>
            <a:fillRect/>
          </a:stretch>
        </p:blipFill>
        <p:spPr bwMode="auto">
          <a:xfrm>
            <a:off x="30784800" y="11374012"/>
            <a:ext cx="11917680" cy="25046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2" name="Picture 91"/>
          <p:cNvPicPr/>
          <p:nvPr/>
        </p:nvPicPr>
        <p:blipFill>
          <a:blip r:embed="rId17">
            <a:extLst>
              <a:ext uri="{28A0092B-C50C-407E-A947-70E740481C1C}">
                <a14:useLocalDpi xmlns:a14="http://schemas.microsoft.com/office/drawing/2010/main" val="0"/>
              </a:ext>
            </a:extLst>
          </a:blip>
          <a:srcRect/>
          <a:stretch>
            <a:fillRect/>
          </a:stretch>
        </p:blipFill>
        <p:spPr bwMode="auto">
          <a:xfrm>
            <a:off x="30454917" y="14569714"/>
            <a:ext cx="12344400" cy="26924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3" name="Picture 92"/>
          <p:cNvPicPr/>
          <p:nvPr/>
        </p:nvPicPr>
        <p:blipFill>
          <a:blip r:embed="rId18">
            <a:extLst>
              <a:ext uri="{28A0092B-C50C-407E-A947-70E740481C1C}">
                <a14:useLocalDpi xmlns:a14="http://schemas.microsoft.com/office/drawing/2010/main" val="0"/>
              </a:ext>
            </a:extLst>
          </a:blip>
          <a:srcRect/>
          <a:stretch>
            <a:fillRect/>
          </a:stretch>
        </p:blipFill>
        <p:spPr bwMode="auto">
          <a:xfrm>
            <a:off x="34258567" y="21309676"/>
            <a:ext cx="4086225" cy="322897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4" name="Picture 93"/>
          <p:cNvPicPr/>
          <p:nvPr/>
        </p:nvPicPr>
        <p:blipFill>
          <a:blip r:embed="rId19">
            <a:extLst>
              <a:ext uri="{28A0092B-C50C-407E-A947-70E740481C1C}">
                <a14:useLocalDpi xmlns:a14="http://schemas.microsoft.com/office/drawing/2010/main" val="0"/>
              </a:ext>
            </a:extLst>
          </a:blip>
          <a:srcRect/>
          <a:stretch>
            <a:fillRect/>
          </a:stretch>
        </p:blipFill>
        <p:spPr bwMode="auto">
          <a:xfrm>
            <a:off x="30464442" y="17953165"/>
            <a:ext cx="12334875" cy="28610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Placeholder 9"/>
          <p:cNvPicPr>
            <a:picLocks noGrp="1" noChangeAspect="1"/>
          </p:cNvPicPr>
          <p:nvPr>
            <p:ph type="pic" sz="quarter" idx="43"/>
          </p:nvPr>
        </p:nvPicPr>
        <p:blipFill>
          <a:blip r:embed="rId20">
            <a:extLst>
              <a:ext uri="{28A0092B-C50C-407E-A947-70E740481C1C}">
                <a14:useLocalDpi xmlns:a14="http://schemas.microsoft.com/office/drawing/2010/main" val="0"/>
              </a:ext>
            </a:extLst>
          </a:blip>
          <a:srcRect t="21791" b="21791"/>
          <a:stretch>
            <a:fillRect/>
          </a:stretch>
        </p:blipFill>
        <p:spPr>
          <a:xfrm>
            <a:off x="32215456" y="39100"/>
            <a:ext cx="11620500" cy="3842445"/>
          </a:xfr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359</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Science Poster</vt:lpstr>
      <vt:lpstr>Contextual and Text Analysis of Nepal Tweets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2015-05-12T14:16:43Z</dcterms:created>
  <dcterms:modified xsi:type="dcterms:W3CDTF">2015-05-12T17:23:02Z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