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7" r:id="rId2"/>
    <p:sldId id="260" r:id="rId3"/>
    <p:sldId id="262"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415102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125415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71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401645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587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2095791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819571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225189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248752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4A492-6EDE-4376-9486-E62BEE3CB683}" type="datetimeFigureOut">
              <a:rPr lang="en-US" smtClean="0"/>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305342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E4A492-6EDE-4376-9486-E62BEE3CB683}"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120845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E4A492-6EDE-4376-9486-E62BEE3CB683}" type="datetimeFigureOut">
              <a:rPr lang="en-US" smtClean="0"/>
              <a:t>5/8/2014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268277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E4A492-6EDE-4376-9486-E62BEE3CB683}" type="datetimeFigureOut">
              <a:rPr lang="en-US" smtClean="0"/>
              <a:t>5/8/2014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417658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4A492-6EDE-4376-9486-E62BEE3CB683}" type="datetimeFigureOut">
              <a:rPr lang="en-US" smtClean="0"/>
              <a:t>5/8/2014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164300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4A492-6EDE-4376-9486-E62BEE3CB683}"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3830725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4A492-6EDE-4376-9486-E62BEE3CB683}" type="datetimeFigureOut">
              <a:rPr lang="en-US" smtClean="0"/>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C05D-ADEE-45AC-B3AE-900C4CF52B0B}" type="slidenum">
              <a:rPr lang="en-US" smtClean="0"/>
              <a:t>‹#›</a:t>
            </a:fld>
            <a:endParaRPr lang="en-US"/>
          </a:p>
        </p:txBody>
      </p:sp>
    </p:spTree>
    <p:extLst>
      <p:ext uri="{BB962C8B-B14F-4D97-AF65-F5344CB8AC3E}">
        <p14:creationId xmlns:p14="http://schemas.microsoft.com/office/powerpoint/2010/main" val="425178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E4A492-6EDE-4376-9486-E62BEE3CB683}" type="datetimeFigureOut">
              <a:rPr lang="en-US" smtClean="0"/>
              <a:t>5/8/2014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3BC05D-ADEE-45AC-B3AE-900C4CF52B0B}" type="slidenum">
              <a:rPr lang="en-US" smtClean="0"/>
              <a:t>‹#›</a:t>
            </a:fld>
            <a:endParaRPr lang="en-US"/>
          </a:p>
        </p:txBody>
      </p:sp>
    </p:spTree>
    <p:extLst>
      <p:ext uri="{BB962C8B-B14F-4D97-AF65-F5344CB8AC3E}">
        <p14:creationId xmlns:p14="http://schemas.microsoft.com/office/powerpoint/2010/main" val="31942118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www.git-scm.co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msysgit.github.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5632" y="2413274"/>
            <a:ext cx="2773686" cy="1158242"/>
          </a:xfrm>
          <a:prstGeom prst="rect">
            <a:avLst/>
          </a:prstGeom>
        </p:spPr>
      </p:pic>
    </p:spTree>
    <p:extLst>
      <p:ext uri="{BB962C8B-B14F-4D97-AF65-F5344CB8AC3E}">
        <p14:creationId xmlns:p14="http://schemas.microsoft.com/office/powerpoint/2010/main" val="2371207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smtClean="0"/>
              <a:t>Branching in git?</a:t>
            </a:r>
            <a:endParaRPr lang="en-US" dirty="0"/>
          </a:p>
        </p:txBody>
      </p:sp>
      <p:sp>
        <p:nvSpPr>
          <p:cNvPr id="3" name="Subtitle 2"/>
          <p:cNvSpPr>
            <a:spLocks noGrp="1"/>
          </p:cNvSpPr>
          <p:nvPr>
            <p:ph type="subTitle" idx="1"/>
          </p:nvPr>
        </p:nvSpPr>
        <p:spPr>
          <a:xfrm>
            <a:off x="821372" y="1272542"/>
            <a:ext cx="6400800" cy="992864"/>
          </a:xfrm>
        </p:spPr>
        <p:txBody>
          <a:bodyPr>
            <a:normAutofit/>
          </a:bodyPr>
          <a:lstStyle/>
          <a:p>
            <a:pPr algn="just"/>
            <a:r>
              <a:rPr lang="en-US" sz="1100" smtClean="0"/>
              <a:t>Branching means that you diverge from the main line and continue to work without disturbing the main line.</a:t>
            </a:r>
          </a:p>
          <a:p>
            <a:pPr algn="just"/>
            <a:r>
              <a:rPr lang="en-US" sz="1100" smtClean="0"/>
              <a:t>The default branch name in a Git is master. When you commit for the first time you land on a master branch that points to the last commit you made as shown below:</a:t>
            </a:r>
            <a:endParaRPr lang="en" sz="1100" dirty="0">
              <a:solidFill>
                <a:srgbClr val="FF0000"/>
              </a:solidFill>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212" y="2333988"/>
            <a:ext cx="3413939" cy="171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886212" y="4333103"/>
            <a:ext cx="2977903" cy="145809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When you make a new branch say testing</a:t>
            </a:r>
            <a:endParaRPr lang="en-US" dirty="0"/>
          </a:p>
        </p:txBody>
      </p:sp>
      <p:pic>
        <p:nvPicPr>
          <p:cNvPr id="3075" name="Picture 3" descr="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968" y="4552295"/>
            <a:ext cx="2973110" cy="207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6886831" y="2487268"/>
            <a:ext cx="2397211" cy="1153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is </a:t>
            </a:r>
            <a:r>
              <a:rPr lang="en-US" b="1" dirty="0" smtClean="0"/>
              <a:t>HEAD?</a:t>
            </a:r>
            <a:endParaRPr lang="en-US" b="1" dirty="0"/>
          </a:p>
        </p:txBody>
      </p:sp>
    </p:spTree>
    <p:extLst>
      <p:ext uri="{BB962C8B-B14F-4D97-AF65-F5344CB8AC3E}">
        <p14:creationId xmlns:p14="http://schemas.microsoft.com/office/powerpoint/2010/main" val="3422975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Syntax for branching?</a:t>
            </a:r>
            <a:endParaRPr lang="en-US" dirty="0"/>
          </a:p>
        </p:txBody>
      </p:sp>
      <p:sp>
        <p:nvSpPr>
          <p:cNvPr id="3" name="Subtitle 2"/>
          <p:cNvSpPr>
            <a:spLocks noGrp="1"/>
          </p:cNvSpPr>
          <p:nvPr>
            <p:ph type="subTitle" idx="1"/>
          </p:nvPr>
        </p:nvSpPr>
        <p:spPr>
          <a:xfrm>
            <a:off x="821372" y="1272541"/>
            <a:ext cx="7317612" cy="1734270"/>
          </a:xfrm>
        </p:spPr>
        <p:txBody>
          <a:bodyPr>
            <a:normAutofit fontScale="92500"/>
          </a:bodyPr>
          <a:lstStyle/>
          <a:p>
            <a:pPr marL="171450" indent="-171450" algn="just">
              <a:buFont typeface="Arial" panose="020B0604020202020204" pitchFamily="34" charset="0"/>
              <a:buChar char="•"/>
            </a:pPr>
            <a:r>
              <a:rPr lang="en" sz="1100" dirty="0" smtClean="0">
                <a:solidFill>
                  <a:srgbClr val="FF0000"/>
                </a:solidFill>
              </a:rPr>
              <a:t>$ git branch testing // creates branch with the name testing</a:t>
            </a:r>
          </a:p>
          <a:p>
            <a:pPr marL="171450" indent="-171450" algn="just">
              <a:buFont typeface="Arial" panose="020B0604020202020204" pitchFamily="34" charset="0"/>
              <a:buChar char="•"/>
            </a:pPr>
            <a:r>
              <a:rPr lang="en" sz="1100" dirty="0" smtClean="0">
                <a:solidFill>
                  <a:srgbClr val="FF0000"/>
                </a:solidFill>
              </a:rPr>
              <a:t>$ git checkout testing // switch branch to testing</a:t>
            </a:r>
          </a:p>
          <a:p>
            <a:pPr marL="171450" indent="-171450" algn="just">
              <a:buFont typeface="Arial" panose="020B0604020202020204" pitchFamily="34" charset="0"/>
              <a:buChar char="•"/>
            </a:pPr>
            <a:r>
              <a:rPr lang="en" sz="1100" dirty="0" smtClean="0">
                <a:solidFill>
                  <a:srgbClr val="FF0000"/>
                </a:solidFill>
              </a:rPr>
              <a:t>$ git checkout –b testing // creates branch testing and also switches to the same branch</a:t>
            </a:r>
          </a:p>
          <a:p>
            <a:pPr marL="171450" indent="-171450" algn="just">
              <a:buFont typeface="Arial" panose="020B0604020202020204" pitchFamily="34" charset="0"/>
              <a:buChar char="•"/>
            </a:pPr>
            <a:r>
              <a:rPr lang="en" sz="1100" dirty="0" smtClean="0">
                <a:solidFill>
                  <a:srgbClr val="FF0000"/>
                </a:solidFill>
              </a:rPr>
              <a:t>$ git branch // list out all the branches</a:t>
            </a:r>
          </a:p>
          <a:p>
            <a:pPr marL="171450" indent="-171450" algn="just">
              <a:buFont typeface="Arial" panose="020B0604020202020204" pitchFamily="34" charset="0"/>
              <a:buChar char="•"/>
            </a:pPr>
            <a:r>
              <a:rPr lang="en" sz="1100" dirty="0" smtClean="0">
                <a:solidFill>
                  <a:srgbClr val="FF0000"/>
                </a:solidFill>
              </a:rPr>
              <a:t>$ git branch –d testing // deletes branch testing but if the branch is still left to merge then git throws error msg</a:t>
            </a:r>
          </a:p>
          <a:p>
            <a:pPr marL="171450" indent="-171450" algn="just">
              <a:buFont typeface="Arial" panose="020B0604020202020204" pitchFamily="34" charset="0"/>
              <a:buChar char="•"/>
            </a:pPr>
            <a:r>
              <a:rPr lang="en" sz="1100" dirty="0" smtClean="0">
                <a:solidFill>
                  <a:srgbClr val="FF0000"/>
                </a:solidFill>
              </a:rPr>
              <a:t>$ git branch –D testing // deletes branch regardless of merging</a:t>
            </a:r>
            <a:endParaRPr lang="en" sz="1100" dirty="0">
              <a:solidFill>
                <a:srgbClr val="FF0000"/>
              </a:solidFill>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04507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Merging in Git?</a:t>
            </a:r>
            <a:endParaRPr lang="en-US" dirty="0"/>
          </a:p>
        </p:txBody>
      </p:sp>
      <p:sp>
        <p:nvSpPr>
          <p:cNvPr id="3" name="Subtitle 2"/>
          <p:cNvSpPr>
            <a:spLocks noGrp="1"/>
          </p:cNvSpPr>
          <p:nvPr>
            <p:ph type="subTitle" idx="1"/>
          </p:nvPr>
        </p:nvSpPr>
        <p:spPr>
          <a:xfrm>
            <a:off x="821372" y="1272541"/>
            <a:ext cx="7317612" cy="1734270"/>
          </a:xfrm>
        </p:spPr>
        <p:txBody>
          <a:bodyPr>
            <a:normAutofit/>
          </a:bodyPr>
          <a:lstStyle/>
          <a:p>
            <a:pPr marL="171450" indent="-171450" algn="just">
              <a:buFont typeface="Arial" panose="020B0604020202020204" pitchFamily="34" charset="0"/>
              <a:buChar char="•"/>
            </a:pPr>
            <a:r>
              <a:rPr lang="en" sz="1100" dirty="0" smtClean="0">
                <a:solidFill>
                  <a:schemeClr val="tx1"/>
                </a:solidFill>
              </a:rPr>
              <a:t>Merging is the process of including extended branch into the parent branch.</a:t>
            </a:r>
          </a:p>
          <a:p>
            <a:pPr marL="171450" indent="-171450" algn="just">
              <a:buFont typeface="Arial" panose="020B0604020202020204" pitchFamily="34" charset="0"/>
              <a:buChar char="•"/>
            </a:pPr>
            <a:r>
              <a:rPr lang="en" sz="1100" dirty="0" smtClean="0">
                <a:solidFill>
                  <a:schemeClr val="tx1"/>
                </a:solidFill>
              </a:rPr>
              <a:t>Generally in git we have three types of merging</a:t>
            </a:r>
          </a:p>
          <a:p>
            <a:pPr marL="171450" indent="-171450" algn="just">
              <a:buFont typeface="Arial" panose="020B0604020202020204" pitchFamily="34" charset="0"/>
              <a:buChar char="•"/>
            </a:pPr>
            <a:r>
              <a:rPr lang="en" sz="1100" dirty="0" smtClean="0">
                <a:solidFill>
                  <a:schemeClr val="tx1"/>
                </a:solidFill>
              </a:rPr>
              <a:t>N</a:t>
            </a:r>
            <a:r>
              <a:rPr lang="en-US" sz="1100" dirty="0" smtClean="0">
                <a:solidFill>
                  <a:schemeClr val="tx1"/>
                </a:solidFill>
              </a:rPr>
              <a:t>o</a:t>
            </a:r>
            <a:r>
              <a:rPr lang="en" sz="1100" dirty="0" smtClean="0">
                <a:solidFill>
                  <a:schemeClr val="tx1"/>
                </a:solidFill>
              </a:rPr>
              <a:t>rmal merge</a:t>
            </a:r>
          </a:p>
          <a:p>
            <a:pPr marL="171450" indent="-171450" algn="just">
              <a:buFont typeface="Arial" panose="020B0604020202020204" pitchFamily="34" charset="0"/>
              <a:buChar char="•"/>
            </a:pPr>
            <a:r>
              <a:rPr lang="en" sz="1100" dirty="0" smtClean="0">
                <a:solidFill>
                  <a:schemeClr val="tx1"/>
                </a:solidFill>
              </a:rPr>
              <a:t>Fast forward merge</a:t>
            </a:r>
          </a:p>
          <a:p>
            <a:pPr marL="171450" indent="-171450" algn="just">
              <a:buFont typeface="Arial" panose="020B0604020202020204" pitchFamily="34" charset="0"/>
              <a:buChar char="•"/>
            </a:pPr>
            <a:r>
              <a:rPr lang="en-US" sz="1100" dirty="0" smtClean="0">
                <a:solidFill>
                  <a:schemeClr val="tx1"/>
                </a:solidFill>
              </a:rPr>
              <a:t>R</a:t>
            </a:r>
            <a:r>
              <a:rPr lang="en" sz="1100" dirty="0" smtClean="0">
                <a:solidFill>
                  <a:schemeClr val="tx1"/>
                </a:solidFill>
              </a:rPr>
              <a:t>ebase merge</a:t>
            </a:r>
            <a:endParaRPr lang="en" sz="1100" dirty="0">
              <a:solidFill>
                <a:schemeClr val="tx1"/>
              </a:solidFill>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5336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Fast Forward Merge?</a:t>
            </a:r>
            <a:endParaRPr lang="en-US" dirty="0"/>
          </a:p>
        </p:txBody>
      </p:sp>
      <p:sp>
        <p:nvSpPr>
          <p:cNvPr id="3" name="Subtitle 2"/>
          <p:cNvSpPr>
            <a:spLocks noGrp="1"/>
          </p:cNvSpPr>
          <p:nvPr>
            <p:ph type="subTitle" idx="1"/>
          </p:nvPr>
        </p:nvSpPr>
        <p:spPr>
          <a:xfrm>
            <a:off x="821372" y="1272541"/>
            <a:ext cx="7317612" cy="778681"/>
          </a:xfrm>
        </p:spPr>
        <p:txBody>
          <a:bodyPr>
            <a:normAutofit/>
          </a:bodyPr>
          <a:lstStyle/>
          <a:p>
            <a:pPr marL="171450" indent="-171450" algn="just">
              <a:buFont typeface="Arial" panose="020B0604020202020204" pitchFamily="34" charset="0"/>
              <a:buChar char="•"/>
            </a:pPr>
            <a:r>
              <a:rPr lang="en-US" sz="1100" dirty="0"/>
              <a:t>Let us consider you have a branch testing other than master and you made some commit on testing and if there is no any commits made on master branch then you can merge each and every commits of second branch directly into your master without any conflict then this is called fast forward merge.</a:t>
            </a:r>
          </a:p>
          <a:p>
            <a:pPr marL="171450" indent="-171450" algn="just">
              <a:buFont typeface="Arial" panose="020B0604020202020204" pitchFamily="34" charset="0"/>
              <a:buChar char="•"/>
            </a:pPr>
            <a:endParaRPr lang="en" sz="1100" dirty="0">
              <a:solidFill>
                <a:schemeClr val="tx1"/>
              </a:solidFill>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1820562" y="5916136"/>
            <a:ext cx="1408670" cy="307777"/>
          </a:xfrm>
          <a:prstGeom prst="rect">
            <a:avLst/>
          </a:prstGeom>
          <a:noFill/>
        </p:spPr>
        <p:txBody>
          <a:bodyPr wrap="square" rtlCol="0">
            <a:spAutoFit/>
          </a:bodyPr>
          <a:lstStyle/>
          <a:p>
            <a:pPr algn="ctr"/>
            <a:r>
              <a:rPr lang="en-US" sz="1400" dirty="0" smtClean="0"/>
              <a:t>MASTER</a:t>
            </a:r>
            <a:endParaRPr lang="en-US" sz="1400" dirty="0"/>
          </a:p>
        </p:txBody>
      </p:sp>
      <p:sp>
        <p:nvSpPr>
          <p:cNvPr id="16" name="TextBox 15"/>
          <p:cNvSpPr txBox="1"/>
          <p:nvPr/>
        </p:nvSpPr>
        <p:spPr>
          <a:xfrm>
            <a:off x="5321642" y="5997141"/>
            <a:ext cx="1210962" cy="307777"/>
          </a:xfrm>
          <a:prstGeom prst="rect">
            <a:avLst/>
          </a:prstGeom>
          <a:noFill/>
        </p:spPr>
        <p:txBody>
          <a:bodyPr wrap="square" rtlCol="0">
            <a:spAutoFit/>
          </a:bodyPr>
          <a:lstStyle/>
          <a:p>
            <a:pPr algn="ctr"/>
            <a:r>
              <a:rPr lang="en-US" sz="1400" dirty="0" smtClean="0"/>
              <a:t>TESTING</a:t>
            </a:r>
            <a:endParaRPr lang="en-US" dirty="0"/>
          </a:p>
        </p:txBody>
      </p:sp>
      <p:sp>
        <p:nvSpPr>
          <p:cNvPr id="4" name="Rectangle 3"/>
          <p:cNvSpPr/>
          <p:nvPr/>
        </p:nvSpPr>
        <p:spPr>
          <a:xfrm>
            <a:off x="2075936" y="2488510"/>
            <a:ext cx="1005015" cy="3283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53920" y="2563871"/>
            <a:ext cx="995234" cy="33680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2195537" y="5323530"/>
            <a:ext cx="794552" cy="2742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ounded Rectangle 8"/>
          <p:cNvSpPr/>
          <p:nvPr/>
        </p:nvSpPr>
        <p:spPr>
          <a:xfrm>
            <a:off x="2188272" y="4955961"/>
            <a:ext cx="765045" cy="2640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ounded Rectangle 9"/>
          <p:cNvSpPr/>
          <p:nvPr/>
        </p:nvSpPr>
        <p:spPr>
          <a:xfrm>
            <a:off x="2188273" y="4578207"/>
            <a:ext cx="765045" cy="2640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2195538" y="4200454"/>
            <a:ext cx="765045" cy="2640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5577416" y="3474009"/>
            <a:ext cx="765045" cy="2640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Rounded Rectangle 12"/>
          <p:cNvSpPr/>
          <p:nvPr/>
        </p:nvSpPr>
        <p:spPr>
          <a:xfrm>
            <a:off x="5584680" y="3088992"/>
            <a:ext cx="765045" cy="26404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ounded Rectangle 13"/>
          <p:cNvSpPr/>
          <p:nvPr/>
        </p:nvSpPr>
        <p:spPr>
          <a:xfrm>
            <a:off x="5570151" y="2696710"/>
            <a:ext cx="765045" cy="26404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2" name="Straight Connector 21"/>
          <p:cNvCxnSpPr/>
          <p:nvPr/>
        </p:nvCxnSpPr>
        <p:spPr>
          <a:xfrm flipH="1">
            <a:off x="2581265" y="4495479"/>
            <a:ext cx="4" cy="788193"/>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H="1">
            <a:off x="5980594" y="2968808"/>
            <a:ext cx="1" cy="485929"/>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flipV="1">
            <a:off x="2990089" y="3738051"/>
            <a:ext cx="2594591" cy="462403"/>
          </a:xfrm>
          <a:prstGeom prst="line">
            <a:avLst/>
          </a:prstGeom>
        </p:spPr>
        <p:style>
          <a:lnRef idx="2">
            <a:schemeClr val="accent5"/>
          </a:lnRef>
          <a:fillRef idx="0">
            <a:schemeClr val="accent5"/>
          </a:fillRef>
          <a:effectRef idx="1">
            <a:schemeClr val="accent5"/>
          </a:effectRef>
          <a:fontRef idx="minor">
            <a:schemeClr val="tx1"/>
          </a:fontRef>
        </p:style>
      </p:cxnSp>
      <p:grpSp>
        <p:nvGrpSpPr>
          <p:cNvPr id="49" name="Group 48"/>
          <p:cNvGrpSpPr/>
          <p:nvPr/>
        </p:nvGrpSpPr>
        <p:grpSpPr>
          <a:xfrm>
            <a:off x="1161539" y="4179734"/>
            <a:ext cx="1029725" cy="276900"/>
            <a:chOff x="1161539" y="4179734"/>
            <a:chExt cx="1029725" cy="276900"/>
          </a:xfrm>
        </p:grpSpPr>
        <p:sp>
          <p:nvSpPr>
            <p:cNvPr id="38" name="Right Arrow 37"/>
            <p:cNvSpPr/>
            <p:nvPr/>
          </p:nvSpPr>
          <p:spPr>
            <a:xfrm>
              <a:off x="2001794" y="4249921"/>
              <a:ext cx="189470" cy="15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1539" y="4179734"/>
              <a:ext cx="832021" cy="27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MASTER</a:t>
              </a:r>
              <a:endParaRPr lang="en-US" dirty="0"/>
            </a:p>
          </p:txBody>
        </p:sp>
      </p:grpSp>
      <p:grpSp>
        <p:nvGrpSpPr>
          <p:cNvPr id="48" name="Group 47"/>
          <p:cNvGrpSpPr/>
          <p:nvPr/>
        </p:nvGrpSpPr>
        <p:grpSpPr>
          <a:xfrm>
            <a:off x="6367956" y="3469389"/>
            <a:ext cx="1004910" cy="276900"/>
            <a:chOff x="6367956" y="3469389"/>
            <a:chExt cx="1004910" cy="276900"/>
          </a:xfrm>
        </p:grpSpPr>
        <p:sp>
          <p:nvSpPr>
            <p:cNvPr id="40" name="Rounded Rectangle 39"/>
            <p:cNvSpPr/>
            <p:nvPr/>
          </p:nvSpPr>
          <p:spPr>
            <a:xfrm>
              <a:off x="6540845" y="3469389"/>
              <a:ext cx="832021" cy="2769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TESTING</a:t>
              </a:r>
              <a:endParaRPr lang="en-US" dirty="0"/>
            </a:p>
          </p:txBody>
        </p:sp>
        <p:sp>
          <p:nvSpPr>
            <p:cNvPr id="44" name="Left Arrow 43"/>
            <p:cNvSpPr/>
            <p:nvPr/>
          </p:nvSpPr>
          <p:spPr>
            <a:xfrm>
              <a:off x="6367956" y="3550173"/>
              <a:ext cx="155228" cy="13845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7" name="Group 46"/>
          <p:cNvGrpSpPr/>
          <p:nvPr/>
        </p:nvGrpSpPr>
        <p:grpSpPr>
          <a:xfrm>
            <a:off x="6367956" y="3782427"/>
            <a:ext cx="1004910" cy="276900"/>
            <a:chOff x="6367956" y="3782427"/>
            <a:chExt cx="1004910" cy="276900"/>
          </a:xfrm>
        </p:grpSpPr>
        <p:sp>
          <p:nvSpPr>
            <p:cNvPr id="45" name="Rounded Rectangle 44"/>
            <p:cNvSpPr/>
            <p:nvPr/>
          </p:nvSpPr>
          <p:spPr>
            <a:xfrm>
              <a:off x="6540845" y="3782427"/>
              <a:ext cx="832021" cy="2769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HEAD</a:t>
              </a:r>
              <a:endParaRPr lang="en-US" dirty="0"/>
            </a:p>
          </p:txBody>
        </p:sp>
        <p:sp>
          <p:nvSpPr>
            <p:cNvPr id="46" name="Left Arrow 45"/>
            <p:cNvSpPr/>
            <p:nvPr/>
          </p:nvSpPr>
          <p:spPr>
            <a:xfrm>
              <a:off x="6367956" y="3863211"/>
              <a:ext cx="155228" cy="13845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177141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Rebase Merge?</a:t>
            </a:r>
            <a:endParaRPr lang="en-US" dirty="0"/>
          </a:p>
        </p:txBody>
      </p:sp>
      <p:sp>
        <p:nvSpPr>
          <p:cNvPr id="3" name="Subtitle 2"/>
          <p:cNvSpPr>
            <a:spLocks noGrp="1"/>
          </p:cNvSpPr>
          <p:nvPr>
            <p:ph type="subTitle" idx="1"/>
          </p:nvPr>
        </p:nvSpPr>
        <p:spPr>
          <a:xfrm>
            <a:off x="821372" y="1272541"/>
            <a:ext cx="7317612" cy="1071936"/>
          </a:xfrm>
        </p:spPr>
        <p:txBody>
          <a:bodyPr>
            <a:normAutofit/>
          </a:bodyPr>
          <a:lstStyle/>
          <a:p>
            <a:pPr marL="171450" indent="-171450" algn="just">
              <a:buFont typeface="Arial" panose="020B0604020202020204" pitchFamily="34" charset="0"/>
              <a:buChar char="•"/>
            </a:pPr>
            <a:r>
              <a:rPr lang="en-US" sz="1050" dirty="0"/>
              <a:t>Let us consider a scenario that you have a branch named testing and you made some commit on that branch. Meanwhile there is also some commits on master branch then now if you want to merge setting into master then you cannot have fast forward merge </a:t>
            </a:r>
            <a:r>
              <a:rPr lang="en-US" sz="1050" dirty="0" smtClean="0"/>
              <a:t>i.e. </a:t>
            </a:r>
            <a:r>
              <a:rPr lang="en-US" sz="1050" dirty="0"/>
              <a:t>you cannot have clean merge. So you conduct rebase so that all the commits that occur on master branch is first included on your testing branch and those commits that you have on testing branch comes only after commits of master branch. Now you can have fast forward merge.</a:t>
            </a:r>
            <a:endParaRPr lang="en" sz="1050" dirty="0">
              <a:solidFill>
                <a:schemeClr val="tx1"/>
              </a:solidFill>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1820562" y="5916136"/>
            <a:ext cx="1408670" cy="307777"/>
          </a:xfrm>
          <a:prstGeom prst="rect">
            <a:avLst/>
          </a:prstGeom>
          <a:noFill/>
        </p:spPr>
        <p:txBody>
          <a:bodyPr wrap="square" rtlCol="0">
            <a:spAutoFit/>
          </a:bodyPr>
          <a:lstStyle/>
          <a:p>
            <a:pPr algn="ctr"/>
            <a:r>
              <a:rPr lang="en-US" sz="1400" dirty="0" smtClean="0"/>
              <a:t>MASTER</a:t>
            </a:r>
            <a:endParaRPr lang="en-US" sz="1400" dirty="0"/>
          </a:p>
        </p:txBody>
      </p:sp>
      <p:sp>
        <p:nvSpPr>
          <p:cNvPr id="16" name="TextBox 15"/>
          <p:cNvSpPr txBox="1"/>
          <p:nvPr/>
        </p:nvSpPr>
        <p:spPr>
          <a:xfrm>
            <a:off x="5321642" y="5997141"/>
            <a:ext cx="1210962" cy="307777"/>
          </a:xfrm>
          <a:prstGeom prst="rect">
            <a:avLst/>
          </a:prstGeom>
          <a:noFill/>
        </p:spPr>
        <p:txBody>
          <a:bodyPr wrap="square" rtlCol="0">
            <a:spAutoFit/>
          </a:bodyPr>
          <a:lstStyle/>
          <a:p>
            <a:pPr algn="ctr"/>
            <a:r>
              <a:rPr lang="en-US" sz="1400" dirty="0" smtClean="0"/>
              <a:t>TESTING</a:t>
            </a:r>
            <a:endParaRPr lang="en-US" dirty="0"/>
          </a:p>
        </p:txBody>
      </p:sp>
      <p:sp>
        <p:nvSpPr>
          <p:cNvPr id="4" name="Rectangle 3"/>
          <p:cNvSpPr/>
          <p:nvPr/>
        </p:nvSpPr>
        <p:spPr>
          <a:xfrm>
            <a:off x="2075936" y="2488510"/>
            <a:ext cx="1005015" cy="3283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53920" y="2563871"/>
            <a:ext cx="995234" cy="33680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ounded Rectangle 7"/>
          <p:cNvSpPr/>
          <p:nvPr/>
        </p:nvSpPr>
        <p:spPr>
          <a:xfrm>
            <a:off x="2195537" y="5323530"/>
            <a:ext cx="794552" cy="2742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ounded Rectangle 8"/>
          <p:cNvSpPr/>
          <p:nvPr/>
        </p:nvSpPr>
        <p:spPr>
          <a:xfrm>
            <a:off x="2188272" y="4955961"/>
            <a:ext cx="765045" cy="2640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ounded Rectangle 9"/>
          <p:cNvSpPr/>
          <p:nvPr/>
        </p:nvSpPr>
        <p:spPr>
          <a:xfrm>
            <a:off x="2188273" y="4578207"/>
            <a:ext cx="765045" cy="2640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2195538" y="4200454"/>
            <a:ext cx="765045" cy="2640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5577416" y="3474009"/>
            <a:ext cx="765045" cy="2640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Rounded Rectangle 12"/>
          <p:cNvSpPr/>
          <p:nvPr/>
        </p:nvSpPr>
        <p:spPr>
          <a:xfrm>
            <a:off x="5584680" y="3088992"/>
            <a:ext cx="765045" cy="26404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ounded Rectangle 13"/>
          <p:cNvSpPr/>
          <p:nvPr/>
        </p:nvSpPr>
        <p:spPr>
          <a:xfrm>
            <a:off x="5570151" y="2696710"/>
            <a:ext cx="765045" cy="26404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2" name="Straight Connector 21"/>
          <p:cNvCxnSpPr/>
          <p:nvPr/>
        </p:nvCxnSpPr>
        <p:spPr>
          <a:xfrm flipH="1">
            <a:off x="2581265" y="4495479"/>
            <a:ext cx="4" cy="788193"/>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H="1">
            <a:off x="5980594" y="2968808"/>
            <a:ext cx="1" cy="485929"/>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flipV="1">
            <a:off x="2990089" y="3738051"/>
            <a:ext cx="2594591" cy="462403"/>
          </a:xfrm>
          <a:prstGeom prst="line">
            <a:avLst/>
          </a:prstGeom>
        </p:spPr>
        <p:style>
          <a:lnRef idx="2">
            <a:schemeClr val="accent5"/>
          </a:lnRef>
          <a:fillRef idx="0">
            <a:schemeClr val="accent5"/>
          </a:fillRef>
          <a:effectRef idx="1">
            <a:schemeClr val="accent5"/>
          </a:effectRef>
          <a:fontRef idx="minor">
            <a:schemeClr val="tx1"/>
          </a:fontRef>
        </p:style>
      </p:cxnSp>
      <p:grpSp>
        <p:nvGrpSpPr>
          <p:cNvPr id="49" name="Group 48"/>
          <p:cNvGrpSpPr/>
          <p:nvPr/>
        </p:nvGrpSpPr>
        <p:grpSpPr>
          <a:xfrm>
            <a:off x="1161539" y="3100573"/>
            <a:ext cx="1029725" cy="276900"/>
            <a:chOff x="1161539" y="4179734"/>
            <a:chExt cx="1029725" cy="276900"/>
          </a:xfrm>
        </p:grpSpPr>
        <p:sp>
          <p:nvSpPr>
            <p:cNvPr id="38" name="Right Arrow 37"/>
            <p:cNvSpPr/>
            <p:nvPr/>
          </p:nvSpPr>
          <p:spPr>
            <a:xfrm>
              <a:off x="2001794" y="4249921"/>
              <a:ext cx="189470" cy="15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1539" y="4179734"/>
              <a:ext cx="832021" cy="27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MASTER</a:t>
              </a:r>
              <a:endParaRPr lang="en-US" dirty="0"/>
            </a:p>
          </p:txBody>
        </p:sp>
      </p:grpSp>
      <p:grpSp>
        <p:nvGrpSpPr>
          <p:cNvPr id="48" name="Group 47"/>
          <p:cNvGrpSpPr/>
          <p:nvPr/>
        </p:nvGrpSpPr>
        <p:grpSpPr>
          <a:xfrm>
            <a:off x="6367956" y="3469389"/>
            <a:ext cx="1004910" cy="276900"/>
            <a:chOff x="6367956" y="3469389"/>
            <a:chExt cx="1004910" cy="276900"/>
          </a:xfrm>
        </p:grpSpPr>
        <p:sp>
          <p:nvSpPr>
            <p:cNvPr id="40" name="Rounded Rectangle 39"/>
            <p:cNvSpPr/>
            <p:nvPr/>
          </p:nvSpPr>
          <p:spPr>
            <a:xfrm>
              <a:off x="6540845" y="3469389"/>
              <a:ext cx="832021" cy="2769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TESTING</a:t>
              </a:r>
              <a:endParaRPr lang="en-US" dirty="0"/>
            </a:p>
          </p:txBody>
        </p:sp>
        <p:sp>
          <p:nvSpPr>
            <p:cNvPr id="44" name="Left Arrow 43"/>
            <p:cNvSpPr/>
            <p:nvPr/>
          </p:nvSpPr>
          <p:spPr>
            <a:xfrm>
              <a:off x="6367956" y="3550173"/>
              <a:ext cx="155228" cy="13845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7" name="Group 46"/>
          <p:cNvGrpSpPr/>
          <p:nvPr/>
        </p:nvGrpSpPr>
        <p:grpSpPr>
          <a:xfrm>
            <a:off x="6367956" y="3782427"/>
            <a:ext cx="1004910" cy="276900"/>
            <a:chOff x="6367956" y="3782427"/>
            <a:chExt cx="1004910" cy="276900"/>
          </a:xfrm>
        </p:grpSpPr>
        <p:sp>
          <p:nvSpPr>
            <p:cNvPr id="45" name="Rounded Rectangle 44"/>
            <p:cNvSpPr/>
            <p:nvPr/>
          </p:nvSpPr>
          <p:spPr>
            <a:xfrm>
              <a:off x="6540845" y="3782427"/>
              <a:ext cx="832021" cy="2769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HEAD</a:t>
              </a:r>
              <a:endParaRPr lang="en-US" dirty="0"/>
            </a:p>
          </p:txBody>
        </p:sp>
        <p:sp>
          <p:nvSpPr>
            <p:cNvPr id="46" name="Left Arrow 45"/>
            <p:cNvSpPr/>
            <p:nvPr/>
          </p:nvSpPr>
          <p:spPr>
            <a:xfrm>
              <a:off x="6367956" y="3863211"/>
              <a:ext cx="155228" cy="13845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9" name="Rounded Rectangle 28"/>
          <p:cNvSpPr/>
          <p:nvPr/>
        </p:nvSpPr>
        <p:spPr>
          <a:xfrm>
            <a:off x="2187973" y="3829456"/>
            <a:ext cx="765045" cy="2640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ounded Rectangle 29"/>
          <p:cNvSpPr/>
          <p:nvPr/>
        </p:nvSpPr>
        <p:spPr>
          <a:xfrm>
            <a:off x="2195538" y="3474009"/>
            <a:ext cx="765045" cy="2640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ounded Rectangle 30"/>
          <p:cNvSpPr/>
          <p:nvPr/>
        </p:nvSpPr>
        <p:spPr>
          <a:xfrm>
            <a:off x="2195538" y="3103011"/>
            <a:ext cx="765045" cy="2640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p:cNvCxnSpPr>
            <a:stCxn id="31" idx="2"/>
            <a:endCxn id="11" idx="2"/>
          </p:cNvCxnSpPr>
          <p:nvPr/>
        </p:nvCxnSpPr>
        <p:spPr>
          <a:xfrm>
            <a:off x="2578061" y="3367053"/>
            <a:ext cx="0" cy="109744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3517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Command line for merging?</a:t>
            </a:r>
            <a:endParaRPr lang="en-US" dirty="0"/>
          </a:p>
        </p:txBody>
      </p:sp>
      <p:sp>
        <p:nvSpPr>
          <p:cNvPr id="3" name="Subtitle 2"/>
          <p:cNvSpPr>
            <a:spLocks noGrp="1"/>
          </p:cNvSpPr>
          <p:nvPr>
            <p:ph type="subTitle" idx="1"/>
          </p:nvPr>
        </p:nvSpPr>
        <p:spPr>
          <a:xfrm>
            <a:off x="821372" y="1272541"/>
            <a:ext cx="7317612" cy="1071936"/>
          </a:xfrm>
        </p:spPr>
        <p:txBody>
          <a:bodyPr>
            <a:normAutofit/>
          </a:bodyPr>
          <a:lstStyle/>
          <a:p>
            <a:pPr marL="171450" indent="-171450" algn="just">
              <a:buFont typeface="Arial" panose="020B0604020202020204" pitchFamily="34" charset="0"/>
              <a:buChar char="•"/>
            </a:pPr>
            <a:r>
              <a:rPr lang="en" sz="1050" dirty="0" smtClean="0">
                <a:solidFill>
                  <a:srgbClr val="FF0000"/>
                </a:solidFill>
              </a:rPr>
              <a:t>$ git merge &lt;branch&gt; </a:t>
            </a:r>
            <a:r>
              <a:rPr lang="en" sz="1050" dirty="0" smtClean="0">
                <a:solidFill>
                  <a:schemeClr val="tx1"/>
                </a:solidFill>
              </a:rPr>
              <a:t>// merge occures to the branch on which you are sitting generally done being on master</a:t>
            </a:r>
          </a:p>
          <a:p>
            <a:pPr marL="171450" indent="-171450" algn="just">
              <a:buFont typeface="Arial" panose="020B0604020202020204" pitchFamily="34" charset="0"/>
              <a:buChar char="•"/>
            </a:pPr>
            <a:r>
              <a:rPr lang="en" sz="1050" dirty="0" smtClean="0">
                <a:solidFill>
                  <a:srgbClr val="FF0000"/>
                </a:solidFill>
              </a:rPr>
              <a:t>$ git rebase master </a:t>
            </a:r>
            <a:r>
              <a:rPr lang="en" sz="1050" dirty="0" smtClean="0">
                <a:solidFill>
                  <a:schemeClr val="tx1"/>
                </a:solidFill>
              </a:rPr>
              <a:t>// generally done being on branch</a:t>
            </a: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5548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Working with remote?</a:t>
            </a:r>
            <a:endParaRPr lang="en-US" dirty="0"/>
          </a:p>
        </p:txBody>
      </p:sp>
      <p:sp>
        <p:nvSpPr>
          <p:cNvPr id="3" name="Subtitle 2"/>
          <p:cNvSpPr>
            <a:spLocks noGrp="1"/>
          </p:cNvSpPr>
          <p:nvPr>
            <p:ph type="subTitle" idx="1"/>
          </p:nvPr>
        </p:nvSpPr>
        <p:spPr>
          <a:xfrm>
            <a:off x="821372" y="1272541"/>
            <a:ext cx="7317612" cy="1071936"/>
          </a:xfrm>
        </p:spPr>
        <p:txBody>
          <a:bodyPr>
            <a:normAutofit/>
          </a:bodyPr>
          <a:lstStyle/>
          <a:p>
            <a:pPr marL="171450" indent="-171450" algn="just">
              <a:buFont typeface="Arial" panose="020B0604020202020204" pitchFamily="34" charset="0"/>
              <a:buChar char="•"/>
            </a:pPr>
            <a:r>
              <a:rPr lang="en-US" sz="1050" dirty="0">
                <a:solidFill>
                  <a:schemeClr val="tx1"/>
                </a:solidFill>
              </a:rPr>
              <a:t>Remote repositories are versions of your project that are hosted on the Internet or network somewhere. You can have several of them, each of which generally is either read-only or read/write for you.</a:t>
            </a:r>
            <a:endParaRPr lang="en" sz="1050" dirty="0" smtClean="0">
              <a:solidFill>
                <a:schemeClr val="tx1"/>
              </a:solidFill>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1433384" y="2344477"/>
            <a:ext cx="1029730" cy="7282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dev1</a:t>
            </a:r>
            <a:endParaRPr lang="en-US" dirty="0"/>
          </a:p>
        </p:txBody>
      </p:sp>
      <p:sp>
        <p:nvSpPr>
          <p:cNvPr id="8" name="Rounded Rectangle 7"/>
          <p:cNvSpPr/>
          <p:nvPr/>
        </p:nvSpPr>
        <p:spPr>
          <a:xfrm>
            <a:off x="5997149" y="2369191"/>
            <a:ext cx="1029730" cy="7282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dev2</a:t>
            </a:r>
            <a:endParaRPr lang="en-US" dirty="0"/>
          </a:p>
        </p:txBody>
      </p:sp>
      <p:sp>
        <p:nvSpPr>
          <p:cNvPr id="10" name="Rounded Rectangle 9"/>
          <p:cNvSpPr/>
          <p:nvPr/>
        </p:nvSpPr>
        <p:spPr>
          <a:xfrm>
            <a:off x="1466336" y="4634596"/>
            <a:ext cx="1029730" cy="7282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dev4</a:t>
            </a:r>
            <a:endParaRPr lang="en-US" dirty="0"/>
          </a:p>
        </p:txBody>
      </p:sp>
      <p:sp>
        <p:nvSpPr>
          <p:cNvPr id="11" name="Rounded Rectangle 10"/>
          <p:cNvSpPr/>
          <p:nvPr/>
        </p:nvSpPr>
        <p:spPr>
          <a:xfrm>
            <a:off x="6030101" y="4659310"/>
            <a:ext cx="1029730" cy="7282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dev3</a:t>
            </a:r>
            <a:endParaRPr lang="en-US" dirty="0"/>
          </a:p>
        </p:txBody>
      </p:sp>
      <p:sp>
        <p:nvSpPr>
          <p:cNvPr id="5" name="Rounded Rectangle 4"/>
          <p:cNvSpPr/>
          <p:nvPr/>
        </p:nvSpPr>
        <p:spPr>
          <a:xfrm>
            <a:off x="3188043" y="3072714"/>
            <a:ext cx="2273643" cy="1400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Remote repo</a:t>
            </a:r>
            <a:endParaRPr lang="en-US" dirty="0"/>
          </a:p>
        </p:txBody>
      </p:sp>
      <p:cxnSp>
        <p:nvCxnSpPr>
          <p:cNvPr id="13" name="Straight Connector 12"/>
          <p:cNvCxnSpPr/>
          <p:nvPr/>
        </p:nvCxnSpPr>
        <p:spPr>
          <a:xfrm>
            <a:off x="2463114" y="3006811"/>
            <a:ext cx="782594" cy="172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428734" y="3064477"/>
            <a:ext cx="634314" cy="140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28734" y="4366054"/>
            <a:ext cx="601367" cy="370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496064" y="4407243"/>
            <a:ext cx="708455" cy="2520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09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Command for working with remote?</a:t>
            </a:r>
            <a:endParaRPr lang="en-US" dirty="0"/>
          </a:p>
        </p:txBody>
      </p:sp>
      <p:sp>
        <p:nvSpPr>
          <p:cNvPr id="3" name="Subtitle 2"/>
          <p:cNvSpPr>
            <a:spLocks noGrp="1"/>
          </p:cNvSpPr>
          <p:nvPr>
            <p:ph type="subTitle" idx="1"/>
          </p:nvPr>
        </p:nvSpPr>
        <p:spPr>
          <a:xfrm>
            <a:off x="821372" y="1272541"/>
            <a:ext cx="7317612" cy="1071936"/>
          </a:xfrm>
        </p:spPr>
        <p:txBody>
          <a:bodyPr>
            <a:normAutofit/>
          </a:bodyPr>
          <a:lstStyle/>
          <a:p>
            <a:pPr marL="171450" indent="-171450" algn="just">
              <a:buFont typeface="Arial" panose="020B0604020202020204" pitchFamily="34" charset="0"/>
              <a:buChar char="•"/>
            </a:pPr>
            <a:r>
              <a:rPr lang="en" sz="1050" dirty="0" smtClean="0">
                <a:solidFill>
                  <a:srgbClr val="FF0000"/>
                </a:solidFill>
              </a:rPr>
              <a:t>$ git remote // list all the remote server that you list</a:t>
            </a:r>
          </a:p>
          <a:p>
            <a:pPr marL="171450" indent="-171450" algn="just">
              <a:buFont typeface="Arial" panose="020B0604020202020204" pitchFamily="34" charset="0"/>
              <a:buChar char="•"/>
            </a:pPr>
            <a:r>
              <a:rPr lang="en" sz="1050" dirty="0" smtClean="0">
                <a:solidFill>
                  <a:srgbClr val="FF0000"/>
                </a:solidFill>
              </a:rPr>
              <a:t>$ git remote add [alias] [url]</a:t>
            </a:r>
          </a:p>
          <a:p>
            <a:pPr algn="just"/>
            <a:r>
              <a:rPr lang="en-US" sz="1050" dirty="0" smtClean="0">
                <a:solidFill>
                  <a:srgbClr val="FF0000"/>
                </a:solidFill>
              </a:rPr>
              <a:t>	E</a:t>
            </a:r>
            <a:r>
              <a:rPr lang="en" sz="1050" dirty="0" smtClean="0">
                <a:solidFill>
                  <a:srgbClr val="FF0000"/>
                </a:solidFill>
              </a:rPr>
              <a:t>g, git remote add dev1 https://www.github.com/rakesmh/demo.git</a:t>
            </a: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57831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References:</a:t>
            </a:r>
            <a:endParaRPr lang="en-US" dirty="0"/>
          </a:p>
        </p:txBody>
      </p:sp>
      <p:sp>
        <p:nvSpPr>
          <p:cNvPr id="3" name="Subtitle 2"/>
          <p:cNvSpPr>
            <a:spLocks noGrp="1"/>
          </p:cNvSpPr>
          <p:nvPr>
            <p:ph type="subTitle" idx="1"/>
          </p:nvPr>
        </p:nvSpPr>
        <p:spPr>
          <a:xfrm>
            <a:off x="821372" y="1272541"/>
            <a:ext cx="7317612" cy="1071936"/>
          </a:xfrm>
        </p:spPr>
        <p:txBody>
          <a:bodyPr>
            <a:normAutofit/>
          </a:bodyPr>
          <a:lstStyle/>
          <a:p>
            <a:pPr marL="171450" indent="-171450" algn="just">
              <a:buFont typeface="Arial" panose="020B0604020202020204" pitchFamily="34" charset="0"/>
              <a:buChar char="•"/>
            </a:pPr>
            <a:r>
              <a:rPr lang="en-US" sz="1050" dirty="0" smtClean="0">
                <a:solidFill>
                  <a:srgbClr val="FF0000"/>
                </a:solidFill>
                <a:hlinkClick r:id="rId2"/>
              </a:rPr>
              <a:t>http</a:t>
            </a:r>
            <a:r>
              <a:rPr lang="en-US" sz="1050" dirty="0" smtClean="0">
                <a:solidFill>
                  <a:srgbClr val="FF0000"/>
                </a:solidFill>
                <a:hlinkClick r:id="rId2"/>
              </a:rPr>
              <a:t>://www.git-scm.com</a:t>
            </a:r>
            <a:r>
              <a:rPr lang="en-US" sz="1050" dirty="0" smtClean="0">
                <a:solidFill>
                  <a:srgbClr val="FF0000"/>
                </a:solidFill>
                <a:hlinkClick r:id="rId2"/>
              </a:rPr>
              <a:t>/</a:t>
            </a:r>
            <a:endParaRPr lang="en-US" sz="1050" dirty="0" smtClean="0">
              <a:solidFill>
                <a:srgbClr val="FF0000"/>
              </a:solidFill>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75830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4389" y="2133600"/>
            <a:ext cx="4786184" cy="1077218"/>
          </a:xfrm>
          <a:prstGeom prst="rect">
            <a:avLst/>
          </a:prstGeom>
          <a:noFill/>
        </p:spPr>
        <p:txBody>
          <a:bodyPr wrap="square" rtlCol="0">
            <a:spAutoFit/>
          </a:bodyPr>
          <a:lstStyle/>
          <a:p>
            <a:pPr algn="ctr"/>
            <a:r>
              <a:rPr lang="en-US" sz="3200" dirty="0" smtClean="0"/>
              <a:t>End of the slide</a:t>
            </a:r>
          </a:p>
          <a:p>
            <a:pPr algn="ctr"/>
            <a:r>
              <a:rPr lang="en-US" sz="3200" dirty="0" smtClean="0"/>
              <a:t>Thank you!</a:t>
            </a:r>
            <a:endParaRPr lang="en-US" sz="3200" dirty="0"/>
          </a:p>
        </p:txBody>
      </p:sp>
    </p:spTree>
    <p:extLst>
      <p:ext uri="{BB962C8B-B14F-4D97-AF65-F5344CB8AC3E}">
        <p14:creationId xmlns:p14="http://schemas.microsoft.com/office/powerpoint/2010/main" val="151116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72294"/>
            <a:ext cx="7766936" cy="923555"/>
          </a:xfrm>
        </p:spPr>
        <p:txBody>
          <a:bodyPr/>
          <a:lstStyle/>
          <a:p>
            <a:pPr algn="l"/>
            <a:r>
              <a:rPr lang="en-US" sz="2800" dirty="0" smtClean="0"/>
              <a:t>What we are going to look?</a:t>
            </a:r>
            <a:endParaRPr lang="en-US" sz="2800" dirty="0"/>
          </a:p>
        </p:txBody>
      </p:sp>
      <p:sp>
        <p:nvSpPr>
          <p:cNvPr id="3" name="Subtitle 2"/>
          <p:cNvSpPr>
            <a:spLocks noGrp="1"/>
          </p:cNvSpPr>
          <p:nvPr>
            <p:ph type="subTitle" idx="1"/>
          </p:nvPr>
        </p:nvSpPr>
        <p:spPr>
          <a:xfrm>
            <a:off x="1507067" y="2156127"/>
            <a:ext cx="7766936" cy="3700976"/>
          </a:xfrm>
        </p:spPr>
        <p:txBody>
          <a:bodyPr>
            <a:normAutofit/>
          </a:bodyPr>
          <a:lstStyle/>
          <a:p>
            <a:pPr marL="285750" indent="-285750" algn="l">
              <a:buFont typeface="Arial" panose="020B0604020202020204" pitchFamily="34" charset="0"/>
              <a:buChar char="•"/>
            </a:pPr>
            <a:r>
              <a:rPr lang="en-US" sz="1200" dirty="0" smtClean="0"/>
              <a:t>Version Control System</a:t>
            </a:r>
          </a:p>
          <a:p>
            <a:pPr marL="285750" indent="-285750" algn="l">
              <a:buFont typeface="Arial" panose="020B0604020202020204" pitchFamily="34" charset="0"/>
              <a:buChar char="•"/>
            </a:pPr>
            <a:r>
              <a:rPr lang="en-US" sz="1200" dirty="0" smtClean="0"/>
              <a:t>History of Git</a:t>
            </a:r>
          </a:p>
          <a:p>
            <a:pPr marL="285750" indent="-285750" algn="l">
              <a:buFont typeface="Arial" panose="020B0604020202020204" pitchFamily="34" charset="0"/>
              <a:buChar char="•"/>
            </a:pPr>
            <a:r>
              <a:rPr lang="en-US" sz="1200" dirty="0" smtClean="0"/>
              <a:t>Introduction of Git</a:t>
            </a:r>
          </a:p>
          <a:p>
            <a:pPr marL="285750" indent="-285750" algn="l">
              <a:buFont typeface="Arial" panose="020B0604020202020204" pitchFamily="34" charset="0"/>
              <a:buChar char="•"/>
            </a:pPr>
            <a:r>
              <a:rPr lang="en-US" sz="1200" dirty="0" smtClean="0"/>
              <a:t>Git vs others</a:t>
            </a:r>
          </a:p>
          <a:p>
            <a:pPr marL="285750" indent="-285750" algn="l">
              <a:buFont typeface="Arial" panose="020B0604020202020204" pitchFamily="34" charset="0"/>
              <a:buChar char="•"/>
            </a:pPr>
            <a:r>
              <a:rPr lang="en-US" sz="1200" dirty="0" smtClean="0"/>
              <a:t>Git Installation</a:t>
            </a:r>
          </a:p>
          <a:p>
            <a:pPr marL="285750" indent="-285750" algn="l">
              <a:buFont typeface="Arial" panose="020B0604020202020204" pitchFamily="34" charset="0"/>
              <a:buChar char="•"/>
            </a:pPr>
            <a:r>
              <a:rPr lang="en-US" sz="1200" dirty="0" smtClean="0"/>
              <a:t>Common Commands of Git</a:t>
            </a:r>
          </a:p>
          <a:p>
            <a:pPr marL="285750" indent="-285750" algn="l">
              <a:buFont typeface="Arial" panose="020B0604020202020204" pitchFamily="34" charset="0"/>
              <a:buChar char="•"/>
            </a:pPr>
            <a:r>
              <a:rPr lang="en-US" sz="1200" dirty="0" smtClean="0"/>
              <a:t>Working with Git</a:t>
            </a:r>
          </a:p>
          <a:p>
            <a:pPr marL="285750" indent="-285750" algn="l">
              <a:buFont typeface="Arial" panose="020B0604020202020204" pitchFamily="34" charset="0"/>
              <a:buChar char="•"/>
            </a:pPr>
            <a:r>
              <a:rPr lang="en-US" sz="1200" dirty="0" smtClean="0"/>
              <a:t>Branching and Merging</a:t>
            </a:r>
          </a:p>
          <a:p>
            <a:pPr marL="285750" indent="-285750" algn="l">
              <a:buFont typeface="Arial" panose="020B0604020202020204" pitchFamily="34" charset="0"/>
              <a:buChar char="•"/>
            </a:pPr>
            <a:r>
              <a:rPr lang="en-US" sz="1200" dirty="0" smtClean="0"/>
              <a:t>Working with remote</a:t>
            </a:r>
          </a:p>
          <a:p>
            <a:pPr algn="l"/>
            <a:endParaRPr lang="en-US" dirty="0" smtClean="0"/>
          </a:p>
          <a:p>
            <a:pPr algn="l"/>
            <a:endParaRPr lang="en-US" dirty="0"/>
          </a:p>
        </p:txBody>
      </p:sp>
    </p:spTree>
    <p:extLst>
      <p:ext uri="{BB962C8B-B14F-4D97-AF65-F5344CB8AC3E}">
        <p14:creationId xmlns:p14="http://schemas.microsoft.com/office/powerpoint/2010/main" val="1656825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72294"/>
            <a:ext cx="7766936" cy="923555"/>
          </a:xfrm>
        </p:spPr>
        <p:txBody>
          <a:bodyPr/>
          <a:lstStyle/>
          <a:p>
            <a:pPr algn="l"/>
            <a:r>
              <a:rPr lang="en-US" sz="2800" dirty="0" smtClean="0"/>
              <a:t>Version Control</a:t>
            </a:r>
            <a:endParaRPr lang="en-US" sz="2800" dirty="0"/>
          </a:p>
        </p:txBody>
      </p:sp>
      <p:sp>
        <p:nvSpPr>
          <p:cNvPr id="3" name="Subtitle 2"/>
          <p:cNvSpPr>
            <a:spLocks noGrp="1"/>
          </p:cNvSpPr>
          <p:nvPr>
            <p:ph type="subTitle" idx="1"/>
          </p:nvPr>
        </p:nvSpPr>
        <p:spPr>
          <a:xfrm>
            <a:off x="1507067" y="2156127"/>
            <a:ext cx="7766936" cy="3700976"/>
          </a:xfrm>
        </p:spPr>
        <p:txBody>
          <a:bodyPr>
            <a:normAutofit/>
          </a:bodyPr>
          <a:lstStyle/>
          <a:p>
            <a:pPr algn="l">
              <a:lnSpc>
                <a:spcPct val="150000"/>
              </a:lnSpc>
            </a:pPr>
            <a:r>
              <a:rPr lang="en-US" sz="1600" dirty="0"/>
              <a:t>Version control is the system that records the changes that occurs on file or any system over a time so that specific version or changes can be recovered or traced later in due course or development or debugging</a:t>
            </a:r>
            <a:r>
              <a:rPr lang="en-US" sz="1600" dirty="0" smtClean="0"/>
              <a:t>.</a:t>
            </a:r>
          </a:p>
          <a:p>
            <a:pPr algn="l">
              <a:lnSpc>
                <a:spcPct val="150000"/>
              </a:lnSpc>
            </a:pPr>
            <a:r>
              <a:rPr lang="en-US" sz="1600" dirty="0" smtClean="0"/>
              <a:t>Generally there are two types of version control system:</a:t>
            </a:r>
          </a:p>
          <a:p>
            <a:pPr algn="l">
              <a:lnSpc>
                <a:spcPct val="150000"/>
              </a:lnSpc>
            </a:pPr>
            <a:r>
              <a:rPr lang="en-US" sz="1600" dirty="0" smtClean="0"/>
              <a:t>Centralized VCS</a:t>
            </a:r>
          </a:p>
          <a:p>
            <a:pPr algn="l">
              <a:lnSpc>
                <a:spcPct val="150000"/>
              </a:lnSpc>
            </a:pPr>
            <a:r>
              <a:rPr lang="en-US" sz="1600" dirty="0" smtClean="0"/>
              <a:t>Distributed VCS</a:t>
            </a:r>
            <a:endParaRPr lang="en-US" sz="1600" dirty="0"/>
          </a:p>
          <a:p>
            <a:pPr algn="l"/>
            <a:endParaRPr lang="en-US" dirty="0" smtClean="0"/>
          </a:p>
          <a:p>
            <a:pPr algn="l"/>
            <a:endParaRPr lang="en-US" dirty="0"/>
          </a:p>
        </p:txBody>
      </p:sp>
    </p:spTree>
    <p:extLst>
      <p:ext uri="{BB962C8B-B14F-4D97-AF65-F5344CB8AC3E}">
        <p14:creationId xmlns:p14="http://schemas.microsoft.com/office/powerpoint/2010/main" val="826161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What is Git?</a:t>
            </a:r>
            <a:endParaRPr lang="en-US" dirty="0"/>
          </a:p>
        </p:txBody>
      </p:sp>
      <p:sp>
        <p:nvSpPr>
          <p:cNvPr id="3" name="Subtitle 2"/>
          <p:cNvSpPr>
            <a:spLocks noGrp="1"/>
          </p:cNvSpPr>
          <p:nvPr>
            <p:ph type="subTitle" idx="1"/>
          </p:nvPr>
        </p:nvSpPr>
        <p:spPr>
          <a:xfrm>
            <a:off x="821372" y="1272541"/>
            <a:ext cx="6400800" cy="2706335"/>
          </a:xfrm>
        </p:spPr>
        <p:txBody>
          <a:bodyPr>
            <a:normAutofit fontScale="70000" lnSpcReduction="20000"/>
          </a:bodyPr>
          <a:lstStyle/>
          <a:p>
            <a:pPr algn="just">
              <a:lnSpc>
                <a:spcPct val="170000"/>
              </a:lnSpc>
            </a:pPr>
            <a:r>
              <a:rPr lang="en-US" sz="1600" cap="none" dirty="0">
                <a:solidFill>
                  <a:schemeClr val="tx1">
                    <a:lumMod val="95000"/>
                  </a:schemeClr>
                </a:solidFill>
              </a:rPr>
              <a:t>I</a:t>
            </a:r>
            <a:r>
              <a:rPr lang="en-US" sz="1600" cap="none" dirty="0" smtClean="0">
                <a:solidFill>
                  <a:schemeClr val="tx1">
                    <a:lumMod val="95000"/>
                  </a:schemeClr>
                </a:solidFill>
              </a:rPr>
              <a:t>n software development, git is a distributed version control and source code management (SCM) system with an emphasis on speed.</a:t>
            </a:r>
          </a:p>
          <a:p>
            <a:pPr marL="285750" indent="-285750" algn="just">
              <a:lnSpc>
                <a:spcPct val="170000"/>
              </a:lnSpc>
              <a:buFont typeface="Arial" panose="020B0604020202020204" pitchFamily="34" charset="0"/>
              <a:buChar char="•"/>
            </a:pPr>
            <a:r>
              <a:rPr lang="en-US" sz="1600" cap="none" dirty="0" smtClean="0">
                <a:solidFill>
                  <a:schemeClr val="tx1">
                    <a:lumMod val="95000"/>
                  </a:schemeClr>
                </a:solidFill>
              </a:rPr>
              <a:t>Initially designed and developed by Linus Torvalds for </a:t>
            </a:r>
            <a:r>
              <a:rPr lang="en-US" sz="1600" cap="none" dirty="0" err="1" smtClean="0">
                <a:solidFill>
                  <a:schemeClr val="tx1">
                    <a:lumMod val="95000"/>
                  </a:schemeClr>
                </a:solidFill>
              </a:rPr>
              <a:t>linux</a:t>
            </a:r>
            <a:r>
              <a:rPr lang="en-US" sz="1600" cap="none" dirty="0" smtClean="0">
                <a:solidFill>
                  <a:schemeClr val="tx1">
                    <a:lumMod val="95000"/>
                  </a:schemeClr>
                </a:solidFill>
              </a:rPr>
              <a:t> kernel development in 2005.</a:t>
            </a:r>
          </a:p>
          <a:p>
            <a:pPr marL="285750" indent="-285750" algn="just">
              <a:lnSpc>
                <a:spcPct val="170000"/>
              </a:lnSpc>
              <a:buFont typeface="Arial" panose="020B0604020202020204" pitchFamily="34" charset="0"/>
              <a:buChar char="•"/>
            </a:pPr>
            <a:r>
              <a:rPr lang="en-US" sz="1600" dirty="0" smtClean="0">
                <a:solidFill>
                  <a:schemeClr val="tx1">
                    <a:lumMod val="95000"/>
                  </a:schemeClr>
                </a:solidFill>
              </a:rPr>
              <a:t>Everything is local</a:t>
            </a:r>
          </a:p>
          <a:p>
            <a:pPr marL="285750" indent="-285750" algn="just">
              <a:lnSpc>
                <a:spcPct val="170000"/>
              </a:lnSpc>
              <a:buFont typeface="Arial" panose="020B0604020202020204" pitchFamily="34" charset="0"/>
              <a:buChar char="•"/>
            </a:pPr>
            <a:r>
              <a:rPr lang="en-US" sz="1600" dirty="0" smtClean="0">
                <a:solidFill>
                  <a:schemeClr val="tx1">
                    <a:lumMod val="95000"/>
                  </a:schemeClr>
                </a:solidFill>
              </a:rPr>
              <a:t>Git is fast</a:t>
            </a:r>
          </a:p>
          <a:p>
            <a:pPr marL="285750" indent="-285750" algn="just">
              <a:lnSpc>
                <a:spcPct val="170000"/>
              </a:lnSpc>
              <a:buFont typeface="Arial" panose="020B0604020202020204" pitchFamily="34" charset="0"/>
              <a:buChar char="•"/>
            </a:pPr>
            <a:r>
              <a:rPr lang="en-US" sz="1600" dirty="0" smtClean="0">
                <a:solidFill>
                  <a:schemeClr val="tx1">
                    <a:lumMod val="95000"/>
                  </a:schemeClr>
                </a:solidFill>
              </a:rPr>
              <a:t>Git is small</a:t>
            </a:r>
          </a:p>
          <a:p>
            <a:pPr marL="285750" indent="-285750" algn="just">
              <a:lnSpc>
                <a:spcPct val="170000"/>
              </a:lnSpc>
              <a:buFont typeface="Arial" panose="020B0604020202020204" pitchFamily="34" charset="0"/>
              <a:buChar char="•"/>
            </a:pPr>
            <a:r>
              <a:rPr lang="en-US" sz="1600" dirty="0" smtClean="0">
                <a:solidFill>
                  <a:schemeClr val="tx1">
                    <a:lumMod val="95000"/>
                  </a:schemeClr>
                </a:solidFill>
              </a:rPr>
              <a:t>Any workflow</a:t>
            </a:r>
            <a:endParaRPr lang="en-US" sz="1600" dirty="0">
              <a:solidFill>
                <a:schemeClr val="tx1">
                  <a:lumMod val="95000"/>
                </a:schemeClr>
              </a:solidFill>
            </a:endParaRPr>
          </a:p>
          <a:p>
            <a:pPr algn="just"/>
            <a:endParaRPr lang="en" sz="1600" cap="none" dirty="0" smtClean="0">
              <a:solidFill>
                <a:schemeClr val="tx1">
                  <a:lumMod val="95000"/>
                </a:schemeClr>
              </a:solidFill>
            </a:endParaRP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970" y="1309814"/>
            <a:ext cx="1839326" cy="2817513"/>
          </a:xfrm>
          <a:prstGeom prst="rect">
            <a:avLst/>
          </a:prstGeom>
        </p:spPr>
      </p:pic>
    </p:spTree>
    <p:extLst>
      <p:ext uri="{BB962C8B-B14F-4D97-AF65-F5344CB8AC3E}">
        <p14:creationId xmlns:p14="http://schemas.microsoft.com/office/powerpoint/2010/main" val="94131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Data storage in Git:</a:t>
            </a:r>
            <a:endParaRPr lang="en-US" dirty="0"/>
          </a:p>
        </p:txBody>
      </p:sp>
      <p:sp>
        <p:nvSpPr>
          <p:cNvPr id="3" name="Subtitle 2"/>
          <p:cNvSpPr>
            <a:spLocks noGrp="1"/>
          </p:cNvSpPr>
          <p:nvPr>
            <p:ph type="subTitle" idx="1"/>
          </p:nvPr>
        </p:nvSpPr>
        <p:spPr>
          <a:xfrm>
            <a:off x="821372" y="1272541"/>
            <a:ext cx="6400800" cy="2203827"/>
          </a:xfrm>
        </p:spPr>
        <p:txBody>
          <a:bodyPr>
            <a:normAutofit/>
          </a:bodyPr>
          <a:lstStyle/>
          <a:p>
            <a:pPr algn="just"/>
            <a:endParaRPr lang="en" sz="1600" cap="none" dirty="0" smtClean="0">
              <a:solidFill>
                <a:schemeClr val="tx1">
                  <a:lumMod val="95000"/>
                </a:schemeClr>
              </a:solidFill>
            </a:endParaRPr>
          </a:p>
          <a:p>
            <a:endParaRPr lang="en-US" sz="1600"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372" y="1329858"/>
            <a:ext cx="3948336" cy="18337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descr="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72" y="4054573"/>
            <a:ext cx="4022477" cy="17539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57878" y="6038335"/>
            <a:ext cx="6746790" cy="307777"/>
          </a:xfrm>
          <a:prstGeom prst="rect">
            <a:avLst/>
          </a:prstGeom>
          <a:noFill/>
        </p:spPr>
        <p:txBody>
          <a:bodyPr wrap="square" rtlCol="0">
            <a:spAutoFit/>
          </a:bodyPr>
          <a:lstStyle/>
          <a:p>
            <a:r>
              <a:rPr lang="en-US" sz="1400" dirty="0" smtClean="0"/>
              <a:t>Instead of saving or replacing entire file, only difference are saved and tracked.</a:t>
            </a:r>
            <a:endParaRPr lang="en-US" sz="1400" dirty="0"/>
          </a:p>
        </p:txBody>
      </p:sp>
      <p:sp>
        <p:nvSpPr>
          <p:cNvPr id="12" name="Oval 11"/>
          <p:cNvSpPr/>
          <p:nvPr/>
        </p:nvSpPr>
        <p:spPr>
          <a:xfrm>
            <a:off x="4901513" y="1199843"/>
            <a:ext cx="1894703" cy="7319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Data storage in others</a:t>
            </a:r>
            <a:endParaRPr lang="en-US" sz="1400" dirty="0"/>
          </a:p>
        </p:txBody>
      </p:sp>
      <p:sp>
        <p:nvSpPr>
          <p:cNvPr id="16" name="Oval 15"/>
          <p:cNvSpPr/>
          <p:nvPr/>
        </p:nvSpPr>
        <p:spPr>
          <a:xfrm>
            <a:off x="4992130" y="3960292"/>
            <a:ext cx="1894703" cy="7319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General data storage in git</a:t>
            </a:r>
            <a:endParaRPr lang="en-US" sz="1400" dirty="0"/>
          </a:p>
        </p:txBody>
      </p:sp>
    </p:spTree>
    <p:extLst>
      <p:ext uri="{BB962C8B-B14F-4D97-AF65-F5344CB8AC3E}">
        <p14:creationId xmlns:p14="http://schemas.microsoft.com/office/powerpoint/2010/main" val="2101869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Git vs x?</a:t>
            </a:r>
            <a:endParaRPr lang="en-US" dirty="0"/>
          </a:p>
        </p:txBody>
      </p:sp>
      <p:sp>
        <p:nvSpPr>
          <p:cNvPr id="3" name="Subtitle 2"/>
          <p:cNvSpPr>
            <a:spLocks noGrp="1"/>
          </p:cNvSpPr>
          <p:nvPr>
            <p:ph type="subTitle" idx="1"/>
          </p:nvPr>
        </p:nvSpPr>
        <p:spPr>
          <a:xfrm>
            <a:off x="821372" y="1272541"/>
            <a:ext cx="6400800" cy="2203827"/>
          </a:xfrm>
        </p:spPr>
        <p:txBody>
          <a:bodyPr>
            <a:normAutofit/>
          </a:bodyPr>
          <a:lstStyle/>
          <a:p>
            <a:pPr marL="285750" indent="-285750" algn="just">
              <a:buFont typeface="Arial" panose="020B0604020202020204" pitchFamily="34" charset="0"/>
              <a:buChar char="•"/>
            </a:pPr>
            <a:r>
              <a:rPr lang="en" sz="1200" cap="none" dirty="0" smtClean="0">
                <a:solidFill>
                  <a:schemeClr val="tx1">
                    <a:lumMod val="95000"/>
                  </a:schemeClr>
                </a:solidFill>
              </a:rPr>
              <a:t>Git is distributed VCS</a:t>
            </a:r>
          </a:p>
          <a:p>
            <a:pPr marL="285750" indent="-285750" algn="just">
              <a:buFont typeface="Arial" panose="020B0604020202020204" pitchFamily="34" charset="0"/>
              <a:buChar char="•"/>
            </a:pPr>
            <a:r>
              <a:rPr lang="en" sz="1200" dirty="0" smtClean="0">
                <a:solidFill>
                  <a:schemeClr val="tx1">
                    <a:lumMod val="95000"/>
                  </a:schemeClr>
                </a:solidFill>
              </a:rPr>
              <a:t>Almost everyting is local because everybody has their own repository.</a:t>
            </a:r>
          </a:p>
          <a:p>
            <a:pPr marL="285750" indent="-285750" algn="just">
              <a:buFont typeface="Arial" panose="020B0604020202020204" pitchFamily="34" charset="0"/>
              <a:buChar char="•"/>
            </a:pPr>
            <a:r>
              <a:rPr lang="en" sz="1200" dirty="0" smtClean="0">
                <a:solidFill>
                  <a:schemeClr val="tx1">
                    <a:lumMod val="95000"/>
                  </a:schemeClr>
                </a:solidFill>
              </a:rPr>
              <a:t>Making branches and merging between branches is really easy.</a:t>
            </a:r>
          </a:p>
          <a:p>
            <a:pPr marL="285750" indent="-285750" algn="just">
              <a:buFont typeface="Arial" panose="020B0604020202020204" pitchFamily="34" charset="0"/>
              <a:buChar char="•"/>
            </a:pPr>
            <a:r>
              <a:rPr lang="en" sz="1200" dirty="0" smtClean="0">
                <a:solidFill>
                  <a:schemeClr val="tx1">
                    <a:lumMod val="95000"/>
                  </a:schemeClr>
                </a:solidFill>
              </a:rPr>
              <a:t>Maintains integrity.</a:t>
            </a:r>
          </a:p>
          <a:p>
            <a:pPr algn="just"/>
            <a:endParaRPr lang="en" sz="1600" dirty="0" smtClean="0">
              <a:solidFill>
                <a:schemeClr val="tx1">
                  <a:lumMod val="95000"/>
                </a:schemeClr>
              </a:solidFill>
            </a:endParaRPr>
          </a:p>
          <a:p>
            <a:pPr marL="285750" indent="-285750" algn="just">
              <a:buFont typeface="Arial" panose="020B0604020202020204" pitchFamily="34" charset="0"/>
              <a:buChar char="•"/>
            </a:pPr>
            <a:endParaRPr lang="en" sz="1600" cap="none" dirty="0" smtClean="0">
              <a:solidFill>
                <a:schemeClr val="tx1">
                  <a:lumMod val="95000"/>
                </a:schemeClr>
              </a:solidFill>
            </a:endParaRPr>
          </a:p>
          <a:p>
            <a:pPr marL="285750" indent="-285750">
              <a:buFont typeface="Arial" panose="020B0604020202020204" pitchFamily="34" charset="0"/>
              <a:buChar char="•"/>
            </a:pPr>
            <a:endParaRPr lang="en-US" sz="1600"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58992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Git Installation?</a:t>
            </a:r>
            <a:endParaRPr lang="en-US" dirty="0"/>
          </a:p>
        </p:txBody>
      </p:sp>
      <p:sp>
        <p:nvSpPr>
          <p:cNvPr id="3" name="Subtitle 2"/>
          <p:cNvSpPr>
            <a:spLocks noGrp="1"/>
          </p:cNvSpPr>
          <p:nvPr>
            <p:ph type="subTitle" idx="1"/>
          </p:nvPr>
        </p:nvSpPr>
        <p:spPr>
          <a:xfrm>
            <a:off x="821372" y="1272541"/>
            <a:ext cx="6400800" cy="2203827"/>
          </a:xfrm>
        </p:spPr>
        <p:txBody>
          <a:bodyPr>
            <a:normAutofit/>
          </a:bodyPr>
          <a:lstStyle/>
          <a:p>
            <a:pPr algn="just"/>
            <a:r>
              <a:rPr lang="en-US" sz="1100" dirty="0"/>
              <a:t>Only windows installation process</a:t>
            </a:r>
            <a:r>
              <a:rPr lang="en-US" sz="1100" dirty="0" smtClean="0"/>
              <a:t>:</a:t>
            </a:r>
            <a:endParaRPr lang="en" sz="1100" dirty="0" smtClean="0">
              <a:solidFill>
                <a:schemeClr val="tx1">
                  <a:lumMod val="95000"/>
                </a:schemeClr>
              </a:solidFill>
            </a:endParaRPr>
          </a:p>
          <a:p>
            <a:pPr marL="285750" indent="-285750" algn="just">
              <a:buFont typeface="Arial" panose="020B0604020202020204" pitchFamily="34" charset="0"/>
              <a:buChar char="•"/>
            </a:pPr>
            <a:r>
              <a:rPr lang="en-US" sz="1100" dirty="0"/>
              <a:t>For this just download Git from </a:t>
            </a:r>
            <a:r>
              <a:rPr lang="en-US" sz="1100" u="sng" dirty="0">
                <a:hlinkClick r:id="rId2"/>
              </a:rPr>
              <a:t>http://msysgit.github.com/</a:t>
            </a:r>
            <a:r>
              <a:rPr lang="en-US" sz="1100" dirty="0"/>
              <a:t> and run the setup. After completing installation you will get both a command line version and the standard GUI</a:t>
            </a:r>
            <a:r>
              <a:rPr lang="en-US" sz="1100" dirty="0" smtClean="0"/>
              <a:t>.</a:t>
            </a:r>
          </a:p>
          <a:p>
            <a:pPr marL="285750" indent="-285750" algn="just">
              <a:buFont typeface="Arial" panose="020B0604020202020204" pitchFamily="34" charset="0"/>
              <a:buChar char="•"/>
            </a:pPr>
            <a:r>
              <a:rPr lang="en-US" sz="1100" dirty="0" smtClean="0"/>
              <a:t>After installation we have setup our identity which will be used through out our project when committing.</a:t>
            </a:r>
          </a:p>
          <a:p>
            <a:pPr algn="just"/>
            <a:r>
              <a:rPr lang="en-US" sz="1100" dirty="0" smtClean="0"/>
              <a:t>	</a:t>
            </a:r>
            <a:r>
              <a:rPr lang="en-US" sz="1100" dirty="0" smtClean="0">
                <a:solidFill>
                  <a:srgbClr val="FF0000"/>
                </a:solidFill>
              </a:rPr>
              <a:t>$ git config --global user.name &lt;username&gt;</a:t>
            </a:r>
          </a:p>
          <a:p>
            <a:pPr algn="just"/>
            <a:r>
              <a:rPr lang="en-US" sz="1100" dirty="0" smtClean="0"/>
              <a:t>	</a:t>
            </a:r>
            <a:r>
              <a:rPr lang="en-US" sz="1100" dirty="0" smtClean="0">
                <a:solidFill>
                  <a:srgbClr val="FF0000"/>
                </a:solidFill>
              </a:rPr>
              <a:t>$ git config --global </a:t>
            </a:r>
            <a:r>
              <a:rPr lang="en-US" sz="1100" dirty="0" err="1" smtClean="0">
                <a:solidFill>
                  <a:srgbClr val="FF0000"/>
                </a:solidFill>
              </a:rPr>
              <a:t>user.email</a:t>
            </a:r>
            <a:r>
              <a:rPr lang="en-US" sz="1100" dirty="0">
                <a:solidFill>
                  <a:srgbClr val="FF0000"/>
                </a:solidFill>
              </a:rPr>
              <a:t> </a:t>
            </a:r>
            <a:r>
              <a:rPr lang="en-US" sz="1100" dirty="0" smtClean="0">
                <a:solidFill>
                  <a:srgbClr val="FF0000"/>
                </a:solidFill>
              </a:rPr>
              <a:t>&lt;email&gt;  </a:t>
            </a:r>
          </a:p>
          <a:p>
            <a:pPr marL="285750" indent="-285750" algn="just">
              <a:buFont typeface="Arial" panose="020B0604020202020204" pitchFamily="34" charset="0"/>
              <a:buChar char="•"/>
            </a:pPr>
            <a:endParaRPr lang="en-US" sz="1400" dirty="0"/>
          </a:p>
          <a:p>
            <a:pPr algn="just"/>
            <a:endParaRPr lang="en" sz="1600" cap="none" dirty="0" smtClean="0">
              <a:solidFill>
                <a:schemeClr val="tx1">
                  <a:lumMod val="95000"/>
                </a:schemeClr>
              </a:solidFill>
            </a:endParaRPr>
          </a:p>
          <a:p>
            <a:pPr marL="285750" indent="-285750">
              <a:buFont typeface="Arial" panose="020B0604020202020204" pitchFamily="34" charset="0"/>
              <a:buChar char="•"/>
            </a:pPr>
            <a:endParaRPr lang="en-US" sz="1600"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56787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lstStyle/>
          <a:p>
            <a:pPr algn="l"/>
            <a:r>
              <a:rPr lang="en-US" sz="1800" dirty="0" smtClean="0"/>
              <a:t>Command git command:</a:t>
            </a:r>
            <a:endParaRPr lang="en-US" dirty="0"/>
          </a:p>
        </p:txBody>
      </p:sp>
      <p:sp>
        <p:nvSpPr>
          <p:cNvPr id="3" name="Subtitle 2"/>
          <p:cNvSpPr>
            <a:spLocks noGrp="1"/>
          </p:cNvSpPr>
          <p:nvPr>
            <p:ph type="subTitle" idx="1"/>
          </p:nvPr>
        </p:nvSpPr>
        <p:spPr>
          <a:xfrm>
            <a:off x="821372" y="1272541"/>
            <a:ext cx="6400800" cy="3077037"/>
          </a:xfrm>
        </p:spPr>
        <p:txBody>
          <a:bodyPr>
            <a:normAutofit fontScale="85000" lnSpcReduction="20000"/>
          </a:bodyPr>
          <a:lstStyle/>
          <a:p>
            <a:pPr marL="285750" indent="-285750" algn="just">
              <a:buFont typeface="Arial" panose="020B0604020202020204" pitchFamily="34" charset="0"/>
              <a:buChar char="•"/>
            </a:pPr>
            <a:r>
              <a:rPr lang="en-US" sz="1400" dirty="0">
                <a:solidFill>
                  <a:schemeClr val="tx1">
                    <a:lumMod val="95000"/>
                  </a:schemeClr>
                </a:solidFill>
              </a:rPr>
              <a:t>g</a:t>
            </a:r>
            <a:r>
              <a:rPr lang="en" sz="1400" cap="none" dirty="0" smtClean="0">
                <a:solidFill>
                  <a:schemeClr val="tx1">
                    <a:lumMod val="95000"/>
                  </a:schemeClr>
                </a:solidFill>
              </a:rPr>
              <a:t>it init </a:t>
            </a:r>
          </a:p>
          <a:p>
            <a:pPr marL="285750" indent="-285750" algn="just">
              <a:buFont typeface="Arial" panose="020B0604020202020204" pitchFamily="34" charset="0"/>
              <a:buChar char="•"/>
            </a:pPr>
            <a:r>
              <a:rPr lang="en-US" sz="1400" dirty="0">
                <a:solidFill>
                  <a:schemeClr val="tx1">
                    <a:lumMod val="95000"/>
                  </a:schemeClr>
                </a:solidFill>
              </a:rPr>
              <a:t>g</a:t>
            </a:r>
            <a:r>
              <a:rPr lang="en" sz="1400" dirty="0" smtClean="0">
                <a:solidFill>
                  <a:schemeClr val="tx1">
                    <a:lumMod val="95000"/>
                  </a:schemeClr>
                </a:solidFill>
              </a:rPr>
              <a:t>it clone &lt;ulr&gt;</a:t>
            </a:r>
          </a:p>
          <a:p>
            <a:pPr marL="285750" indent="-285750" algn="just">
              <a:buFont typeface="Arial" panose="020B0604020202020204" pitchFamily="34" charset="0"/>
              <a:buChar char="•"/>
            </a:pPr>
            <a:r>
              <a:rPr lang="en-US" sz="1400" dirty="0">
                <a:solidFill>
                  <a:schemeClr val="tx1">
                    <a:lumMod val="95000"/>
                  </a:schemeClr>
                </a:solidFill>
              </a:rPr>
              <a:t>g</a:t>
            </a:r>
            <a:r>
              <a:rPr lang="en" sz="1400" cap="none" dirty="0" smtClean="0">
                <a:solidFill>
                  <a:schemeClr val="tx1">
                    <a:lumMod val="95000"/>
                  </a:schemeClr>
                </a:solidFill>
              </a:rPr>
              <a:t>it status</a:t>
            </a:r>
          </a:p>
          <a:p>
            <a:pPr marL="285750" indent="-285750" algn="just">
              <a:buFont typeface="Arial" panose="020B0604020202020204" pitchFamily="34" charset="0"/>
              <a:buChar char="•"/>
            </a:pPr>
            <a:r>
              <a:rPr lang="en-US" sz="1400" dirty="0">
                <a:solidFill>
                  <a:schemeClr val="tx1">
                    <a:lumMod val="95000"/>
                  </a:schemeClr>
                </a:solidFill>
              </a:rPr>
              <a:t>g</a:t>
            </a:r>
            <a:r>
              <a:rPr lang="en" sz="1400" dirty="0" smtClean="0">
                <a:solidFill>
                  <a:schemeClr val="tx1">
                    <a:lumMod val="95000"/>
                  </a:schemeClr>
                </a:solidFill>
              </a:rPr>
              <a:t>it add &lt;filename&gt;</a:t>
            </a:r>
          </a:p>
          <a:p>
            <a:pPr marL="285750" indent="-285750" algn="just">
              <a:buFont typeface="Arial" panose="020B0604020202020204" pitchFamily="34" charset="0"/>
              <a:buChar char="•"/>
            </a:pPr>
            <a:r>
              <a:rPr lang="en-US" sz="1400" dirty="0">
                <a:solidFill>
                  <a:schemeClr val="tx1">
                    <a:lumMod val="95000"/>
                  </a:schemeClr>
                </a:solidFill>
              </a:rPr>
              <a:t>g</a:t>
            </a:r>
            <a:r>
              <a:rPr lang="en" sz="1400" cap="none" dirty="0" smtClean="0">
                <a:solidFill>
                  <a:schemeClr val="tx1">
                    <a:lumMod val="95000"/>
                  </a:schemeClr>
                </a:solidFill>
              </a:rPr>
              <a:t>it commit –m ‘msg’</a:t>
            </a:r>
          </a:p>
          <a:p>
            <a:pPr marL="285750" indent="-285750" algn="just">
              <a:buFont typeface="Arial" panose="020B0604020202020204" pitchFamily="34" charset="0"/>
              <a:buChar char="•"/>
            </a:pPr>
            <a:r>
              <a:rPr lang="en-US" sz="1400" dirty="0">
                <a:solidFill>
                  <a:schemeClr val="tx1">
                    <a:lumMod val="95000"/>
                  </a:schemeClr>
                </a:solidFill>
              </a:rPr>
              <a:t>g</a:t>
            </a:r>
            <a:r>
              <a:rPr lang="en" sz="1400" dirty="0" smtClean="0">
                <a:solidFill>
                  <a:schemeClr val="tx1">
                    <a:lumMod val="95000"/>
                  </a:schemeClr>
                </a:solidFill>
              </a:rPr>
              <a:t>it push </a:t>
            </a:r>
          </a:p>
          <a:p>
            <a:pPr marL="285750" indent="-285750" algn="just">
              <a:buFont typeface="Arial" panose="020B0604020202020204" pitchFamily="34" charset="0"/>
              <a:buChar char="•"/>
            </a:pPr>
            <a:r>
              <a:rPr lang="en-US" sz="1400" dirty="0">
                <a:solidFill>
                  <a:schemeClr val="tx1">
                    <a:lumMod val="95000"/>
                  </a:schemeClr>
                </a:solidFill>
              </a:rPr>
              <a:t>g</a:t>
            </a:r>
            <a:r>
              <a:rPr lang="en" sz="1400" cap="none" dirty="0" smtClean="0">
                <a:solidFill>
                  <a:schemeClr val="tx1">
                    <a:lumMod val="95000"/>
                  </a:schemeClr>
                </a:solidFill>
              </a:rPr>
              <a:t>it pull</a:t>
            </a:r>
          </a:p>
          <a:p>
            <a:pPr marL="285750" indent="-285750" algn="just">
              <a:buFont typeface="Arial" panose="020B0604020202020204" pitchFamily="34" charset="0"/>
              <a:buChar char="•"/>
            </a:pPr>
            <a:r>
              <a:rPr lang="en" sz="1400" dirty="0" smtClean="0">
                <a:solidFill>
                  <a:schemeClr val="tx1">
                    <a:lumMod val="95000"/>
                  </a:schemeClr>
                </a:solidFill>
              </a:rPr>
              <a:t>git log</a:t>
            </a:r>
            <a:endParaRPr lang="en" sz="1400" cap="none" dirty="0" smtClean="0">
              <a:solidFill>
                <a:schemeClr val="tx1">
                  <a:lumMod val="95000"/>
                </a:schemeClr>
              </a:solidFill>
            </a:endParaRPr>
          </a:p>
          <a:p>
            <a:pPr marL="285750" indent="-285750" algn="just">
              <a:buFont typeface="Arial" panose="020B0604020202020204" pitchFamily="34" charset="0"/>
              <a:buChar char="•"/>
            </a:pPr>
            <a:r>
              <a:rPr lang="en-US" sz="1400" dirty="0">
                <a:solidFill>
                  <a:schemeClr val="tx1">
                    <a:lumMod val="95000"/>
                  </a:schemeClr>
                </a:solidFill>
              </a:rPr>
              <a:t>g</a:t>
            </a:r>
            <a:r>
              <a:rPr lang="en" sz="1400" dirty="0" smtClean="0">
                <a:solidFill>
                  <a:schemeClr val="tx1">
                    <a:lumMod val="95000"/>
                  </a:schemeClr>
                </a:solidFill>
              </a:rPr>
              <a:t>it fetch</a:t>
            </a:r>
          </a:p>
          <a:p>
            <a:pPr marL="285750" indent="-285750" algn="just">
              <a:buFont typeface="Arial" panose="020B0604020202020204" pitchFamily="34" charset="0"/>
              <a:buChar char="•"/>
            </a:pPr>
            <a:r>
              <a:rPr lang="en-US" sz="1400" dirty="0">
                <a:solidFill>
                  <a:schemeClr val="tx1">
                    <a:lumMod val="95000"/>
                  </a:schemeClr>
                </a:solidFill>
              </a:rPr>
              <a:t>g</a:t>
            </a:r>
            <a:r>
              <a:rPr lang="en" sz="1400" dirty="0" smtClean="0">
                <a:solidFill>
                  <a:schemeClr val="tx1">
                    <a:lumMod val="95000"/>
                  </a:schemeClr>
                </a:solidFill>
              </a:rPr>
              <a:t>it branch </a:t>
            </a:r>
          </a:p>
          <a:p>
            <a:pPr marL="285750" indent="-285750" algn="just">
              <a:buFont typeface="Arial" panose="020B0604020202020204" pitchFamily="34" charset="0"/>
              <a:buChar char="•"/>
            </a:pPr>
            <a:r>
              <a:rPr lang="en-US" sz="1400" dirty="0">
                <a:solidFill>
                  <a:schemeClr val="tx1">
                    <a:lumMod val="95000"/>
                  </a:schemeClr>
                </a:solidFill>
              </a:rPr>
              <a:t>g</a:t>
            </a:r>
            <a:r>
              <a:rPr lang="en" sz="1400" dirty="0" smtClean="0">
                <a:solidFill>
                  <a:schemeClr val="tx1">
                    <a:lumMod val="95000"/>
                  </a:schemeClr>
                </a:solidFill>
              </a:rPr>
              <a:t>it merge &lt;branch&gt;</a:t>
            </a:r>
          </a:p>
          <a:p>
            <a:pPr algn="just"/>
            <a:endParaRPr lang="en" sz="1600" dirty="0" smtClean="0">
              <a:solidFill>
                <a:schemeClr val="tx1">
                  <a:lumMod val="95000"/>
                </a:schemeClr>
              </a:solidFill>
            </a:endParaRPr>
          </a:p>
          <a:p>
            <a:pPr algn="just"/>
            <a:endParaRPr lang="en" sz="1600" cap="none" dirty="0" smtClean="0">
              <a:solidFill>
                <a:schemeClr val="tx1">
                  <a:lumMod val="95000"/>
                </a:schemeClr>
              </a:solidFill>
            </a:endParaRPr>
          </a:p>
          <a:p>
            <a:pPr marL="285750" indent="-285750">
              <a:buFont typeface="Arial" panose="020B0604020202020204" pitchFamily="34" charset="0"/>
              <a:buChar char="•"/>
            </a:pPr>
            <a:endParaRPr lang="en-US" sz="1600"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62315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72" y="701039"/>
            <a:ext cx="8001000" cy="502921"/>
          </a:xfrm>
        </p:spPr>
        <p:txBody>
          <a:bodyPr>
            <a:normAutofit fontScale="90000"/>
          </a:bodyPr>
          <a:lstStyle/>
          <a:p>
            <a:pPr algn="l"/>
            <a:r>
              <a:rPr lang="en-US" sz="1800" u="sng" dirty="0" smtClean="0"/>
              <a:t>Working with Git?</a:t>
            </a:r>
            <a:r>
              <a:rPr lang="en-US" sz="1800" dirty="0" smtClean="0"/>
              <a:t/>
            </a:r>
            <a:br>
              <a:rPr lang="en-US" sz="1800" dirty="0" smtClean="0"/>
            </a:br>
            <a:r>
              <a:rPr lang="en-US" sz="1800" dirty="0" smtClean="0"/>
              <a:t/>
            </a:r>
            <a:br>
              <a:rPr lang="en-US" sz="1800" dirty="0" smtClean="0"/>
            </a:br>
            <a:r>
              <a:rPr lang="en-US" sz="1400" dirty="0">
                <a:solidFill>
                  <a:schemeClr val="bg2">
                    <a:lumMod val="50000"/>
                  </a:schemeClr>
                </a:solidFill>
              </a:rPr>
              <a:t>Getting git repository?</a:t>
            </a:r>
            <a:endParaRPr lang="en-US" dirty="0">
              <a:solidFill>
                <a:schemeClr val="bg2">
                  <a:lumMod val="50000"/>
                </a:schemeClr>
              </a:solidFill>
            </a:endParaRPr>
          </a:p>
        </p:txBody>
      </p:sp>
      <p:sp>
        <p:nvSpPr>
          <p:cNvPr id="3" name="Subtitle 2"/>
          <p:cNvSpPr>
            <a:spLocks noGrp="1"/>
          </p:cNvSpPr>
          <p:nvPr>
            <p:ph type="subTitle" idx="1"/>
          </p:nvPr>
        </p:nvSpPr>
        <p:spPr>
          <a:xfrm>
            <a:off x="821372" y="1272541"/>
            <a:ext cx="6400800" cy="3077037"/>
          </a:xfrm>
        </p:spPr>
        <p:txBody>
          <a:bodyPr>
            <a:normAutofit/>
          </a:bodyPr>
          <a:lstStyle/>
          <a:p>
            <a:pPr marL="285750" indent="-285750" algn="just">
              <a:buFont typeface="Arial" panose="020B0604020202020204" pitchFamily="34" charset="0"/>
              <a:buChar char="•"/>
            </a:pPr>
            <a:r>
              <a:rPr lang="en" sz="1200" dirty="0" smtClean="0">
                <a:solidFill>
                  <a:schemeClr val="tx1">
                    <a:lumMod val="95000"/>
                  </a:schemeClr>
                </a:solidFill>
              </a:rPr>
              <a:t>Self initialization:</a:t>
            </a:r>
          </a:p>
          <a:p>
            <a:pPr algn="just"/>
            <a:r>
              <a:rPr lang="en" sz="1200" dirty="0" smtClean="0">
                <a:solidFill>
                  <a:schemeClr val="tx1">
                    <a:lumMod val="95000"/>
                  </a:schemeClr>
                </a:solidFill>
              </a:rPr>
              <a:t>	</a:t>
            </a:r>
            <a:r>
              <a:rPr lang="en" sz="1200" dirty="0" smtClean="0">
                <a:solidFill>
                  <a:srgbClr val="FF0000"/>
                </a:solidFill>
              </a:rPr>
              <a:t>$ git init</a:t>
            </a:r>
          </a:p>
          <a:p>
            <a:pPr algn="just"/>
            <a:endParaRPr lang="en" sz="1200" dirty="0">
              <a:solidFill>
                <a:schemeClr val="tx1">
                  <a:lumMod val="95000"/>
                </a:schemeClr>
              </a:solidFill>
            </a:endParaRPr>
          </a:p>
          <a:p>
            <a:pPr marL="285750" indent="-285750" algn="just">
              <a:buFont typeface="Arial" panose="020B0604020202020204" pitchFamily="34" charset="0"/>
              <a:buChar char="•"/>
            </a:pPr>
            <a:r>
              <a:rPr lang="en" sz="1200" dirty="0" smtClean="0">
                <a:solidFill>
                  <a:schemeClr val="tx1">
                    <a:lumMod val="95000"/>
                  </a:schemeClr>
                </a:solidFill>
              </a:rPr>
              <a:t>Cloning remote repository into local directory:</a:t>
            </a:r>
          </a:p>
          <a:p>
            <a:pPr algn="just"/>
            <a:r>
              <a:rPr lang="en" sz="1200" dirty="0" smtClean="0">
                <a:solidFill>
                  <a:schemeClr val="tx1">
                    <a:lumMod val="95000"/>
                  </a:schemeClr>
                </a:solidFill>
              </a:rPr>
              <a:t>	</a:t>
            </a:r>
            <a:r>
              <a:rPr lang="en" sz="1200" dirty="0" smtClean="0">
                <a:solidFill>
                  <a:srgbClr val="FF0000"/>
                </a:solidFill>
              </a:rPr>
              <a:t>$ git clone &lt;url&gt;</a:t>
            </a:r>
          </a:p>
          <a:p>
            <a:pPr algn="just"/>
            <a:endParaRPr lang="en" sz="1600" dirty="0">
              <a:solidFill>
                <a:srgbClr val="FF0000"/>
              </a:solidFill>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494270" y="1573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930876" y="3575220"/>
            <a:ext cx="6829167" cy="11203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endParaRPr lang="en" sz="1200" dirty="0" smtClean="0">
              <a:solidFill>
                <a:schemeClr val="tx1"/>
              </a:solidFill>
            </a:endParaRPr>
          </a:p>
          <a:p>
            <a:pPr algn="just"/>
            <a:r>
              <a:rPr lang="en" sz="1200" dirty="0" smtClean="0">
                <a:solidFill>
                  <a:schemeClr val="tx1"/>
                </a:solidFill>
              </a:rPr>
              <a:t>When </a:t>
            </a:r>
            <a:r>
              <a:rPr lang="en" sz="1200" dirty="0">
                <a:solidFill>
                  <a:schemeClr val="tx1"/>
                </a:solidFill>
              </a:rPr>
              <a:t>we initialize a git repo .git directory is added into our local directory which contains all the informtion required for git repository.</a:t>
            </a:r>
            <a:endParaRPr lang="en-US" sz="1200" dirty="0">
              <a:solidFill>
                <a:schemeClr val="tx1"/>
              </a:solidFill>
            </a:endParaRPr>
          </a:p>
          <a:p>
            <a:pPr algn="just"/>
            <a:endParaRPr lang="en-US" sz="1200" dirty="0"/>
          </a:p>
        </p:txBody>
      </p:sp>
    </p:spTree>
    <p:extLst>
      <p:ext uri="{BB962C8B-B14F-4D97-AF65-F5344CB8AC3E}">
        <p14:creationId xmlns:p14="http://schemas.microsoft.com/office/powerpoint/2010/main" val="1278051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647</TotalTime>
  <Words>831</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PowerPoint Presentation</vt:lpstr>
      <vt:lpstr>What we are going to look?</vt:lpstr>
      <vt:lpstr>Version Control</vt:lpstr>
      <vt:lpstr>What is Git?</vt:lpstr>
      <vt:lpstr>Data storage in Git:</vt:lpstr>
      <vt:lpstr>Git vs x?</vt:lpstr>
      <vt:lpstr>Git Installation?</vt:lpstr>
      <vt:lpstr>Command git command:</vt:lpstr>
      <vt:lpstr>Working with Git?  Getting git repository?</vt:lpstr>
      <vt:lpstr>Branching in git?</vt:lpstr>
      <vt:lpstr>Syntax for branching?</vt:lpstr>
      <vt:lpstr>Merging in Git?</vt:lpstr>
      <vt:lpstr>Fast Forward Merge?</vt:lpstr>
      <vt:lpstr>Rebase Merge?</vt:lpstr>
      <vt:lpstr>Command line for merging?</vt:lpstr>
      <vt:lpstr>Working with remote?</vt:lpstr>
      <vt:lpstr>Command for working with remote?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Maharjan</dc:creator>
  <cp:lastModifiedBy>Rakesh Maharjan</cp:lastModifiedBy>
  <cp:revision>60</cp:revision>
  <dcterms:created xsi:type="dcterms:W3CDTF">2014-03-20T08:09:19Z</dcterms:created>
  <dcterms:modified xsi:type="dcterms:W3CDTF">2014-05-08T07:10:17Z</dcterms:modified>
</cp:coreProperties>
</file>