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80" r:id="rId5"/>
  </p:sldMasterIdLst>
  <p:notesMasterIdLst>
    <p:notesMasterId r:id="rId19"/>
  </p:notesMasterIdLst>
  <p:handoutMasterIdLst>
    <p:handoutMasterId r:id="rId20"/>
  </p:handoutMasterIdLst>
  <p:sldIdLst>
    <p:sldId id="460" r:id="rId6"/>
    <p:sldId id="580" r:id="rId7"/>
    <p:sldId id="581" r:id="rId8"/>
    <p:sldId id="582" r:id="rId9"/>
    <p:sldId id="584" r:id="rId10"/>
    <p:sldId id="583" r:id="rId11"/>
    <p:sldId id="585" r:id="rId12"/>
    <p:sldId id="586" r:id="rId13"/>
    <p:sldId id="587" r:id="rId14"/>
    <p:sldId id="588" r:id="rId15"/>
    <p:sldId id="589" r:id="rId16"/>
    <p:sldId id="590" r:id="rId17"/>
    <p:sldId id="591" r:id="rId18"/>
  </p:sldIdLst>
  <p:sldSz cx="9144000" cy="5143500" type="screen16x9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5">
          <p15:clr>
            <a:srgbClr val="A4A3A4"/>
          </p15:clr>
        </p15:guide>
        <p15:guide id="2" orient="horz" pos="3014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980">
          <p15:clr>
            <a:srgbClr val="A4A3A4"/>
          </p15:clr>
        </p15:guide>
        <p15:guide id="5" orient="horz" pos="2918">
          <p15:clr>
            <a:srgbClr val="A4A3A4"/>
          </p15:clr>
        </p15:guide>
        <p15:guide id="6" pos="5421">
          <p15:clr>
            <a:srgbClr val="A4A3A4"/>
          </p15:clr>
        </p15:guide>
        <p15:guide id="7" pos="2930">
          <p15:clr>
            <a:srgbClr val="A4A3A4"/>
          </p15:clr>
        </p15:guide>
        <p15:guide id="8" pos="339">
          <p15:clr>
            <a:srgbClr val="A4A3A4"/>
          </p15:clr>
        </p15:guide>
        <p15:guide id="9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9966"/>
    <a:srgbClr val="000000"/>
    <a:srgbClr val="CC0000"/>
    <a:srgbClr val="404040"/>
    <a:srgbClr val="808080"/>
    <a:srgbClr val="A6A6A6"/>
    <a:srgbClr val="336699"/>
    <a:srgbClr val="313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86553" autoAdjust="0"/>
  </p:normalViewPr>
  <p:slideViewPr>
    <p:cSldViewPr snapToGrid="0" snapToObjects="1">
      <p:cViewPr>
        <p:scale>
          <a:sx n="93" d="100"/>
          <a:sy n="93" d="100"/>
        </p:scale>
        <p:origin x="352" y="64"/>
      </p:cViewPr>
      <p:guideLst>
        <p:guide orient="horz" pos="545"/>
        <p:guide orient="horz" pos="3014"/>
        <p:guide orient="horz" pos="1616"/>
        <p:guide orient="horz" pos="980"/>
        <p:guide orient="horz" pos="2918"/>
        <p:guide pos="5421"/>
        <p:guide pos="2930"/>
        <p:guide pos="339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2856" y="-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2773" tIns="46387" rIns="92773" bIns="463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2773" tIns="46387" rIns="92773" bIns="46387" rtlCol="0"/>
          <a:lstStyle>
            <a:lvl1pPr algn="r">
              <a:defRPr sz="1200"/>
            </a:lvl1pPr>
          </a:lstStyle>
          <a:p>
            <a:fld id="{DA2F8E20-2BEE-CD41-9FB8-8A91D234B77F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773" tIns="46387" rIns="92773" bIns="463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773" tIns="46387" rIns="92773" bIns="46387" rtlCol="0" anchor="b"/>
          <a:lstStyle>
            <a:lvl1pPr algn="r">
              <a:defRPr sz="1200"/>
            </a:lvl1pPr>
          </a:lstStyle>
          <a:p>
            <a:fld id="{69A726A5-2AA2-5646-BEB1-BCAD19EEE3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44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2773" tIns="46387" rIns="92773" bIns="463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2773" tIns="46387" rIns="92773" bIns="46387" rtlCol="0"/>
          <a:lstStyle>
            <a:lvl1pPr algn="r">
              <a:defRPr sz="1200"/>
            </a:lvl1pPr>
          </a:lstStyle>
          <a:p>
            <a:fld id="{5B9FA3F2-1E82-C942-9A85-C4A232F167A6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7388"/>
            <a:ext cx="4267200" cy="2400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73" tIns="46387" rIns="92773" bIns="463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3304732"/>
            <a:ext cx="5618480" cy="5306187"/>
          </a:xfrm>
          <a:prstGeom prst="rect">
            <a:avLst/>
          </a:prstGeom>
        </p:spPr>
        <p:txBody>
          <a:bodyPr vert="horz" lIns="92773" tIns="46387" rIns="92773" bIns="4638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773" tIns="46387" rIns="92773" bIns="463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773" tIns="46387" rIns="92773" bIns="46387" rtlCol="0" anchor="b"/>
          <a:lstStyle>
            <a:lvl1pPr algn="r">
              <a:defRPr sz="1200"/>
            </a:lvl1pPr>
          </a:lstStyle>
          <a:p>
            <a:fld id="{E030A41D-3B07-A249-9C75-15787A507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7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457200" rtl="0" eaLnBrk="1" latinLnBrk="0" hangingPunct="1">
      <a:buFont typeface="Arial" pitchFamily="34" charset="0"/>
      <a:buChar char="•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42900" indent="-171450" algn="l" defTabSz="457200" rtl="0" eaLnBrk="1" latinLnBrk="0" hangingPunct="1">
      <a:buFont typeface="Arial" pitchFamily="34" charset="0"/>
      <a:buChar char="•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514350" indent="-171450" algn="l" defTabSz="457200" rtl="0" eaLnBrk="1" latinLnBrk="0" hangingPunct="1">
      <a:buFont typeface="Arial" pitchFamily="34" charset="0"/>
      <a:buChar char="•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1" latinLnBrk="0" hangingPunct="1">
      <a:buFont typeface="Arial" pitchFamily="34" charset="0"/>
      <a:buChar char="•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1" latinLnBrk="0" hangingPunct="1">
      <a:buFont typeface="Arial" pitchFamily="34" charset="0"/>
      <a:buChar char="•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0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99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5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9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7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69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…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A41D-3B07-A249-9C75-15787A5072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7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01519" y="3497864"/>
            <a:ext cx="2940965" cy="273844"/>
          </a:xfrm>
        </p:spPr>
        <p:txBody>
          <a:bodyPr/>
          <a:lstStyle>
            <a:lvl1pPr algn="ctr">
              <a:defRPr lang="en-US" sz="1600" b="0" baseline="0" dirty="0">
                <a:solidFill>
                  <a:srgbClr val="404040"/>
                </a:solidFill>
                <a:latin typeface="+mn-lt"/>
                <a:ea typeface="+mj-ea"/>
                <a:cs typeface="H Futura Heavy"/>
              </a:defRPr>
            </a:lvl1pPr>
          </a:lstStyle>
          <a:p>
            <a:pPr lvl="0" algn="ctr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Click to edit Master date style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11727" y="4824354"/>
            <a:ext cx="8509001" cy="227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H Futura Heavy"/>
                <a:cs typeface="H Futura Heavy"/>
              </a:rPr>
              <a:t>CONFIDENTIAL AND PROPRIETARY ©2017 DISCOVER FINANCIAL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99014"/>
            <a:ext cx="6400800" cy="487640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800" b="0" kern="1200" dirty="0">
                <a:solidFill>
                  <a:srgbClr val="000000"/>
                </a:solidFill>
                <a:latin typeface="+mn-lt"/>
                <a:ea typeface="+mj-ea"/>
                <a:cs typeface="H Futura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71600" y="2427828"/>
            <a:ext cx="6400800" cy="576434"/>
          </a:xfrm>
        </p:spPr>
        <p:txBody>
          <a:bodyPr anchor="b" anchorCtr="0">
            <a:normAutofit/>
          </a:bodyPr>
          <a:lstStyle>
            <a:lvl1pPr marL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200" b="0" kern="1200" dirty="0">
                <a:solidFill>
                  <a:srgbClr val="404040"/>
                </a:solidFill>
                <a:latin typeface="+mj-lt"/>
                <a:ea typeface="+mj-ea"/>
                <a:cs typeface="H Futura Heavy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20" y="1540768"/>
            <a:ext cx="3009361" cy="9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4543" y="846116"/>
            <a:ext cx="8060657" cy="3785416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173038" indent="-173038">
              <a:spcBef>
                <a:spcPts val="600"/>
              </a:spcBef>
              <a:defRPr/>
            </a:lvl2pPr>
            <a:lvl4pPr marL="396875" indent="-163513">
              <a:defRPr sz="1800"/>
            </a:lvl4pPr>
            <a:lvl5pPr marL="569913" indent="-173038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FF2-6F94-AD4C-9CF8-BD275B8EDD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4783931"/>
            <a:ext cx="6916737" cy="15379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 baseline="0"/>
            </a:lvl1pPr>
          </a:lstStyle>
          <a:p>
            <a:pPr lvl="0"/>
            <a:r>
              <a:rPr lang="en-US" dirty="0"/>
              <a:t>Josh Kessler x55315 \\E-Comm Strat Plan Dev </a:t>
            </a:r>
            <a:r>
              <a:rPr lang="en-US" dirty="0" err="1"/>
              <a:t>Dept</a:t>
            </a:r>
            <a:r>
              <a:rPr lang="en-US" dirty="0"/>
              <a:t>\MOBILE\Kessler\Presentations\</a:t>
            </a:r>
            <a:r>
              <a:rPr lang="en-US" dirty="0" err="1"/>
              <a:t>Mobile_Environmental_Risk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4F4B-A9CA-46C5-95F1-7BE153F69D1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9DA4-66D6-4230-B650-9C6D1E58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31267" y="700082"/>
            <a:ext cx="8067700" cy="0"/>
          </a:xfrm>
          <a:prstGeom prst="line">
            <a:avLst/>
          </a:prstGeom>
          <a:ln w="127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267" y="323280"/>
            <a:ext cx="8053933" cy="3720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267" y="848975"/>
            <a:ext cx="8053934" cy="3782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937728"/>
            <a:ext cx="405127" cy="21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H Futura Heavy"/>
              </a:defRPr>
            </a:lvl1pPr>
          </a:lstStyle>
          <a:p>
            <a:fld id="{E5BB2FF2-6F94-AD4C-9CF8-BD275B8EDD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_powerpoint.jpg"/>
          <p:cNvPicPr preferRelativeResize="0"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247" y="4716501"/>
            <a:ext cx="1442930" cy="2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400" b="0" kern="1200" dirty="0">
          <a:solidFill>
            <a:srgbClr val="31323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600"/>
        </a:spcBef>
        <a:buFontTx/>
        <a:buNone/>
        <a:defRPr lang="en-US" sz="2000" b="1" kern="1200" dirty="0" smtClean="0">
          <a:solidFill>
            <a:srgbClr val="31323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ts val="600"/>
        </a:spcBef>
        <a:buFont typeface="Arial"/>
        <a:buChar char="•"/>
        <a:defRPr lang="en-US" sz="2000" kern="1200" dirty="0" smtClean="0">
          <a:solidFill>
            <a:srgbClr val="313231"/>
          </a:solidFill>
          <a:latin typeface="Arial"/>
          <a:ea typeface="+mn-ea"/>
          <a:cs typeface="Arial"/>
        </a:defRPr>
      </a:lvl2pPr>
      <a:lvl3pPr marL="354013" indent="-227013" algn="l" defTabSz="457200" rtl="0" eaLnBrk="1" latinLnBrk="0" hangingPunct="1">
        <a:spcBef>
          <a:spcPts val="600"/>
        </a:spcBef>
        <a:buFont typeface="Lucida Grande"/>
        <a:buChar char="—"/>
        <a:defRPr lang="en-US" sz="1800" kern="1200" dirty="0" smtClean="0">
          <a:solidFill>
            <a:srgbClr val="313231"/>
          </a:solidFill>
          <a:latin typeface="Arial"/>
          <a:ea typeface="+mn-ea"/>
          <a:cs typeface="Arial"/>
        </a:defRPr>
      </a:lvl3pPr>
      <a:lvl4pPr marL="396875" indent="-163513" algn="l" defTabSz="457200" rtl="0" eaLnBrk="1" latinLnBrk="0" hangingPunct="1">
        <a:spcBef>
          <a:spcPts val="300"/>
        </a:spcBef>
        <a:buFont typeface="Arial"/>
        <a:buChar char="–"/>
        <a:defRPr lang="en-US" sz="1600" kern="1200" dirty="0" smtClean="0">
          <a:solidFill>
            <a:srgbClr val="313231"/>
          </a:solidFill>
          <a:latin typeface="Arial"/>
          <a:ea typeface="+mn-ea"/>
          <a:cs typeface="Arial"/>
        </a:defRPr>
      </a:lvl4pPr>
      <a:lvl5pPr marL="569913" indent="-173038" algn="l" defTabSz="457200" rtl="0" eaLnBrk="1" latinLnBrk="0" hangingPunct="1">
        <a:spcBef>
          <a:spcPts val="300"/>
        </a:spcBef>
        <a:buFont typeface="Arial"/>
        <a:buChar char="»"/>
        <a:defRPr lang="en-US" sz="1600" kern="1200" dirty="0">
          <a:solidFill>
            <a:srgbClr val="31323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4F4B-A9CA-46C5-95F1-7BE153F69D1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9DA4-66D6-4230-B650-9C6D1E58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01519" y="3572406"/>
            <a:ext cx="2940965" cy="273844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03-Sep-2019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591821"/>
            <a:ext cx="6400800" cy="74027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TDD – Test Driven Development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223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 Scenario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10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1754326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Feature: As user I should be able to add two positive numbers without decimal and get correct result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User Story : As developer I want to create method which takes two string arguments (which are numbers without decimal) and return their numeric addition, so that it can be used for online user for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Chances of version of code </a:t>
            </a:r>
            <a:r>
              <a:rPr lang="en-US" b="1" u="sng" dirty="0">
                <a:solidFill>
                  <a:schemeClr val="accent1"/>
                </a:solidFill>
              </a:rPr>
              <a:t>without</a:t>
            </a:r>
            <a:r>
              <a:rPr lang="en-US" b="1" dirty="0">
                <a:solidFill>
                  <a:schemeClr val="accent1"/>
                </a:solidFill>
              </a:rPr>
              <a:t> TDD: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2" y="2488637"/>
            <a:ext cx="7163938" cy="22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0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 Scenario </a:t>
            </a:r>
            <a:r>
              <a:rPr lang="en-US" sz="1000" dirty="0">
                <a:solidFill>
                  <a:srgbClr val="000000"/>
                </a:solidFill>
              </a:rPr>
              <a:t>continued from last slide..</a:t>
            </a:r>
            <a:endParaRPr lang="en-US" sz="1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11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4247317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Chances of version of code </a:t>
            </a:r>
            <a:r>
              <a:rPr lang="en-US" b="1" u="sng" dirty="0">
                <a:solidFill>
                  <a:schemeClr val="accent1"/>
                </a:solidFill>
              </a:rPr>
              <a:t>with</a:t>
            </a:r>
            <a:r>
              <a:rPr lang="en-US" b="1" dirty="0">
                <a:solidFill>
                  <a:schemeClr val="accent1"/>
                </a:solidFill>
              </a:rPr>
              <a:t>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Java Files for Reference: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319212"/>
            <a:ext cx="8181975" cy="25050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763452"/>
              </p:ext>
            </p:extLst>
          </p:nvPr>
        </p:nvGraphicFramePr>
        <p:xfrm>
          <a:off x="2102499" y="421300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14400" imgH="806400" progId="Package">
                  <p:embed/>
                </p:oleObj>
              </mc:Choice>
              <mc:Fallback>
                <p:oleObj name="Packager Shell Object" showAsIcon="1" r:id="rId4" imgW="914400" imgH="806400" progId="Package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2499" y="421300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44339"/>
              </p:ext>
            </p:extLst>
          </p:nvPr>
        </p:nvGraphicFramePr>
        <p:xfrm>
          <a:off x="1048466" y="417651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914400" imgH="806400" progId="Package">
                  <p:embed/>
                </p:oleObj>
              </mc:Choice>
              <mc:Fallback>
                <p:oleObj name="Packager Shell Object" showAsIcon="1" r:id="rId6" imgW="914400" imgH="806400" progId="Packag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8466" y="417651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96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Next Steps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12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4031873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During Feature grooming : Plan for TDD and create User Stories to support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</a:rPr>
              <a:t>Do not change code if test case is not failing.  Change minimum code so that written JUnit fails.  Compilation errors in Junit can be considered as failure!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Write Interface or empty method, however do not write actual code /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Prepare Test case, at this moment all test cases will fail and it is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Push Test code first in GIT, if we want to avoid build failure – we may comment @Test annotation with TODO comments:</a:t>
            </a:r>
          </a:p>
          <a:p>
            <a:r>
              <a:rPr lang="en-US" sz="1600" dirty="0"/>
              <a:t>	//TODO: TDD Test case : Implementation 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Later implement actual code and uncomment @Test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Design code to support TDD / automated testing.  E.g. instead of having external dependency and actual logic in single method/class – separate them.  </a:t>
            </a:r>
            <a:r>
              <a:rPr lang="en-US" sz="1600" dirty="0" err="1"/>
              <a:t>myMethod</a:t>
            </a:r>
            <a:r>
              <a:rPr lang="en-US" sz="1600" dirty="0"/>
              <a:t>(input)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Call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Call external Service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Logic to combine above and prepare output </a:t>
            </a:r>
          </a:p>
          <a:p>
            <a:pPr lvl="2"/>
            <a:r>
              <a:rPr lang="en-US" sz="1600" dirty="0"/>
              <a:t>	[This Logic step can be moved to different method]</a:t>
            </a:r>
          </a:p>
        </p:txBody>
      </p:sp>
    </p:spTree>
    <p:extLst>
      <p:ext uri="{BB962C8B-B14F-4D97-AF65-F5344CB8AC3E}">
        <p14:creationId xmlns:p14="http://schemas.microsoft.com/office/powerpoint/2010/main" val="188416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1158081"/>
            <a:ext cx="2428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Introduction [Code Driven Development – CDD!!]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2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4247317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Conventional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JUnit?: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As it is present in User Story Non Functional Acceptance Criteria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 get Code Coverage [Which indirectly helps to get various scenarios test]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 have better </a:t>
            </a:r>
            <a:r>
              <a:rPr lang="en-US" dirty="0" err="1"/>
              <a:t>SonarQube</a:t>
            </a:r>
            <a:r>
              <a:rPr lang="en-US" dirty="0"/>
              <a:t> Report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Brad/VSA will not accept story without JUnit!!!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6271" y="1105801"/>
            <a:ext cx="1155031" cy="543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45874" y="1113826"/>
            <a:ext cx="1394513" cy="543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74959" y="1129874"/>
            <a:ext cx="1863176" cy="543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in PA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2707" y="1129874"/>
            <a:ext cx="1863176" cy="543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JUnit Test cases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1911302" y="1377371"/>
            <a:ext cx="434572" cy="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3740387" y="1385396"/>
            <a:ext cx="434572" cy="16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6038135" y="1401444"/>
            <a:ext cx="434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6" idx="2"/>
          </p:cNvCxnSpPr>
          <p:nvPr/>
        </p:nvCxnSpPr>
        <p:spPr>
          <a:xfrm rot="5400000" flipH="1">
            <a:off x="3208130" y="-225402"/>
            <a:ext cx="24073" cy="3772760"/>
          </a:xfrm>
          <a:prstGeom prst="bentConnector3">
            <a:avLst>
              <a:gd name="adj1" fmla="val -9496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H="1">
            <a:off x="4357014" y="-1374286"/>
            <a:ext cx="24073" cy="6070508"/>
          </a:xfrm>
          <a:prstGeom prst="bentConnector3">
            <a:avLst>
              <a:gd name="adj1" fmla="val -949612"/>
            </a:avLst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3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Introduction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3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3693319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Test Driven Development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5836" y="1212899"/>
            <a:ext cx="1849425" cy="8284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Just Interface/ Empty method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97768" y="1212899"/>
            <a:ext cx="1574852" cy="8284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JUnit for few Scenarios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5127" y="1212899"/>
            <a:ext cx="1457134" cy="8284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for those scenarios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25438" y="1222314"/>
            <a:ext cx="1902709" cy="8284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Using </a:t>
            </a:r>
          </a:p>
          <a:p>
            <a:pPr algn="ctr"/>
            <a:r>
              <a:rPr lang="en-US" dirty="0"/>
              <a:t>PRE-WRITTEN JUnit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495261" y="1627135"/>
            <a:ext cx="302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4372620" y="1627135"/>
            <a:ext cx="302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6132261" y="1627135"/>
            <a:ext cx="393177" cy="9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253323" y="2916643"/>
            <a:ext cx="1254443" cy="1215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Code</a:t>
            </a:r>
          </a:p>
          <a:p>
            <a:pPr algn="ctr"/>
            <a:r>
              <a:rPr lang="en-US" dirty="0"/>
              <a:t>[Some times JUnit]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939483" y="2921153"/>
            <a:ext cx="838132" cy="1217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JUnit Pass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060090" y="2921153"/>
            <a:ext cx="1518039" cy="12150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 with Local Server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45836" y="2921153"/>
            <a:ext cx="1179717" cy="1217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in PA</a:t>
            </a:r>
          </a:p>
        </p:txBody>
      </p:sp>
      <p:cxnSp>
        <p:nvCxnSpPr>
          <p:cNvPr id="63" name="Elbow Connector 62"/>
          <p:cNvCxnSpPr>
            <a:stCxn id="51" idx="1"/>
            <a:endCxn id="33" idx="3"/>
          </p:cNvCxnSpPr>
          <p:nvPr/>
        </p:nvCxnSpPr>
        <p:spPr>
          <a:xfrm rot="10800000" flipV="1">
            <a:off x="6751865" y="3524156"/>
            <a:ext cx="501459" cy="45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56" idx="3"/>
          </p:cNvCxnSpPr>
          <p:nvPr/>
        </p:nvCxnSpPr>
        <p:spPr>
          <a:xfrm rot="10800000">
            <a:off x="3578129" y="3528668"/>
            <a:ext cx="361354" cy="13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56" idx="1"/>
            <a:endCxn id="59" idx="3"/>
          </p:cNvCxnSpPr>
          <p:nvPr/>
        </p:nvCxnSpPr>
        <p:spPr>
          <a:xfrm rot="10800000" flipV="1">
            <a:off x="1825554" y="3528666"/>
            <a:ext cx="234537" cy="13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412140" y="2925667"/>
            <a:ext cx="1339724" cy="12060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scenarios covered?</a:t>
            </a:r>
          </a:p>
        </p:txBody>
      </p:sp>
      <p:cxnSp>
        <p:nvCxnSpPr>
          <p:cNvPr id="49" name="Elbow Connector 48"/>
          <p:cNvCxnSpPr>
            <a:stCxn id="33" idx="1"/>
            <a:endCxn id="52" idx="3"/>
          </p:cNvCxnSpPr>
          <p:nvPr/>
        </p:nvCxnSpPr>
        <p:spPr>
          <a:xfrm rot="10800000" flipV="1">
            <a:off x="4777616" y="3528668"/>
            <a:ext cx="634525" cy="13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9" idx="3"/>
            <a:endCxn id="51" idx="3"/>
          </p:cNvCxnSpPr>
          <p:nvPr/>
        </p:nvCxnSpPr>
        <p:spPr>
          <a:xfrm>
            <a:off x="8428147" y="1636550"/>
            <a:ext cx="79619" cy="1887606"/>
          </a:xfrm>
          <a:prstGeom prst="bentConnector3">
            <a:avLst>
              <a:gd name="adj1" fmla="val 3871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19770" y="3155236"/>
            <a:ext cx="63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69" name="Elbow Connector 68"/>
          <p:cNvCxnSpPr>
            <a:stCxn id="33" idx="0"/>
            <a:endCxn id="7" idx="2"/>
          </p:cNvCxnSpPr>
          <p:nvPr/>
        </p:nvCxnSpPr>
        <p:spPr>
          <a:xfrm rot="16200000" flipV="1">
            <a:off x="4391450" y="1235115"/>
            <a:ext cx="884296" cy="24968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05050" y="2595540"/>
            <a:ext cx="63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173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Why TDD?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4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4247317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</a:rPr>
              <a:t>Scenario Coverage</a:t>
            </a:r>
            <a:r>
              <a:rPr lang="en-US" dirty="0"/>
              <a:t>: Chance of covering most of scenarios for given requirement is higher compare to if actual code is written first.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Developer Thought Process Impact:</a:t>
            </a:r>
          </a:p>
          <a:p>
            <a:pPr marL="742950" lvl="1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</a:rPr>
              <a:t>Better Code and Test-case Quality</a:t>
            </a:r>
            <a:r>
              <a:rPr lang="en-US" dirty="0"/>
              <a:t>: If we write JUnit first, we write code considering all JUnit should pass.  It also results in better code quality.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If we code first, we may write JUnit considering code i.e. writing test cases which are covered in code.  Chance of missing scenario is higher.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</a:rPr>
              <a:t>Effective Use of Developer Time</a:t>
            </a:r>
            <a:r>
              <a:rPr lang="en-US" dirty="0"/>
              <a:t>: Chances of number of defects are less, which helps to reduce total time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</a:rPr>
              <a:t>Recognition</a:t>
            </a:r>
            <a:r>
              <a:rPr lang="en-US" dirty="0"/>
              <a:t>: Get your name in Joann’s email for recognition by VSA!!</a:t>
            </a:r>
            <a:r>
              <a:rPr lang="en-US" dirty="0">
                <a:sym typeface="Wingdings" panose="05000000000000000000" pitchFamily="2" charset="2"/>
              </a:rPr>
              <a:t>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2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Excuses until Standardized!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5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4068287" cy="2031325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r>
              <a:rPr lang="en-US" dirty="0"/>
              <a:t>With TDD need to analyze all scenarios, write </a:t>
            </a:r>
            <a:r>
              <a:rPr lang="en-US" dirty="0" err="1"/>
              <a:t>JUnits</a:t>
            </a:r>
            <a:r>
              <a:rPr lang="en-US" dirty="0"/>
              <a:t>, later do actual coding.  Will not be able to deploy code in PA until first 13 days of Sprint.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3" y="1835674"/>
            <a:ext cx="4068286" cy="2908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53" y="1187231"/>
            <a:ext cx="3848437" cy="35308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5753" y="757420"/>
            <a:ext cx="4068287" cy="923330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thought words from Scrum Master, Product Owner, Testing Team: </a:t>
            </a:r>
            <a:r>
              <a:rPr lang="en-US" dirty="0">
                <a:sym typeface="Wingdings" panose="05000000000000000000" pitchFamily="2" charset="2"/>
              </a:rPr>
              <a:t>OMG !!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9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Plan TDD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6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3970318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Plan user stories to support TDD</a:t>
            </a:r>
          </a:p>
          <a:p>
            <a:pPr marL="285750" indent="-285750">
              <a:buFontTx/>
              <a:buChar char="-"/>
            </a:pPr>
            <a:r>
              <a:rPr lang="en-US" dirty="0"/>
              <a:t>Hurdle: For even medium change considering all steps i.e. analysis, TDD test-cases, code, JUnit Fixes, PA deployment and testing – one sprint may not be enough time.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we divide features in user stories – consider TDD approach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 Story: we already know but still: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Try to have user story scope where Junit and actual code can be completed in 2 weeks.  If not divide further.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code which supports TDD and automated testing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Design utility methods which has actual logic and not external calls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It will help to minimize requirement for mock for method where actual logic is written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Practically when </a:t>
            </a:r>
            <a:r>
              <a:rPr lang="en-US" dirty="0" err="1"/>
              <a:t>PowerMock</a:t>
            </a:r>
            <a:r>
              <a:rPr lang="en-US" dirty="0"/>
              <a:t> or Mock is needed, it becomes bit challenging to follow TDD.</a:t>
            </a:r>
          </a:p>
        </p:txBody>
      </p:sp>
    </p:spTree>
    <p:extLst>
      <p:ext uri="{BB962C8B-B14F-4D97-AF65-F5344CB8AC3E}">
        <p14:creationId xmlns:p14="http://schemas.microsoft.com/office/powerpoint/2010/main" val="208967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Scenarios Where TDD may not give all advantages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7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4524315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Secure SOAP Service Call using JWT in WebSphere Application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It is more WebSphere setup change and common jars i.e. service invocation jar change. 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As code to generate token is part of well tested common jar, TDD may not help here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Infrastructure change like database yearly password change, SSL certificate 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At code level where there is no logic in code.  E.g. Service class which has just one line of code and calling Repository or DAO layer.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 story to have Swagger file generated for REST service with proper input output parameters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Clean up [Unused classes / methods removal] E.g. Rewards application code clean up after Gift Card Redesign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Adding text box in Orion Client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WAS 9 Migration </a:t>
            </a:r>
            <a:r>
              <a:rPr lang="en-US"/>
              <a:t>specific changes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Writing DAO / Repository code where it is just fetching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279789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Need Coffee / Tea ??!!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8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369332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50800">
                    <a:schemeClr val="accent1"/>
                  </a:glow>
                </a:effectLst>
              </a:rPr>
              <a:t>WAKE UP!!!  Sorry for too much theoretical slides before!!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85" y="1116425"/>
            <a:ext cx="2888725" cy="3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1267" y="323280"/>
            <a:ext cx="8053933" cy="37204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Scenarios TDD is most helpful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9078" y="4776400"/>
            <a:ext cx="46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B6EA1-A67A-45D8-A812-9B433BF899E9}" type="slidenum">
              <a:rPr lang="en-US" sz="1200" smtClean="0"/>
              <a:pPr/>
              <a:t>9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42" y="735645"/>
            <a:ext cx="8053933" cy="3416320"/>
          </a:xfrm>
          <a:prstGeom prst="rect">
            <a:avLst/>
          </a:prstGeom>
          <a:noFill/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Writing code for mathematical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which verifies various rules to decide final outcome. E.g.: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Based on account various status, average balance, payment history decide if Credit Line increase should be approved for credit card member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Based on transaction detail and offer available; decide maximum reward balance which can be adjusted for given transaction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REST service – validation on various field and expected error message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Complex logic to prepare Reward Summary based on statement rewards and NCS data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2701"/>
      </p:ext>
    </p:extLst>
  </p:cSld>
  <p:clrMapOvr>
    <a:masterClrMapping/>
  </p:clrMapOvr>
</p:sld>
</file>

<file path=ppt/theme/theme1.xml><?xml version="1.0" encoding="utf-8"?>
<a:theme xmlns:a="http://schemas.openxmlformats.org/drawingml/2006/main" name="Discover Presentation Template February 2014">
  <a:themeElements>
    <a:clrScheme name="Discover Card Master Presentation">
      <a:dk1>
        <a:srgbClr val="404040"/>
      </a:dk1>
      <a:lt1>
        <a:sysClr val="window" lastClr="FFFFFF"/>
      </a:lt1>
      <a:dk2>
        <a:srgbClr val="595959"/>
      </a:dk2>
      <a:lt2>
        <a:srgbClr val="BFBFBF"/>
      </a:lt2>
      <a:accent1>
        <a:srgbClr val="FF6600"/>
      </a:accent1>
      <a:accent2>
        <a:srgbClr val="808080"/>
      </a:accent2>
      <a:accent3>
        <a:srgbClr val="336699"/>
      </a:accent3>
      <a:accent4>
        <a:srgbClr val="91B80E"/>
      </a:accent4>
      <a:accent5>
        <a:srgbClr val="5A426C"/>
      </a:accent5>
      <a:accent6>
        <a:srgbClr val="CC0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eb6ada82-244b-401b-9c76-213530793c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3E92BCA9D2144A93D9403B9A16969" ma:contentTypeVersion="12" ma:contentTypeDescription="Create a new document." ma:contentTypeScope="" ma:versionID="f4b4ee364c573c6933f1c230dc20cd0f">
  <xsd:schema xmlns:xsd="http://www.w3.org/2001/XMLSchema" xmlns:xs="http://www.w3.org/2001/XMLSchema" xmlns:p="http://schemas.microsoft.com/office/2006/metadata/properties" xmlns:ns2="eb6ada82-244b-401b-9c76-213530793cd4" xmlns:ns3="05674dba-bb9a-4555-84e7-aa9a806b441c" targetNamespace="http://schemas.microsoft.com/office/2006/metadata/properties" ma:root="true" ma:fieldsID="40d0b3bdf75564eb1cfa82381084badb" ns2:_="" ns3:_="">
    <xsd:import namespace="eb6ada82-244b-401b-9c76-213530793cd4"/>
    <xsd:import namespace="05674dba-bb9a-4555-84e7-aa9a806b44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ada82-244b-401b-9c76-213530793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s" ma:index="18" nillable="true" ma:displayName="Notes" ma:description="Notes go here" ma:format="Dropdown" ma:internalName="Notes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74dba-bb9a-4555-84e7-aa9a806b44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8DEC40-00B3-4C0D-9F89-365F6CAC75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1DA725-545C-4F4F-999D-B84259A00AC3}">
  <ds:schemaRefs>
    <ds:schemaRef ds:uri="http://purl.org/dc/terms/"/>
    <ds:schemaRef ds:uri="http://schemas.microsoft.com/office/2006/documentManagement/types"/>
    <ds:schemaRef ds:uri="416ef427-861e-4200-8251-8a47b800add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fd79769-3b74-498e-9d51-d9b4c7f66d13"/>
    <ds:schemaRef ds:uri="http://www.w3.org/XML/1998/namespace"/>
    <ds:schemaRef ds:uri="http://purl.org/dc/dcmitype/"/>
    <ds:schemaRef ds:uri="eb6ada82-244b-401b-9c76-213530793cd4"/>
  </ds:schemaRefs>
</ds:datastoreItem>
</file>

<file path=customXml/itemProps3.xml><?xml version="1.0" encoding="utf-8"?>
<ds:datastoreItem xmlns:ds="http://schemas.openxmlformats.org/officeDocument/2006/customXml" ds:itemID="{5A104073-2814-4204-8ED7-C60272A31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ada82-244b-401b-9c76-213530793cd4"/>
    <ds:schemaRef ds:uri="05674dba-bb9a-4555-84e7-aa9a806b44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Discover Presentation Template February 2014</Template>
  <TotalTime>15463</TotalTime>
  <Words>920</Words>
  <Application>Microsoft Office PowerPoint</Application>
  <PresentationFormat>On-screen Show (16:9)</PresentationFormat>
  <Paragraphs>155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Discover Presentation Template February 2014</vt:lpstr>
      <vt:lpstr>Custom Design</vt:lpstr>
      <vt:lpstr>TDD – Test Driven Development</vt:lpstr>
      <vt:lpstr>Introduction [Code Driven Development – CDD!!]</vt:lpstr>
      <vt:lpstr>Introduction</vt:lpstr>
      <vt:lpstr>Why TDD?</vt:lpstr>
      <vt:lpstr>Excuses until Standardized!</vt:lpstr>
      <vt:lpstr>Plan TDD</vt:lpstr>
      <vt:lpstr>Scenarios Where TDD may not give all advantages</vt:lpstr>
      <vt:lpstr>Need Coffee / Tea ??!!</vt:lpstr>
      <vt:lpstr>Scenarios TDD is most helpful</vt:lpstr>
      <vt:lpstr>Example Scenario</vt:lpstr>
      <vt:lpstr>Example Scenario continued from last slide..</vt:lpstr>
      <vt:lpstr>Next Steps</vt:lpstr>
      <vt:lpstr>PowerPoint Presentation</vt:lpstr>
    </vt:vector>
  </TitlesOfParts>
  <Company>Discover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Meeting/Presentation Title Here</dc:title>
  <dc:creator>Brad Mild</dc:creator>
  <cp:lastModifiedBy>Melissa De Guzman</cp:lastModifiedBy>
  <cp:revision>679</cp:revision>
  <cp:lastPrinted>2015-11-30T16:05:19Z</cp:lastPrinted>
  <dcterms:created xsi:type="dcterms:W3CDTF">2014-11-06T22:32:16Z</dcterms:created>
  <dcterms:modified xsi:type="dcterms:W3CDTF">2022-08-27T21:28:03Z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0x010100CD23E92BCA9D2144A93D9403B9A16969</vt:lpwstr>
  </property>
  <property fmtid="{D5CDD505-2E9C-101B-9397-08002B2CF9AE}" pid="3" name="_dlc_DocIdItemGuid">
    <vt:lpwstr>287426b1-46c0-41c4-b1e9-838aae02e340</vt:lpwstr>
  </property>
</Properties>
</file>