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tags/tag16.xml" ContentType="application/vnd.openxmlformats-officedocument.presentationml.tags+xml"/>
  <Override PartName="/ppt/notesSlides/notesSlide4.xml" ContentType="application/vnd.openxmlformats-officedocument.presentationml.notesSlide+xml"/>
  <Override PartName="/ppt/comments/comment3.xml" ContentType="application/vnd.openxmlformats-officedocument.presentationml.comments+xml"/>
  <Override PartName="/ppt/tags/tag17.xml" ContentType="application/vnd.openxmlformats-officedocument.presentationml.tags+xml"/>
  <Override PartName="/ppt/notesSlides/notesSlide5.xml" ContentType="application/vnd.openxmlformats-officedocument.presentationml.notesSlide+xml"/>
  <Override PartName="/ppt/comments/comment4.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5.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6.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7"/>
  </p:notesMasterIdLst>
  <p:handoutMasterIdLst>
    <p:handoutMasterId r:id="rId28"/>
  </p:handoutMasterIdLst>
  <p:sldIdLst>
    <p:sldId id="422" r:id="rId5"/>
    <p:sldId id="447" r:id="rId6"/>
    <p:sldId id="461" r:id="rId7"/>
    <p:sldId id="469" r:id="rId8"/>
    <p:sldId id="497" r:id="rId9"/>
    <p:sldId id="495" r:id="rId10"/>
    <p:sldId id="496" r:id="rId11"/>
    <p:sldId id="274" r:id="rId12"/>
    <p:sldId id="449" r:id="rId13"/>
    <p:sldId id="448" r:id="rId14"/>
    <p:sldId id="483" r:id="rId15"/>
    <p:sldId id="484" r:id="rId16"/>
    <p:sldId id="472" r:id="rId17"/>
    <p:sldId id="486" r:id="rId18"/>
    <p:sldId id="487" r:id="rId19"/>
    <p:sldId id="488" r:id="rId20"/>
    <p:sldId id="489" r:id="rId21"/>
    <p:sldId id="490" r:id="rId22"/>
    <p:sldId id="493" r:id="rId23"/>
    <p:sldId id="491" r:id="rId24"/>
    <p:sldId id="492" r:id="rId25"/>
    <p:sldId id="494" r:id="rId26"/>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scover" id="{05743A48-6592-4F5D-AB0C-6A4B8A54D2EE}">
          <p14:sldIdLst>
            <p14:sldId id="422"/>
            <p14:sldId id="447"/>
            <p14:sldId id="461"/>
            <p14:sldId id="469"/>
            <p14:sldId id="497"/>
            <p14:sldId id="495"/>
            <p14:sldId id="496"/>
            <p14:sldId id="274"/>
            <p14:sldId id="449"/>
            <p14:sldId id="448"/>
            <p14:sldId id="483"/>
            <p14:sldId id="484"/>
            <p14:sldId id="472"/>
            <p14:sldId id="486"/>
            <p14:sldId id="487"/>
            <p14:sldId id="488"/>
            <p14:sldId id="489"/>
            <p14:sldId id="490"/>
            <p14:sldId id="493"/>
            <p14:sldId id="491"/>
            <p14:sldId id="492"/>
            <p14:sldId id="494"/>
          </p14:sldIdLst>
        </p14:section>
        <p14:section name="Icons" id="{02C064C6-42DC-478E-AE51-159B6736934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22" clrIdx="2"/>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83"/>
    <a:srgbClr val="930F37"/>
    <a:srgbClr val="2D030F"/>
    <a:srgbClr val="002438"/>
    <a:srgbClr val="484848"/>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40B9A0-2E6F-45F7-96C5-09ADFD2EF988}" v="620" dt="2020-05-14T21:26:54.831"/>
    <p1510:client id="{0F24D6D6-A0A6-4BBF-8B99-EFDF3B624D48}" v="484" dt="2020-05-01T14:36:37.797"/>
    <p1510:client id="{15592814-486E-46E5-A42B-DB51C20CB254}" v="74" dt="2020-05-15T16:08:33.412"/>
    <p1510:client id="{15D1BFAF-78B7-48AE-918F-91E36AAE8A93}" v="2" dt="2020-04-17T21:19:00.858"/>
    <p1510:client id="{17D11201-0B65-4EB5-9103-F1C14353C113}" v="77" dt="2020-05-07T14:57:05.209"/>
    <p1510:client id="{2424D80A-ACDE-426F-A624-3DDAB328522B}" v="23" dt="2020-04-22T03:36:43.393"/>
    <p1510:client id="{24546BAF-206E-44AC-ACB7-46DE32C87137}" v="1102" dt="2020-05-14T15:01:37.009"/>
    <p1510:client id="{41DB4B2B-CE3A-E9E5-C6E7-C11DE81D0AFD}" v="133" dt="2020-04-20T17:57:10.807"/>
    <p1510:client id="{4B120990-BBB9-4DE7-A12C-238C97D93130}" v="208" dt="2020-05-06T22:33:17.970"/>
    <p1510:client id="{4F8404EE-E184-4DE9-8AC3-636D2DDC43C8}" v="42" dt="2020-05-07T15:50:31.200"/>
    <p1510:client id="{5910354C-5979-1A69-CA3B-26E5BEA15726}" v="17" dt="2020-05-14T18:51:49.102"/>
    <p1510:client id="{5B312F89-FF8F-4229-A44C-CF69CA761D2A}" v="115" dt="2020-05-14T20:20:46.292"/>
    <p1510:client id="{5BDE5966-7F02-43F0-812A-5E6859436ABC}" v="1249" dt="2020-05-06T15:20:09.621"/>
    <p1510:client id="{60BA540E-ADDC-3624-FA7B-38B7F6C41AFC}" v="134" dt="2020-10-08T02:48:54.916"/>
    <p1510:client id="{64EC5C6C-0818-4EF4-B709-FBEA9DBA56A4}" v="2" dt="2020-10-09T12:41:34.848"/>
    <p1510:client id="{75C347F8-0763-8A1E-BC15-B26B7A588CC8}" v="2" dt="2020-05-29T18:25:52.439"/>
    <p1510:client id="{83ABD02E-D633-4FC7-8EC6-0930AFCA40AA}" v="37" dt="2020-05-07T14:58:33.069"/>
    <p1510:client id="{AD1491C1-EEBF-5FED-9CE0-5CDE5FA23682}" v="525" dt="2020-05-13T21:40:44.301"/>
    <p1510:client id="{BA2AF7AC-EE63-4DF6-8A8D-DCCD18638A16}" v="65" dt="2020-04-27T19:39:35.336"/>
    <p1510:client id="{DB98D05A-173E-467E-A607-63E663635C34}" v="1" dt="2020-05-14T02:58:08.245"/>
    <p1510:client id="{E152268A-BA24-4011-B7E6-ABC52E79CEA0}" v="98" dt="2020-05-19T18:20:52.382"/>
    <p1510:client id="{F2D1F059-0113-4D1C-837B-A85F2D6FDB3C}" v="12" dt="2020-05-07T14:52:14.033"/>
    <p1510:client id="{F7B6B68F-A924-4EE2-9EF4-FF9AC7E256D0}" v="12" dt="2020-04-22T15:46:57.247"/>
    <p1510:client id="{F8F5E6F6-982C-A47F-4F35-ADD9885BA3E0}" v="65" dt="2020-05-13T22:03:13.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88172" autoAdjust="0"/>
  </p:normalViewPr>
  <p:slideViewPr>
    <p:cSldViewPr snapToGrid="0">
      <p:cViewPr varScale="1">
        <p:scale>
          <a:sx n="59" d="100"/>
          <a:sy n="59" d="100"/>
        </p:scale>
        <p:origin x="868" y="44"/>
      </p:cViewPr>
      <p:guideLst/>
    </p:cSldViewPr>
  </p:slideViewPr>
  <p:outlineViewPr>
    <p:cViewPr>
      <p:scale>
        <a:sx n="33" d="100"/>
        <a:sy n="33" d="100"/>
      </p:scale>
      <p:origin x="0" y="-432"/>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10-07T19:20:08.750" idx="11">
    <p:pos x="10" y="10"/>
    <p:text>QA should be removed from Review Swarm and Acceptance Review as they are not part of the team anymore???
</p:text>
    <p:extLst>
      <p:ext uri="{C676402C-5697-4E1C-873F-D02D1690AC5C}">
        <p15:threadingInfo xmlns:p15="http://schemas.microsoft.com/office/powerpoint/2012/main" timeZoneBias="420"/>
      </p:ext>
    </p:extLst>
  </p:cm>
  <p:cm authorId="3" dt="2020-10-07T19:21:18.813" idx="12">
    <p:pos x="10" y="106"/>
    <p:text>Should we mention PO should work with Developers to test the Acceptance Criteria for each user story during Acceptance Review
</p:text>
    <p:extLst>
      <p:ext uri="{C676402C-5697-4E1C-873F-D02D1690AC5C}">
        <p15:threadingInfo xmlns:p15="http://schemas.microsoft.com/office/powerpoint/2012/main" timeZoneBias="420">
          <p15:parentCm authorId="3" idx="1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0-10-07T19:22:23.142" idx="13">
    <p:pos x="10" y="10"/>
    <p:text>Should QA be removed from Review Swarm as they are not part of the team anymore
</p:text>
    <p:extLst>
      <p:ext uri="{C676402C-5697-4E1C-873F-D02D1690AC5C}">
        <p15:threadingInfo xmlns:p15="http://schemas.microsoft.com/office/powerpoint/2012/main" timeZoneBias="4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0-10-07T19:25:33.307" idx="14">
    <p:pos x="10" y="10"/>
    <p:text>Is QA still responsible for Manual Cross Browser tests?
</p:text>
    <p:extLst>
      <p:ext uri="{C676402C-5697-4E1C-873F-D02D1690AC5C}">
        <p15:threadingInfo xmlns:p15="http://schemas.microsoft.com/office/powerpoint/2012/main" timeZoneBias="420"/>
      </p:ext>
    </p:extLst>
  </p:cm>
  <p:cm authorId="3" dt="2020-10-09T05:40:21.833" idx="15">
    <p:pos x="10" y="106"/>
    <p:text>No.  This is the Engineers responsibility.
</p:text>
    <p:extLst>
      <p:ext uri="{C676402C-5697-4E1C-873F-D02D1690AC5C}">
        <p15:threadingInfo xmlns:p15="http://schemas.microsoft.com/office/powerpoint/2012/main" timeZoneBias="420">
          <p15:parentCm authorId="3" idx="14"/>
        </p15:threadingInfo>
      </p:ext>
    </p:extLst>
  </p:cm>
  <p:cm authorId="3" dt="2020-10-07T19:26:24.244" idx="16">
    <p:pos x="106" y="106"/>
    <p:text>Should we add section for PO too to highlight his role in helping team to test acceptance criteria?
</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10-07T19:26:55.635" idx="17">
    <p:pos x="10" y="10"/>
    <p:text>Should a section be added for PO too to highlight his role in testing the acceptance criteria
</p:text>
    <p:extLst>
      <p:ext uri="{C676402C-5697-4E1C-873F-D02D1690AC5C}">
        <p15:threadingInfo xmlns:p15="http://schemas.microsoft.com/office/powerpoint/2012/main" timeZoneBias="420"/>
      </p:ext>
    </p:extLst>
  </p:cm>
  <p:cm authorId="3" dt="2020-10-09T05:41:34.848" idx="18">
    <p:pos x="10" y="106"/>
    <p:text>Yes, should be part of PO training.
</p:text>
    <p:extLst>
      <p:ext uri="{C676402C-5697-4E1C-873F-D02D1690AC5C}">
        <p15:threadingInfo xmlns:p15="http://schemas.microsoft.com/office/powerpoint/2012/main" timeZoneBias="420">
          <p15:parentCm authorId="3" idx="17"/>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0-10-07T19:28:40.291" idx="19">
    <p:pos x="7471" y="890"/>
    <p:text>With the new model, with limited QA, I don't think it is realistic for QA to participate in Review Swarms
</p:text>
    <p:extLst>
      <p:ext uri="{C676402C-5697-4E1C-873F-D02D1690AC5C}">
        <p15:threadingInfo xmlns:p15="http://schemas.microsoft.com/office/powerpoint/2012/main" timeZoneBias="420"/>
      </p:ext>
    </p:extLst>
  </p:cm>
  <p:cm authorId="3" dt="2020-10-07T19:30:43.565" idx="20">
    <p:pos x="7567" y="986"/>
    <p:text>QA team members are not integrated with the teams anymore, is this still applicable. Should we change this to QA should participate in Feature grooming and Sprint planning to help developers/PO with acceptance criteria and to align e2e testing team's road map with the Feature development
</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0-10-07T19:31:30.706" idx="21">
    <p:pos x="10" y="10"/>
    <p:text>Will QA be part of Accpetance Review going forward??
</p:text>
    <p:extLst>
      <p:ext uri="{C676402C-5697-4E1C-873F-D02D1690AC5C}">
        <p15:threadingInfo xmlns:p15="http://schemas.microsoft.com/office/powerpoint/2012/main" timeZoneBias="4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355745-A264-4400-A8D3-B7B13596D94E}"/>
              </a:ext>
            </a:extLst>
          </p:cNvPr>
          <p:cNvSpPr>
            <a:spLocks noGrp="1"/>
          </p:cNvSpPr>
          <p:nvPr>
            <p:ph type="hdr" sz="quarter"/>
          </p:nvPr>
        </p:nvSpPr>
        <p:spPr>
          <a:xfrm>
            <a:off x="0" y="0"/>
            <a:ext cx="5029200" cy="365760"/>
          </a:xfrm>
          <a:prstGeom prst="rect">
            <a:avLst/>
          </a:prstGeom>
        </p:spPr>
        <p:txBody>
          <a:bodyPr vert="horz" lIns="91440" tIns="45720" rIns="91440" bIns="45720" rtlCol="0"/>
          <a:lstStyle>
            <a:lvl1pPr algn="l">
              <a:defRPr sz="1200"/>
            </a:lvl1pPr>
          </a:lstStyle>
          <a:p>
            <a:r>
              <a:rPr lang="en-US" sz="1000"/>
              <a:t>Discover</a:t>
            </a:r>
          </a:p>
        </p:txBody>
      </p:sp>
      <p:sp>
        <p:nvSpPr>
          <p:cNvPr id="3" name="Date Placeholder 2">
            <a:extLst>
              <a:ext uri="{FF2B5EF4-FFF2-40B4-BE49-F238E27FC236}">
                <a16:creationId xmlns:a16="http://schemas.microsoft.com/office/drawing/2014/main" id="{84853229-AFF8-43D8-8555-39F8D4DE9106}"/>
              </a:ext>
            </a:extLst>
          </p:cNvPr>
          <p:cNvSpPr>
            <a:spLocks noGrp="1"/>
          </p:cNvSpPr>
          <p:nvPr>
            <p:ph type="dt" sz="quarter" idx="1"/>
          </p:nvPr>
        </p:nvSpPr>
        <p:spPr>
          <a:xfrm>
            <a:off x="5760720" y="0"/>
            <a:ext cx="1097280" cy="365760"/>
          </a:xfrm>
          <a:prstGeom prst="rect">
            <a:avLst/>
          </a:prstGeom>
        </p:spPr>
        <p:txBody>
          <a:bodyPr vert="horz" lIns="91440" tIns="45720" rIns="91440" bIns="45720" rtlCol="0"/>
          <a:lstStyle>
            <a:lvl1pPr algn="r">
              <a:defRPr sz="1200"/>
            </a:lvl1pPr>
          </a:lstStyle>
          <a:p>
            <a:fld id="{AD936DCC-719A-40F4-880D-C452AC2C6765}" type="datetime1">
              <a:rPr lang="en-US" sz="1000" smtClean="0"/>
              <a:t>8/27/2022</a:t>
            </a:fld>
            <a:endParaRPr lang="en-US" sz="1000"/>
          </a:p>
        </p:txBody>
      </p:sp>
      <p:sp>
        <p:nvSpPr>
          <p:cNvPr id="4" name="Footer Placeholder 3">
            <a:extLst>
              <a:ext uri="{FF2B5EF4-FFF2-40B4-BE49-F238E27FC236}">
                <a16:creationId xmlns:a16="http://schemas.microsoft.com/office/drawing/2014/main" id="{9BD1810E-B09E-4D2E-B752-2E69698D7E61}"/>
              </a:ext>
            </a:extLst>
          </p:cNvPr>
          <p:cNvSpPr>
            <a:spLocks noGrp="1"/>
          </p:cNvSpPr>
          <p:nvPr>
            <p:ph type="ftr" sz="quarter" idx="2"/>
          </p:nvPr>
        </p:nvSpPr>
        <p:spPr>
          <a:xfrm>
            <a:off x="0" y="8778240"/>
            <a:ext cx="5029200" cy="365760"/>
          </a:xfrm>
          <a:prstGeom prst="rect">
            <a:avLst/>
          </a:prstGeom>
        </p:spPr>
        <p:txBody>
          <a:bodyPr vert="horz" lIns="91440" tIns="45720" rIns="91440" bIns="45720" rtlCol="0" anchor="b"/>
          <a:lstStyle>
            <a:lvl1pPr algn="l">
              <a:defRPr sz="1200"/>
            </a:lvl1pPr>
          </a:lstStyle>
          <a:p>
            <a:endParaRPr lang="en-US" sz="1000"/>
          </a:p>
        </p:txBody>
      </p:sp>
      <p:sp>
        <p:nvSpPr>
          <p:cNvPr id="5" name="Slide Number Placeholder 4">
            <a:extLst>
              <a:ext uri="{FF2B5EF4-FFF2-40B4-BE49-F238E27FC236}">
                <a16:creationId xmlns:a16="http://schemas.microsoft.com/office/drawing/2014/main" id="{2A82DB7E-9A28-4025-A128-4DF1E719C599}"/>
              </a:ext>
            </a:extLst>
          </p:cNvPr>
          <p:cNvSpPr>
            <a:spLocks noGrp="1"/>
          </p:cNvSpPr>
          <p:nvPr>
            <p:ph type="sldNum" sz="quarter" idx="3"/>
          </p:nvPr>
        </p:nvSpPr>
        <p:spPr>
          <a:xfrm>
            <a:off x="5760720" y="8778240"/>
            <a:ext cx="1097280" cy="365760"/>
          </a:xfrm>
          <a:prstGeom prst="rect">
            <a:avLst/>
          </a:prstGeom>
        </p:spPr>
        <p:txBody>
          <a:bodyPr vert="horz" lIns="91440" tIns="45720" rIns="91440" bIns="45720" rtlCol="0" anchor="b"/>
          <a:lstStyle>
            <a:lvl1pPr algn="r">
              <a:defRPr sz="1200"/>
            </a:lvl1pPr>
          </a:lstStyle>
          <a:p>
            <a:fld id="{9585ABBE-7BE6-4E78-A3CA-A9F0C7AFCB23}" type="slidenum">
              <a:rPr lang="en-US" sz="1000" smtClean="0"/>
              <a:t>‹#›</a:t>
            </a:fld>
            <a:endParaRPr lang="en-US" sz="1000"/>
          </a:p>
        </p:txBody>
      </p:sp>
    </p:spTree>
    <p:extLst>
      <p:ext uri="{BB962C8B-B14F-4D97-AF65-F5344CB8AC3E}">
        <p14:creationId xmlns:p14="http://schemas.microsoft.com/office/powerpoint/2010/main" val="81021419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5760720" y="0"/>
            <a:ext cx="1097280" cy="365760"/>
          </a:xfrm>
          <a:prstGeom prst="rect">
            <a:avLst/>
          </a:prstGeom>
        </p:spPr>
        <p:txBody>
          <a:bodyPr vert="horz" lIns="91440" tIns="45720" rIns="91440" bIns="45720" rtlCol="0"/>
          <a:lstStyle>
            <a:lvl1pPr algn="r">
              <a:defRPr sz="1000">
                <a:latin typeface="Arial" panose="020B0604020202020204" pitchFamily="34" charset="0"/>
              </a:defRPr>
            </a:lvl1pPr>
          </a:lstStyle>
          <a:p>
            <a:fld id="{1FEF44CF-6157-4D3C-83C1-59DF17863ECC}" type="datetime1">
              <a:rPr lang="en-US" smtClean="0"/>
              <a:t>8/27/2022</a:t>
            </a:fld>
            <a:endParaRPr lang="en-US"/>
          </a:p>
        </p:txBody>
      </p:sp>
      <p:sp>
        <p:nvSpPr>
          <p:cNvPr id="4" name="Slide Image Placeholder 3"/>
          <p:cNvSpPr>
            <a:spLocks noGrp="1" noRot="1" noChangeAspect="1"/>
          </p:cNvSpPr>
          <p:nvPr>
            <p:ph type="sldImg" idx="2"/>
          </p:nvPr>
        </p:nvSpPr>
        <p:spPr>
          <a:xfrm>
            <a:off x="1874520" y="365773"/>
            <a:ext cx="3108960" cy="174879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2331720"/>
            <a:ext cx="5486400" cy="64465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5760720" y="8778240"/>
            <a:ext cx="1097280" cy="365760"/>
          </a:xfrm>
          <a:prstGeom prst="rect">
            <a:avLst/>
          </a:prstGeom>
        </p:spPr>
        <p:txBody>
          <a:bodyPr vert="horz" lIns="91440" tIns="45720" rIns="91440" bIns="45720" rtlCol="0" anchor="b"/>
          <a:lstStyle>
            <a:lvl1pPr algn="r">
              <a:defRPr sz="1000">
                <a:latin typeface="Arial" panose="020B0604020202020204" pitchFamily="34" charset="0"/>
              </a:defRPr>
            </a:lvl1pPr>
          </a:lstStyle>
          <a:p>
            <a:fld id="{78ADB214-F42C-4297-A187-8792AE2D2F13}" type="slidenum">
              <a:rPr lang="en-US" smtClean="0"/>
              <a:pPr/>
              <a:t>‹#›</a:t>
            </a:fld>
            <a:endParaRPr lang="en-US"/>
          </a:p>
        </p:txBody>
      </p:sp>
    </p:spTree>
    <p:extLst>
      <p:ext uri="{BB962C8B-B14F-4D97-AF65-F5344CB8AC3E}">
        <p14:creationId xmlns:p14="http://schemas.microsoft.com/office/powerpoint/2010/main" val="690542199"/>
      </p:ext>
    </p:extLst>
  </p:cSld>
  <p:clrMap bg1="lt1" tx1="dk1" bg2="lt2" tx2="dk2" accent1="accent1" accent2="accent2" accent3="accent3" accent4="accent4" accent5="accent5" accent6="accent6" hlink="hlink" folHlink="folHlink"/>
  <p:hf hdr="0" ftr="0"/>
  <p:notesStyle>
    <a:lvl1pPr marL="0" algn="l" defTabSz="914400" rtl="0" eaLnBrk="1" latinLnBrk="0" hangingPunct="1">
      <a:lnSpc>
        <a:spcPct val="90000"/>
      </a:lnSpc>
      <a:spcBef>
        <a:spcPts val="600"/>
      </a:spcBef>
      <a:defRPr sz="1600" kern="1200">
        <a:solidFill>
          <a:schemeClr val="tx1"/>
        </a:solidFill>
        <a:latin typeface="Arial" panose="020B0604020202020204" pitchFamily="34" charset="0"/>
        <a:ea typeface="+mn-ea"/>
        <a:cs typeface="+mn-cs"/>
      </a:defRPr>
    </a:lvl1pPr>
    <a:lvl2pPr marL="2857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2pPr>
    <a:lvl3pPr marL="460375"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3pPr>
    <a:lvl4pPr marL="628650"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4pPr>
    <a:lvl5pPr marL="801688" indent="-171450" algn="l" defTabSz="914400" rtl="0" eaLnBrk="1" latinLnBrk="0" hangingPunct="1">
      <a:lnSpc>
        <a:spcPct val="90000"/>
      </a:lnSpc>
      <a:spcBef>
        <a:spcPts val="300"/>
      </a:spcBef>
      <a:buFont typeface="Arial" panose="020B0604020202020204" pitchFamily="34" charset="0"/>
      <a:buChar char="‒"/>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DF7B2BC4-5C91-40CB-8CB5-AF093FEB72BA}"/>
              </a:ext>
            </a:extLst>
          </p:cNvPr>
          <p:cNvSpPr>
            <a:spLocks noGrp="1" noRot="1" noChangeAspect="1"/>
          </p:cNvSpPr>
          <p:nvPr>
            <p:ph type="sldImg"/>
          </p:nvPr>
        </p:nvSpPr>
        <p:spPr>
          <a:xfrm>
            <a:off x="1874838" y="365125"/>
            <a:ext cx="3108325" cy="1749425"/>
          </a:xfrm>
        </p:spPr>
      </p:sp>
      <p:sp>
        <p:nvSpPr>
          <p:cNvPr id="8" name="Notes Placeholder 7">
            <a:extLst>
              <a:ext uri="{FF2B5EF4-FFF2-40B4-BE49-F238E27FC236}">
                <a16:creationId xmlns:a16="http://schemas.microsoft.com/office/drawing/2014/main" id="{B0989266-BC35-43C1-8465-0D2F9AF02F43}"/>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05856054-87F8-4EB2-B378-F48E87A60AEF}"/>
              </a:ext>
            </a:extLst>
          </p:cNvPr>
          <p:cNvSpPr>
            <a:spLocks noGrp="1"/>
          </p:cNvSpPr>
          <p:nvPr>
            <p:ph type="dt" idx="1"/>
          </p:nvPr>
        </p:nvSpPr>
        <p:spPr/>
        <p:txBody>
          <a:bodyPr/>
          <a:lstStyle/>
          <a:p>
            <a:fld id="{0B72284F-BF62-4A2A-808A-1B29906FAA2F}" type="datetime1">
              <a:rPr lang="en-US" smtClean="0"/>
              <a:t>8/27/2022</a:t>
            </a:fld>
            <a:endParaRPr lang="en-US"/>
          </a:p>
        </p:txBody>
      </p:sp>
      <p:sp>
        <p:nvSpPr>
          <p:cNvPr id="3" name="Slide Number Placeholder 2">
            <a:extLst>
              <a:ext uri="{FF2B5EF4-FFF2-40B4-BE49-F238E27FC236}">
                <a16:creationId xmlns:a16="http://schemas.microsoft.com/office/drawing/2014/main" id="{443FC0BF-CAE0-4B51-8F1E-9B5363F392EB}"/>
              </a:ext>
            </a:extLst>
          </p:cNvPr>
          <p:cNvSpPr>
            <a:spLocks noGrp="1"/>
          </p:cNvSpPr>
          <p:nvPr>
            <p:ph type="sldNum" sz="quarter" idx="5"/>
          </p:nvPr>
        </p:nvSpPr>
        <p:spPr/>
        <p:txBody>
          <a:bodyPr/>
          <a:lstStyle/>
          <a:p>
            <a:fld id="{78ADB214-F42C-4297-A187-8792AE2D2F13}" type="slidenum">
              <a:rPr lang="en-US" smtClean="0"/>
              <a:pPr/>
              <a:t>1</a:t>
            </a:fld>
            <a:endParaRPr lang="en-US"/>
          </a:p>
        </p:txBody>
      </p:sp>
    </p:spTree>
    <p:extLst>
      <p:ext uri="{BB962C8B-B14F-4D97-AF65-F5344CB8AC3E}">
        <p14:creationId xmlns:p14="http://schemas.microsoft.com/office/powerpoint/2010/main" val="2237795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04def9b4d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704def9b4d_2_5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526338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4838" y="365125"/>
            <a:ext cx="3108325" cy="1749425"/>
          </a:xfrm>
        </p:spPr>
      </p:sp>
      <p:sp>
        <p:nvSpPr>
          <p:cNvPr id="3" name="Notes Placeholder 2"/>
          <p:cNvSpPr>
            <a:spLocks noGrp="1"/>
          </p:cNvSpPr>
          <p:nvPr>
            <p:ph type="body" idx="1"/>
          </p:nvPr>
        </p:nvSpPr>
        <p:spPr/>
        <p:txBody>
          <a:bodyPr/>
          <a:lstStyle/>
          <a:p>
            <a:pPr algn="ctr">
              <a:lnSpc>
                <a:spcPct val="90000"/>
              </a:lnSpc>
              <a:spcBef>
                <a:spcPts val="1200"/>
              </a:spcBef>
            </a:pPr>
            <a:endParaRPr lang="en-US" dirty="0"/>
          </a:p>
          <a:p>
            <a:pPr algn="ctr">
              <a:lnSpc>
                <a:spcPct val="90000"/>
              </a:lnSpc>
              <a:spcBef>
                <a:spcPts val="1200"/>
              </a:spcBef>
            </a:pPr>
            <a:r>
              <a:rPr lang="en-US" dirty="0">
                <a:solidFill>
                  <a:schemeClr val="bg1"/>
                </a:solidFill>
                <a:cs typeface="Arial"/>
              </a:rPr>
              <a:t>AVS - monitor errors in </a:t>
            </a:r>
            <a:r>
              <a:rPr lang="en-US" dirty="0" err="1">
                <a:solidFill>
                  <a:schemeClr val="bg1"/>
                </a:solidFill>
                <a:cs typeface="Arial"/>
              </a:rPr>
              <a:t>ApD</a:t>
            </a:r>
            <a:endParaRPr lang="en-US" dirty="0">
              <a:solidFill>
                <a:schemeClr val="bg1"/>
              </a:solidFill>
              <a:cs typeface="Arial"/>
            </a:endParaRPr>
          </a:p>
          <a:p>
            <a:pPr algn="ctr">
              <a:lnSpc>
                <a:spcPct val="90000"/>
              </a:lnSpc>
              <a:spcBef>
                <a:spcPts val="1200"/>
              </a:spcBef>
            </a:pPr>
            <a:r>
              <a:rPr lang="en-US" dirty="0">
                <a:solidFill>
                  <a:schemeClr val="bg1"/>
                </a:solidFill>
                <a:cs typeface="Arial"/>
              </a:rPr>
              <a:t>For canary</a:t>
            </a:r>
          </a:p>
          <a:p>
            <a:pPr algn="ctr">
              <a:lnSpc>
                <a:spcPct val="90000"/>
              </a:lnSpc>
              <a:spcBef>
                <a:spcPts val="1200"/>
              </a:spcBef>
            </a:pPr>
            <a:r>
              <a:rPr lang="en-US" dirty="0">
                <a:solidFill>
                  <a:schemeClr val="bg1"/>
                </a:solidFill>
                <a:cs typeface="Arial"/>
              </a:rPr>
              <a:t>Automated smoke tests, checking connections, JWT tokens, prod</a:t>
            </a:r>
          </a:p>
          <a:p>
            <a:pPr algn="ctr">
              <a:lnSpc>
                <a:spcPct val="90000"/>
              </a:lnSpc>
              <a:spcBef>
                <a:spcPts val="1200"/>
              </a:spcBef>
            </a:pPr>
            <a:r>
              <a:rPr lang="en-US" dirty="0">
                <a:solidFill>
                  <a:schemeClr val="bg1"/>
                </a:solidFill>
                <a:cs typeface="Arial"/>
              </a:rPr>
              <a:t>Environment related, credentials active, infra components stable - ping all of them</a:t>
            </a:r>
          </a:p>
          <a:p>
            <a:endParaRPr lang="en-US" dirty="0"/>
          </a:p>
        </p:txBody>
      </p:sp>
      <p:sp>
        <p:nvSpPr>
          <p:cNvPr id="4" name="Date Placeholder 3"/>
          <p:cNvSpPr>
            <a:spLocks noGrp="1"/>
          </p:cNvSpPr>
          <p:nvPr>
            <p:ph type="dt" idx="10"/>
          </p:nvPr>
        </p:nvSpPr>
        <p:spPr/>
        <p:txBody>
          <a:bodyPr/>
          <a:lstStyle/>
          <a:p>
            <a:fld id="{1FEF44CF-6157-4D3C-83C1-59DF17863ECC}" type="datetime1">
              <a:rPr lang="en-US" smtClean="0"/>
              <a:t>8/27/2022</a:t>
            </a:fld>
            <a:endParaRPr lang="en-US"/>
          </a:p>
        </p:txBody>
      </p:sp>
      <p:sp>
        <p:nvSpPr>
          <p:cNvPr id="5" name="Slide Number Placeholder 4"/>
          <p:cNvSpPr>
            <a:spLocks noGrp="1"/>
          </p:cNvSpPr>
          <p:nvPr>
            <p:ph type="sldNum" sz="quarter" idx="11"/>
          </p:nvPr>
        </p:nvSpPr>
        <p:spPr/>
        <p:txBody>
          <a:bodyPr/>
          <a:lstStyle/>
          <a:p>
            <a:fld id="{78ADB214-F42C-4297-A187-8792AE2D2F13}" type="slidenum">
              <a:rPr lang="en-US" smtClean="0"/>
              <a:pPr/>
              <a:t>22</a:t>
            </a:fld>
            <a:endParaRPr lang="en-US"/>
          </a:p>
        </p:txBody>
      </p:sp>
    </p:spTree>
    <p:extLst>
      <p:ext uri="{BB962C8B-B14F-4D97-AF65-F5344CB8AC3E}">
        <p14:creationId xmlns:p14="http://schemas.microsoft.com/office/powerpoint/2010/main" val="269223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4838" y="365125"/>
            <a:ext cx="3108325" cy="1749425"/>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1FEF44CF-6157-4D3C-83C1-59DF17863ECC}" type="datetime1">
              <a:rPr lang="en-US" smtClean="0"/>
              <a:t>8/27/2022</a:t>
            </a:fld>
            <a:endParaRPr lang="en-US"/>
          </a:p>
        </p:txBody>
      </p:sp>
      <p:sp>
        <p:nvSpPr>
          <p:cNvPr id="5" name="Slide Number Placeholder 4"/>
          <p:cNvSpPr>
            <a:spLocks noGrp="1"/>
          </p:cNvSpPr>
          <p:nvPr>
            <p:ph type="sldNum" sz="quarter" idx="5"/>
          </p:nvPr>
        </p:nvSpPr>
        <p:spPr/>
        <p:txBody>
          <a:bodyPr/>
          <a:lstStyle/>
          <a:p>
            <a:fld id="{78ADB214-F42C-4297-A187-8792AE2D2F13}" type="slidenum">
              <a:rPr lang="en-US" smtClean="0"/>
              <a:pPr/>
              <a:t>4</a:t>
            </a:fld>
            <a:endParaRPr lang="en-US"/>
          </a:p>
        </p:txBody>
      </p:sp>
    </p:spTree>
    <p:extLst>
      <p:ext uri="{BB962C8B-B14F-4D97-AF65-F5344CB8AC3E}">
        <p14:creationId xmlns:p14="http://schemas.microsoft.com/office/powerpoint/2010/main" val="307475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74838" y="365125"/>
            <a:ext cx="3108325" cy="1749425"/>
          </a:xfrm>
        </p:spPr>
      </p:sp>
      <p:sp>
        <p:nvSpPr>
          <p:cNvPr id="3" name="Notes Placeholder 2"/>
          <p:cNvSpPr>
            <a:spLocks noGrp="1"/>
          </p:cNvSpPr>
          <p:nvPr>
            <p:ph type="body" idx="1"/>
          </p:nvPr>
        </p:nvSpPr>
        <p:spPr/>
        <p:txBody>
          <a:bodyPr/>
          <a:lstStyle/>
          <a:p>
            <a:pPr rtl="0" fontAlgn="base"/>
            <a:r>
              <a:rPr lang="en-US" sz="1600" b="0" i="0" kern="1200">
                <a:solidFill>
                  <a:schemeClr val="tx1"/>
                </a:solidFill>
                <a:effectLst/>
                <a:latin typeface="Arial" panose="020B0604020202020204" pitchFamily="34" charset="0"/>
                <a:ea typeface="+mn-ea"/>
                <a:cs typeface="+mn-cs"/>
              </a:rPr>
              <a:t>How does Prod Support team interact?  </a:t>
            </a:r>
          </a:p>
          <a:p>
            <a:pPr rtl="0" fontAlgn="base"/>
            <a:r>
              <a:rPr lang="en-US" sz="1600" b="0" i="0" kern="1200">
                <a:solidFill>
                  <a:schemeClr val="tx1"/>
                </a:solidFill>
                <a:effectLst/>
                <a:latin typeface="Arial" panose="020B0604020202020204" pitchFamily="34" charset="0"/>
                <a:ea typeface="+mn-ea"/>
                <a:cs typeface="+mn-cs"/>
              </a:rPr>
              <a:t>How does team use ALM and Rally to track defects in backlog?  </a:t>
            </a:r>
          </a:p>
          <a:p>
            <a:pPr rtl="0" fontAlgn="base"/>
            <a:r>
              <a:rPr lang="en-US" sz="1600" b="0" i="0" kern="1200">
                <a:solidFill>
                  <a:schemeClr val="tx1"/>
                </a:solidFill>
                <a:effectLst/>
                <a:latin typeface="Arial" panose="020B0604020202020204" pitchFamily="34" charset="0"/>
                <a:ea typeface="+mn-ea"/>
                <a:cs typeface="+mn-cs"/>
              </a:rPr>
              <a:t>How does team use Service Now/Rally to track defects in backlog?  INC </a:t>
            </a:r>
          </a:p>
          <a:p>
            <a:pPr rtl="0" fontAlgn="base"/>
            <a:r>
              <a:rPr lang="en-US" sz="1600" b="0" i="0" kern="1200">
                <a:solidFill>
                  <a:schemeClr val="tx1"/>
                </a:solidFill>
                <a:effectLst/>
                <a:latin typeface="Arial" panose="020B0604020202020204" pitchFamily="34" charset="0"/>
                <a:ea typeface="+mn-ea"/>
                <a:cs typeface="+mn-cs"/>
              </a:rPr>
              <a:t>Who is triaging and defining defects/issues? What forums are needed?  </a:t>
            </a:r>
          </a:p>
          <a:p>
            <a:r>
              <a:rPr lang="en-US">
                <a:latin typeface="Arial"/>
                <a:cs typeface="Arial"/>
              </a:rPr>
              <a:t>ALM vs. Rally </a:t>
            </a:r>
          </a:p>
          <a:p>
            <a:pPr rtl="0" fontAlgn="base"/>
            <a:r>
              <a:rPr lang="en-US" sz="1600" b="0" i="0" kern="1200">
                <a:solidFill>
                  <a:schemeClr val="tx1"/>
                </a:solidFill>
                <a:effectLst/>
                <a:latin typeface="Arial" panose="020B0604020202020204" pitchFamily="34" charset="0"/>
                <a:ea typeface="+mn-ea"/>
                <a:cs typeface="+mn-cs"/>
              </a:rPr>
              <a:t> </a:t>
            </a:r>
          </a:p>
          <a:p>
            <a:endParaRPr lang="en-US"/>
          </a:p>
        </p:txBody>
      </p:sp>
      <p:sp>
        <p:nvSpPr>
          <p:cNvPr id="4" name="Date Placeholder 3"/>
          <p:cNvSpPr>
            <a:spLocks noGrp="1"/>
          </p:cNvSpPr>
          <p:nvPr>
            <p:ph type="dt" idx="1"/>
          </p:nvPr>
        </p:nvSpPr>
        <p:spPr/>
        <p:txBody>
          <a:bodyPr/>
          <a:lstStyle/>
          <a:p>
            <a:fld id="{1FEF44CF-6157-4D3C-83C1-59DF17863ECC}" type="datetime1">
              <a:rPr lang="en-US" smtClean="0"/>
              <a:t>8/27/2022</a:t>
            </a:fld>
            <a:endParaRPr lang="en-US"/>
          </a:p>
        </p:txBody>
      </p:sp>
      <p:sp>
        <p:nvSpPr>
          <p:cNvPr id="5" name="Slide Number Placeholder 4"/>
          <p:cNvSpPr>
            <a:spLocks noGrp="1"/>
          </p:cNvSpPr>
          <p:nvPr>
            <p:ph type="sldNum" sz="quarter" idx="5"/>
          </p:nvPr>
        </p:nvSpPr>
        <p:spPr/>
        <p:txBody>
          <a:bodyPr/>
          <a:lstStyle/>
          <a:p>
            <a:fld id="{78ADB214-F42C-4297-A187-8792AE2D2F13}" type="slidenum">
              <a:rPr lang="en-US" smtClean="0"/>
              <a:pPr/>
              <a:t>5</a:t>
            </a:fld>
            <a:endParaRPr lang="en-US"/>
          </a:p>
        </p:txBody>
      </p:sp>
    </p:spTree>
    <p:extLst>
      <p:ext uri="{BB962C8B-B14F-4D97-AF65-F5344CB8AC3E}">
        <p14:creationId xmlns:p14="http://schemas.microsoft.com/office/powerpoint/2010/main" val="2447806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F29EA-DF7C-4320-8A4C-46D079C9309E}"/>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BA927BC4-C0C2-4E65-B224-CD94552D0978}"/>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0F5457AA-6EEB-43B0-A07D-E7CF37AAA0B6}"/>
              </a:ext>
            </a:extLst>
          </p:cNvPr>
          <p:cNvSpPr>
            <a:spLocks noGrp="1"/>
          </p:cNvSpPr>
          <p:nvPr>
            <p:ph type="dt" idx="1"/>
          </p:nvPr>
        </p:nvSpPr>
        <p:spPr/>
        <p:txBody>
          <a:bodyPr/>
          <a:lstStyle/>
          <a:p>
            <a:fld id="{05EC133D-64C6-4B39-9AFF-B970C9E48AA1}" type="datetime1">
              <a:rPr lang="en-US" smtClean="0"/>
              <a:t>8/27/2022</a:t>
            </a:fld>
            <a:endParaRPr lang="en-US"/>
          </a:p>
        </p:txBody>
      </p:sp>
      <p:sp>
        <p:nvSpPr>
          <p:cNvPr id="8" name="Slide Number Placeholder 7">
            <a:extLst>
              <a:ext uri="{FF2B5EF4-FFF2-40B4-BE49-F238E27FC236}">
                <a16:creationId xmlns:a16="http://schemas.microsoft.com/office/drawing/2014/main" id="{B08D1453-6F4D-450A-9B32-EB20CE02A94F}"/>
              </a:ext>
            </a:extLst>
          </p:cNvPr>
          <p:cNvSpPr>
            <a:spLocks noGrp="1"/>
          </p:cNvSpPr>
          <p:nvPr>
            <p:ph type="sldNum" sz="quarter" idx="5"/>
          </p:nvPr>
        </p:nvSpPr>
        <p:spPr/>
        <p:txBody>
          <a:bodyPr/>
          <a:lstStyle/>
          <a:p>
            <a:fld id="{78ADB214-F42C-4297-A187-8792AE2D2F13}" type="slidenum">
              <a:rPr lang="en-US" smtClean="0"/>
              <a:pPr/>
              <a:t>6</a:t>
            </a:fld>
            <a:endParaRPr lang="en-US"/>
          </a:p>
        </p:txBody>
      </p:sp>
    </p:spTree>
    <p:extLst>
      <p:ext uri="{BB962C8B-B14F-4D97-AF65-F5344CB8AC3E}">
        <p14:creationId xmlns:p14="http://schemas.microsoft.com/office/powerpoint/2010/main" val="1671655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F29EA-DF7C-4320-8A4C-46D079C9309E}"/>
              </a:ext>
            </a:extLst>
          </p:cNvPr>
          <p:cNvSpPr>
            <a:spLocks noGrp="1" noRot="1" noChangeAspect="1"/>
          </p:cNvSpPr>
          <p:nvPr>
            <p:ph type="sldImg"/>
          </p:nvPr>
        </p:nvSpPr>
        <p:spPr>
          <a:xfrm>
            <a:off x="1874838" y="365125"/>
            <a:ext cx="3108325" cy="1749425"/>
          </a:xfrm>
        </p:spPr>
      </p:sp>
      <p:sp>
        <p:nvSpPr>
          <p:cNvPr id="3" name="Notes Placeholder 2">
            <a:extLst>
              <a:ext uri="{FF2B5EF4-FFF2-40B4-BE49-F238E27FC236}">
                <a16:creationId xmlns:a16="http://schemas.microsoft.com/office/drawing/2014/main" id="{BA927BC4-C0C2-4E65-B224-CD94552D0978}"/>
              </a:ext>
            </a:extLst>
          </p:cNvPr>
          <p:cNvSpPr>
            <a:spLocks noGrp="1"/>
          </p:cNvSpPr>
          <p:nvPr>
            <p:ph type="body" idx="1"/>
          </p:nvPr>
        </p:nvSpPr>
        <p:spPr/>
        <p:txBody>
          <a:bodyPr/>
          <a:lstStyle/>
          <a:p>
            <a:endParaRPr lang="en-US"/>
          </a:p>
        </p:txBody>
      </p:sp>
      <p:sp>
        <p:nvSpPr>
          <p:cNvPr id="7" name="Date Placeholder 6">
            <a:extLst>
              <a:ext uri="{FF2B5EF4-FFF2-40B4-BE49-F238E27FC236}">
                <a16:creationId xmlns:a16="http://schemas.microsoft.com/office/drawing/2014/main" id="{0F5457AA-6EEB-43B0-A07D-E7CF37AAA0B6}"/>
              </a:ext>
            </a:extLst>
          </p:cNvPr>
          <p:cNvSpPr>
            <a:spLocks noGrp="1"/>
          </p:cNvSpPr>
          <p:nvPr>
            <p:ph type="dt" idx="1"/>
          </p:nvPr>
        </p:nvSpPr>
        <p:spPr/>
        <p:txBody>
          <a:bodyPr/>
          <a:lstStyle/>
          <a:p>
            <a:fld id="{05EC133D-64C6-4B39-9AFF-B970C9E48AA1}" type="datetime1">
              <a:rPr lang="en-US" smtClean="0"/>
              <a:t>8/27/2022</a:t>
            </a:fld>
            <a:endParaRPr lang="en-US"/>
          </a:p>
        </p:txBody>
      </p:sp>
      <p:sp>
        <p:nvSpPr>
          <p:cNvPr id="8" name="Slide Number Placeholder 7">
            <a:extLst>
              <a:ext uri="{FF2B5EF4-FFF2-40B4-BE49-F238E27FC236}">
                <a16:creationId xmlns:a16="http://schemas.microsoft.com/office/drawing/2014/main" id="{B08D1453-6F4D-450A-9B32-EB20CE02A94F}"/>
              </a:ext>
            </a:extLst>
          </p:cNvPr>
          <p:cNvSpPr>
            <a:spLocks noGrp="1"/>
          </p:cNvSpPr>
          <p:nvPr>
            <p:ph type="sldNum" sz="quarter" idx="5"/>
          </p:nvPr>
        </p:nvSpPr>
        <p:spPr/>
        <p:txBody>
          <a:bodyPr/>
          <a:lstStyle/>
          <a:p>
            <a:fld id="{78ADB214-F42C-4297-A187-8792AE2D2F13}" type="slidenum">
              <a:rPr lang="en-US" smtClean="0"/>
              <a:pPr/>
              <a:t>7</a:t>
            </a:fld>
            <a:endParaRPr lang="en-US"/>
          </a:p>
        </p:txBody>
      </p:sp>
    </p:spTree>
    <p:extLst>
      <p:ext uri="{BB962C8B-B14F-4D97-AF65-F5344CB8AC3E}">
        <p14:creationId xmlns:p14="http://schemas.microsoft.com/office/powerpoint/2010/main" val="1391715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04def9b4d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704def9b4d_2_5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dirty="0"/>
          </a:p>
        </p:txBody>
      </p:sp>
    </p:spTree>
    <p:extLst>
      <p:ext uri="{BB962C8B-B14F-4D97-AF65-F5344CB8AC3E}">
        <p14:creationId xmlns:p14="http://schemas.microsoft.com/office/powerpoint/2010/main" val="4038761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04def9b4d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704def9b4d_2_5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What happens when someone is out? (ASK GFS TEAM)</a:t>
            </a:r>
          </a:p>
        </p:txBody>
      </p:sp>
    </p:spTree>
    <p:extLst>
      <p:ext uri="{BB962C8B-B14F-4D97-AF65-F5344CB8AC3E}">
        <p14:creationId xmlns:p14="http://schemas.microsoft.com/office/powerpoint/2010/main" val="1041688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04def9b4d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704def9b4d_2_5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53531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704def9b4d_2_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704def9b4d_2_58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3796153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Meeting 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91D5F9-573F-48C8-A25D-8C67EE89C473}"/>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609918" y="4022723"/>
            <a:ext cx="10972482" cy="1188720"/>
          </a:xfrm>
        </p:spPr>
        <p:txBody>
          <a:bodyPr anchor="b"/>
          <a:lstStyle>
            <a:lvl1pPr algn="r">
              <a:defRPr sz="4200"/>
            </a:lvl1pPr>
          </a:lstStyle>
          <a:p>
            <a:r>
              <a:rPr lang="en-US"/>
              <a:t>Click to edit Master title style</a:t>
            </a:r>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609918" y="5257800"/>
            <a:ext cx="10972482" cy="1280160"/>
          </a:xfrm>
        </p:spPr>
        <p:txBody>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descr="A picture containing star, light&#10;&#10;Description automatically generated">
            <a:extLst>
              <a:ext uri="{FF2B5EF4-FFF2-40B4-BE49-F238E27FC236}">
                <a16:creationId xmlns:a16="http://schemas.microsoft.com/office/drawing/2014/main" id="{F6DE41A4-AD1F-45BC-A994-4ED9FA5A84BA}"/>
              </a:ext>
            </a:extLst>
          </p:cNvPr>
          <p:cNvPicPr>
            <a:picLocks noChangeAspect="1"/>
          </p:cNvPicPr>
          <p:nvPr userDrawn="1"/>
        </p:nvPicPr>
        <p:blipFill>
          <a:blip r:embed="rId4"/>
          <a:stretch>
            <a:fillRect/>
          </a:stretch>
        </p:blipFill>
        <p:spPr>
          <a:xfrm>
            <a:off x="9330495" y="3154680"/>
            <a:ext cx="2526225" cy="914400"/>
          </a:xfrm>
          <a:prstGeom prst="rect">
            <a:avLst/>
          </a:prstGeom>
        </p:spPr>
      </p:pic>
    </p:spTree>
    <p:custDataLst>
      <p:tags r:id="rId1"/>
    </p:custDataLst>
    <p:extLst>
      <p:ext uri="{BB962C8B-B14F-4D97-AF65-F5344CB8AC3E}">
        <p14:creationId xmlns:p14="http://schemas.microsoft.com/office/powerpoint/2010/main" val="1262673210"/>
      </p:ext>
    </p:extLst>
  </p:cSld>
  <p:clrMapOvr>
    <a:masterClrMapping/>
  </p:clrMapOvr>
  <p:transition>
    <p:fade/>
  </p:transition>
  <p:extLst>
    <p:ext uri="{DCECCB84-F9BA-43D5-87BE-67443E8EF086}">
      <p15:sldGuideLst xmlns:p15="http://schemas.microsoft.com/office/powerpoint/2012/main">
        <p15:guide id="1" pos="7296" userDrawn="1">
          <p15:clr>
            <a:srgbClr val="FBAE40"/>
          </p15:clr>
        </p15:guide>
        <p15:guide id="2" pos="38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Garnet">
    <p:bg>
      <p:bgPr>
        <a:gradFill>
          <a:gsLst>
            <a:gs pos="0">
              <a:schemeClr val="accent5">
                <a:lumMod val="75000"/>
              </a:schemeClr>
            </a:gs>
            <a:gs pos="100000">
              <a:srgbClr val="2D030F"/>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1630C5-6965-423A-A56E-1F3D5C11A8F7}"/>
              </a:ext>
            </a:extLst>
          </p:cNvPr>
          <p:cNvPicPr>
            <a:picLocks noChangeAspect="1"/>
          </p:cNvPicPr>
          <p:nvPr userDrawn="1"/>
        </p:nvPicPr>
        <p:blipFill>
          <a:blip r:embed="rId3"/>
          <a:srcRect/>
          <a:stretch/>
        </p:blipFill>
        <p:spPr>
          <a:xfrm>
            <a:off x="0" y="0"/>
            <a:ext cx="12192000" cy="6858000"/>
          </a:xfrm>
          <a:prstGeom prst="rect">
            <a:avLst/>
          </a:prstGeom>
        </p:spPr>
      </p:pic>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7" name="Rectangle 6">
            <a:extLst>
              <a:ext uri="{FF2B5EF4-FFF2-40B4-BE49-F238E27FC236}">
                <a16:creationId xmlns:a16="http://schemas.microsoft.com/office/drawing/2014/main" id="{A3D53364-E716-45D1-89AC-B0C833485835}"/>
              </a:ext>
            </a:extLst>
          </p:cNvPr>
          <p:cNvSpPr/>
          <p:nvPr userDrawn="1"/>
        </p:nvSpPr>
        <p:spPr>
          <a:xfrm>
            <a:off x="0" y="0"/>
            <a:ext cx="12192000" cy="5029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F057F0-2203-47EE-B009-6853BFAA6590}"/>
              </a:ext>
            </a:extLst>
          </p:cNvPr>
          <p:cNvSpPr/>
          <p:nvPr userDrawn="1"/>
        </p:nvSpPr>
        <p:spPr>
          <a:xfrm>
            <a:off x="0" y="0"/>
            <a:ext cx="12192000" cy="457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 light&#10;&#10;Description automatically generated">
            <a:extLst>
              <a:ext uri="{FF2B5EF4-FFF2-40B4-BE49-F238E27FC236}">
                <a16:creationId xmlns:a16="http://schemas.microsoft.com/office/drawing/2014/main" id="{80CA0CFC-382C-4D0B-B48E-6EE2BE834934}"/>
              </a:ext>
            </a:extLst>
          </p:cNvPr>
          <p:cNvPicPr>
            <a:picLocks noChangeAspect="1"/>
          </p:cNvPicPr>
          <p:nvPr userDrawn="1"/>
        </p:nvPicPr>
        <p:blipFill>
          <a:blip r:embed="rId4"/>
          <a:stretch>
            <a:fillRect/>
          </a:stretch>
        </p:blipFill>
        <p:spPr>
          <a:xfrm>
            <a:off x="306607" y="0"/>
            <a:ext cx="1263113" cy="457200"/>
          </a:xfrm>
          <a:prstGeom prst="rect">
            <a:avLst/>
          </a:prstGeom>
        </p:spPr>
      </p:pic>
    </p:spTree>
    <p:custDataLst>
      <p:tags r:id="rId1"/>
    </p:custDataLst>
    <p:extLst>
      <p:ext uri="{BB962C8B-B14F-4D97-AF65-F5344CB8AC3E}">
        <p14:creationId xmlns:p14="http://schemas.microsoft.com/office/powerpoint/2010/main" val="207262458"/>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06">
          <p15:clr>
            <a:srgbClr val="FBAE40"/>
          </p15:clr>
        </p15:guide>
        <p15:guide id="4" orient="horz" pos="2534">
          <p15:clr>
            <a:srgbClr val="FBAE40"/>
          </p15:clr>
        </p15:guide>
        <p15:guide id="5" orient="horz" pos="95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2570552"/>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Vide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609918" y="2295206"/>
            <a:ext cx="10972482" cy="1143635"/>
          </a:xfrm>
        </p:spPr>
        <p:txBody>
          <a:bodyPr anchor="b"/>
          <a:lstStyle>
            <a:lvl1pPr algn="ctr">
              <a:defRPr sz="4200" b="1">
                <a:solidFill>
                  <a:schemeClr val="tx1">
                    <a:lumMod val="65000"/>
                    <a:lumOff val="3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609918" y="3566160"/>
            <a:ext cx="10972482" cy="1280160"/>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custDataLst>
      <p:tags r:id="rId1"/>
    </p:custDataLst>
    <p:extLst>
      <p:ext uri="{BB962C8B-B14F-4D97-AF65-F5344CB8AC3E}">
        <p14:creationId xmlns:p14="http://schemas.microsoft.com/office/powerpoint/2010/main" val="2429058761"/>
      </p:ext>
    </p:extLst>
  </p:cSld>
  <p:clrMapOvr>
    <a:masterClrMapping/>
  </p:clrMapOvr>
  <p:transition>
    <p:fade/>
  </p:transition>
  <p:extLst>
    <p:ext uri="{DCECCB84-F9BA-43D5-87BE-67443E8EF086}">
      <p15:sldGuideLst xmlns:p15="http://schemas.microsoft.com/office/powerpoint/2012/main">
        <p15:guide id="1" pos="7296">
          <p15:clr>
            <a:srgbClr val="FBAE40"/>
          </p15:clr>
        </p15:guide>
        <p15:guide id="2" pos="38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415600" y="2867800"/>
            <a:ext cx="11360851" cy="1122451"/>
          </a:xfrm>
          <a:prstGeom prst="rect">
            <a:avLst/>
          </a:prstGeom>
          <a:noFill/>
          <a:ln>
            <a:noFill/>
          </a:ln>
        </p:spPr>
        <p:txBody>
          <a:bodyPr spcFirstLastPara="1" wrap="square" lIns="182850" tIns="182850" rIns="182850" bIns="182850" anchor="ctr" anchorCtr="0">
            <a:noAutofit/>
          </a:bodyPr>
          <a:lstStyle>
            <a:lvl1pPr lvl="0" algn="ctr">
              <a:lnSpc>
                <a:spcPct val="77770"/>
              </a:lnSpc>
              <a:spcBef>
                <a:spcPts val="0"/>
              </a:spcBef>
              <a:spcAft>
                <a:spcPts val="0"/>
              </a:spcAft>
              <a:buClr>
                <a:schemeClr val="dk1"/>
              </a:buClr>
              <a:buSzPts val="7200"/>
              <a:buFont typeface="Arial"/>
              <a:buNone/>
              <a:defRPr sz="4800"/>
            </a:lvl1pPr>
            <a:lvl2pPr lvl="1" algn="ctr">
              <a:spcBef>
                <a:spcPts val="0"/>
              </a:spcBef>
              <a:spcAft>
                <a:spcPts val="0"/>
              </a:spcAft>
              <a:buSzPts val="7200"/>
              <a:buNone/>
              <a:defRPr sz="4800"/>
            </a:lvl2pPr>
            <a:lvl3pPr lvl="2" algn="ctr">
              <a:spcBef>
                <a:spcPts val="0"/>
              </a:spcBef>
              <a:spcAft>
                <a:spcPts val="0"/>
              </a:spcAft>
              <a:buSzPts val="7200"/>
              <a:buNone/>
              <a:defRPr sz="4800"/>
            </a:lvl3pPr>
            <a:lvl4pPr lvl="3" algn="ctr">
              <a:spcBef>
                <a:spcPts val="0"/>
              </a:spcBef>
              <a:spcAft>
                <a:spcPts val="0"/>
              </a:spcAft>
              <a:buSzPts val="7200"/>
              <a:buNone/>
              <a:defRPr sz="4800"/>
            </a:lvl4pPr>
            <a:lvl5pPr lvl="4" algn="ctr">
              <a:spcBef>
                <a:spcPts val="0"/>
              </a:spcBef>
              <a:spcAft>
                <a:spcPts val="0"/>
              </a:spcAft>
              <a:buSzPts val="7200"/>
              <a:buNone/>
              <a:defRPr sz="4800"/>
            </a:lvl5pPr>
            <a:lvl6pPr lvl="5" algn="ctr">
              <a:spcBef>
                <a:spcPts val="0"/>
              </a:spcBef>
              <a:spcAft>
                <a:spcPts val="0"/>
              </a:spcAft>
              <a:buSzPts val="7200"/>
              <a:buNone/>
              <a:defRPr sz="4800"/>
            </a:lvl6pPr>
            <a:lvl7pPr lvl="6" algn="ctr">
              <a:spcBef>
                <a:spcPts val="0"/>
              </a:spcBef>
              <a:spcAft>
                <a:spcPts val="0"/>
              </a:spcAft>
              <a:buSzPts val="7200"/>
              <a:buNone/>
              <a:defRPr sz="4800"/>
            </a:lvl7pPr>
            <a:lvl8pPr lvl="7" algn="ctr">
              <a:spcBef>
                <a:spcPts val="0"/>
              </a:spcBef>
              <a:spcAft>
                <a:spcPts val="0"/>
              </a:spcAft>
              <a:buSzPts val="7200"/>
              <a:buNone/>
              <a:defRPr sz="4800"/>
            </a:lvl8pPr>
            <a:lvl9pPr lvl="8" algn="ctr">
              <a:spcBef>
                <a:spcPts val="0"/>
              </a:spcBef>
              <a:spcAft>
                <a:spcPts val="0"/>
              </a:spcAft>
              <a:buSzPts val="7200"/>
              <a:buNone/>
              <a:defRPr sz="4800"/>
            </a:lvl9pPr>
          </a:lstStyle>
          <a:p>
            <a:endParaRPr/>
          </a:p>
        </p:txBody>
      </p:sp>
      <p:sp>
        <p:nvSpPr>
          <p:cNvPr id="85" name="Google Shape;85;p19"/>
          <p:cNvSpPr txBox="1">
            <a:spLocks noGrp="1"/>
          </p:cNvSpPr>
          <p:nvPr>
            <p:ph type="sldNum" idx="12"/>
          </p:nvPr>
        </p:nvSpPr>
        <p:spPr>
          <a:xfrm>
            <a:off x="11296611" y="6217623"/>
            <a:ext cx="731549" cy="524851"/>
          </a:xfrm>
          <a:prstGeom prst="rect">
            <a:avLst/>
          </a:prstGeom>
          <a:noFill/>
          <a:ln>
            <a:noFill/>
          </a:ln>
        </p:spPr>
        <p:txBody>
          <a:bodyPr spcFirstLastPara="1" wrap="square" lIns="182850" tIns="182850" rIns="182850" bIns="182850" anchor="ctr" anchorCtr="0">
            <a:noAutofit/>
          </a:bodyPr>
          <a:lstStyle>
            <a:lvl1pPr marL="0" lvl="0" indent="0" algn="r">
              <a:buClr>
                <a:schemeClr val="dk1"/>
              </a:buClr>
              <a:buSzPts val="800"/>
              <a:buFont typeface="Arial"/>
              <a:buNone/>
              <a:defRPr sz="1067">
                <a:solidFill>
                  <a:schemeClr val="dk1"/>
                </a:solidFill>
                <a:latin typeface="Arial"/>
                <a:ea typeface="Arial"/>
                <a:cs typeface="Arial"/>
                <a:sym typeface="Arial"/>
              </a:defRPr>
            </a:lvl1pPr>
            <a:lvl2pPr marL="0" lvl="1" indent="0" algn="r">
              <a:buClr>
                <a:schemeClr val="dk1"/>
              </a:buClr>
              <a:buSzPts val="800"/>
              <a:buFont typeface="Arial"/>
              <a:buNone/>
              <a:defRPr sz="1067">
                <a:solidFill>
                  <a:schemeClr val="dk1"/>
                </a:solidFill>
                <a:latin typeface="Arial"/>
                <a:ea typeface="Arial"/>
                <a:cs typeface="Arial"/>
                <a:sym typeface="Arial"/>
              </a:defRPr>
            </a:lvl2pPr>
            <a:lvl3pPr marL="0" lvl="2" indent="0" algn="r">
              <a:buClr>
                <a:schemeClr val="dk1"/>
              </a:buClr>
              <a:buSzPts val="800"/>
              <a:buFont typeface="Arial"/>
              <a:buNone/>
              <a:defRPr sz="1067">
                <a:solidFill>
                  <a:schemeClr val="dk1"/>
                </a:solidFill>
                <a:latin typeface="Arial"/>
                <a:ea typeface="Arial"/>
                <a:cs typeface="Arial"/>
                <a:sym typeface="Arial"/>
              </a:defRPr>
            </a:lvl3pPr>
            <a:lvl4pPr marL="0" lvl="3" indent="0" algn="r">
              <a:buClr>
                <a:schemeClr val="dk1"/>
              </a:buClr>
              <a:buSzPts val="800"/>
              <a:buFont typeface="Arial"/>
              <a:buNone/>
              <a:defRPr sz="1067">
                <a:solidFill>
                  <a:schemeClr val="dk1"/>
                </a:solidFill>
                <a:latin typeface="Arial"/>
                <a:ea typeface="Arial"/>
                <a:cs typeface="Arial"/>
                <a:sym typeface="Arial"/>
              </a:defRPr>
            </a:lvl4pPr>
            <a:lvl5pPr marL="0" lvl="4" indent="0" algn="r">
              <a:buClr>
                <a:schemeClr val="dk1"/>
              </a:buClr>
              <a:buSzPts val="800"/>
              <a:buFont typeface="Arial"/>
              <a:buNone/>
              <a:defRPr sz="1067">
                <a:solidFill>
                  <a:schemeClr val="dk1"/>
                </a:solidFill>
                <a:latin typeface="Arial"/>
                <a:ea typeface="Arial"/>
                <a:cs typeface="Arial"/>
                <a:sym typeface="Arial"/>
              </a:defRPr>
            </a:lvl5pPr>
            <a:lvl6pPr marL="0" lvl="5" indent="0" algn="r">
              <a:buClr>
                <a:schemeClr val="dk1"/>
              </a:buClr>
              <a:buSzPts val="800"/>
              <a:buFont typeface="Arial"/>
              <a:buNone/>
              <a:defRPr sz="1067">
                <a:solidFill>
                  <a:schemeClr val="dk1"/>
                </a:solidFill>
                <a:latin typeface="Arial"/>
                <a:ea typeface="Arial"/>
                <a:cs typeface="Arial"/>
                <a:sym typeface="Arial"/>
              </a:defRPr>
            </a:lvl6pPr>
            <a:lvl7pPr marL="0" lvl="6" indent="0" algn="r">
              <a:buClr>
                <a:schemeClr val="dk1"/>
              </a:buClr>
              <a:buSzPts val="800"/>
              <a:buFont typeface="Arial"/>
              <a:buNone/>
              <a:defRPr sz="1067">
                <a:solidFill>
                  <a:schemeClr val="dk1"/>
                </a:solidFill>
                <a:latin typeface="Arial"/>
                <a:ea typeface="Arial"/>
                <a:cs typeface="Arial"/>
                <a:sym typeface="Arial"/>
              </a:defRPr>
            </a:lvl7pPr>
            <a:lvl8pPr marL="0" lvl="7" indent="0" algn="r">
              <a:buClr>
                <a:schemeClr val="dk1"/>
              </a:buClr>
              <a:buSzPts val="800"/>
              <a:buFont typeface="Arial"/>
              <a:buNone/>
              <a:defRPr sz="1067">
                <a:solidFill>
                  <a:schemeClr val="dk1"/>
                </a:solidFill>
                <a:latin typeface="Arial"/>
                <a:ea typeface="Arial"/>
                <a:cs typeface="Arial"/>
                <a:sym typeface="Arial"/>
              </a:defRPr>
            </a:lvl8pPr>
            <a:lvl9pPr marL="0" lvl="8" indent="0" algn="r">
              <a:buClr>
                <a:schemeClr val="dk1"/>
              </a:buClr>
              <a:buSzPts val="800"/>
              <a:buFont typeface="Arial"/>
              <a:buNone/>
              <a:defRPr sz="1067">
                <a:solidFill>
                  <a:schemeClr val="dk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90331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t Blue Header, Blank">
  <p:cSld name="Lt Blue Header, Blank">
    <p:spTree>
      <p:nvGrpSpPr>
        <p:cNvPr id="1" name="Shape 86"/>
        <p:cNvGrpSpPr/>
        <p:nvPr/>
      </p:nvGrpSpPr>
      <p:grpSpPr>
        <a:xfrm>
          <a:off x="0" y="0"/>
          <a:ext cx="0" cy="0"/>
          <a:chOff x="0" y="0"/>
          <a:chExt cx="0" cy="0"/>
        </a:xfrm>
      </p:grpSpPr>
      <p:sp>
        <p:nvSpPr>
          <p:cNvPr id="87" name="Google Shape;87;p20"/>
          <p:cNvSpPr txBox="1">
            <a:spLocks noGrp="1"/>
          </p:cNvSpPr>
          <p:nvPr>
            <p:ph type="ftr" idx="11"/>
          </p:nvPr>
        </p:nvSpPr>
        <p:spPr>
          <a:xfrm>
            <a:off x="609600" y="6491818"/>
            <a:ext cx="2438400" cy="366185"/>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20"/>
          <p:cNvSpPr txBox="1">
            <a:spLocks noGrp="1"/>
          </p:cNvSpPr>
          <p:nvPr>
            <p:ph type="sldNum" idx="12"/>
          </p:nvPr>
        </p:nvSpPr>
        <p:spPr>
          <a:xfrm>
            <a:off x="9144000" y="6491818"/>
            <a:ext cx="2438400" cy="366183"/>
          </a:xfrm>
          <a:prstGeom prst="rect">
            <a:avLst/>
          </a:prstGeom>
          <a:noFill/>
          <a:ln>
            <a:noFill/>
          </a:ln>
        </p:spPr>
        <p:txBody>
          <a:bodyPr spcFirstLastPara="1" wrap="square" lIns="0" tIns="0" rIns="0" bIns="0" anchor="t" anchorCtr="0">
            <a:noAutofit/>
          </a:bodyPr>
          <a:lstStyle>
            <a:lvl1pPr marL="0" lvl="0" indent="0" algn="r">
              <a:spcBef>
                <a:spcPts val="0"/>
              </a:spcBef>
              <a:buNone/>
              <a:defRPr>
                <a:solidFill>
                  <a:srgbClr val="474747"/>
                </a:solidFill>
              </a:defRPr>
            </a:lvl1pPr>
            <a:lvl2pPr marL="0" lvl="1" indent="0" algn="r">
              <a:spcBef>
                <a:spcPts val="0"/>
              </a:spcBef>
              <a:buNone/>
              <a:defRPr>
                <a:solidFill>
                  <a:srgbClr val="474747"/>
                </a:solidFill>
              </a:defRPr>
            </a:lvl2pPr>
            <a:lvl3pPr marL="0" lvl="2" indent="0" algn="r">
              <a:spcBef>
                <a:spcPts val="0"/>
              </a:spcBef>
              <a:buNone/>
              <a:defRPr>
                <a:solidFill>
                  <a:srgbClr val="474747"/>
                </a:solidFill>
              </a:defRPr>
            </a:lvl3pPr>
            <a:lvl4pPr marL="0" lvl="3" indent="0" algn="r">
              <a:spcBef>
                <a:spcPts val="0"/>
              </a:spcBef>
              <a:buNone/>
              <a:defRPr>
                <a:solidFill>
                  <a:srgbClr val="474747"/>
                </a:solidFill>
              </a:defRPr>
            </a:lvl4pPr>
            <a:lvl5pPr marL="0" lvl="4" indent="0" algn="r">
              <a:spcBef>
                <a:spcPts val="0"/>
              </a:spcBef>
              <a:buNone/>
              <a:defRPr>
                <a:solidFill>
                  <a:srgbClr val="474747"/>
                </a:solidFill>
              </a:defRPr>
            </a:lvl5pPr>
            <a:lvl6pPr marL="0" lvl="5" indent="0" algn="r">
              <a:spcBef>
                <a:spcPts val="0"/>
              </a:spcBef>
              <a:buNone/>
              <a:defRPr>
                <a:solidFill>
                  <a:srgbClr val="474747"/>
                </a:solidFill>
              </a:defRPr>
            </a:lvl6pPr>
            <a:lvl7pPr marL="0" lvl="6" indent="0" algn="r">
              <a:spcBef>
                <a:spcPts val="0"/>
              </a:spcBef>
              <a:buNone/>
              <a:defRPr>
                <a:solidFill>
                  <a:srgbClr val="474747"/>
                </a:solidFill>
              </a:defRPr>
            </a:lvl7pPr>
            <a:lvl8pPr marL="0" lvl="7" indent="0" algn="r">
              <a:spcBef>
                <a:spcPts val="0"/>
              </a:spcBef>
              <a:buNone/>
              <a:defRPr>
                <a:solidFill>
                  <a:srgbClr val="474747"/>
                </a:solidFill>
              </a:defRPr>
            </a:lvl8pPr>
            <a:lvl9pPr marL="0" lvl="8" indent="0" algn="r">
              <a:spcBef>
                <a:spcPts val="0"/>
              </a:spcBef>
              <a:buNone/>
              <a:defRPr>
                <a:solidFill>
                  <a:srgbClr val="474747"/>
                </a:solidFill>
              </a:defRPr>
            </a:lvl9pPr>
          </a:lstStyle>
          <a:p>
            <a:fld id="{00000000-1234-1234-1234-123412341234}" type="slidenum">
              <a:rPr lang="en" smtClean="0"/>
              <a:pPr/>
              <a:t>‹#›</a:t>
            </a:fld>
            <a:endParaRPr lang="en"/>
          </a:p>
        </p:txBody>
      </p:sp>
      <p:sp>
        <p:nvSpPr>
          <p:cNvPr id="89" name="Google Shape;89;p20"/>
          <p:cNvSpPr txBox="1">
            <a:spLocks noGrp="1"/>
          </p:cNvSpPr>
          <p:nvPr>
            <p:ph type="body" idx="1"/>
          </p:nvPr>
        </p:nvSpPr>
        <p:spPr>
          <a:xfrm>
            <a:off x="2330787" y="34546"/>
            <a:ext cx="5060949" cy="404284"/>
          </a:xfrm>
          <a:prstGeom prst="rect">
            <a:avLst/>
          </a:prstGeom>
          <a:noFill/>
          <a:ln>
            <a:noFill/>
          </a:ln>
        </p:spPr>
        <p:txBody>
          <a:bodyPr spcFirstLastPara="1" wrap="square" lIns="0" tIns="0" rIns="0" bIns="0" anchor="b" anchorCtr="0">
            <a:noAutofit/>
          </a:bodyPr>
          <a:lstStyle>
            <a:lvl1pPr marL="609585" lvl="0" indent="-304792" algn="l">
              <a:lnSpc>
                <a:spcPct val="100000"/>
              </a:lnSpc>
              <a:spcBef>
                <a:spcPts val="0"/>
              </a:spcBef>
              <a:spcAft>
                <a:spcPts val="0"/>
              </a:spcAft>
              <a:buSzPts val="900"/>
              <a:buNone/>
              <a:defRPr sz="1200">
                <a:solidFill>
                  <a:schemeClr val="lt1"/>
                </a:solidFill>
              </a:defRPr>
            </a:lvl1pPr>
            <a:lvl2pPr marL="1219170" lvl="1" indent="-423323" algn="l">
              <a:lnSpc>
                <a:spcPct val="155555"/>
              </a:lnSpc>
              <a:spcBef>
                <a:spcPts val="0"/>
              </a:spcBef>
              <a:spcAft>
                <a:spcPts val="0"/>
              </a:spcAft>
              <a:buSzPts val="1400"/>
              <a:buChar char="–"/>
              <a:defRPr/>
            </a:lvl2pPr>
            <a:lvl3pPr marL="1828754" lvl="2" indent="-406390" algn="l">
              <a:lnSpc>
                <a:spcPct val="148166"/>
              </a:lnSpc>
              <a:spcBef>
                <a:spcPts val="1200"/>
              </a:spcBef>
              <a:spcAft>
                <a:spcPts val="0"/>
              </a:spcAft>
              <a:buSzPts val="1200"/>
              <a:buChar char="o"/>
              <a:defRPr/>
            </a:lvl3pPr>
            <a:lvl4pPr marL="2438339" lvl="3" indent="-423323" algn="l">
              <a:lnSpc>
                <a:spcPct val="90000"/>
              </a:lnSpc>
              <a:spcBef>
                <a:spcPts val="1067"/>
              </a:spcBef>
              <a:spcAft>
                <a:spcPts val="0"/>
              </a:spcAft>
              <a:buClr>
                <a:schemeClr val="dk1"/>
              </a:buClr>
              <a:buSzPts val="1400"/>
              <a:buChar char="•"/>
              <a:defRPr/>
            </a:lvl4pPr>
            <a:lvl5pPr marL="3047924" lvl="4" indent="-423323" algn="l">
              <a:lnSpc>
                <a:spcPct val="90000"/>
              </a:lnSpc>
              <a:spcBef>
                <a:spcPts val="533"/>
              </a:spcBef>
              <a:spcAft>
                <a:spcPts val="0"/>
              </a:spcAft>
              <a:buClr>
                <a:schemeClr val="dk1"/>
              </a:buClr>
              <a:buSzPts val="1400"/>
              <a:buChar char="•"/>
              <a:defRPr/>
            </a:lvl5pPr>
            <a:lvl6pPr marL="3657509" lvl="5" indent="-423323" algn="l">
              <a:lnSpc>
                <a:spcPct val="90000"/>
              </a:lnSpc>
              <a:spcBef>
                <a:spcPts val="533"/>
              </a:spcBef>
              <a:spcAft>
                <a:spcPts val="0"/>
              </a:spcAft>
              <a:buClr>
                <a:schemeClr val="dk1"/>
              </a:buClr>
              <a:buSzPts val="1400"/>
              <a:buChar char="•"/>
              <a:defRPr/>
            </a:lvl6pPr>
            <a:lvl7pPr marL="4267093" lvl="6" indent="-423323" algn="l">
              <a:lnSpc>
                <a:spcPct val="90000"/>
              </a:lnSpc>
              <a:spcBef>
                <a:spcPts val="533"/>
              </a:spcBef>
              <a:spcAft>
                <a:spcPts val="0"/>
              </a:spcAft>
              <a:buClr>
                <a:schemeClr val="dk1"/>
              </a:buClr>
              <a:buSzPts val="1400"/>
              <a:buChar char="•"/>
              <a:defRPr/>
            </a:lvl7pPr>
            <a:lvl8pPr marL="4876678" lvl="7" indent="-423323" algn="l">
              <a:lnSpc>
                <a:spcPct val="90000"/>
              </a:lnSpc>
              <a:spcBef>
                <a:spcPts val="533"/>
              </a:spcBef>
              <a:spcAft>
                <a:spcPts val="0"/>
              </a:spcAft>
              <a:buClr>
                <a:schemeClr val="dk1"/>
              </a:buClr>
              <a:buSzPts val="1400"/>
              <a:buChar char="•"/>
              <a:defRPr/>
            </a:lvl8pPr>
            <a:lvl9pPr marL="5486263" lvl="8" indent="-423323" algn="l">
              <a:lnSpc>
                <a:spcPct val="90000"/>
              </a:lnSpc>
              <a:spcBef>
                <a:spcPts val="533"/>
              </a:spcBef>
              <a:spcAft>
                <a:spcPts val="0"/>
              </a:spcAft>
              <a:buClr>
                <a:schemeClr val="dk1"/>
              </a:buClr>
              <a:buSzPts val="1400"/>
              <a:buChar char="•"/>
              <a:defRPr/>
            </a:lvl9pPr>
          </a:lstStyle>
          <a:p>
            <a:endParaRPr/>
          </a:p>
        </p:txBody>
      </p:sp>
    </p:spTree>
    <p:extLst>
      <p:ext uri="{BB962C8B-B14F-4D97-AF65-F5344CB8AC3E}">
        <p14:creationId xmlns:p14="http://schemas.microsoft.com/office/powerpoint/2010/main" val="1554205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491D5F9-573F-48C8-A25D-8C67EE89C473}"/>
              </a:ext>
            </a:extLst>
          </p:cNvPr>
          <p:cNvPicPr>
            <a:picLocks noChangeAspect="1"/>
          </p:cNvPicPr>
          <p:nvPr userDrawn="1"/>
        </p:nvPicPr>
        <p:blipFill>
          <a:blip r:embed="rId3"/>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609918" y="4022723"/>
            <a:ext cx="10972482" cy="1188720"/>
          </a:xfrm>
        </p:spPr>
        <p:txBody>
          <a:bodyPr anchor="b"/>
          <a:lstStyle>
            <a:lvl1pPr algn="r">
              <a:defRPr sz="42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609918" y="5257800"/>
            <a:ext cx="10972482" cy="1280160"/>
          </a:xfrm>
        </p:spPr>
        <p:txBody>
          <a:bodyPr/>
          <a:lstStyle>
            <a:lvl1pPr marL="0" indent="0" algn="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a:extLst>
              <a:ext uri="{FF2B5EF4-FFF2-40B4-BE49-F238E27FC236}">
                <a16:creationId xmlns:a16="http://schemas.microsoft.com/office/drawing/2014/main" id="{F6DE41A4-AD1F-45BC-A994-4ED9FA5A84BA}"/>
              </a:ext>
            </a:extLst>
          </p:cNvPr>
          <p:cNvPicPr>
            <a:picLocks noChangeAspect="1"/>
          </p:cNvPicPr>
          <p:nvPr userDrawn="1"/>
        </p:nvPicPr>
        <p:blipFill>
          <a:blip r:embed="rId4"/>
          <a:srcRect/>
          <a:stretch/>
        </p:blipFill>
        <p:spPr>
          <a:xfrm>
            <a:off x="9330496" y="3154680"/>
            <a:ext cx="2526223" cy="914399"/>
          </a:xfrm>
          <a:prstGeom prst="rect">
            <a:avLst/>
          </a:prstGeom>
        </p:spPr>
      </p:pic>
    </p:spTree>
    <p:custDataLst>
      <p:tags r:id="rId1"/>
    </p:custDataLst>
    <p:extLst>
      <p:ext uri="{BB962C8B-B14F-4D97-AF65-F5344CB8AC3E}">
        <p14:creationId xmlns:p14="http://schemas.microsoft.com/office/powerpoint/2010/main" val="3075104224"/>
      </p:ext>
    </p:extLst>
  </p:cSld>
  <p:clrMapOvr>
    <a:masterClrMapping/>
  </p:clrMapOvr>
  <p:transition>
    <p:fade/>
  </p:transition>
  <p:extLst>
    <p:ext uri="{DCECCB84-F9BA-43D5-87BE-67443E8EF086}">
      <p15:sldGuideLst xmlns:p15="http://schemas.microsoft.com/office/powerpoint/2012/main">
        <p15:guide id="1" pos="7296">
          <p15:clr>
            <a:srgbClr val="FBAE40"/>
          </p15:clr>
        </p15:guide>
        <p15:guide id="2" pos="38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Alt">
    <p:spTree>
      <p:nvGrpSpPr>
        <p:cNvPr id="1" name=""/>
        <p:cNvGrpSpPr/>
        <p:nvPr/>
      </p:nvGrpSpPr>
      <p:grpSpPr>
        <a:xfrm>
          <a:off x="0" y="0"/>
          <a:ext cx="0" cy="0"/>
          <a:chOff x="0" y="0"/>
          <a:chExt cx="0" cy="0"/>
        </a:xfrm>
      </p:grpSpPr>
      <p:pic>
        <p:nvPicPr>
          <p:cNvPr id="5" name="Picture 4" descr="A picture containing food&#10;&#10;Description automatically generated">
            <a:extLst>
              <a:ext uri="{FF2B5EF4-FFF2-40B4-BE49-F238E27FC236}">
                <a16:creationId xmlns:a16="http://schemas.microsoft.com/office/drawing/2014/main" id="{6AC82CF4-6D6B-4E25-BF01-F295BBC81FF0}"/>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16DBCD18-939C-4D8B-BF4D-BD4DF4142545}"/>
              </a:ext>
            </a:extLst>
          </p:cNvPr>
          <p:cNvSpPr>
            <a:spLocks noGrp="1"/>
          </p:cNvSpPr>
          <p:nvPr>
            <p:ph type="ctrTitle"/>
          </p:nvPr>
        </p:nvSpPr>
        <p:spPr>
          <a:xfrm>
            <a:off x="609918" y="502920"/>
            <a:ext cx="10972482" cy="1280160"/>
          </a:xfrm>
        </p:spPr>
        <p:txBody>
          <a:bodyPr anchor="b"/>
          <a:lstStyle>
            <a:lvl1pPr algn="r">
              <a:defRPr sz="4200"/>
            </a:lvl1pPr>
          </a:lstStyle>
          <a:p>
            <a:r>
              <a:rPr lang="en-US"/>
              <a:t>Click to edit Master title style</a:t>
            </a:r>
          </a:p>
        </p:txBody>
      </p:sp>
      <p:sp>
        <p:nvSpPr>
          <p:cNvPr id="3" name="Subtitle 2">
            <a:extLst>
              <a:ext uri="{FF2B5EF4-FFF2-40B4-BE49-F238E27FC236}">
                <a16:creationId xmlns:a16="http://schemas.microsoft.com/office/drawing/2014/main" id="{379D148E-BBA3-430D-B5DF-F5D8697005AE}"/>
              </a:ext>
            </a:extLst>
          </p:cNvPr>
          <p:cNvSpPr>
            <a:spLocks noGrp="1"/>
          </p:cNvSpPr>
          <p:nvPr>
            <p:ph type="subTitle" idx="1"/>
          </p:nvPr>
        </p:nvSpPr>
        <p:spPr>
          <a:xfrm>
            <a:off x="609918" y="1828800"/>
            <a:ext cx="10972482" cy="1280160"/>
          </a:xfrm>
        </p:spPr>
        <p:txBody>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descr="A picture containing star, light&#10;&#10;Description automatically generated">
            <a:extLst>
              <a:ext uri="{FF2B5EF4-FFF2-40B4-BE49-F238E27FC236}">
                <a16:creationId xmlns:a16="http://schemas.microsoft.com/office/drawing/2014/main" id="{F6DE41A4-AD1F-45BC-A994-4ED9FA5A84BA}"/>
              </a:ext>
            </a:extLst>
          </p:cNvPr>
          <p:cNvPicPr>
            <a:picLocks noChangeAspect="1"/>
          </p:cNvPicPr>
          <p:nvPr userDrawn="1"/>
        </p:nvPicPr>
        <p:blipFill>
          <a:blip r:embed="rId4"/>
          <a:stretch>
            <a:fillRect/>
          </a:stretch>
        </p:blipFill>
        <p:spPr>
          <a:xfrm>
            <a:off x="9330495" y="5897880"/>
            <a:ext cx="2526225" cy="914400"/>
          </a:xfrm>
          <a:prstGeom prst="rect">
            <a:avLst/>
          </a:prstGeom>
        </p:spPr>
      </p:pic>
    </p:spTree>
    <p:custDataLst>
      <p:tags r:id="rId1"/>
    </p:custDataLst>
    <p:extLst>
      <p:ext uri="{BB962C8B-B14F-4D97-AF65-F5344CB8AC3E}">
        <p14:creationId xmlns:p14="http://schemas.microsoft.com/office/powerpoint/2010/main" val="801639921"/>
      </p:ext>
    </p:extLst>
  </p:cSld>
  <p:clrMapOvr>
    <a:masterClrMapping/>
  </p:clrMapOvr>
  <p:transition>
    <p:fade/>
  </p:transition>
  <p:extLst>
    <p:ext uri="{DCECCB84-F9BA-43D5-87BE-67443E8EF086}">
      <p15:sldGuideLst xmlns:p15="http://schemas.microsoft.com/office/powerpoint/2012/main">
        <p15:guide id="1" pos="7296">
          <p15:clr>
            <a:srgbClr val="FBAE40"/>
          </p15:clr>
        </p15:guide>
        <p15:guide id="2" pos="3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6911B-2ABD-4C90-9F07-D6C9B5CEC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02F1819-A38F-4D6D-8D79-FABCA937F964}"/>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322021344"/>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06"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DA89C-F51B-4DA1-9192-B37C8A453460}"/>
              </a:ext>
            </a:extLst>
          </p:cNvPr>
          <p:cNvSpPr>
            <a:spLocks noGrp="1"/>
          </p:cNvSpPr>
          <p:nvPr>
            <p:ph sz="half" idx="1"/>
          </p:nvPr>
        </p:nvSpPr>
        <p:spPr>
          <a:xfrm>
            <a:off x="335280" y="1508760"/>
            <a:ext cx="56692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A10956-1AAC-4EE5-B7D2-260B098BE400}"/>
              </a:ext>
            </a:extLst>
          </p:cNvPr>
          <p:cNvSpPr>
            <a:spLocks noGrp="1"/>
          </p:cNvSpPr>
          <p:nvPr>
            <p:ph sz="half" idx="2"/>
          </p:nvPr>
        </p:nvSpPr>
        <p:spPr>
          <a:xfrm>
            <a:off x="6187440" y="1508760"/>
            <a:ext cx="566928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8A750919-D9E6-4F04-BD5A-1538B553CF8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9308584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06" userDrawn="1">
          <p15:clr>
            <a:srgbClr val="FBAE40"/>
          </p15:clr>
        </p15:guide>
        <p15:guide id="4" orient="horz" pos="950" userDrawn="1">
          <p15:clr>
            <a:srgbClr val="FBAE40"/>
          </p15:clr>
        </p15:guide>
        <p15:guide id="5" orient="horz" pos="253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2837110153"/>
      </p:ext>
    </p:extLst>
  </p:cSld>
  <p:clrMapOvr>
    <a:masterClrMapping/>
  </p:clrMapOvr>
  <p:transition>
    <p:fade/>
  </p:transition>
  <p:extLst>
    <p:ext uri="{DCECCB84-F9BA-43D5-87BE-67443E8EF086}">
      <p15:sldGuideLst xmlns:p15="http://schemas.microsoft.com/office/powerpoint/2012/main">
        <p15:guide id="1" pos="211" userDrawn="1">
          <p15:clr>
            <a:srgbClr val="FBAE40"/>
          </p15:clr>
        </p15:guide>
        <p15:guide id="2" pos="7469" userDrawn="1">
          <p15:clr>
            <a:srgbClr val="FBAE40"/>
          </p15:clr>
        </p15:guide>
        <p15:guide id="3" orient="horz" pos="806" userDrawn="1">
          <p15:clr>
            <a:srgbClr val="FBAE40"/>
          </p15:clr>
        </p15:guide>
        <p15:guide id="4" orient="horz" pos="2534" userDrawn="1">
          <p15:clr>
            <a:srgbClr val="FBAE40"/>
          </p15:clr>
        </p15:guide>
        <p15:guide id="5" orient="horz" pos="95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Dk Gray">
    <p:bg>
      <p:bgPr>
        <a:gradFill>
          <a:gsLst>
            <a:gs pos="0">
              <a:schemeClr val="tx2"/>
            </a:gs>
            <a:gs pos="100000">
              <a:schemeClr val="tx2">
                <a:lumMod val="5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1630C5-6965-423A-A56E-1F3D5C11A8F7}"/>
              </a:ext>
            </a:extLst>
          </p:cNvPr>
          <p:cNvPicPr>
            <a:picLocks noChangeAspect="1"/>
          </p:cNvPicPr>
          <p:nvPr userDrawn="1"/>
        </p:nvPicPr>
        <p:blipFill>
          <a:blip r:embed="rId3"/>
          <a:srcRect/>
          <a:stretch/>
        </p:blipFill>
        <p:spPr>
          <a:xfrm>
            <a:off x="0" y="0"/>
            <a:ext cx="12192000" cy="6858000"/>
          </a:xfrm>
          <a:prstGeom prst="rect">
            <a:avLst/>
          </a:prstGeom>
        </p:spPr>
      </p:pic>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7" name="Rectangle 6">
            <a:extLst>
              <a:ext uri="{FF2B5EF4-FFF2-40B4-BE49-F238E27FC236}">
                <a16:creationId xmlns:a16="http://schemas.microsoft.com/office/drawing/2014/main" id="{A3D53364-E716-45D1-89AC-B0C833485835}"/>
              </a:ext>
            </a:extLst>
          </p:cNvPr>
          <p:cNvSpPr/>
          <p:nvPr userDrawn="1"/>
        </p:nvSpPr>
        <p:spPr>
          <a:xfrm>
            <a:off x="0" y="0"/>
            <a:ext cx="12192000" cy="5029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F057F0-2203-47EE-B009-6853BFAA6590}"/>
              </a:ext>
            </a:extLst>
          </p:cNvPr>
          <p:cNvSpPr/>
          <p:nvPr userDrawn="1"/>
        </p:nvSpPr>
        <p:spPr>
          <a:xfrm>
            <a:off x="0" y="0"/>
            <a:ext cx="12192000" cy="457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 light&#10;&#10;Description automatically generated">
            <a:extLst>
              <a:ext uri="{FF2B5EF4-FFF2-40B4-BE49-F238E27FC236}">
                <a16:creationId xmlns:a16="http://schemas.microsoft.com/office/drawing/2014/main" id="{80CA0CFC-382C-4D0B-B48E-6EE2BE834934}"/>
              </a:ext>
            </a:extLst>
          </p:cNvPr>
          <p:cNvPicPr>
            <a:picLocks noChangeAspect="1"/>
          </p:cNvPicPr>
          <p:nvPr userDrawn="1"/>
        </p:nvPicPr>
        <p:blipFill>
          <a:blip r:embed="rId4"/>
          <a:stretch>
            <a:fillRect/>
          </a:stretch>
        </p:blipFill>
        <p:spPr>
          <a:xfrm>
            <a:off x="306607" y="0"/>
            <a:ext cx="1263113" cy="457200"/>
          </a:xfrm>
          <a:prstGeom prst="rect">
            <a:avLst/>
          </a:prstGeom>
        </p:spPr>
      </p:pic>
    </p:spTree>
    <p:custDataLst>
      <p:tags r:id="rId1"/>
    </p:custDataLst>
    <p:extLst>
      <p:ext uri="{BB962C8B-B14F-4D97-AF65-F5344CB8AC3E}">
        <p14:creationId xmlns:p14="http://schemas.microsoft.com/office/powerpoint/2010/main" val="428944960"/>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06">
          <p15:clr>
            <a:srgbClr val="FBAE40"/>
          </p15:clr>
        </p15:guide>
        <p15:guide id="4" orient="horz" pos="2534">
          <p15:clr>
            <a:srgbClr val="FBAE40"/>
          </p15:clr>
        </p15:guide>
        <p15:guide id="5" orient="horz" pos="95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Blue">
    <p:bg>
      <p:bgPr>
        <a:gradFill>
          <a:gsLst>
            <a:gs pos="0">
              <a:srgbClr val="005483"/>
            </a:gs>
            <a:gs pos="100000">
              <a:srgbClr val="002438"/>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1630C5-6965-423A-A56E-1F3D5C11A8F7}"/>
              </a:ext>
            </a:extLst>
          </p:cNvPr>
          <p:cNvPicPr>
            <a:picLocks noChangeAspect="1"/>
          </p:cNvPicPr>
          <p:nvPr userDrawn="1"/>
        </p:nvPicPr>
        <p:blipFill>
          <a:blip r:embed="rId3"/>
          <a:srcRect/>
          <a:stretch/>
        </p:blipFill>
        <p:spPr>
          <a:xfrm>
            <a:off x="0" y="0"/>
            <a:ext cx="12192000" cy="6858000"/>
          </a:xfrm>
          <a:prstGeom prst="rect">
            <a:avLst/>
          </a:prstGeom>
        </p:spPr>
      </p:pic>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7" name="Rectangle 6">
            <a:extLst>
              <a:ext uri="{FF2B5EF4-FFF2-40B4-BE49-F238E27FC236}">
                <a16:creationId xmlns:a16="http://schemas.microsoft.com/office/drawing/2014/main" id="{A3D53364-E716-45D1-89AC-B0C833485835}"/>
              </a:ext>
            </a:extLst>
          </p:cNvPr>
          <p:cNvSpPr/>
          <p:nvPr userDrawn="1"/>
        </p:nvSpPr>
        <p:spPr>
          <a:xfrm>
            <a:off x="0" y="0"/>
            <a:ext cx="12192000" cy="5029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F057F0-2203-47EE-B009-6853BFAA6590}"/>
              </a:ext>
            </a:extLst>
          </p:cNvPr>
          <p:cNvSpPr/>
          <p:nvPr userDrawn="1"/>
        </p:nvSpPr>
        <p:spPr>
          <a:xfrm>
            <a:off x="0" y="0"/>
            <a:ext cx="12192000" cy="457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 light&#10;&#10;Description automatically generated">
            <a:extLst>
              <a:ext uri="{FF2B5EF4-FFF2-40B4-BE49-F238E27FC236}">
                <a16:creationId xmlns:a16="http://schemas.microsoft.com/office/drawing/2014/main" id="{80CA0CFC-382C-4D0B-B48E-6EE2BE834934}"/>
              </a:ext>
            </a:extLst>
          </p:cNvPr>
          <p:cNvPicPr>
            <a:picLocks noChangeAspect="1"/>
          </p:cNvPicPr>
          <p:nvPr userDrawn="1"/>
        </p:nvPicPr>
        <p:blipFill>
          <a:blip r:embed="rId4"/>
          <a:stretch>
            <a:fillRect/>
          </a:stretch>
        </p:blipFill>
        <p:spPr>
          <a:xfrm>
            <a:off x="306607" y="0"/>
            <a:ext cx="1263113" cy="457200"/>
          </a:xfrm>
          <a:prstGeom prst="rect">
            <a:avLst/>
          </a:prstGeom>
        </p:spPr>
      </p:pic>
    </p:spTree>
    <p:custDataLst>
      <p:tags r:id="rId1"/>
    </p:custDataLst>
    <p:extLst>
      <p:ext uri="{BB962C8B-B14F-4D97-AF65-F5344CB8AC3E}">
        <p14:creationId xmlns:p14="http://schemas.microsoft.com/office/powerpoint/2010/main" val="3231033750"/>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06">
          <p15:clr>
            <a:srgbClr val="FBAE40"/>
          </p15:clr>
        </p15:guide>
        <p15:guide id="4" orient="horz" pos="2534">
          <p15:clr>
            <a:srgbClr val="FBAE40"/>
          </p15:clr>
        </p15:guide>
        <p15:guide id="5" orient="horz" pos="95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Lt Gray">
    <p:bg>
      <p:bgPr>
        <a:gradFill>
          <a:gsLst>
            <a:gs pos="0">
              <a:srgbClr val="8C8C8C"/>
            </a:gs>
            <a:gs pos="100000">
              <a:srgbClr val="484848"/>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1630C5-6965-423A-A56E-1F3D5C11A8F7}"/>
              </a:ext>
            </a:extLst>
          </p:cNvPr>
          <p:cNvPicPr>
            <a:picLocks noChangeAspect="1"/>
          </p:cNvPicPr>
          <p:nvPr userDrawn="1"/>
        </p:nvPicPr>
        <p:blipFill>
          <a:blip r:embed="rId3"/>
          <a:srcRect/>
          <a:stretch/>
        </p:blipFill>
        <p:spPr>
          <a:xfrm>
            <a:off x="0" y="0"/>
            <a:ext cx="12192000" cy="6858000"/>
          </a:xfrm>
          <a:prstGeom prst="rect">
            <a:avLst/>
          </a:prstGeom>
        </p:spPr>
      </p:pic>
      <p:sp>
        <p:nvSpPr>
          <p:cNvPr id="6" name="Title 5">
            <a:extLst>
              <a:ext uri="{FF2B5EF4-FFF2-40B4-BE49-F238E27FC236}">
                <a16:creationId xmlns:a16="http://schemas.microsoft.com/office/drawing/2014/main" id="{0F08A2D7-FE78-4D3B-8CCA-E796802C62A8}"/>
              </a:ext>
            </a:extLst>
          </p:cNvPr>
          <p:cNvSpPr>
            <a:spLocks noGrp="1"/>
          </p:cNvSpPr>
          <p:nvPr>
            <p:ph type="title"/>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7" name="Rectangle 6">
            <a:extLst>
              <a:ext uri="{FF2B5EF4-FFF2-40B4-BE49-F238E27FC236}">
                <a16:creationId xmlns:a16="http://schemas.microsoft.com/office/drawing/2014/main" id="{A3D53364-E716-45D1-89AC-B0C833485835}"/>
              </a:ext>
            </a:extLst>
          </p:cNvPr>
          <p:cNvSpPr/>
          <p:nvPr userDrawn="1"/>
        </p:nvSpPr>
        <p:spPr>
          <a:xfrm>
            <a:off x="0" y="0"/>
            <a:ext cx="12192000" cy="5029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F057F0-2203-47EE-B009-6853BFAA6590}"/>
              </a:ext>
            </a:extLst>
          </p:cNvPr>
          <p:cNvSpPr/>
          <p:nvPr userDrawn="1"/>
        </p:nvSpPr>
        <p:spPr>
          <a:xfrm>
            <a:off x="0" y="0"/>
            <a:ext cx="12192000" cy="457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drawing, light&#10;&#10;Description automatically generated">
            <a:extLst>
              <a:ext uri="{FF2B5EF4-FFF2-40B4-BE49-F238E27FC236}">
                <a16:creationId xmlns:a16="http://schemas.microsoft.com/office/drawing/2014/main" id="{80CA0CFC-382C-4D0B-B48E-6EE2BE834934}"/>
              </a:ext>
            </a:extLst>
          </p:cNvPr>
          <p:cNvPicPr>
            <a:picLocks noChangeAspect="1"/>
          </p:cNvPicPr>
          <p:nvPr userDrawn="1"/>
        </p:nvPicPr>
        <p:blipFill>
          <a:blip r:embed="rId4"/>
          <a:stretch>
            <a:fillRect/>
          </a:stretch>
        </p:blipFill>
        <p:spPr>
          <a:xfrm>
            <a:off x="306607" y="0"/>
            <a:ext cx="1263113" cy="457200"/>
          </a:xfrm>
          <a:prstGeom prst="rect">
            <a:avLst/>
          </a:prstGeom>
        </p:spPr>
      </p:pic>
    </p:spTree>
    <p:custDataLst>
      <p:tags r:id="rId1"/>
    </p:custDataLst>
    <p:extLst>
      <p:ext uri="{BB962C8B-B14F-4D97-AF65-F5344CB8AC3E}">
        <p14:creationId xmlns:p14="http://schemas.microsoft.com/office/powerpoint/2010/main" val="1317229648"/>
      </p:ext>
    </p:extLst>
  </p:cSld>
  <p:clrMapOvr>
    <a:masterClrMapping/>
  </p:clrMapOvr>
  <p:transition>
    <p:fade/>
  </p:transition>
  <p:extLst>
    <p:ext uri="{DCECCB84-F9BA-43D5-87BE-67443E8EF086}">
      <p15:sldGuideLst xmlns:p15="http://schemas.microsoft.com/office/powerpoint/2012/main">
        <p15:guide id="1" pos="211">
          <p15:clr>
            <a:srgbClr val="FBAE40"/>
          </p15:clr>
        </p15:guide>
        <p15:guide id="2" pos="7469">
          <p15:clr>
            <a:srgbClr val="FBAE40"/>
          </p15:clr>
        </p15:guide>
        <p15:guide id="3" orient="horz" pos="806">
          <p15:clr>
            <a:srgbClr val="FBAE40"/>
          </p15:clr>
        </p15:guide>
        <p15:guide id="4" orient="horz" pos="2534">
          <p15:clr>
            <a:srgbClr val="FBAE40"/>
          </p15:clr>
        </p15:guide>
        <p15:guide id="5" orient="horz" pos="95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9917347-BE2D-4EF2-BE9B-4FF4D917E0A9}"/>
              </a:ext>
            </a:extLst>
          </p:cNvPr>
          <p:cNvSpPr/>
          <p:nvPr userDrawn="1"/>
        </p:nvSpPr>
        <p:spPr>
          <a:xfrm>
            <a:off x="0" y="0"/>
            <a:ext cx="12192000" cy="50292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A562B53-8713-4B28-98BA-D9854E7E7B21}"/>
              </a:ext>
            </a:extLst>
          </p:cNvPr>
          <p:cNvSpPr>
            <a:spLocks noGrp="1"/>
          </p:cNvSpPr>
          <p:nvPr>
            <p:ph type="title"/>
          </p:nvPr>
        </p:nvSpPr>
        <p:spPr>
          <a:xfrm>
            <a:off x="335280" y="502920"/>
            <a:ext cx="11521440" cy="777240"/>
          </a:xfrm>
          <a:prstGeom prst="rect">
            <a:avLst/>
          </a:prstGeom>
        </p:spPr>
        <p:txBody>
          <a:bodyPr vert="horz" lIns="91440" tIns="91440" rIns="91440" bIns="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92C4829-2DFF-43FF-B59E-0E098CF57C6D}"/>
              </a:ext>
            </a:extLst>
          </p:cNvPr>
          <p:cNvSpPr>
            <a:spLocks noGrp="1"/>
          </p:cNvSpPr>
          <p:nvPr>
            <p:ph type="body" idx="1"/>
          </p:nvPr>
        </p:nvSpPr>
        <p:spPr>
          <a:xfrm>
            <a:off x="335280" y="1508760"/>
            <a:ext cx="11521440" cy="50292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EAB9C2A-BEE4-4D3C-BEC2-11F84CC73E93}"/>
              </a:ext>
            </a:extLst>
          </p:cNvPr>
          <p:cNvSpPr/>
          <p:nvPr userDrawn="1"/>
        </p:nvSpPr>
        <p:spPr>
          <a:xfrm>
            <a:off x="0" y="0"/>
            <a:ext cx="12192000" cy="4572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 light&#10;&#10;Description automatically generated">
            <a:extLst>
              <a:ext uri="{FF2B5EF4-FFF2-40B4-BE49-F238E27FC236}">
                <a16:creationId xmlns:a16="http://schemas.microsoft.com/office/drawing/2014/main" id="{4E3DD258-3868-4307-9B26-BE838D22C98B}"/>
              </a:ext>
            </a:extLst>
          </p:cNvPr>
          <p:cNvPicPr>
            <a:picLocks noChangeAspect="1"/>
          </p:cNvPicPr>
          <p:nvPr userDrawn="1"/>
        </p:nvPicPr>
        <p:blipFill>
          <a:blip r:embed="rId17"/>
          <a:stretch>
            <a:fillRect/>
          </a:stretch>
        </p:blipFill>
        <p:spPr>
          <a:xfrm>
            <a:off x="306607" y="0"/>
            <a:ext cx="1263113" cy="457200"/>
          </a:xfrm>
          <a:prstGeom prst="rect">
            <a:avLst/>
          </a:prstGeom>
        </p:spPr>
      </p:pic>
    </p:spTree>
    <p:custDataLst>
      <p:tags r:id="rId16"/>
    </p:custDataLst>
    <p:extLst>
      <p:ext uri="{BB962C8B-B14F-4D97-AF65-F5344CB8AC3E}">
        <p14:creationId xmlns:p14="http://schemas.microsoft.com/office/powerpoint/2010/main" val="2312270461"/>
      </p:ext>
    </p:extLst>
  </p:cSld>
  <p:clrMap bg1="lt1" tx1="dk1" bg2="lt2" tx2="dk2" accent1="accent1" accent2="accent2" accent3="accent3" accent4="accent4" accent5="accent5" accent6="accent6" hlink="hlink" folHlink="folHlink"/>
  <p:sldLayoutIdLst>
    <p:sldLayoutId id="2147483649" r:id="rId1"/>
    <p:sldLayoutId id="2147483698" r:id="rId2"/>
    <p:sldLayoutId id="2147483697" r:id="rId3"/>
    <p:sldLayoutId id="2147483650" r:id="rId4"/>
    <p:sldLayoutId id="2147483652" r:id="rId5"/>
    <p:sldLayoutId id="2147483654" r:id="rId6"/>
    <p:sldLayoutId id="2147483700" r:id="rId7"/>
    <p:sldLayoutId id="2147483702" r:id="rId8"/>
    <p:sldLayoutId id="2147483703" r:id="rId9"/>
    <p:sldLayoutId id="2147483704" r:id="rId10"/>
    <p:sldLayoutId id="2147483655" r:id="rId11"/>
    <p:sldLayoutId id="2147483696" r:id="rId12"/>
    <p:sldLayoutId id="2147483710" r:id="rId13"/>
    <p:sldLayoutId id="2147483711" r:id="rId14"/>
  </p:sldLayoutIdLst>
  <p:transition>
    <p:fade/>
  </p:transition>
  <p:txStyles>
    <p:titleStyle>
      <a:lvl1pPr algn="l" defTabSz="914400" rtl="0" eaLnBrk="1" latinLnBrk="0" hangingPunct="1">
        <a:lnSpc>
          <a:spcPct val="85000"/>
        </a:lnSpc>
        <a:spcBef>
          <a:spcPts val="1200"/>
        </a:spcBef>
        <a:buNone/>
        <a:defRPr sz="3000" kern="1200">
          <a:solidFill>
            <a:schemeClr val="tx2"/>
          </a:solidFill>
          <a:latin typeface="+mj-lt"/>
          <a:ea typeface="+mj-ea"/>
          <a:cs typeface="+mj-cs"/>
        </a:defRPr>
      </a:lvl1pPr>
    </p:titleStyle>
    <p:bodyStyle>
      <a:lvl1pPr marL="171450" indent="-171450" algn="l" defTabSz="914400" rtl="0" eaLnBrk="1" latinLnBrk="0" hangingPunct="1">
        <a:lnSpc>
          <a:spcPct val="90000"/>
        </a:lnSpc>
        <a:spcBef>
          <a:spcPts val="2000"/>
        </a:spcBef>
        <a:buClr>
          <a:schemeClr val="accent1"/>
        </a:buClr>
        <a:buFont typeface="Arial" panose="020B0604020202020204" pitchFamily="34" charset="0"/>
        <a:buChar char="•"/>
        <a:defRPr sz="2000" kern="1200">
          <a:solidFill>
            <a:schemeClr val="tx2"/>
          </a:solidFill>
          <a:latin typeface="+mn-lt"/>
          <a:ea typeface="+mn-ea"/>
          <a:cs typeface="+mn-cs"/>
        </a:defRPr>
      </a:lvl1pPr>
      <a:lvl2pPr marL="398463" indent="-168275" algn="l" defTabSz="914400" rtl="0" eaLnBrk="1" latinLnBrk="0" hangingPunct="1">
        <a:lnSpc>
          <a:spcPct val="90000"/>
        </a:lnSpc>
        <a:spcBef>
          <a:spcPts val="900"/>
        </a:spcBef>
        <a:buClr>
          <a:schemeClr val="accent1"/>
        </a:buClr>
        <a:buFont typeface="Arial" panose="020B0604020202020204" pitchFamily="34" charset="0"/>
        <a:buChar char="‒"/>
        <a:defRPr sz="1800" kern="1200">
          <a:solidFill>
            <a:schemeClr val="tx2"/>
          </a:solidFill>
          <a:latin typeface="+mn-lt"/>
          <a:ea typeface="+mn-ea"/>
          <a:cs typeface="+mn-cs"/>
        </a:defRPr>
      </a:lvl2pPr>
      <a:lvl3pPr marL="627063" indent="-168275" algn="l" defTabSz="914400" rtl="0" eaLnBrk="1" latinLnBrk="0" hangingPunct="1">
        <a:lnSpc>
          <a:spcPct val="90000"/>
        </a:lnSpc>
        <a:spcBef>
          <a:spcPts val="900"/>
        </a:spcBef>
        <a:buClr>
          <a:schemeClr val="accent1"/>
        </a:buClr>
        <a:buFont typeface="Arial" panose="020B0604020202020204" pitchFamily="34" charset="0"/>
        <a:buChar char="‒"/>
        <a:defRPr sz="1800" kern="1200">
          <a:solidFill>
            <a:schemeClr val="tx2"/>
          </a:solidFill>
          <a:latin typeface="+mn-lt"/>
          <a:ea typeface="+mn-ea"/>
          <a:cs typeface="+mn-cs"/>
        </a:defRPr>
      </a:lvl3pPr>
      <a:lvl4pPr marL="858838" indent="-168275" algn="l" defTabSz="914400" rtl="0" eaLnBrk="1" latinLnBrk="0" hangingPunct="1">
        <a:lnSpc>
          <a:spcPct val="90000"/>
        </a:lnSpc>
        <a:spcBef>
          <a:spcPts val="900"/>
        </a:spcBef>
        <a:buClr>
          <a:schemeClr val="accent1"/>
        </a:buClr>
        <a:buFont typeface="Arial" panose="020B0604020202020204" pitchFamily="34" charset="0"/>
        <a:buChar char="‒"/>
        <a:defRPr sz="1800" kern="1200">
          <a:solidFill>
            <a:schemeClr val="tx2"/>
          </a:solidFill>
          <a:latin typeface="+mn-lt"/>
          <a:ea typeface="+mn-ea"/>
          <a:cs typeface="+mn-cs"/>
        </a:defRPr>
      </a:lvl4pPr>
      <a:lvl5pPr marL="1085850" indent="-168275" algn="l" defTabSz="914400" rtl="0" eaLnBrk="1" latinLnBrk="0" hangingPunct="1">
        <a:lnSpc>
          <a:spcPct val="90000"/>
        </a:lnSpc>
        <a:spcBef>
          <a:spcPts val="900"/>
        </a:spcBef>
        <a:buClr>
          <a:schemeClr val="accent1"/>
        </a:buClr>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orient="horz" pos="4118" userDrawn="1">
          <p15:clr>
            <a:srgbClr val="F26B43"/>
          </p15:clr>
        </p15:guide>
        <p15:guide id="4" orient="horz" pos="31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16.xml"/><Relationship Id="rId4" Type="http://schemas.openxmlformats.org/officeDocument/2006/relationships/comments" Target="../comments/commen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7.xml"/><Relationship Id="rId4" Type="http://schemas.openxmlformats.org/officeDocument/2006/relationships/comments" Target="../comments/commen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ITP Quality Approach</a:t>
            </a:r>
          </a:p>
        </p:txBody>
      </p:sp>
    </p:spTree>
    <p:custDataLst>
      <p:tags r:id="rId1"/>
    </p:custDataLst>
    <p:extLst>
      <p:ext uri="{BB962C8B-B14F-4D97-AF65-F5344CB8AC3E}">
        <p14:creationId xmlns:p14="http://schemas.microsoft.com/office/powerpoint/2010/main" val="152491086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77"/>
          <p:cNvSpPr txBox="1">
            <a:spLocks noGrp="1"/>
          </p:cNvSpPr>
          <p:nvPr>
            <p:ph idx="1"/>
          </p:nvPr>
        </p:nvSpPr>
        <p:spPr>
          <a:xfrm>
            <a:off x="335280" y="1369373"/>
            <a:ext cx="11521440" cy="5496679"/>
          </a:xfrm>
          <a:prstGeom prst="rect">
            <a:avLst/>
          </a:prstGeom>
          <a:noFill/>
          <a:ln>
            <a:noFill/>
          </a:ln>
        </p:spPr>
        <p:txBody>
          <a:bodyPr spcFirstLastPara="1" vert="horz" wrap="square" lIns="121900" tIns="121900" rIns="121900" bIns="121900" rtlCol="0" anchor="t" anchorCtr="0">
            <a:noAutofit/>
          </a:bodyPr>
          <a:lstStyle/>
          <a:p>
            <a:pPr marL="311150" indent="-285750">
              <a:lnSpc>
                <a:spcPct val="150000"/>
              </a:lnSpc>
              <a:spcBef>
                <a:spcPts val="400"/>
              </a:spcBef>
              <a:buSzPts val="1100"/>
            </a:pPr>
            <a:r>
              <a:rPr lang="en" sz="1800">
                <a:solidFill>
                  <a:srgbClr val="000000"/>
                </a:solidFill>
                <a:latin typeface="+mj-lt"/>
                <a:sym typeface="Proxima Nova"/>
              </a:rPr>
              <a:t>Code reviews are recommended whether work is paired or solo, and are triggered by PRs.</a:t>
            </a:r>
          </a:p>
          <a:p>
            <a:pPr marL="311150" indent="-285750">
              <a:lnSpc>
                <a:spcPct val="150000"/>
              </a:lnSpc>
              <a:spcBef>
                <a:spcPts val="400"/>
              </a:spcBef>
              <a:buSzPts val="1100"/>
            </a:pPr>
            <a:r>
              <a:rPr lang="en" sz="1800">
                <a:solidFill>
                  <a:srgbClr val="000000"/>
                </a:solidFill>
                <a:latin typeface="+mj-lt"/>
                <a:sym typeface="Proxima Nova"/>
              </a:rPr>
              <a:t>Upon creating the PR a build will be triggered; if build and tests pass, code review begins.</a:t>
            </a:r>
          </a:p>
          <a:p>
            <a:pPr marL="537845" lvl="1" indent="-285750">
              <a:lnSpc>
                <a:spcPct val="150000"/>
              </a:lnSpc>
              <a:spcBef>
                <a:spcPts val="400"/>
              </a:spcBef>
              <a:buSzPts val="1100"/>
            </a:pPr>
            <a:r>
              <a:rPr lang="en" sz="1600">
                <a:solidFill>
                  <a:srgbClr val="000000"/>
                </a:solidFill>
                <a:latin typeface="+mj-lt"/>
                <a:sym typeface="Proxima Nova"/>
              </a:rPr>
              <a:t>“Two thumbs up” are required for code to be merged. </a:t>
            </a:r>
            <a:endParaRPr lang="en" sz="1600">
              <a:solidFill>
                <a:srgbClr val="000000"/>
              </a:solidFill>
              <a:latin typeface="+mj-lt"/>
              <a:cs typeface="Arial"/>
            </a:endParaRPr>
          </a:p>
          <a:p>
            <a:pPr marL="537845" lvl="1" indent="-285750">
              <a:lnSpc>
                <a:spcPct val="150000"/>
              </a:lnSpc>
              <a:spcBef>
                <a:spcPts val="400"/>
              </a:spcBef>
              <a:buSzPts val="1100"/>
            </a:pPr>
            <a:r>
              <a:rPr lang="en" sz="1600">
                <a:solidFill>
                  <a:srgbClr val="000000"/>
                </a:solidFill>
                <a:latin typeface="+mj-lt"/>
                <a:sym typeface="Proxima Nova"/>
              </a:rPr>
              <a:t>One thumbs up should be from another engineer or engineer pair (if pairing, code reviews are completed as a pair)</a:t>
            </a:r>
            <a:endParaRPr lang="en" sz="1600">
              <a:solidFill>
                <a:srgbClr val="000000"/>
              </a:solidFill>
              <a:latin typeface="+mj-lt"/>
              <a:cs typeface="Arial"/>
            </a:endParaRPr>
          </a:p>
          <a:p>
            <a:pPr marL="537845" lvl="1" indent="-285750">
              <a:lnSpc>
                <a:spcPct val="150000"/>
              </a:lnSpc>
              <a:spcBef>
                <a:spcPts val="400"/>
              </a:spcBef>
              <a:buSzPts val="1100"/>
            </a:pPr>
            <a:r>
              <a:rPr lang="en" sz="1600">
                <a:solidFill>
                  <a:srgbClr val="000000"/>
                </a:solidFill>
                <a:latin typeface="+mj-lt"/>
                <a:sym typeface="Proxima Nova"/>
              </a:rPr>
              <a:t>One thumbs up should come from the team’s tech lead</a:t>
            </a:r>
          </a:p>
          <a:p>
            <a:pPr marL="537845" lvl="1" indent="-285750">
              <a:lnSpc>
                <a:spcPct val="150000"/>
              </a:lnSpc>
              <a:spcBef>
                <a:spcPts val="400"/>
              </a:spcBef>
              <a:buSzPts val="1100"/>
            </a:pPr>
            <a:r>
              <a:rPr lang="en" sz="1600">
                <a:solidFill>
                  <a:srgbClr val="000000"/>
                </a:solidFill>
                <a:latin typeface="+mj-lt"/>
                <a:cs typeface="Arial"/>
              </a:rPr>
              <a:t>For DFS applications the team does not own, </a:t>
            </a:r>
            <a:r>
              <a:rPr lang="en" sz="1600" i="1">
                <a:solidFill>
                  <a:srgbClr val="000000"/>
                </a:solidFill>
                <a:latin typeface="+mj-lt"/>
                <a:cs typeface="Arial"/>
              </a:rPr>
              <a:t>code review is required </a:t>
            </a:r>
            <a:r>
              <a:rPr lang="en" sz="1600">
                <a:solidFill>
                  <a:srgbClr val="000000"/>
                </a:solidFill>
                <a:latin typeface="+mj-lt"/>
                <a:cs typeface="Arial"/>
              </a:rPr>
              <a:t>from the team that owns the application. </a:t>
            </a:r>
          </a:p>
          <a:p>
            <a:pPr marL="311150" indent="-285750">
              <a:lnSpc>
                <a:spcPct val="150000"/>
              </a:lnSpc>
              <a:spcBef>
                <a:spcPts val="400"/>
              </a:spcBef>
              <a:buSzPts val="1100"/>
            </a:pPr>
            <a:r>
              <a:rPr lang="en" sz="1800">
                <a:solidFill>
                  <a:srgbClr val="000000"/>
                </a:solidFill>
                <a:latin typeface="+mj-lt"/>
                <a:sym typeface="Proxima Nova"/>
              </a:rPr>
              <a:t>The code review will be handled within the cross-functional team</a:t>
            </a:r>
          </a:p>
          <a:p>
            <a:pPr marL="311150" indent="-285750">
              <a:lnSpc>
                <a:spcPct val="150000"/>
              </a:lnSpc>
              <a:spcBef>
                <a:spcPts val="400"/>
              </a:spcBef>
              <a:buSzPts val="1100"/>
            </a:pPr>
            <a:r>
              <a:rPr lang="en" sz="1800">
                <a:solidFill>
                  <a:srgbClr val="000000"/>
                </a:solidFill>
                <a:latin typeface="+mj-lt"/>
                <a:sym typeface="Proxima Nova"/>
              </a:rPr>
              <a:t>Once code review is complete and two thumbs up are provided, the engineer or engineer pair that wrote the story completes the merge to shared dev environment.</a:t>
            </a:r>
            <a:endParaRPr sz="1800">
              <a:solidFill>
                <a:srgbClr val="000000"/>
              </a:solidFill>
              <a:latin typeface="+mj-lt"/>
              <a:sym typeface="Proxima Nova"/>
            </a:endParaRPr>
          </a:p>
        </p:txBody>
      </p:sp>
      <p:sp>
        <p:nvSpPr>
          <p:cNvPr id="2" name="Title 1">
            <a:extLst>
              <a:ext uri="{FF2B5EF4-FFF2-40B4-BE49-F238E27FC236}">
                <a16:creationId xmlns:a16="http://schemas.microsoft.com/office/drawing/2014/main" id="{CA68DC54-E598-394E-BB2E-3C1322574050}"/>
              </a:ext>
            </a:extLst>
          </p:cNvPr>
          <p:cNvSpPr>
            <a:spLocks noGrp="1"/>
          </p:cNvSpPr>
          <p:nvPr>
            <p:ph type="title"/>
          </p:nvPr>
        </p:nvSpPr>
        <p:spPr/>
        <p:txBody>
          <a:bodyPr/>
          <a:lstStyle/>
          <a:p>
            <a:r>
              <a:rPr lang="en-US"/>
              <a:t>Code Review Quality Approach - starting point</a:t>
            </a:r>
          </a:p>
        </p:txBody>
      </p:sp>
      <p:sp>
        <p:nvSpPr>
          <p:cNvPr id="660" name="Google Shape;660;p77"/>
          <p:cNvSpPr txBox="1">
            <a:spLocks noGrp="1"/>
          </p:cNvSpPr>
          <p:nvPr>
            <p:ph type="sldNum" idx="4294967295"/>
          </p:nvPr>
        </p:nvSpPr>
        <p:spPr>
          <a:xfrm>
            <a:off x="9753600" y="6491288"/>
            <a:ext cx="2438400" cy="366712"/>
          </a:xfrm>
          <a:prstGeom prst="rect">
            <a:avLst/>
          </a:prstGeom>
          <a:noFill/>
          <a:ln>
            <a:noFill/>
          </a:ln>
        </p:spPr>
        <p:txBody>
          <a:bodyPr spcFirstLastPara="1" wrap="square" lIns="25400" tIns="25400" rIns="25400" bIns="25400" anchor="t" anchorCtr="0">
            <a:noAutofit/>
          </a:bodyPr>
          <a:lstStyle/>
          <a:p>
            <a:fld id="{00000000-1234-1234-1234-123412341234}" type="slidenum">
              <a:rPr lang="en" sz="1467">
                <a:solidFill>
                  <a:srgbClr val="53585F"/>
                </a:solidFill>
              </a:rPr>
              <a:pPr/>
              <a:t>10</a:t>
            </a:fld>
            <a:endParaRPr sz="1467">
              <a:solidFill>
                <a:srgbClr val="53585F"/>
              </a:solidFill>
            </a:endParaRPr>
          </a:p>
        </p:txBody>
      </p:sp>
      <p:sp>
        <p:nvSpPr>
          <p:cNvPr id="662" name="Google Shape;662;p77"/>
          <p:cNvSpPr txBox="1">
            <a:spLocks noGrp="1"/>
          </p:cNvSpPr>
          <p:nvPr>
            <p:ph type="body" idx="4294967295"/>
          </p:nvPr>
        </p:nvSpPr>
        <p:spPr>
          <a:xfrm>
            <a:off x="0" y="-1782763"/>
            <a:ext cx="4699000" cy="508000"/>
          </a:xfrm>
          <a:prstGeom prst="rect">
            <a:avLst/>
          </a:prstGeom>
          <a:noFill/>
          <a:ln>
            <a:noFill/>
          </a:ln>
        </p:spPr>
        <p:txBody>
          <a:bodyPr spcFirstLastPara="1" vert="horz" wrap="square" lIns="121900" tIns="121900" rIns="121900" bIns="121900" rtlCol="0" anchor="t" anchorCtr="0">
            <a:noAutofit/>
          </a:bodyPr>
          <a:lstStyle/>
          <a:p>
            <a:pPr marL="0" indent="0">
              <a:lnSpc>
                <a:spcPct val="123076"/>
              </a:lnSpc>
              <a:spcBef>
                <a:spcPts val="0"/>
              </a:spcBef>
              <a:spcAft>
                <a:spcPts val="2133"/>
              </a:spcAft>
              <a:buSzPts val="2000"/>
              <a:buNone/>
            </a:pPr>
            <a:r>
              <a:rPr lang="en" sz="1467">
                <a:solidFill>
                  <a:srgbClr val="000000"/>
                </a:solidFill>
                <a:latin typeface="Proxima Nova"/>
                <a:ea typeface="Proxima Nova"/>
                <a:cs typeface="Proxima Nova"/>
                <a:sym typeface="Proxima Nova"/>
              </a:rPr>
              <a:t>Code Reviews	</a:t>
            </a:r>
            <a:endParaRPr sz="1467">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45888270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77"/>
          <p:cNvSpPr txBox="1">
            <a:spLocks noGrp="1"/>
          </p:cNvSpPr>
          <p:nvPr>
            <p:ph idx="1"/>
          </p:nvPr>
        </p:nvSpPr>
        <p:spPr>
          <a:xfrm>
            <a:off x="335280" y="1369373"/>
            <a:ext cx="11521440" cy="5496679"/>
          </a:xfrm>
          <a:prstGeom prst="rect">
            <a:avLst/>
          </a:prstGeom>
          <a:noFill/>
          <a:ln>
            <a:noFill/>
          </a:ln>
        </p:spPr>
        <p:txBody>
          <a:bodyPr spcFirstLastPara="1" vert="horz" wrap="square" lIns="121900" tIns="121900" rIns="121900" bIns="121900" rtlCol="0" anchor="t" anchorCtr="0">
            <a:noAutofit/>
          </a:bodyPr>
          <a:lstStyle/>
          <a:p>
            <a:pPr marL="311150" indent="-285750">
              <a:lnSpc>
                <a:spcPct val="150000"/>
              </a:lnSpc>
              <a:spcBef>
                <a:spcPts val="400"/>
              </a:spcBef>
              <a:buSzPts val="1100"/>
            </a:pPr>
            <a:r>
              <a:rPr lang="en" sz="1800" dirty="0">
                <a:solidFill>
                  <a:srgbClr val="000000"/>
                </a:solidFill>
                <a:latin typeface="+mj-lt"/>
                <a:sym typeface="Proxima Nova"/>
              </a:rPr>
              <a:t>After code review is complete, the Product Owner gives the final stamp of approval before the story is prepared for deployment. This approval is recorded in pipeline for audit purposes.</a:t>
            </a:r>
          </a:p>
          <a:p>
            <a:pPr marL="311150" indent="-285750">
              <a:lnSpc>
                <a:spcPct val="150000"/>
              </a:lnSpc>
              <a:spcBef>
                <a:spcPts val="400"/>
              </a:spcBef>
              <a:buSzPts val="1100"/>
            </a:pPr>
            <a:r>
              <a:rPr lang="en" sz="1800" dirty="0">
                <a:solidFill>
                  <a:srgbClr val="000000"/>
                </a:solidFill>
                <a:latin typeface="+mj-lt"/>
                <a:sym typeface="Proxima Nova"/>
              </a:rPr>
              <a:t>There is no formal “demo” required, Product Owner picks up stories as soon as code review is complete.</a:t>
            </a:r>
            <a:endParaRPr lang="en" sz="1800" dirty="0">
              <a:solidFill>
                <a:srgbClr val="000000"/>
              </a:solidFill>
              <a:latin typeface="+mj-lt"/>
              <a:cs typeface="Arial"/>
            </a:endParaRPr>
          </a:p>
          <a:p>
            <a:pPr marL="311150" indent="-285750">
              <a:lnSpc>
                <a:spcPct val="150000"/>
              </a:lnSpc>
              <a:spcBef>
                <a:spcPts val="400"/>
              </a:spcBef>
              <a:buSzPts val="1100"/>
            </a:pPr>
            <a:r>
              <a:rPr lang="en" sz="1800" dirty="0">
                <a:solidFill>
                  <a:srgbClr val="000000"/>
                </a:solidFill>
                <a:latin typeface="+mj-lt"/>
                <a:sym typeface="Proxima Nova"/>
              </a:rPr>
              <a:t>Product Owner can pull in any team member needed to validate a story is ready to accept (e.g. VSA, Tech Lead,</a:t>
            </a:r>
            <a:r>
              <a:rPr lang="en" sz="1800" b="1" dirty="0">
                <a:solidFill>
                  <a:srgbClr val="FF0000"/>
                </a:solidFill>
                <a:latin typeface="+mj-lt"/>
                <a:sym typeface="Proxima Nova"/>
              </a:rPr>
              <a:t> </a:t>
            </a:r>
            <a:r>
              <a:rPr lang="en" sz="1800" dirty="0">
                <a:solidFill>
                  <a:srgbClr val="000000"/>
                </a:solidFill>
                <a:latin typeface="+mj-lt"/>
                <a:sym typeface="Proxima Nova"/>
              </a:rPr>
              <a:t>Designer, Engineers), but PO is responsible for accepting the story. This includes both functional and non-functional (“technical”) stories. </a:t>
            </a:r>
            <a:endParaRPr sz="1800" dirty="0">
              <a:solidFill>
                <a:srgbClr val="000000"/>
              </a:solidFill>
              <a:latin typeface="+mj-lt"/>
              <a:sym typeface="Proxima Nova"/>
            </a:endParaRPr>
          </a:p>
        </p:txBody>
      </p:sp>
      <p:sp>
        <p:nvSpPr>
          <p:cNvPr id="2" name="Title 1">
            <a:extLst>
              <a:ext uri="{FF2B5EF4-FFF2-40B4-BE49-F238E27FC236}">
                <a16:creationId xmlns:a16="http://schemas.microsoft.com/office/drawing/2014/main" id="{CA68DC54-E598-394E-BB2E-3C1322574050}"/>
              </a:ext>
            </a:extLst>
          </p:cNvPr>
          <p:cNvSpPr>
            <a:spLocks noGrp="1"/>
          </p:cNvSpPr>
          <p:nvPr>
            <p:ph type="title"/>
          </p:nvPr>
        </p:nvSpPr>
        <p:spPr/>
        <p:txBody>
          <a:bodyPr/>
          <a:lstStyle/>
          <a:p>
            <a:r>
              <a:rPr lang="en-US"/>
              <a:t>Acceptance Review Quality Approach</a:t>
            </a:r>
          </a:p>
        </p:txBody>
      </p:sp>
      <p:sp>
        <p:nvSpPr>
          <p:cNvPr id="660" name="Google Shape;660;p77"/>
          <p:cNvSpPr txBox="1">
            <a:spLocks noGrp="1"/>
          </p:cNvSpPr>
          <p:nvPr>
            <p:ph type="sldNum" idx="4294967295"/>
          </p:nvPr>
        </p:nvSpPr>
        <p:spPr>
          <a:xfrm>
            <a:off x="9753600" y="6491288"/>
            <a:ext cx="2438400" cy="366712"/>
          </a:xfrm>
          <a:prstGeom prst="rect">
            <a:avLst/>
          </a:prstGeom>
          <a:noFill/>
          <a:ln>
            <a:noFill/>
          </a:ln>
        </p:spPr>
        <p:txBody>
          <a:bodyPr spcFirstLastPara="1" wrap="square" lIns="25400" tIns="25400" rIns="25400" bIns="25400" anchor="t" anchorCtr="0">
            <a:noAutofit/>
          </a:bodyPr>
          <a:lstStyle/>
          <a:p>
            <a:fld id="{00000000-1234-1234-1234-123412341234}" type="slidenum">
              <a:rPr lang="en" sz="1467">
                <a:solidFill>
                  <a:srgbClr val="53585F"/>
                </a:solidFill>
              </a:rPr>
              <a:pPr/>
              <a:t>11</a:t>
            </a:fld>
            <a:endParaRPr sz="1467">
              <a:solidFill>
                <a:srgbClr val="53585F"/>
              </a:solidFill>
            </a:endParaRPr>
          </a:p>
        </p:txBody>
      </p:sp>
      <p:sp>
        <p:nvSpPr>
          <p:cNvPr id="662" name="Google Shape;662;p77"/>
          <p:cNvSpPr txBox="1">
            <a:spLocks noGrp="1"/>
          </p:cNvSpPr>
          <p:nvPr>
            <p:ph type="body" idx="4294967295"/>
          </p:nvPr>
        </p:nvSpPr>
        <p:spPr>
          <a:xfrm>
            <a:off x="0" y="-1782763"/>
            <a:ext cx="4699000" cy="508000"/>
          </a:xfrm>
          <a:prstGeom prst="rect">
            <a:avLst/>
          </a:prstGeom>
          <a:noFill/>
          <a:ln>
            <a:noFill/>
          </a:ln>
        </p:spPr>
        <p:txBody>
          <a:bodyPr spcFirstLastPara="1" vert="horz" wrap="square" lIns="121900" tIns="121900" rIns="121900" bIns="121900" rtlCol="0" anchor="t" anchorCtr="0">
            <a:noAutofit/>
          </a:bodyPr>
          <a:lstStyle/>
          <a:p>
            <a:pPr marL="0" indent="0">
              <a:lnSpc>
                <a:spcPct val="123076"/>
              </a:lnSpc>
              <a:spcBef>
                <a:spcPts val="0"/>
              </a:spcBef>
              <a:spcAft>
                <a:spcPts val="2133"/>
              </a:spcAft>
              <a:buSzPts val="2000"/>
              <a:buNone/>
            </a:pPr>
            <a:r>
              <a:rPr lang="en" sz="1467">
                <a:solidFill>
                  <a:srgbClr val="000000"/>
                </a:solidFill>
                <a:latin typeface="Proxima Nova"/>
                <a:ea typeface="Proxima Nova"/>
                <a:cs typeface="Proxima Nova"/>
                <a:sym typeface="Proxima Nova"/>
              </a:rPr>
              <a:t>Code Reviews	</a:t>
            </a:r>
            <a:endParaRPr sz="1467">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16276150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77"/>
          <p:cNvSpPr txBox="1">
            <a:spLocks noGrp="1"/>
          </p:cNvSpPr>
          <p:nvPr>
            <p:ph idx="1"/>
          </p:nvPr>
        </p:nvSpPr>
        <p:spPr>
          <a:xfrm>
            <a:off x="335280" y="1369373"/>
            <a:ext cx="11521440" cy="5496679"/>
          </a:xfrm>
          <a:prstGeom prst="rect">
            <a:avLst/>
          </a:prstGeom>
          <a:noFill/>
          <a:ln>
            <a:noFill/>
          </a:ln>
        </p:spPr>
        <p:txBody>
          <a:bodyPr spcFirstLastPara="1" vert="horz" wrap="square" lIns="121900" tIns="121900" rIns="121900" bIns="121900" rtlCol="0" anchor="t" anchorCtr="0">
            <a:noAutofit/>
          </a:bodyPr>
          <a:lstStyle/>
          <a:p>
            <a:pPr marL="311150" indent="-285750">
              <a:lnSpc>
                <a:spcPct val="150000"/>
              </a:lnSpc>
              <a:spcBef>
                <a:spcPts val="400"/>
              </a:spcBef>
              <a:buSzPts val="1100"/>
            </a:pPr>
            <a:r>
              <a:rPr lang="en" sz="1800">
                <a:solidFill>
                  <a:srgbClr val="000000"/>
                </a:solidFill>
                <a:latin typeface="+mj-lt"/>
                <a:sym typeface="Proxima Nova"/>
              </a:rPr>
              <a:t>During end-to-end testing in PA, additional scenarios, account conditions, or other issues may be discovered. The team should attempt to automate as much as possible into the pipeline. </a:t>
            </a:r>
          </a:p>
          <a:p>
            <a:pPr marL="311150" indent="-285750">
              <a:lnSpc>
                <a:spcPct val="150000"/>
              </a:lnSpc>
              <a:spcBef>
                <a:spcPts val="400"/>
              </a:spcBef>
              <a:buSzPts val="1100"/>
            </a:pPr>
            <a:r>
              <a:rPr lang="en" sz="1800">
                <a:solidFill>
                  <a:srgbClr val="000000"/>
                </a:solidFill>
                <a:latin typeface="+mj-lt"/>
                <a:sym typeface="Proxima Nova"/>
              </a:rPr>
              <a:t>Issues should be added to the team’s backlog as a defect or new story for the team to resolve before deployment.</a:t>
            </a:r>
            <a:endParaRPr lang="en" sz="1800">
              <a:solidFill>
                <a:srgbClr val="000000"/>
              </a:solidFill>
              <a:latin typeface="+mj-lt"/>
              <a:cs typeface="Arial"/>
            </a:endParaRPr>
          </a:p>
        </p:txBody>
      </p:sp>
      <p:sp>
        <p:nvSpPr>
          <p:cNvPr id="2" name="Title 1">
            <a:extLst>
              <a:ext uri="{FF2B5EF4-FFF2-40B4-BE49-F238E27FC236}">
                <a16:creationId xmlns:a16="http://schemas.microsoft.com/office/drawing/2014/main" id="{CA68DC54-E598-394E-BB2E-3C1322574050}"/>
              </a:ext>
            </a:extLst>
          </p:cNvPr>
          <p:cNvSpPr>
            <a:spLocks noGrp="1"/>
          </p:cNvSpPr>
          <p:nvPr>
            <p:ph type="title"/>
          </p:nvPr>
        </p:nvSpPr>
        <p:spPr/>
        <p:txBody>
          <a:bodyPr/>
          <a:lstStyle/>
          <a:p>
            <a:r>
              <a:rPr lang="en-US"/>
              <a:t>Production Readiness Quality Approach</a:t>
            </a:r>
          </a:p>
        </p:txBody>
      </p:sp>
      <p:sp>
        <p:nvSpPr>
          <p:cNvPr id="660" name="Google Shape;660;p77"/>
          <p:cNvSpPr txBox="1">
            <a:spLocks noGrp="1"/>
          </p:cNvSpPr>
          <p:nvPr>
            <p:ph type="sldNum" idx="4294967295"/>
          </p:nvPr>
        </p:nvSpPr>
        <p:spPr>
          <a:xfrm>
            <a:off x="9753600" y="6491288"/>
            <a:ext cx="2438400" cy="366712"/>
          </a:xfrm>
          <a:prstGeom prst="rect">
            <a:avLst/>
          </a:prstGeom>
          <a:noFill/>
          <a:ln>
            <a:noFill/>
          </a:ln>
        </p:spPr>
        <p:txBody>
          <a:bodyPr spcFirstLastPara="1" wrap="square" lIns="25400" tIns="25400" rIns="25400" bIns="25400" anchor="t" anchorCtr="0">
            <a:noAutofit/>
          </a:bodyPr>
          <a:lstStyle/>
          <a:p>
            <a:fld id="{00000000-1234-1234-1234-123412341234}" type="slidenum">
              <a:rPr lang="en" sz="1467">
                <a:solidFill>
                  <a:srgbClr val="53585F"/>
                </a:solidFill>
              </a:rPr>
              <a:pPr/>
              <a:t>12</a:t>
            </a:fld>
            <a:endParaRPr sz="1467">
              <a:solidFill>
                <a:srgbClr val="53585F"/>
              </a:solidFill>
            </a:endParaRPr>
          </a:p>
        </p:txBody>
      </p:sp>
      <p:sp>
        <p:nvSpPr>
          <p:cNvPr id="662" name="Google Shape;662;p77"/>
          <p:cNvSpPr txBox="1">
            <a:spLocks noGrp="1"/>
          </p:cNvSpPr>
          <p:nvPr>
            <p:ph type="body" idx="4294967295"/>
          </p:nvPr>
        </p:nvSpPr>
        <p:spPr>
          <a:xfrm>
            <a:off x="0" y="-1782763"/>
            <a:ext cx="4699000" cy="508000"/>
          </a:xfrm>
          <a:prstGeom prst="rect">
            <a:avLst/>
          </a:prstGeom>
          <a:noFill/>
          <a:ln>
            <a:noFill/>
          </a:ln>
        </p:spPr>
        <p:txBody>
          <a:bodyPr spcFirstLastPara="1" vert="horz" wrap="square" lIns="121900" tIns="121900" rIns="121900" bIns="121900" rtlCol="0" anchor="t" anchorCtr="0">
            <a:noAutofit/>
          </a:bodyPr>
          <a:lstStyle/>
          <a:p>
            <a:pPr marL="0" indent="0">
              <a:lnSpc>
                <a:spcPct val="123076"/>
              </a:lnSpc>
              <a:spcBef>
                <a:spcPts val="0"/>
              </a:spcBef>
              <a:spcAft>
                <a:spcPts val="2133"/>
              </a:spcAft>
              <a:buSzPts val="2000"/>
              <a:buNone/>
            </a:pPr>
            <a:r>
              <a:rPr lang="en" sz="1467">
                <a:solidFill>
                  <a:srgbClr val="000000"/>
                </a:solidFill>
                <a:latin typeface="Proxima Nova"/>
                <a:ea typeface="Proxima Nova"/>
                <a:cs typeface="Proxima Nova"/>
                <a:sym typeface="Proxima Nova"/>
              </a:rPr>
              <a:t>Code Reviews	</a:t>
            </a:r>
            <a:endParaRPr sz="1467">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16003801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sp>
        <p:nvSpPr>
          <p:cNvPr id="17" name="TextBox 16">
            <a:extLst>
              <a:ext uri="{FF2B5EF4-FFF2-40B4-BE49-F238E27FC236}">
                <a16:creationId xmlns:a16="http://schemas.microsoft.com/office/drawing/2014/main" id="{81C24E34-12AD-EB44-965A-D38C5DDC982A}"/>
              </a:ext>
            </a:extLst>
          </p:cNvPr>
          <p:cNvSpPr txBox="1"/>
          <p:nvPr/>
        </p:nvSpPr>
        <p:spPr>
          <a:xfrm>
            <a:off x="378045" y="719383"/>
            <a:ext cx="2624291" cy="535531"/>
          </a:xfrm>
          <a:prstGeom prst="rect">
            <a:avLst/>
          </a:prstGeom>
          <a:noFill/>
        </p:spPr>
        <p:txBody>
          <a:bodyPr wrap="square" rtlCol="0">
            <a:spAutoFit/>
          </a:bodyPr>
          <a:lstStyle/>
          <a:p>
            <a:pPr algn="l">
              <a:lnSpc>
                <a:spcPct val="90000"/>
              </a:lnSpc>
              <a:spcBef>
                <a:spcPts val="1200"/>
              </a:spcBef>
            </a:pPr>
            <a:r>
              <a:rPr lang="en-US" sz="3200" b="1">
                <a:solidFill>
                  <a:schemeClr val="tx2"/>
                </a:solidFill>
                <a:latin typeface="+mj-lt"/>
              </a:rPr>
              <a:t>Unit Tests</a:t>
            </a:r>
          </a:p>
        </p:txBody>
      </p:sp>
      <p:sp>
        <p:nvSpPr>
          <p:cNvPr id="32" name="Rectangle 31">
            <a:extLst>
              <a:ext uri="{FF2B5EF4-FFF2-40B4-BE49-F238E27FC236}">
                <a16:creationId xmlns:a16="http://schemas.microsoft.com/office/drawing/2014/main" id="{9B33C8DC-0EC9-E84E-A2EE-2268355DADC8}"/>
              </a:ext>
            </a:extLst>
          </p:cNvPr>
          <p:cNvSpPr/>
          <p:nvPr/>
        </p:nvSpPr>
        <p:spPr>
          <a:xfrm>
            <a:off x="492484" y="1605036"/>
            <a:ext cx="5072496" cy="3970318"/>
          </a:xfrm>
          <a:prstGeom prst="rect">
            <a:avLst/>
          </a:prstGeom>
        </p:spPr>
        <p:txBody>
          <a:bodyPr wrap="square">
            <a:spAutoFit/>
          </a:bodyPr>
          <a:lstStyle/>
          <a:p>
            <a:pPr marL="285750" lvl="0" indent="-285750">
              <a:buClr>
                <a:schemeClr val="dk1"/>
              </a:buClr>
              <a:buSzPts val="1200"/>
              <a:buFont typeface="Arial" panose="020B0604020202020204" pitchFamily="34" charset="0"/>
              <a:buChar char="•"/>
            </a:pPr>
            <a:r>
              <a:rPr lang="en-US"/>
              <a:t>Unit tests are the foundation of a healthy testing pyramid.</a:t>
            </a:r>
          </a:p>
          <a:p>
            <a:pPr marL="285750" lvl="0" indent="-285750">
              <a:buClr>
                <a:schemeClr val="dk1"/>
              </a:buClr>
              <a:buSzPts val="1200"/>
              <a:buFont typeface="Arial" panose="020B0604020202020204" pitchFamily="34" charset="0"/>
              <a:buChar char="•"/>
            </a:pPr>
            <a:r>
              <a:rPr lang="en-US"/>
              <a:t>Aim for high code coverage, 80%+</a:t>
            </a:r>
          </a:p>
          <a:p>
            <a:pPr marL="285750" lvl="0" indent="-285750">
              <a:buClr>
                <a:schemeClr val="dk1"/>
              </a:buClr>
              <a:buSzPts val="1200"/>
              <a:buFont typeface="Arial" panose="020B0604020202020204" pitchFamily="34" charset="0"/>
              <a:buChar char="•"/>
            </a:pPr>
            <a:r>
              <a:rPr lang="en-US"/>
              <a:t>Written by team engineers using Test Driven Development practices. </a:t>
            </a:r>
          </a:p>
          <a:p>
            <a:pPr marL="285750" lvl="0" indent="-285750">
              <a:buClr>
                <a:schemeClr val="dk1"/>
              </a:buClr>
              <a:buSzPts val="1200"/>
              <a:buFont typeface="Arial" panose="020B0604020202020204" pitchFamily="34" charset="0"/>
              <a:buChar char="•"/>
            </a:pPr>
            <a:r>
              <a:rPr lang="en-US"/>
              <a:t>Backend tests written in Junit or other framework (team has autonomy).</a:t>
            </a:r>
          </a:p>
          <a:p>
            <a:pPr marL="285750" lvl="0" indent="-285750">
              <a:buClr>
                <a:schemeClr val="dk1"/>
              </a:buClr>
              <a:buSzPts val="1200"/>
              <a:buFont typeface="Arial" panose="020B0604020202020204" pitchFamily="34" charset="0"/>
              <a:buChar char="•"/>
            </a:pPr>
            <a:r>
              <a:rPr lang="en-US"/>
              <a:t>Unit testing of static or private methods usually handled by </a:t>
            </a:r>
            <a:r>
              <a:rPr lang="en-US" err="1"/>
              <a:t>Powermock</a:t>
            </a:r>
            <a:r>
              <a:rPr lang="en-US"/>
              <a:t>.  </a:t>
            </a:r>
          </a:p>
          <a:p>
            <a:pPr marL="285750" lvl="0" indent="-285750">
              <a:buClr>
                <a:schemeClr val="dk1"/>
              </a:buClr>
              <a:buSzPts val="1200"/>
              <a:buFont typeface="Arial" panose="020B0604020202020204" pitchFamily="34" charset="0"/>
              <a:buChar char="•"/>
            </a:pPr>
            <a:r>
              <a:rPr lang="en-US"/>
              <a:t>Frontend tests framework likely to be Jest for React and Enzyme extension. React TDD also an option.</a:t>
            </a:r>
          </a:p>
          <a:p>
            <a:pPr marL="285750" lvl="0" indent="-285750">
              <a:buClr>
                <a:schemeClr val="dk1"/>
              </a:buClr>
              <a:buSzPts val="1200"/>
              <a:buFont typeface="Arial" panose="020B0604020202020204" pitchFamily="34" charset="0"/>
              <a:buChar char="•"/>
            </a:pPr>
            <a:r>
              <a:rPr lang="en-US"/>
              <a:t>When pipeline is run, evidences are stored to Nexus.</a:t>
            </a:r>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27999"/>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Tree>
    <p:extLst>
      <p:ext uri="{BB962C8B-B14F-4D97-AF65-F5344CB8AC3E}">
        <p14:creationId xmlns:p14="http://schemas.microsoft.com/office/powerpoint/2010/main" val="4228552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27999"/>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5" name="TextBox 24">
            <a:extLst>
              <a:ext uri="{FF2B5EF4-FFF2-40B4-BE49-F238E27FC236}">
                <a16:creationId xmlns:a16="http://schemas.microsoft.com/office/drawing/2014/main" id="{81C24E34-12AD-EB44-965A-D38C5DDC982A}"/>
              </a:ext>
            </a:extLst>
          </p:cNvPr>
          <p:cNvSpPr txBox="1"/>
          <p:nvPr/>
        </p:nvSpPr>
        <p:spPr>
          <a:xfrm>
            <a:off x="378045" y="719383"/>
            <a:ext cx="2624291" cy="978729"/>
          </a:xfrm>
          <a:prstGeom prst="rect">
            <a:avLst/>
          </a:prstGeom>
          <a:noFill/>
        </p:spPr>
        <p:txBody>
          <a:bodyPr wrap="square" rtlCol="0">
            <a:spAutoFit/>
          </a:bodyPr>
          <a:lstStyle/>
          <a:p>
            <a:pPr algn="l">
              <a:lnSpc>
                <a:spcPct val="90000"/>
              </a:lnSpc>
              <a:spcBef>
                <a:spcPts val="1200"/>
              </a:spcBef>
            </a:pPr>
            <a:r>
              <a:rPr lang="en-US" sz="3200" b="1">
                <a:solidFill>
                  <a:schemeClr val="tx2"/>
                </a:solidFill>
                <a:latin typeface="+mj-lt"/>
              </a:rPr>
              <a:t>Contract Tests</a:t>
            </a:r>
          </a:p>
        </p:txBody>
      </p:sp>
      <p:sp>
        <p:nvSpPr>
          <p:cNvPr id="27" name="Rectangle 26">
            <a:extLst>
              <a:ext uri="{FF2B5EF4-FFF2-40B4-BE49-F238E27FC236}">
                <a16:creationId xmlns:a16="http://schemas.microsoft.com/office/drawing/2014/main" id="{4955FA18-E454-3F41-80EA-AA0B9E582F90}"/>
              </a:ext>
            </a:extLst>
          </p:cNvPr>
          <p:cNvSpPr/>
          <p:nvPr/>
        </p:nvSpPr>
        <p:spPr>
          <a:xfrm>
            <a:off x="383285" y="1846628"/>
            <a:ext cx="5390086" cy="3139321"/>
          </a:xfrm>
          <a:prstGeom prst="rect">
            <a:avLst/>
          </a:prstGeom>
        </p:spPr>
        <p:txBody>
          <a:bodyPr wrap="square">
            <a:spAutoFit/>
          </a:bodyPr>
          <a:lstStyle/>
          <a:p>
            <a:pPr marL="285750" lvl="0" indent="-285750">
              <a:buClr>
                <a:schemeClr val="dk1"/>
              </a:buClr>
              <a:buSzPts val="1200"/>
              <a:buFont typeface="Arial" panose="020B0604020202020204" pitchFamily="34" charset="0"/>
              <a:buChar char="•"/>
            </a:pPr>
            <a:r>
              <a:rPr lang="en-US"/>
              <a:t>Used at integration points to verify microservices with which there are dependencies</a:t>
            </a:r>
          </a:p>
          <a:p>
            <a:pPr marL="285750" lvl="0" indent="-285750">
              <a:buClr>
                <a:schemeClr val="dk1"/>
              </a:buClr>
              <a:buSzPts val="1200"/>
              <a:buFont typeface="Arial" panose="020B0604020202020204" pitchFamily="34" charset="0"/>
              <a:buChar char="•"/>
            </a:pPr>
            <a:r>
              <a:rPr lang="en-US"/>
              <a:t>Written by team engineers during development, using Spring Cloud Contracts. </a:t>
            </a:r>
          </a:p>
          <a:p>
            <a:pPr marL="285750" lvl="0" indent="-285750">
              <a:buClr>
                <a:schemeClr val="dk1"/>
              </a:buClr>
              <a:buSzPts val="1200"/>
              <a:buFont typeface="Arial" panose="020B0604020202020204" pitchFamily="34" charset="0"/>
              <a:buChar char="•"/>
            </a:pPr>
            <a:r>
              <a:rPr lang="en-US"/>
              <a:t>Write for all services under team’s control. </a:t>
            </a:r>
          </a:p>
          <a:p>
            <a:pPr marL="285750" lvl="0" indent="-285750">
              <a:buClr>
                <a:schemeClr val="dk1"/>
              </a:buClr>
              <a:buSzPts val="1200"/>
              <a:buFont typeface="Arial" panose="020B0604020202020204" pitchFamily="34" charset="0"/>
              <a:buChar char="•"/>
            </a:pPr>
            <a:r>
              <a:rPr lang="en-US"/>
              <a:t>For DFS services team does not control we should request to use Spring Cloud but recognize it may not be possible. </a:t>
            </a:r>
          </a:p>
          <a:p>
            <a:pPr marL="285750" lvl="0" indent="-285750">
              <a:buClr>
                <a:schemeClr val="dk1"/>
              </a:buClr>
              <a:buSzPts val="1200"/>
              <a:buFont typeface="Arial" panose="020B0604020202020204" pitchFamily="34" charset="0"/>
              <a:buChar char="•"/>
            </a:pPr>
            <a:r>
              <a:rPr lang="en-US"/>
              <a:t>For 3</a:t>
            </a:r>
            <a:r>
              <a:rPr lang="en-US" baseline="30000"/>
              <a:t>rd</a:t>
            </a:r>
            <a:r>
              <a:rPr lang="en-US"/>
              <a:t> party external services, get the versioned API and as much documentation as possible. </a:t>
            </a:r>
          </a:p>
          <a:p>
            <a:pPr marL="285750" indent="-285750">
              <a:buClr>
                <a:schemeClr val="dk1"/>
              </a:buClr>
              <a:buSzPts val="1200"/>
              <a:buFont typeface="Arial" panose="020B0604020202020204" pitchFamily="34" charset="0"/>
              <a:buChar char="•"/>
            </a:pPr>
            <a:r>
              <a:rPr lang="en-US"/>
              <a:t>Evidences are stored to Nexus.</a:t>
            </a:r>
          </a:p>
        </p:txBody>
      </p:sp>
    </p:spTree>
    <p:extLst>
      <p:ext uri="{BB962C8B-B14F-4D97-AF65-F5344CB8AC3E}">
        <p14:creationId xmlns:p14="http://schemas.microsoft.com/office/powerpoint/2010/main" val="1772201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41987"/>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8" name="TextBox 27">
            <a:extLst>
              <a:ext uri="{FF2B5EF4-FFF2-40B4-BE49-F238E27FC236}">
                <a16:creationId xmlns:a16="http://schemas.microsoft.com/office/drawing/2014/main" id="{81C24E34-12AD-EB44-965A-D38C5DDC982A}"/>
              </a:ext>
            </a:extLst>
          </p:cNvPr>
          <p:cNvSpPr txBox="1"/>
          <p:nvPr/>
        </p:nvSpPr>
        <p:spPr>
          <a:xfrm>
            <a:off x="378045" y="719383"/>
            <a:ext cx="2624291" cy="978729"/>
          </a:xfrm>
          <a:prstGeom prst="rect">
            <a:avLst/>
          </a:prstGeom>
          <a:noFill/>
        </p:spPr>
        <p:txBody>
          <a:bodyPr wrap="square" rtlCol="0">
            <a:spAutoFit/>
          </a:bodyPr>
          <a:lstStyle/>
          <a:p>
            <a:pPr algn="l">
              <a:lnSpc>
                <a:spcPct val="90000"/>
              </a:lnSpc>
              <a:spcBef>
                <a:spcPts val="1200"/>
              </a:spcBef>
            </a:pPr>
            <a:r>
              <a:rPr lang="en-US" sz="3200" b="1">
                <a:solidFill>
                  <a:schemeClr val="tx2"/>
                </a:solidFill>
                <a:latin typeface="+mj-lt"/>
              </a:rPr>
              <a:t>Integration Tests</a:t>
            </a:r>
          </a:p>
        </p:txBody>
      </p:sp>
      <p:sp>
        <p:nvSpPr>
          <p:cNvPr id="30" name="Rectangle 29">
            <a:extLst>
              <a:ext uri="{FF2B5EF4-FFF2-40B4-BE49-F238E27FC236}">
                <a16:creationId xmlns:a16="http://schemas.microsoft.com/office/drawing/2014/main" id="{52CA4CFD-E463-D64E-9A84-2F67F8698B45}"/>
              </a:ext>
            </a:extLst>
          </p:cNvPr>
          <p:cNvSpPr/>
          <p:nvPr/>
        </p:nvSpPr>
        <p:spPr>
          <a:xfrm>
            <a:off x="419508" y="1872490"/>
            <a:ext cx="5872997" cy="3970318"/>
          </a:xfrm>
          <a:prstGeom prst="rect">
            <a:avLst/>
          </a:prstGeom>
        </p:spPr>
        <p:txBody>
          <a:bodyPr wrap="square">
            <a:spAutoFit/>
          </a:bodyPr>
          <a:lstStyle/>
          <a:p>
            <a:pPr marL="285750" lvl="0" indent="-285750">
              <a:buClr>
                <a:schemeClr val="dk1"/>
              </a:buClr>
              <a:buSzPts val="1200"/>
              <a:buFont typeface="Arial" panose="020B0604020202020204" pitchFamily="34" charset="0"/>
              <a:buChar char="•"/>
            </a:pPr>
            <a:r>
              <a:rPr lang="en-US"/>
              <a:t>Team goal is to automate all integration tests, from happy path tests and failure scenario to edge case tests. </a:t>
            </a:r>
          </a:p>
          <a:p>
            <a:pPr marL="285750" lvl="0" indent="-285750">
              <a:buClr>
                <a:schemeClr val="dk1"/>
              </a:buClr>
              <a:buSzPts val="1200"/>
              <a:buFont typeface="Arial" panose="020B0604020202020204" pitchFamily="34" charset="0"/>
              <a:buChar char="•"/>
            </a:pPr>
            <a:r>
              <a:rPr lang="en-US"/>
              <a:t>Use Mock MVC, </a:t>
            </a:r>
            <a:r>
              <a:rPr lang="en-US" err="1"/>
              <a:t>Wiremock</a:t>
            </a:r>
            <a:r>
              <a:rPr lang="en-US"/>
              <a:t>, Virtualized Service (Hoverfly, etc.) depending on the use case. </a:t>
            </a:r>
          </a:p>
          <a:p>
            <a:pPr marL="285750" lvl="0" indent="-285750">
              <a:buClr>
                <a:schemeClr val="dk1"/>
              </a:buClr>
              <a:buSzPts val="1200"/>
              <a:buFont typeface="Arial" panose="020B0604020202020204" pitchFamily="34" charset="0"/>
              <a:buChar char="•"/>
            </a:pPr>
            <a:r>
              <a:rPr lang="en-US"/>
              <a:t>To flush out all the conditions, learn proper request and response to mock, work in PA with conditioned test accounts.  </a:t>
            </a:r>
          </a:p>
          <a:p>
            <a:pPr marL="285750" lvl="0" indent="-285750">
              <a:buClr>
                <a:schemeClr val="dk1"/>
              </a:buClr>
              <a:buSzPts val="1200"/>
              <a:buFont typeface="Arial" panose="020B0604020202020204" pitchFamily="34" charset="0"/>
              <a:buChar char="•"/>
            </a:pPr>
            <a:r>
              <a:rPr lang="en-US"/>
              <a:t>Every flow could have positive and negative scenarios to incorporate; integration will keep evolving as more conditions are learned. </a:t>
            </a:r>
          </a:p>
          <a:p>
            <a:pPr marL="285750" lvl="0" indent="-285750">
              <a:buClr>
                <a:schemeClr val="dk1"/>
              </a:buClr>
              <a:buSzPts val="1200"/>
              <a:buFont typeface="Arial" panose="020B0604020202020204" pitchFamily="34" charset="0"/>
              <a:buChar char="•"/>
            </a:pPr>
            <a:r>
              <a:rPr lang="en-US"/>
              <a:t>Any new scenario discovered is added to team’s backlog as a new user story to work. </a:t>
            </a:r>
          </a:p>
          <a:p>
            <a:pPr marL="285750" lvl="0" indent="-285750">
              <a:buClr>
                <a:schemeClr val="dk1"/>
              </a:buClr>
              <a:buSzPts val="1200"/>
              <a:buFont typeface="Arial" panose="020B0604020202020204" pitchFamily="34" charset="0"/>
              <a:buChar char="•"/>
            </a:pPr>
            <a:r>
              <a:rPr lang="en-US"/>
              <a:t>Evidences saved to Nexus.</a:t>
            </a:r>
          </a:p>
        </p:txBody>
      </p:sp>
      <p:sp>
        <p:nvSpPr>
          <p:cNvPr id="31" name="TextBox 30">
            <a:extLst>
              <a:ext uri="{FF2B5EF4-FFF2-40B4-BE49-F238E27FC236}">
                <a16:creationId xmlns:a16="http://schemas.microsoft.com/office/drawing/2014/main" id="{E422DB4C-760B-3949-BCB4-CA96F84DD2E1}"/>
              </a:ext>
            </a:extLst>
          </p:cNvPr>
          <p:cNvSpPr txBox="1"/>
          <p:nvPr/>
        </p:nvSpPr>
        <p:spPr>
          <a:xfrm>
            <a:off x="506637" y="5901719"/>
            <a:ext cx="4994991" cy="674031"/>
          </a:xfrm>
          <a:prstGeom prst="rect">
            <a:avLst/>
          </a:prstGeom>
          <a:noFill/>
        </p:spPr>
        <p:txBody>
          <a:bodyPr wrap="square" rtlCol="0">
            <a:spAutoFit/>
          </a:bodyPr>
          <a:lstStyle/>
          <a:p>
            <a:pPr>
              <a:lnSpc>
                <a:spcPct val="90000"/>
              </a:lnSpc>
              <a:spcBef>
                <a:spcPts val="1200"/>
              </a:spcBef>
            </a:pPr>
            <a:r>
              <a:rPr lang="en-US" sz="1400"/>
              <a:t>Questions to consider: How do we make sure that we get all the scenarios from business that we need to account for? Who do we work with for the different use cases?</a:t>
            </a:r>
            <a:endParaRPr lang="en-US" sz="1400">
              <a:solidFill>
                <a:schemeClr val="tx2"/>
              </a:solidFill>
            </a:endParaRPr>
          </a:p>
        </p:txBody>
      </p:sp>
    </p:spTree>
    <p:extLst>
      <p:ext uri="{BB962C8B-B14F-4D97-AF65-F5344CB8AC3E}">
        <p14:creationId xmlns:p14="http://schemas.microsoft.com/office/powerpoint/2010/main" val="353561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41987"/>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7" name="TextBox 26">
            <a:extLst>
              <a:ext uri="{FF2B5EF4-FFF2-40B4-BE49-F238E27FC236}">
                <a16:creationId xmlns:a16="http://schemas.microsoft.com/office/drawing/2014/main" id="{81C24E34-12AD-EB44-965A-D38C5DDC982A}"/>
              </a:ext>
            </a:extLst>
          </p:cNvPr>
          <p:cNvSpPr txBox="1"/>
          <p:nvPr/>
        </p:nvSpPr>
        <p:spPr>
          <a:xfrm>
            <a:off x="378045" y="719383"/>
            <a:ext cx="6608494" cy="535531"/>
          </a:xfrm>
          <a:prstGeom prst="rect">
            <a:avLst/>
          </a:prstGeom>
          <a:noFill/>
        </p:spPr>
        <p:txBody>
          <a:bodyPr wrap="square" rtlCol="0">
            <a:spAutoFit/>
          </a:bodyPr>
          <a:lstStyle/>
          <a:p>
            <a:pPr>
              <a:lnSpc>
                <a:spcPct val="90000"/>
              </a:lnSpc>
              <a:spcBef>
                <a:spcPts val="1200"/>
              </a:spcBef>
            </a:pPr>
            <a:r>
              <a:rPr lang="en-US" sz="3200" b="1">
                <a:solidFill>
                  <a:schemeClr val="tx2"/>
                </a:solidFill>
              </a:rPr>
              <a:t>Backwards Compatibility Tests</a:t>
            </a:r>
          </a:p>
        </p:txBody>
      </p:sp>
      <p:sp>
        <p:nvSpPr>
          <p:cNvPr id="50" name="Rectangle 49">
            <a:extLst>
              <a:ext uri="{FF2B5EF4-FFF2-40B4-BE49-F238E27FC236}">
                <a16:creationId xmlns:a16="http://schemas.microsoft.com/office/drawing/2014/main" id="{43FFC1DA-0321-A84F-AA8E-008F1BC51997}"/>
              </a:ext>
            </a:extLst>
          </p:cNvPr>
          <p:cNvSpPr/>
          <p:nvPr/>
        </p:nvSpPr>
        <p:spPr>
          <a:xfrm>
            <a:off x="416461" y="1567160"/>
            <a:ext cx="6034701" cy="3416320"/>
          </a:xfrm>
          <a:prstGeom prst="rect">
            <a:avLst/>
          </a:prstGeom>
        </p:spPr>
        <p:txBody>
          <a:bodyPr wrap="square">
            <a:spAutoFit/>
          </a:bodyPr>
          <a:lstStyle/>
          <a:p>
            <a:pPr marL="285750" lvl="0" indent="-285750">
              <a:buClr>
                <a:schemeClr val="dk1"/>
              </a:buClr>
              <a:buSzPts val="1200"/>
              <a:buFont typeface="Arial" panose="020B0604020202020204" pitchFamily="34" charset="0"/>
              <a:buChar char="•"/>
            </a:pPr>
            <a:r>
              <a:rPr lang="en-US"/>
              <a:t>These tests are database migration specific. With a Domain driven design approach, the cross functional team implements the entire feature end-to-end (including database).</a:t>
            </a:r>
          </a:p>
          <a:p>
            <a:pPr marL="285750" lvl="0" indent="-285750">
              <a:buClr>
                <a:schemeClr val="dk1"/>
              </a:buClr>
              <a:buSzPts val="1200"/>
              <a:buFont typeface="Arial" panose="020B0604020202020204" pitchFamily="34" charset="0"/>
              <a:buChar char="•"/>
            </a:pPr>
            <a:r>
              <a:rPr lang="en-US"/>
              <a:t>Database migrations can affect production during deployment. When you migrate a new table with even minor changes, it could break production.</a:t>
            </a:r>
          </a:p>
          <a:p>
            <a:pPr marL="285750" lvl="0" indent="-285750">
              <a:buClr>
                <a:schemeClr val="dk1"/>
              </a:buClr>
              <a:buSzPts val="1200"/>
              <a:buFont typeface="Arial" panose="020B0604020202020204" pitchFamily="34" charset="0"/>
              <a:buChar char="•"/>
            </a:pPr>
            <a:r>
              <a:rPr lang="en-US"/>
              <a:t>Team first makes the changes in prod, then does conversion to migrate data, then runs checks. </a:t>
            </a:r>
          </a:p>
          <a:p>
            <a:pPr marL="285750" lvl="0" indent="-285750">
              <a:buClr>
                <a:schemeClr val="dk1"/>
              </a:buClr>
              <a:buSzPts val="1200"/>
              <a:buFont typeface="Arial" panose="020B0604020202020204" pitchFamily="34" charset="0"/>
              <a:buChar char="•"/>
            </a:pPr>
            <a:r>
              <a:rPr lang="en-US"/>
              <a:t>Uses homegrown Jenkins code from Acquisitions pipeline. Handled automatically by the pipeline.</a:t>
            </a:r>
          </a:p>
          <a:p>
            <a:pPr marL="285750" lvl="0" indent="-285750">
              <a:buClr>
                <a:schemeClr val="dk1"/>
              </a:buClr>
              <a:buSzPts val="1200"/>
              <a:buFont typeface="Arial" panose="020B0604020202020204" pitchFamily="34" charset="0"/>
              <a:buChar char="•"/>
            </a:pPr>
            <a:r>
              <a:rPr lang="en-US"/>
              <a:t>Evidences saved to Nexus.</a:t>
            </a:r>
          </a:p>
        </p:txBody>
      </p:sp>
    </p:spTree>
    <p:extLst>
      <p:ext uri="{BB962C8B-B14F-4D97-AF65-F5344CB8AC3E}">
        <p14:creationId xmlns:p14="http://schemas.microsoft.com/office/powerpoint/2010/main" val="2776551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55977"/>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5" name="TextBox 24">
            <a:extLst>
              <a:ext uri="{FF2B5EF4-FFF2-40B4-BE49-F238E27FC236}">
                <a16:creationId xmlns:a16="http://schemas.microsoft.com/office/drawing/2014/main" id="{81C24E34-12AD-EB44-965A-D38C5DDC982A}"/>
              </a:ext>
            </a:extLst>
          </p:cNvPr>
          <p:cNvSpPr txBox="1"/>
          <p:nvPr/>
        </p:nvSpPr>
        <p:spPr>
          <a:xfrm>
            <a:off x="378045" y="719383"/>
            <a:ext cx="5124972" cy="978729"/>
          </a:xfrm>
          <a:prstGeom prst="rect">
            <a:avLst/>
          </a:prstGeom>
          <a:noFill/>
        </p:spPr>
        <p:txBody>
          <a:bodyPr wrap="square" rtlCol="0">
            <a:spAutoFit/>
          </a:bodyPr>
          <a:lstStyle/>
          <a:p>
            <a:pPr>
              <a:lnSpc>
                <a:spcPct val="90000"/>
              </a:lnSpc>
              <a:spcBef>
                <a:spcPts val="1200"/>
              </a:spcBef>
            </a:pPr>
            <a:r>
              <a:rPr lang="en-US" sz="3200" b="1">
                <a:solidFill>
                  <a:schemeClr val="tx2"/>
                </a:solidFill>
              </a:rPr>
              <a:t>Performance &amp; Vulnerability Tests</a:t>
            </a:r>
          </a:p>
        </p:txBody>
      </p:sp>
      <p:sp>
        <p:nvSpPr>
          <p:cNvPr id="28" name="Rectangle 27">
            <a:extLst>
              <a:ext uri="{FF2B5EF4-FFF2-40B4-BE49-F238E27FC236}">
                <a16:creationId xmlns:a16="http://schemas.microsoft.com/office/drawing/2014/main" id="{348CDD89-6DE2-9740-967A-7F9E4317B1F0}"/>
              </a:ext>
            </a:extLst>
          </p:cNvPr>
          <p:cNvSpPr/>
          <p:nvPr/>
        </p:nvSpPr>
        <p:spPr>
          <a:xfrm>
            <a:off x="519071" y="1892091"/>
            <a:ext cx="5358153" cy="3416320"/>
          </a:xfrm>
          <a:prstGeom prst="rect">
            <a:avLst/>
          </a:prstGeom>
        </p:spPr>
        <p:txBody>
          <a:bodyPr wrap="square">
            <a:spAutoFit/>
          </a:bodyPr>
          <a:lstStyle/>
          <a:p>
            <a:pPr marL="285750" lvl="0" indent="-285750">
              <a:buClr>
                <a:schemeClr val="dk1"/>
              </a:buClr>
              <a:buSzPts val="1200"/>
              <a:buFont typeface="Arial" panose="020B0604020202020204" pitchFamily="34" charset="0"/>
              <a:buChar char="•"/>
            </a:pPr>
            <a:r>
              <a:rPr lang="en-US"/>
              <a:t>Performance tests:</a:t>
            </a:r>
          </a:p>
          <a:p>
            <a:pPr marL="742950" lvl="1" indent="-285750">
              <a:buClr>
                <a:schemeClr val="dk1"/>
              </a:buClr>
              <a:buSzPts val="1200"/>
              <a:buFont typeface="Arial" panose="020B0604020202020204" pitchFamily="34" charset="0"/>
              <a:buChar char="•"/>
            </a:pPr>
            <a:r>
              <a:rPr lang="en-US"/>
              <a:t>Triggered in the pipeline using </a:t>
            </a:r>
            <a:r>
              <a:rPr lang="en-US" err="1"/>
              <a:t>JMeter</a:t>
            </a:r>
            <a:r>
              <a:rPr lang="en-US"/>
              <a:t> or Gatlin. They are run against the load test space in PCF.  </a:t>
            </a:r>
          </a:p>
          <a:p>
            <a:pPr marL="742950" lvl="1" indent="-285750">
              <a:buClr>
                <a:schemeClr val="dk1"/>
              </a:buClr>
              <a:buSzPts val="1200"/>
              <a:buFont typeface="Arial" panose="020B0604020202020204" pitchFamily="34" charset="0"/>
              <a:buChar char="•"/>
            </a:pPr>
            <a:r>
              <a:rPr lang="en-US"/>
              <a:t>Written by engineers</a:t>
            </a:r>
          </a:p>
          <a:p>
            <a:pPr marL="285750" lvl="0" indent="-285750">
              <a:buClr>
                <a:schemeClr val="dk1"/>
              </a:buClr>
              <a:buSzPts val="1200"/>
              <a:buFont typeface="Arial" panose="020B0604020202020204" pitchFamily="34" charset="0"/>
              <a:buChar char="•"/>
            </a:pPr>
            <a:r>
              <a:rPr lang="en-US"/>
              <a:t>Vulnerability tests:</a:t>
            </a:r>
          </a:p>
          <a:p>
            <a:pPr marL="742950" lvl="1" indent="-285750">
              <a:buClr>
                <a:schemeClr val="dk1"/>
              </a:buClr>
              <a:buSzPts val="1200"/>
              <a:buFont typeface="Arial" panose="020B0604020202020204" pitchFamily="34" charset="0"/>
              <a:buChar char="•"/>
            </a:pPr>
            <a:r>
              <a:rPr lang="en-US"/>
              <a:t> Built into pipeline using Contrast. </a:t>
            </a:r>
          </a:p>
          <a:p>
            <a:pPr marL="742950" lvl="1" indent="-285750">
              <a:buClr>
                <a:schemeClr val="dk1"/>
              </a:buClr>
              <a:buSzPts val="1200"/>
              <a:buFont typeface="Arial" panose="020B0604020202020204" pitchFamily="34" charset="0"/>
              <a:buChar char="•"/>
            </a:pPr>
            <a:r>
              <a:rPr lang="en-US"/>
              <a:t>The external SDK libraries should also scanned for vulnerabilities using Contrast.</a:t>
            </a:r>
          </a:p>
          <a:p>
            <a:pPr marL="742950" lvl="1" indent="-285750">
              <a:buClr>
                <a:schemeClr val="dk1"/>
              </a:buClr>
              <a:buSzPts val="1200"/>
              <a:buFont typeface="Arial" panose="020B0604020202020204" pitchFamily="34" charset="0"/>
              <a:buChar char="•"/>
            </a:pPr>
            <a:r>
              <a:rPr lang="en-US"/>
              <a:t>For UI, use </a:t>
            </a:r>
            <a:r>
              <a:rPr lang="en-US" err="1"/>
              <a:t>AppScan</a:t>
            </a:r>
            <a:r>
              <a:rPr lang="en-US"/>
              <a:t>.</a:t>
            </a:r>
          </a:p>
          <a:p>
            <a:pPr marL="285750" lvl="0" indent="-285750">
              <a:buClr>
                <a:schemeClr val="dk1"/>
              </a:buClr>
              <a:buSzPts val="1200"/>
              <a:buFont typeface="Arial" panose="020B0604020202020204" pitchFamily="34" charset="0"/>
              <a:buChar char="•"/>
            </a:pPr>
            <a:r>
              <a:rPr lang="en-US"/>
              <a:t>Evidences saved to Nexus. </a:t>
            </a:r>
          </a:p>
          <a:p>
            <a:pPr lvl="0">
              <a:buClr>
                <a:schemeClr val="dk1"/>
              </a:buClr>
              <a:buSzPts val="1200"/>
            </a:pPr>
            <a:endParaRPr lang="en-US"/>
          </a:p>
        </p:txBody>
      </p:sp>
    </p:spTree>
    <p:extLst>
      <p:ext uri="{BB962C8B-B14F-4D97-AF65-F5344CB8AC3E}">
        <p14:creationId xmlns:p14="http://schemas.microsoft.com/office/powerpoint/2010/main" val="317457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55977"/>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3">
                      <a:lumMod val="0"/>
                      <a:lumOff val="100000"/>
                    </a:schemeClr>
                  </a:gs>
                  <a:gs pos="11000">
                    <a:schemeClr val="accent3">
                      <a:lumMod val="0"/>
                      <a:lumOff val="100000"/>
                    </a:schemeClr>
                  </a:gs>
                  <a:gs pos="100000">
                    <a:schemeClr val="accent3">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7" name="TextBox 26">
            <a:extLst>
              <a:ext uri="{FF2B5EF4-FFF2-40B4-BE49-F238E27FC236}">
                <a16:creationId xmlns:a16="http://schemas.microsoft.com/office/drawing/2014/main" id="{81C24E34-12AD-EB44-965A-D38C5DDC982A}"/>
              </a:ext>
            </a:extLst>
          </p:cNvPr>
          <p:cNvSpPr txBox="1"/>
          <p:nvPr/>
        </p:nvSpPr>
        <p:spPr>
          <a:xfrm>
            <a:off x="378045" y="719383"/>
            <a:ext cx="4072035" cy="978729"/>
          </a:xfrm>
          <a:prstGeom prst="rect">
            <a:avLst/>
          </a:prstGeom>
          <a:noFill/>
        </p:spPr>
        <p:txBody>
          <a:bodyPr wrap="square" rtlCol="0">
            <a:spAutoFit/>
          </a:bodyPr>
          <a:lstStyle/>
          <a:p>
            <a:pPr algn="l">
              <a:lnSpc>
                <a:spcPct val="90000"/>
              </a:lnSpc>
              <a:spcBef>
                <a:spcPts val="1200"/>
              </a:spcBef>
            </a:pPr>
            <a:r>
              <a:rPr lang="en-US" sz="3200" b="1">
                <a:solidFill>
                  <a:schemeClr val="tx2"/>
                </a:solidFill>
                <a:latin typeface="+mj-lt"/>
              </a:rPr>
              <a:t>Regression &amp; Mutation Tests</a:t>
            </a:r>
          </a:p>
        </p:txBody>
      </p:sp>
      <p:sp>
        <p:nvSpPr>
          <p:cNvPr id="30" name="Rectangle 29">
            <a:extLst>
              <a:ext uri="{FF2B5EF4-FFF2-40B4-BE49-F238E27FC236}">
                <a16:creationId xmlns:a16="http://schemas.microsoft.com/office/drawing/2014/main" id="{373FFEDB-CDF3-444A-AC7C-24464E5511F5}"/>
              </a:ext>
            </a:extLst>
          </p:cNvPr>
          <p:cNvSpPr/>
          <p:nvPr/>
        </p:nvSpPr>
        <p:spPr>
          <a:xfrm>
            <a:off x="461198" y="1841436"/>
            <a:ext cx="5745625" cy="2585323"/>
          </a:xfrm>
          <a:prstGeom prst="rect">
            <a:avLst/>
          </a:prstGeom>
        </p:spPr>
        <p:txBody>
          <a:bodyPr wrap="square">
            <a:spAutoFit/>
          </a:bodyPr>
          <a:lstStyle/>
          <a:p>
            <a:pPr marL="285750" indent="-285750">
              <a:buClr>
                <a:schemeClr val="dk1"/>
              </a:buClr>
              <a:buSzPts val="1200"/>
              <a:buFont typeface="Arial" panose="020B0604020202020204" pitchFamily="34" charset="0"/>
              <a:buChar char="•"/>
            </a:pPr>
            <a:r>
              <a:rPr lang="en-US"/>
              <a:t>Teams should run full regression on all automated tests on a nightly basis; this can be automated via a bot. </a:t>
            </a:r>
            <a:br>
              <a:rPr lang="en-US"/>
            </a:br>
            <a:endParaRPr lang="en-US"/>
          </a:p>
          <a:p>
            <a:pPr marL="285750" indent="-285750">
              <a:buClr>
                <a:schemeClr val="dk1"/>
              </a:buClr>
              <a:buSzPts val="1200"/>
              <a:buFont typeface="Arial" panose="020B0604020202020204" pitchFamily="34" charset="0"/>
              <a:buChar char="•"/>
            </a:pPr>
            <a:r>
              <a:rPr lang="en-US"/>
              <a:t>Mutation Testing validates that unit tests are being written with high quality.  It mutates (changes) certain statements in the source code and checks if the test cases are able to find the errors. Software like PIT is used to run these checks.</a:t>
            </a:r>
          </a:p>
        </p:txBody>
      </p:sp>
    </p:spTree>
    <p:extLst>
      <p:ext uri="{BB962C8B-B14F-4D97-AF65-F5344CB8AC3E}">
        <p14:creationId xmlns:p14="http://schemas.microsoft.com/office/powerpoint/2010/main" val="1847579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55977"/>
                <a:ext cx="3896942"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581400" y="2157297"/>
                <a:ext cx="224027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5" name="TextBox 24">
            <a:extLst>
              <a:ext uri="{FF2B5EF4-FFF2-40B4-BE49-F238E27FC236}">
                <a16:creationId xmlns:a16="http://schemas.microsoft.com/office/drawing/2014/main" id="{81C24E34-12AD-EB44-965A-D38C5DDC982A}"/>
              </a:ext>
            </a:extLst>
          </p:cNvPr>
          <p:cNvSpPr txBox="1"/>
          <p:nvPr/>
        </p:nvSpPr>
        <p:spPr>
          <a:xfrm>
            <a:off x="458826" y="731668"/>
            <a:ext cx="5418397" cy="535531"/>
          </a:xfrm>
          <a:prstGeom prst="rect">
            <a:avLst/>
          </a:prstGeom>
          <a:noFill/>
        </p:spPr>
        <p:txBody>
          <a:bodyPr wrap="square" rtlCol="0">
            <a:spAutoFit/>
          </a:bodyPr>
          <a:lstStyle/>
          <a:p>
            <a:pPr>
              <a:lnSpc>
                <a:spcPct val="90000"/>
              </a:lnSpc>
              <a:spcBef>
                <a:spcPts val="1200"/>
              </a:spcBef>
            </a:pPr>
            <a:r>
              <a:rPr lang="en-US" sz="3200" b="1">
                <a:solidFill>
                  <a:schemeClr val="tx2"/>
                </a:solidFill>
              </a:rPr>
              <a:t>Cross-Browser Tests</a:t>
            </a:r>
          </a:p>
        </p:txBody>
      </p:sp>
      <p:sp>
        <p:nvSpPr>
          <p:cNvPr id="28" name="Rectangle 27">
            <a:extLst>
              <a:ext uri="{FF2B5EF4-FFF2-40B4-BE49-F238E27FC236}">
                <a16:creationId xmlns:a16="http://schemas.microsoft.com/office/drawing/2014/main" id="{48C7E677-B6D6-5C40-91A3-0D10B446CAD8}"/>
              </a:ext>
            </a:extLst>
          </p:cNvPr>
          <p:cNvSpPr/>
          <p:nvPr/>
        </p:nvSpPr>
        <p:spPr>
          <a:xfrm>
            <a:off x="458826" y="1560037"/>
            <a:ext cx="6362272" cy="1200329"/>
          </a:xfrm>
          <a:prstGeom prst="rect">
            <a:avLst/>
          </a:prstGeom>
        </p:spPr>
        <p:txBody>
          <a:bodyPr wrap="square">
            <a:spAutoFit/>
          </a:bodyPr>
          <a:lstStyle/>
          <a:p>
            <a:pPr marL="285750" indent="-285750">
              <a:buClr>
                <a:schemeClr val="dk1"/>
              </a:buClr>
              <a:buSzPts val="1200"/>
              <a:buFont typeface="Arial" panose="020B0604020202020204" pitchFamily="34" charset="0"/>
              <a:buChar char="•"/>
            </a:pPr>
            <a:r>
              <a:rPr lang="en-US"/>
              <a:t>Checks the compatibility of the app across multiple web browsers. Currently manual testing using CBT tools. </a:t>
            </a:r>
          </a:p>
          <a:p>
            <a:pPr marL="285750" indent="-285750">
              <a:buClr>
                <a:schemeClr val="dk1"/>
              </a:buClr>
              <a:buSzPts val="1200"/>
              <a:buFont typeface="Arial" panose="020B0604020202020204" pitchFamily="34" charset="0"/>
              <a:buChar char="•"/>
            </a:pPr>
            <a:r>
              <a:rPr lang="en-US"/>
              <a:t>Team should seek to automate the cross browser testing into the pipeline. </a:t>
            </a:r>
          </a:p>
        </p:txBody>
      </p:sp>
    </p:spTree>
    <p:extLst>
      <p:ext uri="{BB962C8B-B14F-4D97-AF65-F5344CB8AC3E}">
        <p14:creationId xmlns:p14="http://schemas.microsoft.com/office/powerpoint/2010/main" val="344384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F7F542-FCF1-6041-B67D-B9F4B79E5589}"/>
              </a:ext>
            </a:extLst>
          </p:cNvPr>
          <p:cNvSpPr>
            <a:spLocks noGrp="1"/>
          </p:cNvSpPr>
          <p:nvPr>
            <p:ph type="title"/>
          </p:nvPr>
        </p:nvSpPr>
        <p:spPr>
          <a:xfrm>
            <a:off x="335280" y="1188720"/>
            <a:ext cx="11521440" cy="3200400"/>
          </a:xfrm>
        </p:spPr>
        <p:txBody>
          <a:bodyPr/>
          <a:lstStyle/>
          <a:p>
            <a:pPr algn="ctr"/>
            <a:r>
              <a:rPr lang="en-US" sz="4000"/>
              <a:t>“Quality is everyone’s responsibility.”</a:t>
            </a:r>
            <a:br>
              <a:rPr lang="en-US" sz="4000"/>
            </a:br>
            <a:br>
              <a:rPr lang="en-US" sz="4000"/>
            </a:br>
            <a:r>
              <a:rPr lang="en-US" sz="4000"/>
              <a:t>- W. Edwards Deming</a:t>
            </a:r>
          </a:p>
        </p:txBody>
      </p:sp>
    </p:spTree>
    <p:extLst>
      <p:ext uri="{BB962C8B-B14F-4D97-AF65-F5344CB8AC3E}">
        <p14:creationId xmlns:p14="http://schemas.microsoft.com/office/powerpoint/2010/main" val="153890964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55967" y="3755977"/>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5" name="TextBox 24">
            <a:extLst>
              <a:ext uri="{FF2B5EF4-FFF2-40B4-BE49-F238E27FC236}">
                <a16:creationId xmlns:a16="http://schemas.microsoft.com/office/drawing/2014/main" id="{81C24E34-12AD-EB44-965A-D38C5DDC982A}"/>
              </a:ext>
            </a:extLst>
          </p:cNvPr>
          <p:cNvSpPr txBox="1"/>
          <p:nvPr/>
        </p:nvSpPr>
        <p:spPr>
          <a:xfrm>
            <a:off x="378045" y="719383"/>
            <a:ext cx="3660555" cy="535531"/>
          </a:xfrm>
          <a:prstGeom prst="rect">
            <a:avLst/>
          </a:prstGeom>
          <a:noFill/>
        </p:spPr>
        <p:txBody>
          <a:bodyPr wrap="square" rtlCol="0">
            <a:spAutoFit/>
          </a:bodyPr>
          <a:lstStyle/>
          <a:p>
            <a:pPr>
              <a:lnSpc>
                <a:spcPct val="90000"/>
              </a:lnSpc>
              <a:spcBef>
                <a:spcPts val="1200"/>
              </a:spcBef>
            </a:pPr>
            <a:r>
              <a:rPr lang="en-US" sz="3200" b="1">
                <a:solidFill>
                  <a:schemeClr val="tx2"/>
                </a:solidFill>
              </a:rPr>
              <a:t>Disruptive Tests</a:t>
            </a:r>
          </a:p>
        </p:txBody>
      </p:sp>
      <p:sp>
        <p:nvSpPr>
          <p:cNvPr id="28" name="Rectangle 27">
            <a:extLst>
              <a:ext uri="{FF2B5EF4-FFF2-40B4-BE49-F238E27FC236}">
                <a16:creationId xmlns:a16="http://schemas.microsoft.com/office/drawing/2014/main" id="{CE10AE1E-CD25-444B-9FA2-43124C10D011}"/>
              </a:ext>
            </a:extLst>
          </p:cNvPr>
          <p:cNvSpPr/>
          <p:nvPr/>
        </p:nvSpPr>
        <p:spPr>
          <a:xfrm>
            <a:off x="449783" y="1540404"/>
            <a:ext cx="6006442" cy="3139321"/>
          </a:xfrm>
          <a:prstGeom prst="rect">
            <a:avLst/>
          </a:prstGeom>
        </p:spPr>
        <p:txBody>
          <a:bodyPr wrap="square">
            <a:spAutoFit/>
          </a:bodyPr>
          <a:lstStyle/>
          <a:p>
            <a:pPr marL="285750" indent="-285750">
              <a:buClr>
                <a:schemeClr val="dk1"/>
              </a:buClr>
              <a:buSzPts val="1200"/>
              <a:buFont typeface="Arial" panose="020B0604020202020204" pitchFamily="34" charset="0"/>
              <a:buChar char="•"/>
            </a:pPr>
            <a:r>
              <a:rPr lang="en-US"/>
              <a:t>Disruptive Tests measure Site Reliability Engineering (SRE) best practices. </a:t>
            </a:r>
          </a:p>
          <a:p>
            <a:pPr marL="285750" indent="-285750">
              <a:buClr>
                <a:schemeClr val="dk1"/>
              </a:buClr>
              <a:buSzPts val="1200"/>
              <a:buFont typeface="Arial" panose="020B0604020202020204" pitchFamily="34" charset="0"/>
              <a:buChar char="•"/>
            </a:pPr>
            <a:r>
              <a:rPr lang="en-US"/>
              <a:t>Introduce chaos to the infrastructure and test the resiliency of the infrastructure. E.g. Chaos Monkey suite of tools. </a:t>
            </a:r>
          </a:p>
          <a:p>
            <a:pPr marL="285750" indent="-285750">
              <a:buClr>
                <a:schemeClr val="dk1"/>
              </a:buClr>
              <a:buSzPts val="1200"/>
              <a:buFont typeface="Arial" panose="020B0604020202020204" pitchFamily="34" charset="0"/>
              <a:buChar char="•"/>
            </a:pPr>
            <a:r>
              <a:rPr lang="en-US"/>
              <a:t>This is not currently in use at Discover but it is recommended. </a:t>
            </a:r>
          </a:p>
          <a:p>
            <a:pPr marL="285750" indent="-285750">
              <a:buClr>
                <a:schemeClr val="dk1"/>
              </a:buClr>
              <a:buSzPts val="1200"/>
              <a:buFont typeface="Arial" panose="020B0604020202020204" pitchFamily="34" charset="0"/>
              <a:buChar char="•"/>
            </a:pPr>
            <a:r>
              <a:rPr lang="en-US"/>
              <a:t>Would be a collaboration between infrastructure and the teams.</a:t>
            </a:r>
          </a:p>
          <a:p>
            <a:pPr marL="285750" lvl="0" indent="-285750">
              <a:buClr>
                <a:schemeClr val="dk1"/>
              </a:buClr>
              <a:buSzPts val="1200"/>
              <a:buFont typeface="Arial" panose="020B0604020202020204" pitchFamily="34" charset="0"/>
              <a:buChar char="•"/>
            </a:pPr>
            <a:endParaRPr lang="en-US"/>
          </a:p>
          <a:p>
            <a:pPr lvl="0">
              <a:buClr>
                <a:schemeClr val="dk1"/>
              </a:buClr>
              <a:buSzPts val="1200"/>
            </a:pPr>
            <a:endParaRPr lang="en-US"/>
          </a:p>
        </p:txBody>
      </p:sp>
      <p:sp>
        <p:nvSpPr>
          <p:cNvPr id="27" name="Rectangle 26">
            <a:extLst>
              <a:ext uri="{FF2B5EF4-FFF2-40B4-BE49-F238E27FC236}">
                <a16:creationId xmlns:a16="http://schemas.microsoft.com/office/drawing/2014/main" id="{84DB5829-30AD-4E74-96D5-D7122B7FA5EE}"/>
              </a:ext>
            </a:extLst>
          </p:cNvPr>
          <p:cNvSpPr/>
          <p:nvPr/>
        </p:nvSpPr>
        <p:spPr>
          <a:xfrm>
            <a:off x="8315463" y="2385391"/>
            <a:ext cx="1550411" cy="2585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0000"/>
              </a:lnSpc>
              <a:spcBef>
                <a:spcPts val="1200"/>
              </a:spcBef>
            </a:pPr>
            <a:r>
              <a:rPr lang="en-US" sz="1200">
                <a:solidFill>
                  <a:schemeClr val="tx1">
                    <a:lumMod val="65000"/>
                    <a:lumOff val="35000"/>
                  </a:schemeClr>
                </a:solidFill>
              </a:rPr>
              <a:t>Prod Smoke</a:t>
            </a:r>
          </a:p>
        </p:txBody>
      </p:sp>
    </p:spTree>
    <p:extLst>
      <p:ext uri="{BB962C8B-B14F-4D97-AF65-F5344CB8AC3E}">
        <p14:creationId xmlns:p14="http://schemas.microsoft.com/office/powerpoint/2010/main" val="828987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33497" y="3727999"/>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4030811" y="1667466"/>
                <a:ext cx="1311496" cy="573103"/>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7" name="TextBox 26">
            <a:extLst>
              <a:ext uri="{FF2B5EF4-FFF2-40B4-BE49-F238E27FC236}">
                <a16:creationId xmlns:a16="http://schemas.microsoft.com/office/drawing/2014/main" id="{81C24E34-12AD-EB44-965A-D38C5DDC982A}"/>
              </a:ext>
            </a:extLst>
          </p:cNvPr>
          <p:cNvSpPr txBox="1"/>
          <p:nvPr/>
        </p:nvSpPr>
        <p:spPr>
          <a:xfrm>
            <a:off x="378045" y="719383"/>
            <a:ext cx="3980595" cy="535531"/>
          </a:xfrm>
          <a:prstGeom prst="rect">
            <a:avLst/>
          </a:prstGeom>
          <a:noFill/>
        </p:spPr>
        <p:txBody>
          <a:bodyPr wrap="square" rtlCol="0">
            <a:spAutoFit/>
          </a:bodyPr>
          <a:lstStyle/>
          <a:p>
            <a:pPr>
              <a:lnSpc>
                <a:spcPct val="90000"/>
              </a:lnSpc>
              <a:spcBef>
                <a:spcPts val="1200"/>
              </a:spcBef>
            </a:pPr>
            <a:r>
              <a:rPr lang="en-US" sz="3200" b="1">
                <a:solidFill>
                  <a:schemeClr val="tx2"/>
                </a:solidFill>
              </a:rPr>
              <a:t>End-to-End Tests</a:t>
            </a:r>
          </a:p>
        </p:txBody>
      </p:sp>
      <p:sp>
        <p:nvSpPr>
          <p:cNvPr id="30" name="Rectangle 29">
            <a:extLst>
              <a:ext uri="{FF2B5EF4-FFF2-40B4-BE49-F238E27FC236}">
                <a16:creationId xmlns:a16="http://schemas.microsoft.com/office/drawing/2014/main" id="{BBE99414-F600-BE4A-B160-87DDD9D0900A}"/>
              </a:ext>
            </a:extLst>
          </p:cNvPr>
          <p:cNvSpPr/>
          <p:nvPr/>
        </p:nvSpPr>
        <p:spPr>
          <a:xfrm>
            <a:off x="536914" y="1417414"/>
            <a:ext cx="5986873" cy="2862322"/>
          </a:xfrm>
          <a:prstGeom prst="rect">
            <a:avLst/>
          </a:prstGeom>
        </p:spPr>
        <p:txBody>
          <a:bodyPr wrap="square">
            <a:spAutoFit/>
          </a:bodyPr>
          <a:lstStyle/>
          <a:p>
            <a:pPr marL="285750" indent="-285750">
              <a:buClr>
                <a:schemeClr val="dk1"/>
              </a:buClr>
              <a:buSzPts val="1200"/>
              <a:buFont typeface="Arial" panose="020B0604020202020204" pitchFamily="34" charset="0"/>
              <a:buChar char="•"/>
            </a:pPr>
            <a:r>
              <a:rPr lang="en-US"/>
              <a:t>Checks test scenarios for downstream systems we can’t access as APIs. </a:t>
            </a:r>
          </a:p>
          <a:p>
            <a:pPr marL="285750" lvl="0" indent="-285750">
              <a:buClr>
                <a:schemeClr val="dk1"/>
              </a:buClr>
              <a:buSzPts val="1200"/>
              <a:buFont typeface="Arial" panose="020B0604020202020204" pitchFamily="34" charset="0"/>
              <a:buChar char="•"/>
            </a:pPr>
            <a:r>
              <a:rPr lang="en-US"/>
              <a:t>In an ideal, fully modernized world there would be no need for end-to-end testing. </a:t>
            </a:r>
          </a:p>
          <a:p>
            <a:pPr marL="285750" lvl="0" indent="-285750">
              <a:buClr>
                <a:schemeClr val="dk1"/>
              </a:buClr>
              <a:buSzPts val="1200"/>
              <a:buFont typeface="Arial" panose="020B0604020202020204" pitchFamily="34" charset="0"/>
              <a:buChar char="•"/>
            </a:pPr>
            <a:r>
              <a:rPr lang="en-US"/>
              <a:t>Until we have full test automation and contracts in place with all APIs, we need to have end-to-end to cover all possible scenarios in PA. </a:t>
            </a:r>
          </a:p>
          <a:p>
            <a:pPr marL="285750" lvl="0" indent="-285750">
              <a:buClr>
                <a:schemeClr val="dk1"/>
              </a:buClr>
              <a:buSzPts val="1200"/>
              <a:buFont typeface="Arial" panose="020B0604020202020204" pitchFamily="34" charset="0"/>
              <a:buChar char="•"/>
            </a:pPr>
            <a:r>
              <a:rPr lang="en-US"/>
              <a:t>Abbreviate end-to-end so that we are only testing scenarios we can’t automate. </a:t>
            </a:r>
          </a:p>
          <a:p>
            <a:pPr lvl="0">
              <a:buClr>
                <a:schemeClr val="dk1"/>
              </a:buClr>
              <a:buSzPts val="1200"/>
            </a:pPr>
            <a:endParaRPr lang="en-US"/>
          </a:p>
        </p:txBody>
      </p:sp>
    </p:spTree>
    <p:extLst>
      <p:ext uri="{BB962C8B-B14F-4D97-AF65-F5344CB8AC3E}">
        <p14:creationId xmlns:p14="http://schemas.microsoft.com/office/powerpoint/2010/main" val="3510624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riangle 12">
            <a:extLst>
              <a:ext uri="{FF2B5EF4-FFF2-40B4-BE49-F238E27FC236}">
                <a16:creationId xmlns:a16="http://schemas.microsoft.com/office/drawing/2014/main" id="{1D1F99E3-D47E-784D-8E13-A18C0BBEE486}"/>
              </a:ext>
            </a:extLst>
          </p:cNvPr>
          <p:cNvSpPr/>
          <p:nvPr/>
        </p:nvSpPr>
        <p:spPr>
          <a:xfrm>
            <a:off x="6233160" y="1143148"/>
            <a:ext cx="5687314" cy="4535898"/>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 name="Text Placeholder 1">
            <a:extLst>
              <a:ext uri="{FF2B5EF4-FFF2-40B4-BE49-F238E27FC236}">
                <a16:creationId xmlns:a16="http://schemas.microsoft.com/office/drawing/2014/main" id="{2019B4A8-B2C1-5341-8D59-43EB5A893C47}"/>
              </a:ext>
            </a:extLst>
          </p:cNvPr>
          <p:cNvSpPr>
            <a:spLocks noGrp="1"/>
          </p:cNvSpPr>
          <p:nvPr>
            <p:ph type="body" idx="1"/>
          </p:nvPr>
        </p:nvSpPr>
        <p:spPr/>
        <p:txBody>
          <a:bodyPr/>
          <a:lstStyle/>
          <a:p>
            <a:endParaRPr lang="en-US"/>
          </a:p>
        </p:txBody>
      </p:sp>
      <p:grpSp>
        <p:nvGrpSpPr>
          <p:cNvPr id="24" name="Group 23"/>
          <p:cNvGrpSpPr/>
          <p:nvPr/>
        </p:nvGrpSpPr>
        <p:grpSpPr>
          <a:xfrm>
            <a:off x="6245439" y="1085931"/>
            <a:ext cx="5170847" cy="4480914"/>
            <a:chOff x="692730" y="427477"/>
            <a:chExt cx="7471659" cy="6046230"/>
          </a:xfrm>
        </p:grpSpPr>
        <p:grpSp>
          <p:nvGrpSpPr>
            <p:cNvPr id="29" name="Group 28">
              <a:extLst>
                <a:ext uri="{FF2B5EF4-FFF2-40B4-BE49-F238E27FC236}">
                  <a16:creationId xmlns:a16="http://schemas.microsoft.com/office/drawing/2014/main" id="{8BC4F4DF-392E-0C44-9FA5-2BFAF5A19AD6}"/>
                </a:ext>
              </a:extLst>
            </p:cNvPr>
            <p:cNvGrpSpPr/>
            <p:nvPr/>
          </p:nvGrpSpPr>
          <p:grpSpPr>
            <a:xfrm>
              <a:off x="692730" y="427477"/>
              <a:ext cx="7471659" cy="6046230"/>
              <a:chOff x="590301" y="403897"/>
              <a:chExt cx="7471659" cy="6046230"/>
            </a:xfrm>
          </p:grpSpPr>
          <p:sp>
            <p:nvSpPr>
              <p:cNvPr id="33" name="Rectangle 32">
                <a:extLst>
                  <a:ext uri="{FF2B5EF4-FFF2-40B4-BE49-F238E27FC236}">
                    <a16:creationId xmlns:a16="http://schemas.microsoft.com/office/drawing/2014/main" id="{93B9E222-ADF4-5849-8669-DFB0FEDC129F}"/>
                  </a:ext>
                </a:extLst>
              </p:cNvPr>
              <p:cNvSpPr/>
              <p:nvPr/>
            </p:nvSpPr>
            <p:spPr>
              <a:xfrm>
                <a:off x="1341120" y="6101282"/>
                <a:ext cx="672084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Unit/UI</a:t>
                </a:r>
              </a:p>
            </p:txBody>
          </p:sp>
          <p:sp>
            <p:nvSpPr>
              <p:cNvPr id="34" name="Rectangle 33">
                <a:extLst>
                  <a:ext uri="{FF2B5EF4-FFF2-40B4-BE49-F238E27FC236}">
                    <a16:creationId xmlns:a16="http://schemas.microsoft.com/office/drawing/2014/main" id="{AEFB7617-B7E0-7D4B-89F2-9EBD9F1793AD}"/>
                  </a:ext>
                </a:extLst>
              </p:cNvPr>
              <p:cNvSpPr/>
              <p:nvPr/>
            </p:nvSpPr>
            <p:spPr>
              <a:xfrm>
                <a:off x="1661160" y="5666307"/>
                <a:ext cx="61264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Contract</a:t>
                </a:r>
              </a:p>
            </p:txBody>
          </p:sp>
          <p:sp>
            <p:nvSpPr>
              <p:cNvPr id="35" name="Rectangle 34">
                <a:extLst>
                  <a:ext uri="{FF2B5EF4-FFF2-40B4-BE49-F238E27FC236}">
                    <a16:creationId xmlns:a16="http://schemas.microsoft.com/office/drawing/2014/main" id="{28A68CAE-9C44-F84B-9AF6-65FAAE5734A6}"/>
                  </a:ext>
                </a:extLst>
              </p:cNvPr>
              <p:cNvSpPr/>
              <p:nvPr/>
            </p:nvSpPr>
            <p:spPr>
              <a:xfrm>
                <a:off x="1889759" y="5231333"/>
                <a:ext cx="5669281"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Integration</a:t>
                </a:r>
              </a:p>
            </p:txBody>
          </p:sp>
          <p:sp>
            <p:nvSpPr>
              <p:cNvPr id="36" name="Rectangle 35">
                <a:extLst>
                  <a:ext uri="{FF2B5EF4-FFF2-40B4-BE49-F238E27FC236}">
                    <a16:creationId xmlns:a16="http://schemas.microsoft.com/office/drawing/2014/main" id="{CB88BEEA-8890-8547-A306-BCBA1FF9EA32}"/>
                  </a:ext>
                </a:extLst>
              </p:cNvPr>
              <p:cNvSpPr/>
              <p:nvPr/>
            </p:nvSpPr>
            <p:spPr>
              <a:xfrm>
                <a:off x="2164079" y="4796359"/>
                <a:ext cx="5060950"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Backwards Compatibility</a:t>
                </a:r>
              </a:p>
            </p:txBody>
          </p:sp>
          <p:sp>
            <p:nvSpPr>
              <p:cNvPr id="37" name="Rectangle 36">
                <a:extLst>
                  <a:ext uri="{FF2B5EF4-FFF2-40B4-BE49-F238E27FC236}">
                    <a16:creationId xmlns:a16="http://schemas.microsoft.com/office/drawing/2014/main" id="{18BB15F5-C6F8-3C4E-BDC3-0DB3AA7F1C52}"/>
                  </a:ext>
                </a:extLst>
              </p:cNvPr>
              <p:cNvSpPr/>
              <p:nvPr/>
            </p:nvSpPr>
            <p:spPr>
              <a:xfrm>
                <a:off x="2484120" y="4361385"/>
                <a:ext cx="2142027"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Performance</a:t>
                </a:r>
              </a:p>
            </p:txBody>
          </p:sp>
          <p:sp>
            <p:nvSpPr>
              <p:cNvPr id="38" name="Rectangle 37">
                <a:extLst>
                  <a:ext uri="{FF2B5EF4-FFF2-40B4-BE49-F238E27FC236}">
                    <a16:creationId xmlns:a16="http://schemas.microsoft.com/office/drawing/2014/main" id="{FBB1185E-9FB8-B042-99C3-0C52F3269B61}"/>
                  </a:ext>
                </a:extLst>
              </p:cNvPr>
              <p:cNvSpPr/>
              <p:nvPr/>
            </p:nvSpPr>
            <p:spPr>
              <a:xfrm>
                <a:off x="3010011" y="3301276"/>
                <a:ext cx="3479904"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Disruptive</a:t>
                </a:r>
              </a:p>
            </p:txBody>
          </p:sp>
          <p:sp>
            <p:nvSpPr>
              <p:cNvPr id="39" name="Rectangle 38">
                <a:extLst>
                  <a:ext uri="{FF2B5EF4-FFF2-40B4-BE49-F238E27FC236}">
                    <a16:creationId xmlns:a16="http://schemas.microsoft.com/office/drawing/2014/main" id="{D76D18A8-B487-1149-A8C6-FD08AE851FEC}"/>
                  </a:ext>
                </a:extLst>
              </p:cNvPr>
              <p:cNvSpPr/>
              <p:nvPr/>
            </p:nvSpPr>
            <p:spPr>
              <a:xfrm>
                <a:off x="3221966" y="2885696"/>
                <a:ext cx="3024508"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End-to-End</a:t>
                </a:r>
              </a:p>
            </p:txBody>
          </p:sp>
          <p:sp>
            <p:nvSpPr>
              <p:cNvPr id="40" name="Rectangle 39">
                <a:extLst>
                  <a:ext uri="{FF2B5EF4-FFF2-40B4-BE49-F238E27FC236}">
                    <a16:creationId xmlns:a16="http://schemas.microsoft.com/office/drawing/2014/main" id="{A54B151C-D526-4A4B-9C13-7FAC44AAB2BE}"/>
                  </a:ext>
                </a:extLst>
              </p:cNvPr>
              <p:cNvSpPr/>
              <p:nvPr/>
            </p:nvSpPr>
            <p:spPr>
              <a:xfrm>
                <a:off x="2793418" y="3769966"/>
                <a:ext cx="3896942"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Cross Browser</a:t>
                </a:r>
              </a:p>
            </p:txBody>
          </p:sp>
          <p:sp>
            <p:nvSpPr>
              <p:cNvPr id="42" name="Rectangle 41">
                <a:extLst>
                  <a:ext uri="{FF2B5EF4-FFF2-40B4-BE49-F238E27FC236}">
                    <a16:creationId xmlns:a16="http://schemas.microsoft.com/office/drawing/2014/main" id="{3731C7EB-A696-6B45-9BA4-9EF1652432CE}"/>
                  </a:ext>
                </a:extLst>
              </p:cNvPr>
              <p:cNvSpPr/>
              <p:nvPr/>
            </p:nvSpPr>
            <p:spPr>
              <a:xfrm rot="18288190">
                <a:off x="-301172" y="4819268"/>
                <a:ext cx="2663519" cy="38571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Regression &amp; Mutation</a:t>
                </a:r>
              </a:p>
            </p:txBody>
          </p:sp>
          <p:sp>
            <p:nvSpPr>
              <p:cNvPr id="44" name="TextBox 43">
                <a:extLst>
                  <a:ext uri="{FF2B5EF4-FFF2-40B4-BE49-F238E27FC236}">
                    <a16:creationId xmlns:a16="http://schemas.microsoft.com/office/drawing/2014/main" id="{5730FF44-3707-D540-8B06-4535FB92E543}"/>
                  </a:ext>
                </a:extLst>
              </p:cNvPr>
              <p:cNvSpPr txBox="1"/>
              <p:nvPr/>
            </p:nvSpPr>
            <p:spPr>
              <a:xfrm rot="18231907">
                <a:off x="1786975" y="2649746"/>
                <a:ext cx="1728562" cy="625873"/>
              </a:xfrm>
              <a:prstGeom prst="rect">
                <a:avLst/>
              </a:prstGeom>
              <a:noFill/>
            </p:spPr>
            <p:txBody>
              <a:bodyPr wrap="square" rtlCol="0">
                <a:spAutoFit/>
              </a:bodyPr>
              <a:lstStyle/>
              <a:p>
                <a:pPr algn="ctr">
                  <a:lnSpc>
                    <a:spcPct val="90000"/>
                  </a:lnSpc>
                  <a:spcBef>
                    <a:spcPts val="1200"/>
                  </a:spcBef>
                </a:pPr>
                <a:r>
                  <a:rPr lang="en-US" sz="1200">
                    <a:solidFill>
                      <a:schemeClr val="tx2"/>
                    </a:solidFill>
                  </a:rPr>
                  <a:t>-Prod-</a:t>
                </a:r>
                <a:br>
                  <a:rPr lang="en-US" sz="1200">
                    <a:solidFill>
                      <a:schemeClr val="tx2"/>
                    </a:solidFill>
                  </a:rPr>
                </a:br>
                <a:r>
                  <a:rPr lang="en-US" sz="1200">
                    <a:solidFill>
                      <a:schemeClr val="tx2"/>
                    </a:solidFill>
                  </a:rPr>
                  <a:t>-Readiness-</a:t>
                </a:r>
              </a:p>
            </p:txBody>
          </p:sp>
          <p:sp>
            <p:nvSpPr>
              <p:cNvPr id="45" name="TextBox 44">
                <a:extLst>
                  <a:ext uri="{FF2B5EF4-FFF2-40B4-BE49-F238E27FC236}">
                    <a16:creationId xmlns:a16="http://schemas.microsoft.com/office/drawing/2014/main" id="{D4C31A65-2FA1-EE49-8EA1-D2C799113D66}"/>
                  </a:ext>
                </a:extLst>
              </p:cNvPr>
              <p:cNvSpPr txBox="1"/>
              <p:nvPr/>
            </p:nvSpPr>
            <p:spPr>
              <a:xfrm rot="18179903">
                <a:off x="180453" y="4821814"/>
                <a:ext cx="2657716"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-----Every Build-----</a:t>
                </a:r>
              </a:p>
            </p:txBody>
          </p:sp>
          <p:sp>
            <p:nvSpPr>
              <p:cNvPr id="46" name="TextBox 45">
                <a:extLst>
                  <a:ext uri="{FF2B5EF4-FFF2-40B4-BE49-F238E27FC236}">
                    <a16:creationId xmlns:a16="http://schemas.microsoft.com/office/drawing/2014/main" id="{7093EE52-C653-3A42-BA59-4A74F5B46AFF}"/>
                  </a:ext>
                </a:extLst>
              </p:cNvPr>
              <p:cNvSpPr txBox="1"/>
              <p:nvPr/>
            </p:nvSpPr>
            <p:spPr>
              <a:xfrm rot="18231907">
                <a:off x="2773047" y="1257677"/>
                <a:ext cx="2093271"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---Deployment---</a:t>
                </a:r>
              </a:p>
            </p:txBody>
          </p:sp>
          <p:sp>
            <p:nvSpPr>
              <p:cNvPr id="47" name="TextBox 46">
                <a:extLst>
                  <a:ext uri="{FF2B5EF4-FFF2-40B4-BE49-F238E27FC236}">
                    <a16:creationId xmlns:a16="http://schemas.microsoft.com/office/drawing/2014/main" id="{5D9FA70D-DAE6-D542-BDF9-4CB6E2749D23}"/>
                  </a:ext>
                </a:extLst>
              </p:cNvPr>
              <p:cNvSpPr txBox="1"/>
              <p:nvPr/>
            </p:nvSpPr>
            <p:spPr>
              <a:xfrm rot="18315507">
                <a:off x="-416726" y="4513768"/>
                <a:ext cx="2399765" cy="385712"/>
              </a:xfrm>
              <a:prstGeom prst="rect">
                <a:avLst/>
              </a:prstGeom>
              <a:noFill/>
            </p:spPr>
            <p:txBody>
              <a:bodyPr wrap="square" rtlCol="0">
                <a:spAutoFit/>
              </a:bodyPr>
              <a:lstStyle/>
              <a:p>
                <a:pPr algn="l">
                  <a:lnSpc>
                    <a:spcPct val="90000"/>
                  </a:lnSpc>
                  <a:spcBef>
                    <a:spcPts val="1200"/>
                  </a:spcBef>
                </a:pPr>
                <a:r>
                  <a:rPr lang="en-US" sz="1200">
                    <a:solidFill>
                      <a:schemeClr val="tx2"/>
                    </a:solidFill>
                  </a:rPr>
                  <a:t>-------Nightly-------</a:t>
                </a:r>
              </a:p>
            </p:txBody>
          </p:sp>
          <p:sp>
            <p:nvSpPr>
              <p:cNvPr id="48" name="Rectangle 47">
                <a:extLst>
                  <a:ext uri="{FF2B5EF4-FFF2-40B4-BE49-F238E27FC236}">
                    <a16:creationId xmlns:a16="http://schemas.microsoft.com/office/drawing/2014/main" id="{C46F754C-71F4-654B-9C2A-132E498A5393}"/>
                  </a:ext>
                </a:extLst>
              </p:cNvPr>
              <p:cNvSpPr/>
              <p:nvPr/>
            </p:nvSpPr>
            <p:spPr>
              <a:xfrm>
                <a:off x="3723714" y="1982217"/>
                <a:ext cx="1925692" cy="573103"/>
              </a:xfrm>
              <a:prstGeom prst="rect">
                <a:avLst/>
              </a:prstGeom>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Production Smoke</a:t>
                </a:r>
              </a:p>
            </p:txBody>
          </p:sp>
        </p:grpSp>
        <p:sp>
          <p:nvSpPr>
            <p:cNvPr id="26" name="Rectangle 25">
              <a:extLst>
                <a:ext uri="{FF2B5EF4-FFF2-40B4-BE49-F238E27FC236}">
                  <a16:creationId xmlns:a16="http://schemas.microsoft.com/office/drawing/2014/main" id="{18BB15F5-C6F8-3C4E-BDC3-0DB3AA7F1C52}"/>
                </a:ext>
              </a:extLst>
            </p:cNvPr>
            <p:cNvSpPr/>
            <p:nvPr/>
          </p:nvSpPr>
          <p:spPr>
            <a:xfrm>
              <a:off x="4809026" y="4380769"/>
              <a:ext cx="2194669" cy="348845"/>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200">
                  <a:solidFill>
                    <a:schemeClr val="tx1">
                      <a:lumMod val="65000"/>
                      <a:lumOff val="35000"/>
                    </a:schemeClr>
                  </a:solidFill>
                </a:rPr>
                <a:t>Vulnerability</a:t>
              </a:r>
            </a:p>
          </p:txBody>
        </p:sp>
      </p:grpSp>
      <p:sp>
        <p:nvSpPr>
          <p:cNvPr id="27" name="TextBox 26">
            <a:extLst>
              <a:ext uri="{FF2B5EF4-FFF2-40B4-BE49-F238E27FC236}">
                <a16:creationId xmlns:a16="http://schemas.microsoft.com/office/drawing/2014/main" id="{81C24E34-12AD-EB44-965A-D38C5DDC982A}"/>
              </a:ext>
            </a:extLst>
          </p:cNvPr>
          <p:cNvSpPr txBox="1"/>
          <p:nvPr/>
        </p:nvSpPr>
        <p:spPr>
          <a:xfrm>
            <a:off x="378044" y="719383"/>
            <a:ext cx="5686542" cy="535531"/>
          </a:xfrm>
          <a:prstGeom prst="rect">
            <a:avLst/>
          </a:prstGeom>
          <a:noFill/>
        </p:spPr>
        <p:txBody>
          <a:bodyPr wrap="square" rtlCol="0" anchor="t">
            <a:spAutoFit/>
          </a:bodyPr>
          <a:lstStyle/>
          <a:p>
            <a:pPr>
              <a:lnSpc>
                <a:spcPct val="90000"/>
              </a:lnSpc>
              <a:spcBef>
                <a:spcPts val="1200"/>
              </a:spcBef>
            </a:pPr>
            <a:r>
              <a:rPr lang="en-US" sz="3200" b="1">
                <a:solidFill>
                  <a:schemeClr val="tx2"/>
                </a:solidFill>
              </a:rPr>
              <a:t>Production Deployment</a:t>
            </a:r>
          </a:p>
        </p:txBody>
      </p:sp>
      <p:sp>
        <p:nvSpPr>
          <p:cNvPr id="30" name="Rectangle 29">
            <a:extLst>
              <a:ext uri="{FF2B5EF4-FFF2-40B4-BE49-F238E27FC236}">
                <a16:creationId xmlns:a16="http://schemas.microsoft.com/office/drawing/2014/main" id="{AABBCF57-D6B1-394C-B554-2ED0B789CEEB}"/>
              </a:ext>
            </a:extLst>
          </p:cNvPr>
          <p:cNvSpPr/>
          <p:nvPr/>
        </p:nvSpPr>
        <p:spPr>
          <a:xfrm>
            <a:off x="440027" y="1535467"/>
            <a:ext cx="6273607" cy="2031325"/>
          </a:xfrm>
          <a:prstGeom prst="rect">
            <a:avLst/>
          </a:prstGeom>
        </p:spPr>
        <p:txBody>
          <a:bodyPr wrap="square" anchor="t">
            <a:spAutoFit/>
          </a:bodyPr>
          <a:lstStyle/>
          <a:p>
            <a:pPr marL="285750" indent="-285750">
              <a:buClr>
                <a:schemeClr val="dk1"/>
              </a:buClr>
              <a:buSzPts val="1200"/>
              <a:buFont typeface="Arial" panose="020B0604020202020204" pitchFamily="34" charset="0"/>
              <a:buChar char="•"/>
            </a:pPr>
            <a:r>
              <a:rPr lang="en-US"/>
              <a:t>Execute blue/green deploys </a:t>
            </a:r>
          </a:p>
          <a:p>
            <a:pPr marL="285750" indent="-285750">
              <a:buClr>
                <a:schemeClr val="dk1"/>
              </a:buClr>
              <a:buSzPts val="1200"/>
              <a:buFont typeface="Arial" panose="020B0604020202020204" pitchFamily="34" charset="0"/>
              <a:buChar char="•"/>
            </a:pPr>
            <a:r>
              <a:rPr lang="en-US">
                <a:cs typeface="Arial"/>
              </a:rPr>
              <a:t>Execute canary deploys to live traffic monitoring to a small percentage of traffic on one instance while checking for errors in </a:t>
            </a:r>
            <a:r>
              <a:rPr lang="en-US" err="1">
                <a:cs typeface="Arial"/>
              </a:rPr>
              <a:t>AppD</a:t>
            </a:r>
            <a:endParaRPr lang="en-US">
              <a:cs typeface="Arial"/>
            </a:endParaRPr>
          </a:p>
          <a:p>
            <a:pPr marL="285750" indent="-285750">
              <a:buClr>
                <a:schemeClr val="dk1"/>
              </a:buClr>
              <a:buSzPts val="1200"/>
              <a:buFont typeface="Arial" panose="020B0604020202020204" pitchFamily="34" charset="0"/>
              <a:buChar char="•"/>
            </a:pPr>
            <a:r>
              <a:rPr lang="en-US"/>
              <a:t>Automated production smoke tests checking connections, production JWT security, healthy infrastructure components, etc.</a:t>
            </a:r>
            <a:endParaRPr lang="en-US" err="1">
              <a:cs typeface="Arial"/>
            </a:endParaRPr>
          </a:p>
        </p:txBody>
      </p:sp>
    </p:spTree>
    <p:extLst>
      <p:ext uri="{BB962C8B-B14F-4D97-AF65-F5344CB8AC3E}">
        <p14:creationId xmlns:p14="http://schemas.microsoft.com/office/powerpoint/2010/main" val="4061640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1C24E34-12AD-EB44-965A-D38C5DDC982A}"/>
              </a:ext>
            </a:extLst>
          </p:cNvPr>
          <p:cNvSpPr txBox="1"/>
          <p:nvPr/>
        </p:nvSpPr>
        <p:spPr>
          <a:xfrm>
            <a:off x="378045" y="719383"/>
            <a:ext cx="2624291" cy="978729"/>
          </a:xfrm>
          <a:prstGeom prst="rect">
            <a:avLst/>
          </a:prstGeom>
          <a:noFill/>
        </p:spPr>
        <p:txBody>
          <a:bodyPr wrap="square" rtlCol="0">
            <a:spAutoFit/>
          </a:bodyPr>
          <a:lstStyle/>
          <a:p>
            <a:pPr algn="l">
              <a:lnSpc>
                <a:spcPct val="90000"/>
              </a:lnSpc>
              <a:spcBef>
                <a:spcPts val="1200"/>
              </a:spcBef>
            </a:pPr>
            <a:r>
              <a:rPr lang="en-US" sz="3200" b="1">
                <a:solidFill>
                  <a:schemeClr val="tx2"/>
                </a:solidFill>
                <a:latin typeface="+mj-lt"/>
              </a:rPr>
              <a:t>Testing Pyramid</a:t>
            </a:r>
          </a:p>
        </p:txBody>
      </p:sp>
      <p:sp>
        <p:nvSpPr>
          <p:cNvPr id="22" name="Right Brace 21">
            <a:extLst>
              <a:ext uri="{FF2B5EF4-FFF2-40B4-BE49-F238E27FC236}">
                <a16:creationId xmlns:a16="http://schemas.microsoft.com/office/drawing/2014/main" id="{BE031C10-4138-F241-A88D-8D653133359E}"/>
              </a:ext>
            </a:extLst>
          </p:cNvPr>
          <p:cNvSpPr/>
          <p:nvPr/>
        </p:nvSpPr>
        <p:spPr>
          <a:xfrm>
            <a:off x="8726537" y="4364992"/>
            <a:ext cx="685800" cy="21729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A9A168DD-FC6D-E443-8145-EADBA5FA4105}"/>
              </a:ext>
            </a:extLst>
          </p:cNvPr>
          <p:cNvSpPr/>
          <p:nvPr/>
        </p:nvSpPr>
        <p:spPr>
          <a:xfrm>
            <a:off x="7372477" y="2928087"/>
            <a:ext cx="430814" cy="11647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44535B45-329A-6549-A8F9-DE6E6A44CB33}"/>
              </a:ext>
            </a:extLst>
          </p:cNvPr>
          <p:cNvSpPr txBox="1"/>
          <p:nvPr/>
        </p:nvSpPr>
        <p:spPr>
          <a:xfrm>
            <a:off x="7994415" y="3380312"/>
            <a:ext cx="3770873" cy="369332"/>
          </a:xfrm>
          <a:prstGeom prst="rect">
            <a:avLst/>
          </a:prstGeom>
          <a:noFill/>
        </p:spPr>
        <p:txBody>
          <a:bodyPr wrap="square" rtlCol="0" anchor="t">
            <a:spAutoFit/>
          </a:bodyPr>
          <a:lstStyle/>
          <a:p>
            <a:pPr algn="l">
              <a:lnSpc>
                <a:spcPct val="90000"/>
              </a:lnSpc>
              <a:spcBef>
                <a:spcPts val="1200"/>
              </a:spcBef>
            </a:pPr>
            <a:r>
              <a:rPr lang="en-US" sz="2000">
                <a:solidFill>
                  <a:schemeClr val="tx2"/>
                </a:solidFill>
              </a:rPr>
              <a:t>Currently Largely Manual</a:t>
            </a:r>
            <a:endParaRPr lang="en-US" sz="2000">
              <a:solidFill>
                <a:schemeClr val="tx2"/>
              </a:solidFill>
              <a:cs typeface="Arial"/>
            </a:endParaRPr>
          </a:p>
        </p:txBody>
      </p:sp>
      <p:sp>
        <p:nvSpPr>
          <p:cNvPr id="25" name="TextBox 24">
            <a:extLst>
              <a:ext uri="{FF2B5EF4-FFF2-40B4-BE49-F238E27FC236}">
                <a16:creationId xmlns:a16="http://schemas.microsoft.com/office/drawing/2014/main" id="{F961739C-B26E-A145-A05A-E398D9D4F915}"/>
              </a:ext>
            </a:extLst>
          </p:cNvPr>
          <p:cNvSpPr txBox="1"/>
          <p:nvPr/>
        </p:nvSpPr>
        <p:spPr>
          <a:xfrm>
            <a:off x="9595217" y="4943686"/>
            <a:ext cx="1558422" cy="646331"/>
          </a:xfrm>
          <a:prstGeom prst="rect">
            <a:avLst/>
          </a:prstGeom>
          <a:noFill/>
        </p:spPr>
        <p:txBody>
          <a:bodyPr wrap="square" rtlCol="0" anchor="t">
            <a:spAutoFit/>
          </a:bodyPr>
          <a:lstStyle/>
          <a:p>
            <a:pPr algn="l">
              <a:lnSpc>
                <a:spcPct val="90000"/>
              </a:lnSpc>
              <a:spcBef>
                <a:spcPts val="1200"/>
              </a:spcBef>
            </a:pPr>
            <a:r>
              <a:rPr lang="en-US" sz="2000">
                <a:solidFill>
                  <a:schemeClr val="tx2"/>
                </a:solidFill>
              </a:rPr>
              <a:t>Automated in Pipeline</a:t>
            </a:r>
            <a:endParaRPr lang="en-US" sz="2000">
              <a:solidFill>
                <a:schemeClr val="tx2"/>
              </a:solidFill>
              <a:cs typeface="Arial"/>
            </a:endParaRPr>
          </a:p>
        </p:txBody>
      </p:sp>
      <p:sp>
        <p:nvSpPr>
          <p:cNvPr id="29" name="TextBox 28">
            <a:extLst>
              <a:ext uri="{FF2B5EF4-FFF2-40B4-BE49-F238E27FC236}">
                <a16:creationId xmlns:a16="http://schemas.microsoft.com/office/drawing/2014/main" id="{15C9FB49-8A4A-204C-86FC-38D1F23D1FFB}"/>
              </a:ext>
            </a:extLst>
          </p:cNvPr>
          <p:cNvSpPr txBox="1"/>
          <p:nvPr/>
        </p:nvSpPr>
        <p:spPr>
          <a:xfrm>
            <a:off x="6523779" y="2361774"/>
            <a:ext cx="4229283" cy="369332"/>
          </a:xfrm>
          <a:prstGeom prst="rect">
            <a:avLst/>
          </a:prstGeom>
          <a:noFill/>
        </p:spPr>
        <p:txBody>
          <a:bodyPr wrap="square" rtlCol="0" anchor="t">
            <a:spAutoFit/>
          </a:bodyPr>
          <a:lstStyle/>
          <a:p>
            <a:pPr>
              <a:lnSpc>
                <a:spcPct val="90000"/>
              </a:lnSpc>
              <a:spcBef>
                <a:spcPts val="1200"/>
              </a:spcBef>
            </a:pPr>
            <a:r>
              <a:rPr lang="en-US" sz="2000">
                <a:solidFill>
                  <a:schemeClr val="tx2"/>
                </a:solidFill>
              </a:rPr>
              <a:t>Blue/Green and Canary</a:t>
            </a:r>
            <a:endParaRPr lang="en-US" sz="2000">
              <a:solidFill>
                <a:schemeClr val="tx2"/>
              </a:solidFill>
              <a:cs typeface="Arial"/>
            </a:endParaRPr>
          </a:p>
        </p:txBody>
      </p:sp>
      <p:grpSp>
        <p:nvGrpSpPr>
          <p:cNvPr id="19" name="Group 18"/>
          <p:cNvGrpSpPr/>
          <p:nvPr/>
        </p:nvGrpSpPr>
        <p:grpSpPr>
          <a:xfrm>
            <a:off x="680305" y="325235"/>
            <a:ext cx="8293968" cy="6355080"/>
            <a:chOff x="700920" y="226745"/>
            <a:chExt cx="8293968" cy="6355080"/>
          </a:xfrm>
        </p:grpSpPr>
        <p:grpSp>
          <p:nvGrpSpPr>
            <p:cNvPr id="16" name="Group 15">
              <a:extLst>
                <a:ext uri="{FF2B5EF4-FFF2-40B4-BE49-F238E27FC236}">
                  <a16:creationId xmlns:a16="http://schemas.microsoft.com/office/drawing/2014/main" id="{EEEF4A03-CADC-774D-94DD-C9346F2C9472}"/>
                </a:ext>
              </a:extLst>
            </p:cNvPr>
            <p:cNvGrpSpPr/>
            <p:nvPr/>
          </p:nvGrpSpPr>
          <p:grpSpPr>
            <a:xfrm>
              <a:off x="700920" y="226745"/>
              <a:ext cx="8293968" cy="6355080"/>
              <a:chOff x="598491" y="203165"/>
              <a:chExt cx="8293968" cy="6355080"/>
            </a:xfrm>
          </p:grpSpPr>
          <p:sp>
            <p:nvSpPr>
              <p:cNvPr id="13" name="Triangle 12">
                <a:extLst>
                  <a:ext uri="{FF2B5EF4-FFF2-40B4-BE49-F238E27FC236}">
                    <a16:creationId xmlns:a16="http://schemas.microsoft.com/office/drawing/2014/main" id="{1D1F99E3-D47E-784D-8E13-A18C0BBEE486}"/>
                  </a:ext>
                </a:extLst>
              </p:cNvPr>
              <p:cNvSpPr/>
              <p:nvPr/>
            </p:nvSpPr>
            <p:spPr>
              <a:xfrm>
                <a:off x="708579" y="203165"/>
                <a:ext cx="8183880" cy="6355080"/>
              </a:xfrm>
              <a:prstGeom prst="triangle">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grpSp>
            <p:nvGrpSpPr>
              <p:cNvPr id="14" name="Group 13">
                <a:extLst>
                  <a:ext uri="{FF2B5EF4-FFF2-40B4-BE49-F238E27FC236}">
                    <a16:creationId xmlns:a16="http://schemas.microsoft.com/office/drawing/2014/main" id="{8BC4F4DF-392E-0C44-9FA5-2BFAF5A19AD6}"/>
                  </a:ext>
                </a:extLst>
              </p:cNvPr>
              <p:cNvGrpSpPr/>
              <p:nvPr/>
            </p:nvGrpSpPr>
            <p:grpSpPr>
              <a:xfrm>
                <a:off x="598491" y="1511629"/>
                <a:ext cx="7463469" cy="4934891"/>
                <a:chOff x="598491" y="1511629"/>
                <a:chExt cx="7463469" cy="4934891"/>
              </a:xfrm>
            </p:grpSpPr>
            <p:sp>
              <p:nvSpPr>
                <p:cNvPr id="3" name="Rectangle 2">
                  <a:extLst>
                    <a:ext uri="{FF2B5EF4-FFF2-40B4-BE49-F238E27FC236}">
                      <a16:creationId xmlns:a16="http://schemas.microsoft.com/office/drawing/2014/main" id="{93B9E222-ADF4-5849-8669-DFB0FEDC129F}"/>
                    </a:ext>
                  </a:extLst>
                </p:cNvPr>
                <p:cNvSpPr/>
                <p:nvPr/>
              </p:nvSpPr>
              <p:spPr>
                <a:xfrm>
                  <a:off x="1341120" y="6104888"/>
                  <a:ext cx="6720840"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Unit</a:t>
                  </a:r>
                </a:p>
              </p:txBody>
            </p:sp>
            <p:sp>
              <p:nvSpPr>
                <p:cNvPr id="4" name="Rectangle 3">
                  <a:extLst>
                    <a:ext uri="{FF2B5EF4-FFF2-40B4-BE49-F238E27FC236}">
                      <a16:creationId xmlns:a16="http://schemas.microsoft.com/office/drawing/2014/main" id="{AEFB7617-B7E0-7D4B-89F2-9EBD9F1793AD}"/>
                    </a:ext>
                  </a:extLst>
                </p:cNvPr>
                <p:cNvSpPr/>
                <p:nvPr/>
              </p:nvSpPr>
              <p:spPr>
                <a:xfrm>
                  <a:off x="1661160" y="5669914"/>
                  <a:ext cx="6126480"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Contract</a:t>
                  </a:r>
                </a:p>
              </p:txBody>
            </p:sp>
            <p:sp>
              <p:nvSpPr>
                <p:cNvPr id="5" name="Rectangle 4">
                  <a:extLst>
                    <a:ext uri="{FF2B5EF4-FFF2-40B4-BE49-F238E27FC236}">
                      <a16:creationId xmlns:a16="http://schemas.microsoft.com/office/drawing/2014/main" id="{28A68CAE-9C44-F84B-9AF6-65FAAE5734A6}"/>
                    </a:ext>
                  </a:extLst>
                </p:cNvPr>
                <p:cNvSpPr/>
                <p:nvPr/>
              </p:nvSpPr>
              <p:spPr>
                <a:xfrm>
                  <a:off x="1889760" y="5234940"/>
                  <a:ext cx="5669280"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Integration</a:t>
                  </a:r>
                </a:p>
              </p:txBody>
            </p:sp>
            <p:sp>
              <p:nvSpPr>
                <p:cNvPr id="6" name="Rectangle 5">
                  <a:extLst>
                    <a:ext uri="{FF2B5EF4-FFF2-40B4-BE49-F238E27FC236}">
                      <a16:creationId xmlns:a16="http://schemas.microsoft.com/office/drawing/2014/main" id="{CB88BEEA-8890-8547-A306-BCBA1FF9EA32}"/>
                    </a:ext>
                  </a:extLst>
                </p:cNvPr>
                <p:cNvSpPr/>
                <p:nvPr/>
              </p:nvSpPr>
              <p:spPr>
                <a:xfrm>
                  <a:off x="2164079" y="4799966"/>
                  <a:ext cx="5060949"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Backwards Compatibility</a:t>
                  </a:r>
                </a:p>
              </p:txBody>
            </p:sp>
            <p:sp>
              <p:nvSpPr>
                <p:cNvPr id="7" name="Rectangle 6">
                  <a:extLst>
                    <a:ext uri="{FF2B5EF4-FFF2-40B4-BE49-F238E27FC236}">
                      <a16:creationId xmlns:a16="http://schemas.microsoft.com/office/drawing/2014/main" id="{18BB15F5-C6F8-3C4E-BDC3-0DB3AA7F1C52}"/>
                    </a:ext>
                  </a:extLst>
                </p:cNvPr>
                <p:cNvSpPr/>
                <p:nvPr/>
              </p:nvSpPr>
              <p:spPr>
                <a:xfrm>
                  <a:off x="2484120" y="4364992"/>
                  <a:ext cx="2142026"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Performance</a:t>
                  </a:r>
                </a:p>
              </p:txBody>
            </p:sp>
            <p:sp>
              <p:nvSpPr>
                <p:cNvPr id="8" name="Rectangle 7">
                  <a:extLst>
                    <a:ext uri="{FF2B5EF4-FFF2-40B4-BE49-F238E27FC236}">
                      <a16:creationId xmlns:a16="http://schemas.microsoft.com/office/drawing/2014/main" id="{FBB1185E-9FB8-B042-99C3-0C52F3269B61}"/>
                    </a:ext>
                  </a:extLst>
                </p:cNvPr>
                <p:cNvSpPr/>
                <p:nvPr/>
              </p:nvSpPr>
              <p:spPr>
                <a:xfrm>
                  <a:off x="3010011" y="3304881"/>
                  <a:ext cx="3479904"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Disruptive</a:t>
                  </a:r>
                </a:p>
              </p:txBody>
            </p:sp>
            <p:sp>
              <p:nvSpPr>
                <p:cNvPr id="9" name="Rectangle 8">
                  <a:extLst>
                    <a:ext uri="{FF2B5EF4-FFF2-40B4-BE49-F238E27FC236}">
                      <a16:creationId xmlns:a16="http://schemas.microsoft.com/office/drawing/2014/main" id="{D76D18A8-B487-1149-A8C6-FD08AE851FEC}"/>
                    </a:ext>
                  </a:extLst>
                </p:cNvPr>
                <p:cNvSpPr/>
                <p:nvPr/>
              </p:nvSpPr>
              <p:spPr>
                <a:xfrm>
                  <a:off x="3221967" y="2889303"/>
                  <a:ext cx="3024507"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End-to-End</a:t>
                  </a:r>
                </a:p>
              </p:txBody>
            </p:sp>
            <p:sp>
              <p:nvSpPr>
                <p:cNvPr id="10" name="Rectangle 9">
                  <a:extLst>
                    <a:ext uri="{FF2B5EF4-FFF2-40B4-BE49-F238E27FC236}">
                      <a16:creationId xmlns:a16="http://schemas.microsoft.com/office/drawing/2014/main" id="{A54B151C-D526-4A4B-9C13-7FAC44AAB2BE}"/>
                    </a:ext>
                  </a:extLst>
                </p:cNvPr>
                <p:cNvSpPr/>
                <p:nvPr/>
              </p:nvSpPr>
              <p:spPr>
                <a:xfrm>
                  <a:off x="2834887" y="3725287"/>
                  <a:ext cx="3896942"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Cross Browser</a:t>
                  </a:r>
                </a:p>
              </p:txBody>
            </p:sp>
            <p:sp>
              <p:nvSpPr>
                <p:cNvPr id="11" name="Rectangle 10">
                  <a:extLst>
                    <a:ext uri="{FF2B5EF4-FFF2-40B4-BE49-F238E27FC236}">
                      <a16:creationId xmlns:a16="http://schemas.microsoft.com/office/drawing/2014/main" id="{E7353D58-C784-284A-BE3C-CD90D0984D31}"/>
                    </a:ext>
                  </a:extLst>
                </p:cNvPr>
                <p:cNvSpPr/>
                <p:nvPr/>
              </p:nvSpPr>
              <p:spPr>
                <a:xfrm>
                  <a:off x="4056652" y="1511629"/>
                  <a:ext cx="1355551" cy="590931"/>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Production Smoke</a:t>
                  </a:r>
                </a:p>
              </p:txBody>
            </p:sp>
            <p:sp>
              <p:nvSpPr>
                <p:cNvPr id="12" name="Rectangle 11">
                  <a:extLst>
                    <a:ext uri="{FF2B5EF4-FFF2-40B4-BE49-F238E27FC236}">
                      <a16:creationId xmlns:a16="http://schemas.microsoft.com/office/drawing/2014/main" id="{3731C7EB-A696-6B45-9BA4-9EF1652432CE}"/>
                    </a:ext>
                  </a:extLst>
                </p:cNvPr>
                <p:cNvSpPr/>
                <p:nvPr/>
              </p:nvSpPr>
              <p:spPr>
                <a:xfrm rot="18288190">
                  <a:off x="-301172" y="4841308"/>
                  <a:ext cx="2663519" cy="34163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Regression &amp; Mutation</a:t>
                  </a:r>
                </a:p>
              </p:txBody>
            </p:sp>
            <p:sp>
              <p:nvSpPr>
                <p:cNvPr id="15" name="TextBox 14">
                  <a:extLst>
                    <a:ext uri="{FF2B5EF4-FFF2-40B4-BE49-F238E27FC236}">
                      <a16:creationId xmlns:a16="http://schemas.microsoft.com/office/drawing/2014/main" id="{5730FF44-3707-D540-8B06-4535FB92E543}"/>
                    </a:ext>
                  </a:extLst>
                </p:cNvPr>
                <p:cNvSpPr txBox="1"/>
                <p:nvPr/>
              </p:nvSpPr>
              <p:spPr>
                <a:xfrm rot="18231907">
                  <a:off x="1558893" y="3028292"/>
                  <a:ext cx="1728563" cy="646331"/>
                </a:xfrm>
                <a:prstGeom prst="rect">
                  <a:avLst/>
                </a:prstGeom>
                <a:noFill/>
              </p:spPr>
              <p:txBody>
                <a:bodyPr wrap="square" rtlCol="0">
                  <a:spAutoFit/>
                </a:bodyPr>
                <a:lstStyle/>
                <a:p>
                  <a:pPr algn="ctr">
                    <a:lnSpc>
                      <a:spcPct val="90000"/>
                    </a:lnSpc>
                    <a:spcBef>
                      <a:spcPts val="1200"/>
                    </a:spcBef>
                  </a:pPr>
                  <a:r>
                    <a:rPr lang="en-US" sz="2000">
                      <a:solidFill>
                        <a:schemeClr val="tx2"/>
                      </a:solidFill>
                    </a:rPr>
                    <a:t>-Prod-</a:t>
                  </a:r>
                  <a:br>
                    <a:rPr lang="en-US" sz="2000">
                      <a:solidFill>
                        <a:schemeClr val="tx2"/>
                      </a:solidFill>
                    </a:rPr>
                  </a:br>
                  <a:r>
                    <a:rPr lang="en-US" sz="2000">
                      <a:solidFill>
                        <a:schemeClr val="tx2"/>
                      </a:solidFill>
                    </a:rPr>
                    <a:t>-Readiness-</a:t>
                  </a:r>
                </a:p>
              </p:txBody>
            </p:sp>
            <p:sp>
              <p:nvSpPr>
                <p:cNvPr id="21" name="TextBox 20">
                  <a:extLst>
                    <a:ext uri="{FF2B5EF4-FFF2-40B4-BE49-F238E27FC236}">
                      <a16:creationId xmlns:a16="http://schemas.microsoft.com/office/drawing/2014/main" id="{D4C31A65-2FA1-EE49-8EA1-D2C799113D66}"/>
                    </a:ext>
                  </a:extLst>
                </p:cNvPr>
                <p:cNvSpPr txBox="1"/>
                <p:nvPr/>
              </p:nvSpPr>
              <p:spPr>
                <a:xfrm rot="18179903">
                  <a:off x="180453" y="4827604"/>
                  <a:ext cx="2657715" cy="374131"/>
                </a:xfrm>
                <a:prstGeom prst="rect">
                  <a:avLst/>
                </a:prstGeom>
                <a:noFill/>
              </p:spPr>
              <p:txBody>
                <a:bodyPr wrap="square" rtlCol="0">
                  <a:spAutoFit/>
                </a:bodyPr>
                <a:lstStyle/>
                <a:p>
                  <a:pPr algn="l">
                    <a:lnSpc>
                      <a:spcPct val="90000"/>
                    </a:lnSpc>
                    <a:spcBef>
                      <a:spcPts val="1200"/>
                    </a:spcBef>
                  </a:pPr>
                  <a:r>
                    <a:rPr lang="en-US" sz="2000">
                      <a:solidFill>
                        <a:schemeClr val="tx2"/>
                      </a:solidFill>
                    </a:rPr>
                    <a:t>-----Every Build-----</a:t>
                  </a:r>
                </a:p>
              </p:txBody>
            </p:sp>
            <p:sp>
              <p:nvSpPr>
                <p:cNvPr id="27" name="TextBox 26">
                  <a:extLst>
                    <a:ext uri="{FF2B5EF4-FFF2-40B4-BE49-F238E27FC236}">
                      <a16:creationId xmlns:a16="http://schemas.microsoft.com/office/drawing/2014/main" id="{7093EE52-C653-3A42-BA59-4A74F5B46AFF}"/>
                    </a:ext>
                  </a:extLst>
                </p:cNvPr>
                <p:cNvSpPr txBox="1"/>
                <p:nvPr/>
              </p:nvSpPr>
              <p:spPr>
                <a:xfrm rot="21540000">
                  <a:off x="3711292" y="2261132"/>
                  <a:ext cx="2093271" cy="369332"/>
                </a:xfrm>
                <a:prstGeom prst="rect">
                  <a:avLst/>
                </a:prstGeom>
                <a:noFill/>
              </p:spPr>
              <p:txBody>
                <a:bodyPr wrap="square" rtlCol="0">
                  <a:spAutoFit/>
                </a:bodyPr>
                <a:lstStyle/>
                <a:p>
                  <a:pPr algn="l">
                    <a:lnSpc>
                      <a:spcPct val="90000"/>
                    </a:lnSpc>
                    <a:spcBef>
                      <a:spcPts val="1200"/>
                    </a:spcBef>
                  </a:pPr>
                  <a:r>
                    <a:rPr lang="en-US" sz="2000">
                      <a:solidFill>
                        <a:schemeClr val="tx2"/>
                      </a:solidFill>
                    </a:rPr>
                    <a:t>---Deployment---</a:t>
                  </a:r>
                </a:p>
              </p:txBody>
            </p:sp>
            <p:sp>
              <p:nvSpPr>
                <p:cNvPr id="30" name="TextBox 29">
                  <a:extLst>
                    <a:ext uri="{FF2B5EF4-FFF2-40B4-BE49-F238E27FC236}">
                      <a16:creationId xmlns:a16="http://schemas.microsoft.com/office/drawing/2014/main" id="{5D9FA70D-DAE6-D542-BDF9-4CB6E2749D23}"/>
                    </a:ext>
                  </a:extLst>
                </p:cNvPr>
                <p:cNvSpPr txBox="1"/>
                <p:nvPr/>
              </p:nvSpPr>
              <p:spPr>
                <a:xfrm rot="18315507">
                  <a:off x="-416726" y="4521958"/>
                  <a:ext cx="2399765" cy="369332"/>
                </a:xfrm>
                <a:prstGeom prst="rect">
                  <a:avLst/>
                </a:prstGeom>
                <a:noFill/>
              </p:spPr>
              <p:txBody>
                <a:bodyPr wrap="square" rtlCol="0">
                  <a:spAutoFit/>
                </a:bodyPr>
                <a:lstStyle/>
                <a:p>
                  <a:pPr algn="l">
                    <a:lnSpc>
                      <a:spcPct val="90000"/>
                    </a:lnSpc>
                    <a:spcBef>
                      <a:spcPts val="1200"/>
                    </a:spcBef>
                  </a:pPr>
                  <a:r>
                    <a:rPr lang="en-US" sz="2000">
                      <a:solidFill>
                        <a:schemeClr val="tx2"/>
                      </a:solidFill>
                    </a:rPr>
                    <a:t>-------Nightly-------</a:t>
                  </a:r>
                </a:p>
              </p:txBody>
            </p:sp>
          </p:grpSp>
        </p:grpSp>
        <p:sp>
          <p:nvSpPr>
            <p:cNvPr id="32" name="Rectangle 31">
              <a:extLst>
                <a:ext uri="{FF2B5EF4-FFF2-40B4-BE49-F238E27FC236}">
                  <a16:creationId xmlns:a16="http://schemas.microsoft.com/office/drawing/2014/main" id="{18BB15F5-C6F8-3C4E-BDC3-0DB3AA7F1C52}"/>
                </a:ext>
              </a:extLst>
            </p:cNvPr>
            <p:cNvSpPr/>
            <p:nvPr/>
          </p:nvSpPr>
          <p:spPr>
            <a:xfrm>
              <a:off x="4809026" y="4384374"/>
              <a:ext cx="2194669" cy="341632"/>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a:solidFill>
                    <a:schemeClr val="tx1">
                      <a:lumMod val="65000"/>
                      <a:lumOff val="35000"/>
                    </a:schemeClr>
                  </a:solidFill>
                </a:rPr>
                <a:t>Vulnerability</a:t>
              </a:r>
            </a:p>
          </p:txBody>
        </p:sp>
      </p:grpSp>
    </p:spTree>
    <p:extLst>
      <p:ext uri="{BB962C8B-B14F-4D97-AF65-F5344CB8AC3E}">
        <p14:creationId xmlns:p14="http://schemas.microsoft.com/office/powerpoint/2010/main" val="376956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124" descr="A picture containing set, computer, sitting, monitor&#10;&#10;Description automatically generated">
            <a:extLst>
              <a:ext uri="{FF2B5EF4-FFF2-40B4-BE49-F238E27FC236}">
                <a16:creationId xmlns:a16="http://schemas.microsoft.com/office/drawing/2014/main" id="{6D1611D4-5337-2B48-95B2-79D20E92B7D0}"/>
              </a:ext>
            </a:extLst>
          </p:cNvPr>
          <p:cNvPicPr>
            <a:picLocks noChangeAspect="1"/>
          </p:cNvPicPr>
          <p:nvPr/>
        </p:nvPicPr>
        <p:blipFill rotWithShape="1">
          <a:blip r:embed="rId3"/>
          <a:srcRect t="10535" b="64983"/>
          <a:stretch/>
        </p:blipFill>
        <p:spPr>
          <a:xfrm>
            <a:off x="-963616" y="6342158"/>
            <a:ext cx="13920505" cy="1514952"/>
          </a:xfrm>
          <a:prstGeom prst="rect">
            <a:avLst/>
          </a:prstGeom>
        </p:spPr>
      </p:pic>
      <p:sp>
        <p:nvSpPr>
          <p:cNvPr id="3" name="Title 2">
            <a:extLst>
              <a:ext uri="{FF2B5EF4-FFF2-40B4-BE49-F238E27FC236}">
                <a16:creationId xmlns:a16="http://schemas.microsoft.com/office/drawing/2014/main" id="{10028B6B-B4A4-174F-BF26-A4C300348DEF}"/>
              </a:ext>
            </a:extLst>
          </p:cNvPr>
          <p:cNvSpPr>
            <a:spLocks noGrp="1"/>
          </p:cNvSpPr>
          <p:nvPr>
            <p:ph type="title"/>
          </p:nvPr>
        </p:nvSpPr>
        <p:spPr/>
        <p:txBody>
          <a:bodyPr/>
          <a:lstStyle/>
          <a:p>
            <a:r>
              <a:rPr lang="en-US">
                <a:solidFill>
                  <a:schemeClr val="tx1"/>
                </a:solidFill>
              </a:rPr>
              <a:t>Quality Assurance Process – starting</a:t>
            </a:r>
            <a:br>
              <a:rPr lang="en-US">
                <a:solidFill>
                  <a:schemeClr val="tx1"/>
                </a:solidFill>
              </a:rPr>
            </a:br>
            <a:r>
              <a:rPr lang="en-US">
                <a:solidFill>
                  <a:schemeClr val="tx1"/>
                </a:solidFill>
                <a:cs typeface="Arial"/>
              </a:rPr>
              <a:t>point</a:t>
            </a:r>
          </a:p>
        </p:txBody>
      </p:sp>
      <p:sp>
        <p:nvSpPr>
          <p:cNvPr id="5" name="Rectangle 4">
            <a:extLst>
              <a:ext uri="{FF2B5EF4-FFF2-40B4-BE49-F238E27FC236}">
                <a16:creationId xmlns:a16="http://schemas.microsoft.com/office/drawing/2014/main" id="{DFD9D19C-6E24-E34D-A5EF-3685E6D70206}"/>
              </a:ext>
            </a:extLst>
          </p:cNvPr>
          <p:cNvSpPr/>
          <p:nvPr/>
        </p:nvSpPr>
        <p:spPr>
          <a:xfrm>
            <a:off x="152400" y="2194560"/>
            <a:ext cx="3886200"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6" name="Rectangle 5">
            <a:extLst>
              <a:ext uri="{FF2B5EF4-FFF2-40B4-BE49-F238E27FC236}">
                <a16:creationId xmlns:a16="http://schemas.microsoft.com/office/drawing/2014/main" id="{D83F69BA-2C4F-B343-BCB7-EDD61B7EC2B1}"/>
              </a:ext>
            </a:extLst>
          </p:cNvPr>
          <p:cNvSpPr/>
          <p:nvPr/>
        </p:nvSpPr>
        <p:spPr>
          <a:xfrm>
            <a:off x="4130040" y="2218420"/>
            <a:ext cx="3714453"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7" name="Rectangle 6">
            <a:extLst>
              <a:ext uri="{FF2B5EF4-FFF2-40B4-BE49-F238E27FC236}">
                <a16:creationId xmlns:a16="http://schemas.microsoft.com/office/drawing/2014/main" id="{48CA57BB-956C-1C42-AF64-7CCF0341D639}"/>
              </a:ext>
            </a:extLst>
          </p:cNvPr>
          <p:cNvSpPr/>
          <p:nvPr/>
        </p:nvSpPr>
        <p:spPr>
          <a:xfrm>
            <a:off x="8087214" y="2201008"/>
            <a:ext cx="1894986"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8" name="Rectangle 7">
            <a:extLst>
              <a:ext uri="{FF2B5EF4-FFF2-40B4-BE49-F238E27FC236}">
                <a16:creationId xmlns:a16="http://schemas.microsoft.com/office/drawing/2014/main" id="{07451C9E-ADCD-6947-962A-25E75A2EFF9E}"/>
              </a:ext>
            </a:extLst>
          </p:cNvPr>
          <p:cNvSpPr/>
          <p:nvPr/>
        </p:nvSpPr>
        <p:spPr>
          <a:xfrm>
            <a:off x="10098893" y="2167308"/>
            <a:ext cx="1989964"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cxnSp>
        <p:nvCxnSpPr>
          <p:cNvPr id="11" name="Straight Connector 10">
            <a:extLst>
              <a:ext uri="{FF2B5EF4-FFF2-40B4-BE49-F238E27FC236}">
                <a16:creationId xmlns:a16="http://schemas.microsoft.com/office/drawing/2014/main" id="{A85A7A2D-1205-2942-B979-A9256BFEB4A8}"/>
              </a:ext>
            </a:extLst>
          </p:cNvPr>
          <p:cNvCxnSpPr>
            <a:cxnSpLocks/>
          </p:cNvCxnSpPr>
          <p:nvPr/>
        </p:nvCxnSpPr>
        <p:spPr>
          <a:xfrm>
            <a:off x="2072642" y="2194560"/>
            <a:ext cx="16467" cy="38404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385D7278-35C0-6F48-9FB4-91583C33086C}"/>
              </a:ext>
            </a:extLst>
          </p:cNvPr>
          <p:cNvSpPr/>
          <p:nvPr/>
        </p:nvSpPr>
        <p:spPr>
          <a:xfrm>
            <a:off x="320919" y="3108960"/>
            <a:ext cx="1638301" cy="16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13" name="Oval 12">
            <a:extLst>
              <a:ext uri="{FF2B5EF4-FFF2-40B4-BE49-F238E27FC236}">
                <a16:creationId xmlns:a16="http://schemas.microsoft.com/office/drawing/2014/main" id="{5EC99B46-3123-614C-BF8C-DB725CB965D1}"/>
              </a:ext>
            </a:extLst>
          </p:cNvPr>
          <p:cNvSpPr/>
          <p:nvPr/>
        </p:nvSpPr>
        <p:spPr>
          <a:xfrm>
            <a:off x="2273102" y="3108960"/>
            <a:ext cx="1638301" cy="16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14" name="Oval 13">
            <a:extLst>
              <a:ext uri="{FF2B5EF4-FFF2-40B4-BE49-F238E27FC236}">
                <a16:creationId xmlns:a16="http://schemas.microsoft.com/office/drawing/2014/main" id="{922415CA-F11D-E142-8569-62E39B935946}"/>
              </a:ext>
            </a:extLst>
          </p:cNvPr>
          <p:cNvSpPr/>
          <p:nvPr/>
        </p:nvSpPr>
        <p:spPr>
          <a:xfrm>
            <a:off x="4210569" y="3108960"/>
            <a:ext cx="1638301" cy="16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15" name="Oval 14">
            <a:extLst>
              <a:ext uri="{FF2B5EF4-FFF2-40B4-BE49-F238E27FC236}">
                <a16:creationId xmlns:a16="http://schemas.microsoft.com/office/drawing/2014/main" id="{414AC219-CD74-7445-9416-CE1DE182DD39}"/>
              </a:ext>
            </a:extLst>
          </p:cNvPr>
          <p:cNvSpPr/>
          <p:nvPr/>
        </p:nvSpPr>
        <p:spPr>
          <a:xfrm>
            <a:off x="8215556" y="3099816"/>
            <a:ext cx="1638301" cy="16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17" name="TextBox 16">
            <a:extLst>
              <a:ext uri="{FF2B5EF4-FFF2-40B4-BE49-F238E27FC236}">
                <a16:creationId xmlns:a16="http://schemas.microsoft.com/office/drawing/2014/main" id="{77E1C246-5055-ED41-AD74-57F40D4B548E}"/>
              </a:ext>
            </a:extLst>
          </p:cNvPr>
          <p:cNvSpPr txBox="1"/>
          <p:nvPr/>
        </p:nvSpPr>
        <p:spPr>
          <a:xfrm>
            <a:off x="284183" y="2236708"/>
            <a:ext cx="1696298"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Development</a:t>
            </a:r>
          </a:p>
        </p:txBody>
      </p:sp>
      <p:sp>
        <p:nvSpPr>
          <p:cNvPr id="18" name="TextBox 17">
            <a:extLst>
              <a:ext uri="{FF2B5EF4-FFF2-40B4-BE49-F238E27FC236}">
                <a16:creationId xmlns:a16="http://schemas.microsoft.com/office/drawing/2014/main" id="{4895AFBC-FE26-B948-9DC2-3BB32E76A037}"/>
              </a:ext>
            </a:extLst>
          </p:cNvPr>
          <p:cNvSpPr txBox="1"/>
          <p:nvPr/>
        </p:nvSpPr>
        <p:spPr>
          <a:xfrm>
            <a:off x="2138171" y="2259568"/>
            <a:ext cx="1896673"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Review Swarm</a:t>
            </a:r>
          </a:p>
        </p:txBody>
      </p:sp>
      <p:sp>
        <p:nvSpPr>
          <p:cNvPr id="19" name="TextBox 18">
            <a:extLst>
              <a:ext uri="{FF2B5EF4-FFF2-40B4-BE49-F238E27FC236}">
                <a16:creationId xmlns:a16="http://schemas.microsoft.com/office/drawing/2014/main" id="{94F924D4-1F81-6D43-8708-A5B19C8993E1}"/>
              </a:ext>
            </a:extLst>
          </p:cNvPr>
          <p:cNvSpPr txBox="1"/>
          <p:nvPr/>
        </p:nvSpPr>
        <p:spPr>
          <a:xfrm>
            <a:off x="4194425" y="2290786"/>
            <a:ext cx="1712328"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Code Review</a:t>
            </a:r>
          </a:p>
        </p:txBody>
      </p:sp>
      <p:sp>
        <p:nvSpPr>
          <p:cNvPr id="20" name="TextBox 19">
            <a:extLst>
              <a:ext uri="{FF2B5EF4-FFF2-40B4-BE49-F238E27FC236}">
                <a16:creationId xmlns:a16="http://schemas.microsoft.com/office/drawing/2014/main" id="{BF58B945-AD43-DD49-86EE-34053651EB1A}"/>
              </a:ext>
            </a:extLst>
          </p:cNvPr>
          <p:cNvSpPr txBox="1"/>
          <p:nvPr/>
        </p:nvSpPr>
        <p:spPr>
          <a:xfrm>
            <a:off x="8277231" y="2285214"/>
            <a:ext cx="1481496" cy="646331"/>
          </a:xfrm>
          <a:prstGeom prst="rect">
            <a:avLst/>
          </a:prstGeom>
          <a:noFill/>
        </p:spPr>
        <p:txBody>
          <a:bodyPr wrap="none" rtlCol="0">
            <a:spAutoFit/>
          </a:bodyPr>
          <a:lstStyle/>
          <a:p>
            <a:pPr algn="ctr">
              <a:lnSpc>
                <a:spcPct val="90000"/>
              </a:lnSpc>
              <a:spcBef>
                <a:spcPts val="1200"/>
              </a:spcBef>
            </a:pPr>
            <a:r>
              <a:rPr lang="en-US" sz="2000">
                <a:solidFill>
                  <a:schemeClr val="tx2"/>
                </a:solidFill>
              </a:rPr>
              <a:t>Production </a:t>
            </a:r>
            <a:br>
              <a:rPr lang="en-US" sz="2000">
                <a:solidFill>
                  <a:schemeClr val="tx2"/>
                </a:solidFill>
              </a:rPr>
            </a:br>
            <a:r>
              <a:rPr lang="en-US" sz="2000">
                <a:solidFill>
                  <a:schemeClr val="tx2"/>
                </a:solidFill>
              </a:rPr>
              <a:t>Readiness</a:t>
            </a:r>
          </a:p>
        </p:txBody>
      </p:sp>
      <p:sp>
        <p:nvSpPr>
          <p:cNvPr id="21" name="TextBox 20">
            <a:extLst>
              <a:ext uri="{FF2B5EF4-FFF2-40B4-BE49-F238E27FC236}">
                <a16:creationId xmlns:a16="http://schemas.microsoft.com/office/drawing/2014/main" id="{6792BD0B-5913-CE4C-B6E2-2BF07A78254B}"/>
              </a:ext>
            </a:extLst>
          </p:cNvPr>
          <p:cNvSpPr txBox="1"/>
          <p:nvPr/>
        </p:nvSpPr>
        <p:spPr>
          <a:xfrm>
            <a:off x="10182048" y="2276070"/>
            <a:ext cx="1553630"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Deployment</a:t>
            </a:r>
          </a:p>
        </p:txBody>
      </p:sp>
      <p:sp>
        <p:nvSpPr>
          <p:cNvPr id="22" name="TextBox 21">
            <a:extLst>
              <a:ext uri="{FF2B5EF4-FFF2-40B4-BE49-F238E27FC236}">
                <a16:creationId xmlns:a16="http://schemas.microsoft.com/office/drawing/2014/main" id="{03472A81-F53C-1D40-9C01-F07AF195F0AA}"/>
              </a:ext>
            </a:extLst>
          </p:cNvPr>
          <p:cNvSpPr txBox="1"/>
          <p:nvPr/>
        </p:nvSpPr>
        <p:spPr>
          <a:xfrm>
            <a:off x="743987" y="6088618"/>
            <a:ext cx="2614883"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Engineer’s Local Dev</a:t>
            </a:r>
          </a:p>
        </p:txBody>
      </p:sp>
      <p:sp>
        <p:nvSpPr>
          <p:cNvPr id="23" name="TextBox 22">
            <a:extLst>
              <a:ext uri="{FF2B5EF4-FFF2-40B4-BE49-F238E27FC236}">
                <a16:creationId xmlns:a16="http://schemas.microsoft.com/office/drawing/2014/main" id="{1CC7DEBB-96C6-9F4D-8794-D433AC2FF13C}"/>
              </a:ext>
            </a:extLst>
          </p:cNvPr>
          <p:cNvSpPr txBox="1"/>
          <p:nvPr/>
        </p:nvSpPr>
        <p:spPr>
          <a:xfrm>
            <a:off x="4893492" y="6092027"/>
            <a:ext cx="2155142"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Shared Dev. Env.</a:t>
            </a:r>
          </a:p>
        </p:txBody>
      </p:sp>
      <p:sp>
        <p:nvSpPr>
          <p:cNvPr id="27" name="Oval 26">
            <a:extLst>
              <a:ext uri="{FF2B5EF4-FFF2-40B4-BE49-F238E27FC236}">
                <a16:creationId xmlns:a16="http://schemas.microsoft.com/office/drawing/2014/main" id="{BC238ADE-B43A-8C4B-8425-28AA35F061ED}"/>
              </a:ext>
            </a:extLst>
          </p:cNvPr>
          <p:cNvSpPr/>
          <p:nvPr/>
        </p:nvSpPr>
        <p:spPr>
          <a:xfrm>
            <a:off x="6103619" y="3108960"/>
            <a:ext cx="1638301" cy="16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24" name="TextBox 23">
            <a:extLst>
              <a:ext uri="{FF2B5EF4-FFF2-40B4-BE49-F238E27FC236}">
                <a16:creationId xmlns:a16="http://schemas.microsoft.com/office/drawing/2014/main" id="{C697C0F1-7060-0D4D-BCB6-C59583193833}"/>
              </a:ext>
            </a:extLst>
          </p:cNvPr>
          <p:cNvSpPr txBox="1"/>
          <p:nvPr/>
        </p:nvSpPr>
        <p:spPr>
          <a:xfrm>
            <a:off x="8062809" y="6073477"/>
            <a:ext cx="1933734"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Shared Dev/PA</a:t>
            </a:r>
          </a:p>
        </p:txBody>
      </p:sp>
      <p:sp>
        <p:nvSpPr>
          <p:cNvPr id="25" name="TextBox 24">
            <a:extLst>
              <a:ext uri="{FF2B5EF4-FFF2-40B4-BE49-F238E27FC236}">
                <a16:creationId xmlns:a16="http://schemas.microsoft.com/office/drawing/2014/main" id="{7DBF928E-1967-F642-87B8-2926B3832420}"/>
              </a:ext>
            </a:extLst>
          </p:cNvPr>
          <p:cNvSpPr txBox="1"/>
          <p:nvPr/>
        </p:nvSpPr>
        <p:spPr>
          <a:xfrm>
            <a:off x="10388393" y="6049936"/>
            <a:ext cx="1410964"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Production</a:t>
            </a:r>
          </a:p>
        </p:txBody>
      </p:sp>
      <p:cxnSp>
        <p:nvCxnSpPr>
          <p:cNvPr id="30" name="Straight Connector 29">
            <a:extLst>
              <a:ext uri="{FF2B5EF4-FFF2-40B4-BE49-F238E27FC236}">
                <a16:creationId xmlns:a16="http://schemas.microsoft.com/office/drawing/2014/main" id="{1A696AE0-3ED6-7346-8155-92FB28EECB9B}"/>
              </a:ext>
            </a:extLst>
          </p:cNvPr>
          <p:cNvCxnSpPr>
            <a:cxnSpLocks/>
          </p:cNvCxnSpPr>
          <p:nvPr/>
        </p:nvCxnSpPr>
        <p:spPr>
          <a:xfrm>
            <a:off x="5951219" y="2201008"/>
            <a:ext cx="0" cy="38340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5DB69E7-B4AB-EF48-98BD-F2C8A4EBE05E}"/>
              </a:ext>
            </a:extLst>
          </p:cNvPr>
          <p:cNvSpPr txBox="1"/>
          <p:nvPr/>
        </p:nvSpPr>
        <p:spPr>
          <a:xfrm>
            <a:off x="6160380" y="2285214"/>
            <a:ext cx="1578219" cy="646331"/>
          </a:xfrm>
          <a:prstGeom prst="rect">
            <a:avLst/>
          </a:prstGeom>
          <a:noFill/>
        </p:spPr>
        <p:txBody>
          <a:bodyPr wrap="square" rtlCol="0">
            <a:spAutoFit/>
          </a:bodyPr>
          <a:lstStyle/>
          <a:p>
            <a:pPr algn="ctr">
              <a:lnSpc>
                <a:spcPct val="90000"/>
              </a:lnSpc>
              <a:spcBef>
                <a:spcPts val="1200"/>
              </a:spcBef>
            </a:pPr>
            <a:r>
              <a:rPr lang="en-US" sz="2000">
                <a:solidFill>
                  <a:schemeClr val="tx2"/>
                </a:solidFill>
              </a:rPr>
              <a:t>Acceptance Review</a:t>
            </a:r>
          </a:p>
        </p:txBody>
      </p:sp>
      <p:grpSp>
        <p:nvGrpSpPr>
          <p:cNvPr id="43" name="Group 42">
            <a:extLst>
              <a:ext uri="{FF2B5EF4-FFF2-40B4-BE49-F238E27FC236}">
                <a16:creationId xmlns:a16="http://schemas.microsoft.com/office/drawing/2014/main" id="{4CA98345-52AB-4E44-BF98-8EA2BC779A87}"/>
              </a:ext>
            </a:extLst>
          </p:cNvPr>
          <p:cNvGrpSpPr/>
          <p:nvPr/>
        </p:nvGrpSpPr>
        <p:grpSpPr>
          <a:xfrm>
            <a:off x="757783" y="3716302"/>
            <a:ext cx="777239" cy="324594"/>
            <a:chOff x="-1159735" y="3657600"/>
            <a:chExt cx="777239" cy="324594"/>
          </a:xfrm>
        </p:grpSpPr>
        <p:sp>
          <p:nvSpPr>
            <p:cNvPr id="32" name="Oval 31">
              <a:extLst>
                <a:ext uri="{FF2B5EF4-FFF2-40B4-BE49-F238E27FC236}">
                  <a16:creationId xmlns:a16="http://schemas.microsoft.com/office/drawing/2014/main" id="{61DDF5B0-9D40-E740-BC46-75C4A1F172F0}"/>
                </a:ext>
              </a:extLst>
            </p:cNvPr>
            <p:cNvSpPr/>
            <p:nvPr/>
          </p:nvSpPr>
          <p:spPr>
            <a:xfrm>
              <a:off x="-1159735"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33" name="Oval 32">
              <a:extLst>
                <a:ext uri="{FF2B5EF4-FFF2-40B4-BE49-F238E27FC236}">
                  <a16:creationId xmlns:a16="http://schemas.microsoft.com/office/drawing/2014/main" id="{57EF3B4C-F9DA-A944-9F9C-20F5AADCEA3A}"/>
                </a:ext>
              </a:extLst>
            </p:cNvPr>
            <p:cNvSpPr/>
            <p:nvPr/>
          </p:nvSpPr>
          <p:spPr>
            <a:xfrm>
              <a:off x="-702536"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35" name="Straight Connector 34">
              <a:extLst>
                <a:ext uri="{FF2B5EF4-FFF2-40B4-BE49-F238E27FC236}">
                  <a16:creationId xmlns:a16="http://schemas.microsoft.com/office/drawing/2014/main" id="{BEAC437F-74CF-F045-8C36-E34806F36D2C}"/>
                </a:ext>
              </a:extLst>
            </p:cNvPr>
            <p:cNvCxnSpPr>
              <a:stCxn id="32" idx="6"/>
              <a:endCxn id="32" idx="6"/>
            </p:cNvCxnSpPr>
            <p:nvPr/>
          </p:nvCxnSpPr>
          <p:spPr>
            <a:xfrm>
              <a:off x="-839695" y="3819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9470AE6-288E-6547-95EF-C7DBE5BB1426}"/>
                </a:ext>
              </a:extLst>
            </p:cNvPr>
            <p:cNvCxnSpPr>
              <a:cxnSpLocks/>
              <a:stCxn id="32" idx="6"/>
              <a:endCxn id="33" idx="2"/>
            </p:cNvCxnSpPr>
            <p:nvPr/>
          </p:nvCxnSpPr>
          <p:spPr>
            <a:xfrm>
              <a:off x="-839695" y="3819897"/>
              <a:ext cx="137159" cy="0"/>
            </a:xfrm>
            <a:prstGeom prst="line">
              <a:avLst/>
            </a:prstGeom>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44" name="Group 43">
            <a:extLst>
              <a:ext uri="{FF2B5EF4-FFF2-40B4-BE49-F238E27FC236}">
                <a16:creationId xmlns:a16="http://schemas.microsoft.com/office/drawing/2014/main" id="{1108CECD-DADD-FA45-951F-01E6A998F8D0}"/>
              </a:ext>
            </a:extLst>
          </p:cNvPr>
          <p:cNvGrpSpPr/>
          <p:nvPr/>
        </p:nvGrpSpPr>
        <p:grpSpPr>
          <a:xfrm>
            <a:off x="2716257" y="3703320"/>
            <a:ext cx="777239" cy="324594"/>
            <a:chOff x="-1159735" y="3657600"/>
            <a:chExt cx="777239" cy="324594"/>
          </a:xfrm>
        </p:grpSpPr>
        <p:sp>
          <p:nvSpPr>
            <p:cNvPr id="45" name="Oval 44">
              <a:extLst>
                <a:ext uri="{FF2B5EF4-FFF2-40B4-BE49-F238E27FC236}">
                  <a16:creationId xmlns:a16="http://schemas.microsoft.com/office/drawing/2014/main" id="{B0068DA4-4CD2-CE40-8D68-0D0AB4CF041F}"/>
                </a:ext>
              </a:extLst>
            </p:cNvPr>
            <p:cNvSpPr/>
            <p:nvPr/>
          </p:nvSpPr>
          <p:spPr>
            <a:xfrm>
              <a:off x="-1159735"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46" name="Oval 45">
              <a:extLst>
                <a:ext uri="{FF2B5EF4-FFF2-40B4-BE49-F238E27FC236}">
                  <a16:creationId xmlns:a16="http://schemas.microsoft.com/office/drawing/2014/main" id="{22692B5E-BE8F-7D47-A8A9-0FA624F1D356}"/>
                </a:ext>
              </a:extLst>
            </p:cNvPr>
            <p:cNvSpPr/>
            <p:nvPr/>
          </p:nvSpPr>
          <p:spPr>
            <a:xfrm>
              <a:off x="-702536"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47" name="Straight Connector 46">
              <a:extLst>
                <a:ext uri="{FF2B5EF4-FFF2-40B4-BE49-F238E27FC236}">
                  <a16:creationId xmlns:a16="http://schemas.microsoft.com/office/drawing/2014/main" id="{8D527CE5-8ECA-7F4D-847A-8B48422464DC}"/>
                </a:ext>
              </a:extLst>
            </p:cNvPr>
            <p:cNvCxnSpPr>
              <a:stCxn id="45" idx="6"/>
              <a:endCxn id="45" idx="6"/>
            </p:cNvCxnSpPr>
            <p:nvPr/>
          </p:nvCxnSpPr>
          <p:spPr>
            <a:xfrm>
              <a:off x="-839695" y="3819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29C5597-7FEE-7A49-86E0-D0291C16BFDE}"/>
                </a:ext>
              </a:extLst>
            </p:cNvPr>
            <p:cNvCxnSpPr>
              <a:cxnSpLocks/>
              <a:stCxn id="45" idx="6"/>
              <a:endCxn id="46" idx="2"/>
            </p:cNvCxnSpPr>
            <p:nvPr/>
          </p:nvCxnSpPr>
          <p:spPr>
            <a:xfrm>
              <a:off x="-839695" y="3819897"/>
              <a:ext cx="137159" cy="0"/>
            </a:xfrm>
            <a:prstGeom prst="line">
              <a:avLst/>
            </a:prstGeom>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50" name="Oval 49">
            <a:extLst>
              <a:ext uri="{FF2B5EF4-FFF2-40B4-BE49-F238E27FC236}">
                <a16:creationId xmlns:a16="http://schemas.microsoft.com/office/drawing/2014/main" id="{F8BD8F22-BA4B-314E-B19B-DC7476B2986D}"/>
              </a:ext>
            </a:extLst>
          </p:cNvPr>
          <p:cNvSpPr/>
          <p:nvPr/>
        </p:nvSpPr>
        <p:spPr>
          <a:xfrm>
            <a:off x="7395665" y="665053"/>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52" name="Straight Connector 51">
            <a:extLst>
              <a:ext uri="{FF2B5EF4-FFF2-40B4-BE49-F238E27FC236}">
                <a16:creationId xmlns:a16="http://schemas.microsoft.com/office/drawing/2014/main" id="{06B1C8F9-7D42-A14C-89C6-09F35ACDB646}"/>
              </a:ext>
            </a:extLst>
          </p:cNvPr>
          <p:cNvCxnSpPr>
            <a:stCxn id="50" idx="6"/>
            <a:endCxn id="50" idx="6"/>
          </p:cNvCxnSpPr>
          <p:nvPr/>
        </p:nvCxnSpPr>
        <p:spPr>
          <a:xfrm>
            <a:off x="7715705" y="8273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56593521-697E-3A4A-ACE5-FF18083A7DEB}"/>
              </a:ext>
            </a:extLst>
          </p:cNvPr>
          <p:cNvSpPr/>
          <p:nvPr/>
        </p:nvSpPr>
        <p:spPr>
          <a:xfrm>
            <a:off x="2484120" y="3360485"/>
            <a:ext cx="1234440" cy="118872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endParaRPr lang="en-US" err="1"/>
          </a:p>
        </p:txBody>
      </p:sp>
      <p:sp>
        <p:nvSpPr>
          <p:cNvPr id="59" name="Cross 58">
            <a:extLst>
              <a:ext uri="{FF2B5EF4-FFF2-40B4-BE49-F238E27FC236}">
                <a16:creationId xmlns:a16="http://schemas.microsoft.com/office/drawing/2014/main" id="{509703B1-7EDE-1546-8459-14536747EAC0}"/>
              </a:ext>
            </a:extLst>
          </p:cNvPr>
          <p:cNvSpPr/>
          <p:nvPr/>
        </p:nvSpPr>
        <p:spPr>
          <a:xfrm>
            <a:off x="7376160" y="1078810"/>
            <a:ext cx="458230" cy="458539"/>
          </a:xfrm>
          <a:prstGeom prst="plus">
            <a:avLst/>
          </a:prstGeom>
          <a:solidFill>
            <a:srgbClr val="00548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bg1"/>
                </a:solidFill>
              </a:rPr>
              <a:t>QA</a:t>
            </a:r>
          </a:p>
        </p:txBody>
      </p:sp>
      <p:sp>
        <p:nvSpPr>
          <p:cNvPr id="60" name="Rectangle 59">
            <a:extLst>
              <a:ext uri="{FF2B5EF4-FFF2-40B4-BE49-F238E27FC236}">
                <a16:creationId xmlns:a16="http://schemas.microsoft.com/office/drawing/2014/main" id="{9ABB7E57-8A25-CB45-AB9A-8CE63F0EC1AA}"/>
              </a:ext>
            </a:extLst>
          </p:cNvPr>
          <p:cNvSpPr/>
          <p:nvPr/>
        </p:nvSpPr>
        <p:spPr>
          <a:xfrm>
            <a:off x="2802394" y="3347204"/>
            <a:ext cx="594360" cy="23083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PO</a:t>
            </a:r>
          </a:p>
        </p:txBody>
      </p:sp>
      <p:sp>
        <p:nvSpPr>
          <p:cNvPr id="61" name="Rectangle 60">
            <a:extLst>
              <a:ext uri="{FF2B5EF4-FFF2-40B4-BE49-F238E27FC236}">
                <a16:creationId xmlns:a16="http://schemas.microsoft.com/office/drawing/2014/main" id="{5479535B-9308-6342-BA07-6311F26C9391}"/>
              </a:ext>
            </a:extLst>
          </p:cNvPr>
          <p:cNvSpPr/>
          <p:nvPr/>
        </p:nvSpPr>
        <p:spPr>
          <a:xfrm>
            <a:off x="9799320" y="683568"/>
            <a:ext cx="594360" cy="23083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PO</a:t>
            </a:r>
          </a:p>
        </p:txBody>
      </p:sp>
      <p:sp>
        <p:nvSpPr>
          <p:cNvPr id="63" name="Decagon 62">
            <a:extLst>
              <a:ext uri="{FF2B5EF4-FFF2-40B4-BE49-F238E27FC236}">
                <a16:creationId xmlns:a16="http://schemas.microsoft.com/office/drawing/2014/main" id="{1B737418-9839-4D4A-BE09-3E6F58057AD8}"/>
              </a:ext>
            </a:extLst>
          </p:cNvPr>
          <p:cNvSpPr/>
          <p:nvPr/>
        </p:nvSpPr>
        <p:spPr>
          <a:xfrm>
            <a:off x="2860279" y="4125073"/>
            <a:ext cx="446761" cy="371475"/>
          </a:xfrm>
          <a:prstGeom prst="dec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dirty="0">
                <a:solidFill>
                  <a:schemeClr val="tx1"/>
                </a:solidFill>
              </a:rPr>
              <a:t>UX</a:t>
            </a:r>
          </a:p>
        </p:txBody>
      </p:sp>
      <p:sp>
        <p:nvSpPr>
          <p:cNvPr id="64" name="Decagon 63">
            <a:extLst>
              <a:ext uri="{FF2B5EF4-FFF2-40B4-BE49-F238E27FC236}">
                <a16:creationId xmlns:a16="http://schemas.microsoft.com/office/drawing/2014/main" id="{5CFBB42F-4EF6-6642-85B3-587D020D1E7B}"/>
              </a:ext>
            </a:extLst>
          </p:cNvPr>
          <p:cNvSpPr/>
          <p:nvPr/>
        </p:nvSpPr>
        <p:spPr>
          <a:xfrm>
            <a:off x="7376160" y="1640205"/>
            <a:ext cx="446761" cy="371475"/>
          </a:xfrm>
          <a:prstGeom prst="dec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tx1"/>
                </a:solidFill>
              </a:rPr>
              <a:t>UX</a:t>
            </a:r>
          </a:p>
        </p:txBody>
      </p:sp>
      <p:sp>
        <p:nvSpPr>
          <p:cNvPr id="67" name="Regular Pentagon 66">
            <a:extLst>
              <a:ext uri="{FF2B5EF4-FFF2-40B4-BE49-F238E27FC236}">
                <a16:creationId xmlns:a16="http://schemas.microsoft.com/office/drawing/2014/main" id="{2453B5F6-9D6B-6E4B-8726-ECF3348FE7F4}"/>
              </a:ext>
            </a:extLst>
          </p:cNvPr>
          <p:cNvSpPr/>
          <p:nvPr/>
        </p:nvSpPr>
        <p:spPr>
          <a:xfrm>
            <a:off x="9879566" y="931848"/>
            <a:ext cx="548640" cy="480060"/>
          </a:xfrm>
          <a:prstGeom prst="pentagon">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TL</a:t>
            </a:r>
            <a:br>
              <a:rPr lang="en-US" sz="1000"/>
            </a:br>
            <a:endParaRPr lang="en-US" sz="1000"/>
          </a:p>
        </p:txBody>
      </p:sp>
      <p:grpSp>
        <p:nvGrpSpPr>
          <p:cNvPr id="71" name="Group 70">
            <a:extLst>
              <a:ext uri="{FF2B5EF4-FFF2-40B4-BE49-F238E27FC236}">
                <a16:creationId xmlns:a16="http://schemas.microsoft.com/office/drawing/2014/main" id="{9C09C5F5-5F81-C741-8FA6-C85DEFA9FFDF}"/>
              </a:ext>
            </a:extLst>
          </p:cNvPr>
          <p:cNvGrpSpPr/>
          <p:nvPr/>
        </p:nvGrpSpPr>
        <p:grpSpPr>
          <a:xfrm>
            <a:off x="4632658" y="3749040"/>
            <a:ext cx="777239" cy="324594"/>
            <a:chOff x="-1159735" y="3657600"/>
            <a:chExt cx="777239" cy="324594"/>
          </a:xfrm>
        </p:grpSpPr>
        <p:sp>
          <p:nvSpPr>
            <p:cNvPr id="72" name="Oval 71">
              <a:extLst>
                <a:ext uri="{FF2B5EF4-FFF2-40B4-BE49-F238E27FC236}">
                  <a16:creationId xmlns:a16="http://schemas.microsoft.com/office/drawing/2014/main" id="{87000553-53F7-CC4B-9425-FB568AFC6E6B}"/>
                </a:ext>
              </a:extLst>
            </p:cNvPr>
            <p:cNvSpPr/>
            <p:nvPr/>
          </p:nvSpPr>
          <p:spPr>
            <a:xfrm>
              <a:off x="-1159735"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73" name="Oval 72">
              <a:extLst>
                <a:ext uri="{FF2B5EF4-FFF2-40B4-BE49-F238E27FC236}">
                  <a16:creationId xmlns:a16="http://schemas.microsoft.com/office/drawing/2014/main" id="{1BCBEC78-1C35-1647-B8B0-BD9D371C7853}"/>
                </a:ext>
              </a:extLst>
            </p:cNvPr>
            <p:cNvSpPr/>
            <p:nvPr/>
          </p:nvSpPr>
          <p:spPr>
            <a:xfrm>
              <a:off x="-702536"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74" name="Straight Connector 73">
              <a:extLst>
                <a:ext uri="{FF2B5EF4-FFF2-40B4-BE49-F238E27FC236}">
                  <a16:creationId xmlns:a16="http://schemas.microsoft.com/office/drawing/2014/main" id="{E7130DB5-44AF-B746-A0B6-886832B8ED68}"/>
                </a:ext>
              </a:extLst>
            </p:cNvPr>
            <p:cNvCxnSpPr>
              <a:stCxn id="72" idx="6"/>
              <a:endCxn id="72" idx="6"/>
            </p:cNvCxnSpPr>
            <p:nvPr/>
          </p:nvCxnSpPr>
          <p:spPr>
            <a:xfrm>
              <a:off x="-839695" y="3819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7A0BCDA-BFEE-5E4A-B861-F42041153BDB}"/>
                </a:ext>
              </a:extLst>
            </p:cNvPr>
            <p:cNvCxnSpPr>
              <a:cxnSpLocks/>
              <a:stCxn id="72" idx="6"/>
              <a:endCxn id="73" idx="2"/>
            </p:cNvCxnSpPr>
            <p:nvPr/>
          </p:nvCxnSpPr>
          <p:spPr>
            <a:xfrm>
              <a:off x="-839695" y="3819897"/>
              <a:ext cx="137159" cy="0"/>
            </a:xfrm>
            <a:prstGeom prst="line">
              <a:avLst/>
            </a:prstGeom>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3" name="Cross 82">
            <a:extLst>
              <a:ext uri="{FF2B5EF4-FFF2-40B4-BE49-F238E27FC236}">
                <a16:creationId xmlns:a16="http://schemas.microsoft.com/office/drawing/2014/main" id="{070CCE0B-9B6C-4A49-BE71-E45A4EF07880}"/>
              </a:ext>
            </a:extLst>
          </p:cNvPr>
          <p:cNvSpPr/>
          <p:nvPr/>
        </p:nvSpPr>
        <p:spPr>
          <a:xfrm>
            <a:off x="9049839" y="3462620"/>
            <a:ext cx="458230" cy="458539"/>
          </a:xfrm>
          <a:prstGeom prst="plus">
            <a:avLst/>
          </a:prstGeom>
          <a:solidFill>
            <a:srgbClr val="00548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bg1"/>
                </a:solidFill>
              </a:rPr>
              <a:t>QA</a:t>
            </a:r>
          </a:p>
        </p:txBody>
      </p:sp>
      <p:sp>
        <p:nvSpPr>
          <p:cNvPr id="89" name="Regular Pentagon 88">
            <a:extLst>
              <a:ext uri="{FF2B5EF4-FFF2-40B4-BE49-F238E27FC236}">
                <a16:creationId xmlns:a16="http://schemas.microsoft.com/office/drawing/2014/main" id="{6F156308-6420-B847-BB89-A4415AC15CDC}"/>
              </a:ext>
            </a:extLst>
          </p:cNvPr>
          <p:cNvSpPr/>
          <p:nvPr/>
        </p:nvSpPr>
        <p:spPr>
          <a:xfrm>
            <a:off x="8469340" y="3467543"/>
            <a:ext cx="548640" cy="480060"/>
          </a:xfrm>
          <a:prstGeom prst="pentagon">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TL</a:t>
            </a:r>
            <a:br>
              <a:rPr lang="en-US" sz="1000"/>
            </a:br>
            <a:endParaRPr lang="en-US" sz="1000"/>
          </a:p>
        </p:txBody>
      </p:sp>
      <p:sp>
        <p:nvSpPr>
          <p:cNvPr id="91" name="TextBox 90">
            <a:extLst>
              <a:ext uri="{FF2B5EF4-FFF2-40B4-BE49-F238E27FC236}">
                <a16:creationId xmlns:a16="http://schemas.microsoft.com/office/drawing/2014/main" id="{83DAD74A-EEFB-9C4D-B1EE-DEBAE3E8AC12}"/>
              </a:ext>
            </a:extLst>
          </p:cNvPr>
          <p:cNvSpPr txBox="1"/>
          <p:nvPr/>
        </p:nvSpPr>
        <p:spPr>
          <a:xfrm>
            <a:off x="410864" y="5129552"/>
            <a:ext cx="1458409" cy="757130"/>
          </a:xfrm>
          <a:prstGeom prst="rect">
            <a:avLst/>
          </a:prstGeom>
          <a:noFill/>
        </p:spPr>
        <p:txBody>
          <a:bodyPr wrap="square" rtlCol="0">
            <a:spAutoFit/>
          </a:bodyPr>
          <a:lstStyle/>
          <a:p>
            <a:pPr algn="l">
              <a:lnSpc>
                <a:spcPct val="90000"/>
              </a:lnSpc>
              <a:spcBef>
                <a:spcPts val="1200"/>
              </a:spcBef>
            </a:pPr>
            <a:r>
              <a:rPr lang="en-US" sz="1200">
                <a:solidFill>
                  <a:schemeClr val="tx2"/>
                </a:solidFill>
              </a:rPr>
              <a:t>Engineers (paired or solo) write automated tests via TDD.</a:t>
            </a:r>
          </a:p>
        </p:txBody>
      </p:sp>
      <p:sp>
        <p:nvSpPr>
          <p:cNvPr id="92" name="TextBox 91">
            <a:extLst>
              <a:ext uri="{FF2B5EF4-FFF2-40B4-BE49-F238E27FC236}">
                <a16:creationId xmlns:a16="http://schemas.microsoft.com/office/drawing/2014/main" id="{A39D8178-EDE6-F345-BEFE-9622E2EA8B66}"/>
              </a:ext>
            </a:extLst>
          </p:cNvPr>
          <p:cNvSpPr txBox="1"/>
          <p:nvPr/>
        </p:nvSpPr>
        <p:spPr>
          <a:xfrm>
            <a:off x="2219725" y="5129552"/>
            <a:ext cx="1712254" cy="923330"/>
          </a:xfrm>
          <a:prstGeom prst="rect">
            <a:avLst/>
          </a:prstGeom>
          <a:noFill/>
        </p:spPr>
        <p:txBody>
          <a:bodyPr wrap="square" rtlCol="0">
            <a:spAutoFit/>
          </a:bodyPr>
          <a:lstStyle/>
          <a:p>
            <a:pPr algn="l">
              <a:lnSpc>
                <a:spcPct val="90000"/>
              </a:lnSpc>
              <a:spcBef>
                <a:spcPts val="1200"/>
              </a:spcBef>
            </a:pPr>
            <a:r>
              <a:rPr lang="en-US" sz="1200">
                <a:solidFill>
                  <a:schemeClr val="tx2"/>
                </a:solidFill>
              </a:rPr>
              <a:t>Team members review stories ad hoc with engineers before PR. Code &amp; tests refactored as needed.</a:t>
            </a:r>
          </a:p>
        </p:txBody>
      </p:sp>
      <p:sp>
        <p:nvSpPr>
          <p:cNvPr id="93" name="TextBox 92">
            <a:extLst>
              <a:ext uri="{FF2B5EF4-FFF2-40B4-BE49-F238E27FC236}">
                <a16:creationId xmlns:a16="http://schemas.microsoft.com/office/drawing/2014/main" id="{E087586A-A70C-9445-A65B-9715A0631739}"/>
              </a:ext>
            </a:extLst>
          </p:cNvPr>
          <p:cNvSpPr txBox="1"/>
          <p:nvPr/>
        </p:nvSpPr>
        <p:spPr>
          <a:xfrm>
            <a:off x="4253309" y="5098960"/>
            <a:ext cx="1595561" cy="1089529"/>
          </a:xfrm>
          <a:prstGeom prst="rect">
            <a:avLst/>
          </a:prstGeom>
          <a:noFill/>
        </p:spPr>
        <p:txBody>
          <a:bodyPr wrap="square" rtlCol="0">
            <a:spAutoFit/>
          </a:bodyPr>
          <a:lstStyle/>
          <a:p>
            <a:pPr algn="l">
              <a:lnSpc>
                <a:spcPct val="90000"/>
              </a:lnSpc>
              <a:spcBef>
                <a:spcPts val="1200"/>
              </a:spcBef>
            </a:pPr>
            <a:r>
              <a:rPr lang="en-US" sz="1200">
                <a:solidFill>
                  <a:schemeClr val="tx2"/>
                </a:solidFill>
              </a:rPr>
              <a:t>Code review requires two thumbs up; one must be tech lead. Code &amp; tests refactored as needed.</a:t>
            </a:r>
          </a:p>
        </p:txBody>
      </p:sp>
      <p:sp>
        <p:nvSpPr>
          <p:cNvPr id="123" name="Oval 122">
            <a:extLst>
              <a:ext uri="{FF2B5EF4-FFF2-40B4-BE49-F238E27FC236}">
                <a16:creationId xmlns:a16="http://schemas.microsoft.com/office/drawing/2014/main" id="{53398391-D66E-EE4F-A418-6A7D9ECD9DC2}"/>
              </a:ext>
            </a:extLst>
          </p:cNvPr>
          <p:cNvSpPr/>
          <p:nvPr/>
        </p:nvSpPr>
        <p:spPr>
          <a:xfrm>
            <a:off x="4392764" y="3410411"/>
            <a:ext cx="1234440" cy="118872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endParaRPr lang="en-US" err="1"/>
          </a:p>
        </p:txBody>
      </p:sp>
      <p:sp>
        <p:nvSpPr>
          <p:cNvPr id="94" name="TextBox 93">
            <a:extLst>
              <a:ext uri="{FF2B5EF4-FFF2-40B4-BE49-F238E27FC236}">
                <a16:creationId xmlns:a16="http://schemas.microsoft.com/office/drawing/2014/main" id="{5CBAE70F-64FA-D44A-A3AC-58877864C45E}"/>
              </a:ext>
            </a:extLst>
          </p:cNvPr>
          <p:cNvSpPr txBox="1"/>
          <p:nvPr/>
        </p:nvSpPr>
        <p:spPr>
          <a:xfrm>
            <a:off x="6093255" y="5128254"/>
            <a:ext cx="1595561" cy="1089529"/>
          </a:xfrm>
          <a:prstGeom prst="rect">
            <a:avLst/>
          </a:prstGeom>
          <a:noFill/>
        </p:spPr>
        <p:txBody>
          <a:bodyPr wrap="square" rtlCol="0">
            <a:spAutoFit/>
          </a:bodyPr>
          <a:lstStyle/>
          <a:p>
            <a:pPr algn="l">
              <a:lnSpc>
                <a:spcPct val="90000"/>
              </a:lnSpc>
              <a:spcBef>
                <a:spcPts val="1200"/>
              </a:spcBef>
            </a:pPr>
            <a:r>
              <a:rPr lang="en-US" sz="1200" dirty="0">
                <a:solidFill>
                  <a:schemeClr val="tx2"/>
                </a:solidFill>
              </a:rPr>
              <a:t>Product owner accepts all stories based on evidence from engineers, consults with team as needed.</a:t>
            </a:r>
          </a:p>
        </p:txBody>
      </p:sp>
      <p:sp>
        <p:nvSpPr>
          <p:cNvPr id="95" name="TextBox 94">
            <a:extLst>
              <a:ext uri="{FF2B5EF4-FFF2-40B4-BE49-F238E27FC236}">
                <a16:creationId xmlns:a16="http://schemas.microsoft.com/office/drawing/2014/main" id="{237524A2-B83C-7E46-96F2-0F01C22F247C}"/>
              </a:ext>
            </a:extLst>
          </p:cNvPr>
          <p:cNvSpPr txBox="1"/>
          <p:nvPr/>
        </p:nvSpPr>
        <p:spPr>
          <a:xfrm>
            <a:off x="8215556" y="5140470"/>
            <a:ext cx="1728895" cy="923330"/>
          </a:xfrm>
          <a:prstGeom prst="rect">
            <a:avLst/>
          </a:prstGeom>
          <a:noFill/>
        </p:spPr>
        <p:txBody>
          <a:bodyPr wrap="square" rtlCol="0">
            <a:spAutoFit/>
          </a:bodyPr>
          <a:lstStyle/>
          <a:p>
            <a:pPr algn="l">
              <a:lnSpc>
                <a:spcPct val="90000"/>
              </a:lnSpc>
              <a:spcBef>
                <a:spcPts val="1200"/>
              </a:spcBef>
            </a:pPr>
            <a:r>
              <a:rPr lang="en-US" sz="1200">
                <a:solidFill>
                  <a:schemeClr val="tx2"/>
                </a:solidFill>
              </a:rPr>
              <a:t>QA and/or engineers write additional tests and QA perform manual tests as needed.</a:t>
            </a:r>
          </a:p>
        </p:txBody>
      </p:sp>
      <p:grpSp>
        <p:nvGrpSpPr>
          <p:cNvPr id="97" name="Group 96">
            <a:extLst>
              <a:ext uri="{FF2B5EF4-FFF2-40B4-BE49-F238E27FC236}">
                <a16:creationId xmlns:a16="http://schemas.microsoft.com/office/drawing/2014/main" id="{9A9AD85D-D652-2845-B4A7-A7F64C175AA9}"/>
              </a:ext>
            </a:extLst>
          </p:cNvPr>
          <p:cNvGrpSpPr/>
          <p:nvPr/>
        </p:nvGrpSpPr>
        <p:grpSpPr>
          <a:xfrm>
            <a:off x="8629360" y="4065980"/>
            <a:ext cx="777239" cy="324594"/>
            <a:chOff x="-1159735" y="3657600"/>
            <a:chExt cx="777239" cy="324594"/>
          </a:xfrm>
        </p:grpSpPr>
        <p:sp>
          <p:nvSpPr>
            <p:cNvPr id="98" name="Oval 97">
              <a:extLst>
                <a:ext uri="{FF2B5EF4-FFF2-40B4-BE49-F238E27FC236}">
                  <a16:creationId xmlns:a16="http://schemas.microsoft.com/office/drawing/2014/main" id="{EB8322DE-9229-DC49-A91D-988718C94CC2}"/>
                </a:ext>
              </a:extLst>
            </p:cNvPr>
            <p:cNvSpPr/>
            <p:nvPr/>
          </p:nvSpPr>
          <p:spPr>
            <a:xfrm>
              <a:off x="-1159735"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99" name="Oval 98">
              <a:extLst>
                <a:ext uri="{FF2B5EF4-FFF2-40B4-BE49-F238E27FC236}">
                  <a16:creationId xmlns:a16="http://schemas.microsoft.com/office/drawing/2014/main" id="{18F37616-2061-134A-A63B-CFE7EC9C2506}"/>
                </a:ext>
              </a:extLst>
            </p:cNvPr>
            <p:cNvSpPr/>
            <p:nvPr/>
          </p:nvSpPr>
          <p:spPr>
            <a:xfrm>
              <a:off x="-702536"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100" name="Straight Connector 99">
              <a:extLst>
                <a:ext uri="{FF2B5EF4-FFF2-40B4-BE49-F238E27FC236}">
                  <a16:creationId xmlns:a16="http://schemas.microsoft.com/office/drawing/2014/main" id="{0E6B7E9A-919D-404F-8BDF-6BFA1562D4F9}"/>
                </a:ext>
              </a:extLst>
            </p:cNvPr>
            <p:cNvCxnSpPr>
              <a:stCxn id="98" idx="6"/>
              <a:endCxn id="98" idx="6"/>
            </p:cNvCxnSpPr>
            <p:nvPr/>
          </p:nvCxnSpPr>
          <p:spPr>
            <a:xfrm>
              <a:off x="-839695" y="3819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28B8525-948A-A14D-9424-F174A4DE5B19}"/>
                </a:ext>
              </a:extLst>
            </p:cNvPr>
            <p:cNvCxnSpPr>
              <a:cxnSpLocks/>
              <a:stCxn id="98" idx="6"/>
              <a:endCxn id="99" idx="2"/>
            </p:cNvCxnSpPr>
            <p:nvPr/>
          </p:nvCxnSpPr>
          <p:spPr>
            <a:xfrm>
              <a:off x="-839695" y="3819897"/>
              <a:ext cx="137159" cy="0"/>
            </a:xfrm>
            <a:prstGeom prst="line">
              <a:avLst/>
            </a:prstGeom>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2" name="Oval 101">
            <a:extLst>
              <a:ext uri="{FF2B5EF4-FFF2-40B4-BE49-F238E27FC236}">
                <a16:creationId xmlns:a16="http://schemas.microsoft.com/office/drawing/2014/main" id="{137F78EF-BA1B-AC49-9521-8EE335AC9830}"/>
              </a:ext>
            </a:extLst>
          </p:cNvPr>
          <p:cNvSpPr/>
          <p:nvPr/>
        </p:nvSpPr>
        <p:spPr>
          <a:xfrm>
            <a:off x="10233951" y="3108960"/>
            <a:ext cx="1638301" cy="16916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grpSp>
        <p:nvGrpSpPr>
          <p:cNvPr id="103" name="Group 102">
            <a:extLst>
              <a:ext uri="{FF2B5EF4-FFF2-40B4-BE49-F238E27FC236}">
                <a16:creationId xmlns:a16="http://schemas.microsoft.com/office/drawing/2014/main" id="{F7CE9EE0-8B7C-5441-8EE2-E855CFF81AB4}"/>
              </a:ext>
            </a:extLst>
          </p:cNvPr>
          <p:cNvGrpSpPr/>
          <p:nvPr/>
        </p:nvGrpSpPr>
        <p:grpSpPr>
          <a:xfrm>
            <a:off x="10677106" y="3703320"/>
            <a:ext cx="777239" cy="324594"/>
            <a:chOff x="-1159735" y="3657600"/>
            <a:chExt cx="777239" cy="324594"/>
          </a:xfrm>
        </p:grpSpPr>
        <p:sp>
          <p:nvSpPr>
            <p:cNvPr id="104" name="Oval 103">
              <a:extLst>
                <a:ext uri="{FF2B5EF4-FFF2-40B4-BE49-F238E27FC236}">
                  <a16:creationId xmlns:a16="http://schemas.microsoft.com/office/drawing/2014/main" id="{7DFBE5E5-3773-A340-B697-728B33FD3AEF}"/>
                </a:ext>
              </a:extLst>
            </p:cNvPr>
            <p:cNvSpPr/>
            <p:nvPr/>
          </p:nvSpPr>
          <p:spPr>
            <a:xfrm>
              <a:off x="-1159735"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105" name="Oval 104">
              <a:extLst>
                <a:ext uri="{FF2B5EF4-FFF2-40B4-BE49-F238E27FC236}">
                  <a16:creationId xmlns:a16="http://schemas.microsoft.com/office/drawing/2014/main" id="{FACD4C63-B18A-8242-9DDC-AECCC33FAFFF}"/>
                </a:ext>
              </a:extLst>
            </p:cNvPr>
            <p:cNvSpPr/>
            <p:nvPr/>
          </p:nvSpPr>
          <p:spPr>
            <a:xfrm>
              <a:off x="-702536"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106" name="Straight Connector 105">
              <a:extLst>
                <a:ext uri="{FF2B5EF4-FFF2-40B4-BE49-F238E27FC236}">
                  <a16:creationId xmlns:a16="http://schemas.microsoft.com/office/drawing/2014/main" id="{8A0A6B82-9ECF-FD4A-92E3-52C929379861}"/>
                </a:ext>
              </a:extLst>
            </p:cNvPr>
            <p:cNvCxnSpPr>
              <a:stCxn id="104" idx="6"/>
              <a:endCxn id="104" idx="6"/>
            </p:cNvCxnSpPr>
            <p:nvPr/>
          </p:nvCxnSpPr>
          <p:spPr>
            <a:xfrm>
              <a:off x="-839695" y="3819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61209C3C-5D95-8B49-8A6D-E922076DEADD}"/>
                </a:ext>
              </a:extLst>
            </p:cNvPr>
            <p:cNvCxnSpPr>
              <a:cxnSpLocks/>
              <a:stCxn id="104" idx="6"/>
              <a:endCxn id="105" idx="2"/>
            </p:cNvCxnSpPr>
            <p:nvPr/>
          </p:nvCxnSpPr>
          <p:spPr>
            <a:xfrm>
              <a:off x="-839695" y="3819897"/>
              <a:ext cx="137159" cy="0"/>
            </a:xfrm>
            <a:prstGeom prst="line">
              <a:avLst/>
            </a:prstGeom>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11" name="Oval 110">
            <a:extLst>
              <a:ext uri="{FF2B5EF4-FFF2-40B4-BE49-F238E27FC236}">
                <a16:creationId xmlns:a16="http://schemas.microsoft.com/office/drawing/2014/main" id="{ECE47D46-72EB-6A4B-BA2A-2E23DC9C4C2D}"/>
              </a:ext>
            </a:extLst>
          </p:cNvPr>
          <p:cNvSpPr/>
          <p:nvPr/>
        </p:nvSpPr>
        <p:spPr>
          <a:xfrm>
            <a:off x="10435881" y="3351276"/>
            <a:ext cx="1234440" cy="1188720"/>
          </a:xfrm>
          <a:prstGeom prst="ellips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endParaRPr lang="en-US" err="1"/>
          </a:p>
        </p:txBody>
      </p:sp>
      <p:sp>
        <p:nvSpPr>
          <p:cNvPr id="108" name="Cross 107">
            <a:extLst>
              <a:ext uri="{FF2B5EF4-FFF2-40B4-BE49-F238E27FC236}">
                <a16:creationId xmlns:a16="http://schemas.microsoft.com/office/drawing/2014/main" id="{DD1FB292-077A-B041-9071-DC1B7807BFF3}"/>
              </a:ext>
            </a:extLst>
          </p:cNvPr>
          <p:cNvSpPr/>
          <p:nvPr/>
        </p:nvSpPr>
        <p:spPr>
          <a:xfrm>
            <a:off x="10536409" y="4125650"/>
            <a:ext cx="458230" cy="458539"/>
          </a:xfrm>
          <a:prstGeom prst="plus">
            <a:avLst/>
          </a:prstGeom>
          <a:solidFill>
            <a:srgbClr val="00548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bg1"/>
                </a:solidFill>
              </a:rPr>
              <a:t>QA</a:t>
            </a:r>
          </a:p>
        </p:txBody>
      </p:sp>
      <p:sp>
        <p:nvSpPr>
          <p:cNvPr id="109" name="Rectangle 108">
            <a:extLst>
              <a:ext uri="{FF2B5EF4-FFF2-40B4-BE49-F238E27FC236}">
                <a16:creationId xmlns:a16="http://schemas.microsoft.com/office/drawing/2014/main" id="{4B9C5ED5-4F1A-7543-85C6-94BE6CCE8273}"/>
              </a:ext>
            </a:extLst>
          </p:cNvPr>
          <p:cNvSpPr/>
          <p:nvPr/>
        </p:nvSpPr>
        <p:spPr>
          <a:xfrm>
            <a:off x="10763243" y="3347204"/>
            <a:ext cx="594360" cy="23083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PO</a:t>
            </a:r>
          </a:p>
        </p:txBody>
      </p:sp>
      <p:sp>
        <p:nvSpPr>
          <p:cNvPr id="112" name="Regular Pentagon 111">
            <a:extLst>
              <a:ext uri="{FF2B5EF4-FFF2-40B4-BE49-F238E27FC236}">
                <a16:creationId xmlns:a16="http://schemas.microsoft.com/office/drawing/2014/main" id="{972860E3-C6AE-CA46-845E-2B09663C87C4}"/>
              </a:ext>
            </a:extLst>
          </p:cNvPr>
          <p:cNvSpPr/>
          <p:nvPr/>
        </p:nvSpPr>
        <p:spPr>
          <a:xfrm>
            <a:off x="11083912" y="4125073"/>
            <a:ext cx="548640" cy="480060"/>
          </a:xfrm>
          <a:prstGeom prst="pentagon">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TL</a:t>
            </a:r>
            <a:br>
              <a:rPr lang="en-US" sz="1000"/>
            </a:br>
            <a:endParaRPr lang="en-US" sz="1000"/>
          </a:p>
        </p:txBody>
      </p:sp>
      <p:sp>
        <p:nvSpPr>
          <p:cNvPr id="114" name="TextBox 113">
            <a:extLst>
              <a:ext uri="{FF2B5EF4-FFF2-40B4-BE49-F238E27FC236}">
                <a16:creationId xmlns:a16="http://schemas.microsoft.com/office/drawing/2014/main" id="{F9FF9237-5F7E-BA42-B432-52EA915ED5E7}"/>
              </a:ext>
            </a:extLst>
          </p:cNvPr>
          <p:cNvSpPr txBox="1"/>
          <p:nvPr/>
        </p:nvSpPr>
        <p:spPr>
          <a:xfrm>
            <a:off x="7970520" y="640080"/>
            <a:ext cx="901209"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Engineer</a:t>
            </a:r>
          </a:p>
        </p:txBody>
      </p:sp>
      <p:sp>
        <p:nvSpPr>
          <p:cNvPr id="115" name="TextBox 114">
            <a:extLst>
              <a:ext uri="{FF2B5EF4-FFF2-40B4-BE49-F238E27FC236}">
                <a16:creationId xmlns:a16="http://schemas.microsoft.com/office/drawing/2014/main" id="{41BB0D8D-9B1A-4D4F-A4DF-CB979AC55ABA}"/>
              </a:ext>
            </a:extLst>
          </p:cNvPr>
          <p:cNvSpPr txBox="1"/>
          <p:nvPr/>
        </p:nvSpPr>
        <p:spPr>
          <a:xfrm>
            <a:off x="7988098" y="1131088"/>
            <a:ext cx="1628716"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Quality Assurance</a:t>
            </a:r>
          </a:p>
        </p:txBody>
      </p:sp>
      <p:sp>
        <p:nvSpPr>
          <p:cNvPr id="116" name="TextBox 115">
            <a:extLst>
              <a:ext uri="{FF2B5EF4-FFF2-40B4-BE49-F238E27FC236}">
                <a16:creationId xmlns:a16="http://schemas.microsoft.com/office/drawing/2014/main" id="{BD781D76-CB5F-424D-A0C2-2481A6B040FC}"/>
              </a:ext>
            </a:extLst>
          </p:cNvPr>
          <p:cNvSpPr txBox="1"/>
          <p:nvPr/>
        </p:nvSpPr>
        <p:spPr>
          <a:xfrm>
            <a:off x="10599443" y="625526"/>
            <a:ext cx="1378904"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Product Owner</a:t>
            </a:r>
          </a:p>
        </p:txBody>
      </p:sp>
      <p:sp>
        <p:nvSpPr>
          <p:cNvPr id="117" name="TextBox 116">
            <a:extLst>
              <a:ext uri="{FF2B5EF4-FFF2-40B4-BE49-F238E27FC236}">
                <a16:creationId xmlns:a16="http://schemas.microsoft.com/office/drawing/2014/main" id="{3F0DFCD2-C3F7-DA4F-94FA-A5B931992E78}"/>
              </a:ext>
            </a:extLst>
          </p:cNvPr>
          <p:cNvSpPr txBox="1"/>
          <p:nvPr/>
        </p:nvSpPr>
        <p:spPr>
          <a:xfrm>
            <a:off x="7993784" y="1600199"/>
            <a:ext cx="1714096" cy="480131"/>
          </a:xfrm>
          <a:prstGeom prst="rect">
            <a:avLst/>
          </a:prstGeom>
          <a:noFill/>
        </p:spPr>
        <p:txBody>
          <a:bodyPr wrap="square" rtlCol="0">
            <a:spAutoFit/>
          </a:bodyPr>
          <a:lstStyle/>
          <a:p>
            <a:pPr algn="l">
              <a:lnSpc>
                <a:spcPct val="90000"/>
              </a:lnSpc>
              <a:spcBef>
                <a:spcPts val="1200"/>
              </a:spcBef>
            </a:pPr>
            <a:r>
              <a:rPr lang="en-US" sz="1400">
                <a:solidFill>
                  <a:schemeClr val="tx2"/>
                </a:solidFill>
              </a:rPr>
              <a:t>User Experience Designer</a:t>
            </a:r>
          </a:p>
        </p:txBody>
      </p:sp>
      <p:sp>
        <p:nvSpPr>
          <p:cNvPr id="118" name="TextBox 117">
            <a:extLst>
              <a:ext uri="{FF2B5EF4-FFF2-40B4-BE49-F238E27FC236}">
                <a16:creationId xmlns:a16="http://schemas.microsoft.com/office/drawing/2014/main" id="{056CBC17-4219-1942-928D-097876AD32F4}"/>
              </a:ext>
            </a:extLst>
          </p:cNvPr>
          <p:cNvSpPr txBox="1"/>
          <p:nvPr/>
        </p:nvSpPr>
        <p:spPr>
          <a:xfrm>
            <a:off x="10698187" y="1085368"/>
            <a:ext cx="1009572"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Tech Lead</a:t>
            </a:r>
          </a:p>
        </p:txBody>
      </p:sp>
      <p:sp>
        <p:nvSpPr>
          <p:cNvPr id="119" name="Rectangle 118">
            <a:extLst>
              <a:ext uri="{FF2B5EF4-FFF2-40B4-BE49-F238E27FC236}">
                <a16:creationId xmlns:a16="http://schemas.microsoft.com/office/drawing/2014/main" id="{71ECC3F5-9211-1F4B-8DC0-2C73DB3D6489}"/>
              </a:ext>
            </a:extLst>
          </p:cNvPr>
          <p:cNvSpPr/>
          <p:nvPr/>
        </p:nvSpPr>
        <p:spPr>
          <a:xfrm>
            <a:off x="7193280" y="606290"/>
            <a:ext cx="4846320" cy="14763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69" name="Regular Pentagon 68">
            <a:extLst>
              <a:ext uri="{FF2B5EF4-FFF2-40B4-BE49-F238E27FC236}">
                <a16:creationId xmlns:a16="http://schemas.microsoft.com/office/drawing/2014/main" id="{00820D10-3DB6-3A4C-B6E2-2F32922E02AB}"/>
              </a:ext>
            </a:extLst>
          </p:cNvPr>
          <p:cNvSpPr/>
          <p:nvPr/>
        </p:nvSpPr>
        <p:spPr>
          <a:xfrm>
            <a:off x="4713730" y="3177540"/>
            <a:ext cx="548640" cy="480060"/>
          </a:xfrm>
          <a:prstGeom prst="pentagon">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TL</a:t>
            </a:r>
            <a:br>
              <a:rPr lang="en-US" sz="1000"/>
            </a:br>
            <a:endParaRPr lang="en-US" sz="1000"/>
          </a:p>
        </p:txBody>
      </p:sp>
      <p:grpSp>
        <p:nvGrpSpPr>
          <p:cNvPr id="76" name="Group 75">
            <a:extLst>
              <a:ext uri="{FF2B5EF4-FFF2-40B4-BE49-F238E27FC236}">
                <a16:creationId xmlns:a16="http://schemas.microsoft.com/office/drawing/2014/main" id="{91717FF6-DF07-AA48-B397-B920BFA1B4E5}"/>
              </a:ext>
            </a:extLst>
          </p:cNvPr>
          <p:cNvGrpSpPr/>
          <p:nvPr/>
        </p:nvGrpSpPr>
        <p:grpSpPr>
          <a:xfrm>
            <a:off x="4637111" y="4343400"/>
            <a:ext cx="777239" cy="324594"/>
            <a:chOff x="-1159735" y="3657600"/>
            <a:chExt cx="777239" cy="324594"/>
          </a:xfrm>
        </p:grpSpPr>
        <p:sp>
          <p:nvSpPr>
            <p:cNvPr id="77" name="Oval 76">
              <a:extLst>
                <a:ext uri="{FF2B5EF4-FFF2-40B4-BE49-F238E27FC236}">
                  <a16:creationId xmlns:a16="http://schemas.microsoft.com/office/drawing/2014/main" id="{C72A4ABB-5D4E-124F-A8BF-16EEC06F782D}"/>
                </a:ext>
              </a:extLst>
            </p:cNvPr>
            <p:cNvSpPr/>
            <p:nvPr/>
          </p:nvSpPr>
          <p:spPr>
            <a:xfrm>
              <a:off x="-1159735"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78" name="Oval 77">
              <a:extLst>
                <a:ext uri="{FF2B5EF4-FFF2-40B4-BE49-F238E27FC236}">
                  <a16:creationId xmlns:a16="http://schemas.microsoft.com/office/drawing/2014/main" id="{886707A0-8233-774C-ADD9-BA1AA2F22409}"/>
                </a:ext>
              </a:extLst>
            </p:cNvPr>
            <p:cNvSpPr/>
            <p:nvPr/>
          </p:nvSpPr>
          <p:spPr>
            <a:xfrm>
              <a:off x="-702536" y="3657600"/>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79" name="Straight Connector 78">
              <a:extLst>
                <a:ext uri="{FF2B5EF4-FFF2-40B4-BE49-F238E27FC236}">
                  <a16:creationId xmlns:a16="http://schemas.microsoft.com/office/drawing/2014/main" id="{2F68B8E7-4FF2-C644-ADE0-3CB75116C6CA}"/>
                </a:ext>
              </a:extLst>
            </p:cNvPr>
            <p:cNvCxnSpPr>
              <a:stCxn id="77" idx="6"/>
              <a:endCxn id="77" idx="6"/>
            </p:cNvCxnSpPr>
            <p:nvPr/>
          </p:nvCxnSpPr>
          <p:spPr>
            <a:xfrm>
              <a:off x="-839695" y="3819897"/>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D5110AD-6282-FF40-9DF0-69FC5F8EEE4A}"/>
                </a:ext>
              </a:extLst>
            </p:cNvPr>
            <p:cNvCxnSpPr>
              <a:cxnSpLocks/>
              <a:stCxn id="77" idx="6"/>
              <a:endCxn id="78" idx="2"/>
            </p:cNvCxnSpPr>
            <p:nvPr/>
          </p:nvCxnSpPr>
          <p:spPr>
            <a:xfrm>
              <a:off x="-839695" y="3819897"/>
              <a:ext cx="137159" cy="0"/>
            </a:xfrm>
            <a:prstGeom prst="line">
              <a:avLst/>
            </a:prstGeom>
            <a:ln w="254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27" name="TextBox 126">
            <a:extLst>
              <a:ext uri="{FF2B5EF4-FFF2-40B4-BE49-F238E27FC236}">
                <a16:creationId xmlns:a16="http://schemas.microsoft.com/office/drawing/2014/main" id="{9C1CBCE6-3CDB-AF41-9EF0-C0B343921FF7}"/>
              </a:ext>
            </a:extLst>
          </p:cNvPr>
          <p:cNvSpPr txBox="1"/>
          <p:nvPr/>
        </p:nvSpPr>
        <p:spPr>
          <a:xfrm>
            <a:off x="10327133" y="5126802"/>
            <a:ext cx="1728895" cy="757130"/>
          </a:xfrm>
          <a:prstGeom prst="rect">
            <a:avLst/>
          </a:prstGeom>
          <a:noFill/>
        </p:spPr>
        <p:txBody>
          <a:bodyPr wrap="square" rtlCol="0">
            <a:spAutoFit/>
          </a:bodyPr>
          <a:lstStyle/>
          <a:p>
            <a:pPr algn="l">
              <a:lnSpc>
                <a:spcPct val="90000"/>
              </a:lnSpc>
              <a:spcBef>
                <a:spcPts val="1200"/>
              </a:spcBef>
            </a:pPr>
            <a:r>
              <a:rPr lang="en-US" sz="1200">
                <a:solidFill>
                  <a:schemeClr val="tx2"/>
                </a:solidFill>
              </a:rPr>
              <a:t>Run user journey tests, manual smoke tests &amp; canary tests in production </a:t>
            </a:r>
          </a:p>
        </p:txBody>
      </p:sp>
      <p:sp>
        <p:nvSpPr>
          <p:cNvPr id="9" name="Isosceles Triangle 8">
            <a:extLst>
              <a:ext uri="{FF2B5EF4-FFF2-40B4-BE49-F238E27FC236}">
                <a16:creationId xmlns:a16="http://schemas.microsoft.com/office/drawing/2014/main" id="{E82AC9B5-F30F-4F9C-AA15-43CD97F3C685}"/>
              </a:ext>
            </a:extLst>
          </p:cNvPr>
          <p:cNvSpPr/>
          <p:nvPr/>
        </p:nvSpPr>
        <p:spPr>
          <a:xfrm>
            <a:off x="6397738" y="3559475"/>
            <a:ext cx="1060704" cy="914400"/>
          </a:xfrm>
          <a:prstGeom prst="triangle">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endParaRPr lang="en-US" err="1"/>
          </a:p>
        </p:txBody>
      </p:sp>
      <p:sp>
        <p:nvSpPr>
          <p:cNvPr id="128" name="TextBox 127">
            <a:extLst>
              <a:ext uri="{FF2B5EF4-FFF2-40B4-BE49-F238E27FC236}">
                <a16:creationId xmlns:a16="http://schemas.microsoft.com/office/drawing/2014/main" id="{8A0D5C83-D500-6D46-BA37-C31D06965CF8}"/>
              </a:ext>
            </a:extLst>
          </p:cNvPr>
          <p:cNvSpPr txBox="1"/>
          <p:nvPr/>
        </p:nvSpPr>
        <p:spPr>
          <a:xfrm rot="16200000">
            <a:off x="6396893" y="3944293"/>
            <a:ext cx="3163509" cy="369332"/>
          </a:xfrm>
          <a:prstGeom prst="rect">
            <a:avLst/>
          </a:prstGeom>
          <a:noFill/>
        </p:spPr>
        <p:txBody>
          <a:bodyPr wrap="square" rtlCol="0">
            <a:spAutoFit/>
          </a:bodyPr>
          <a:lstStyle/>
          <a:p>
            <a:pPr algn="l">
              <a:lnSpc>
                <a:spcPct val="90000"/>
              </a:lnSpc>
              <a:spcBef>
                <a:spcPts val="1200"/>
              </a:spcBef>
            </a:pPr>
            <a:r>
              <a:rPr lang="en-US" sz="2000" i="1">
                <a:solidFill>
                  <a:schemeClr val="tx2"/>
                </a:solidFill>
              </a:rPr>
              <a:t>Automated Regression</a:t>
            </a:r>
          </a:p>
        </p:txBody>
      </p:sp>
      <p:sp>
        <p:nvSpPr>
          <p:cNvPr id="129" name="Heart 128">
            <a:extLst>
              <a:ext uri="{FF2B5EF4-FFF2-40B4-BE49-F238E27FC236}">
                <a16:creationId xmlns:a16="http://schemas.microsoft.com/office/drawing/2014/main" id="{6EC13C08-BA8C-3343-9E85-C9599BBBDB85}"/>
              </a:ext>
            </a:extLst>
          </p:cNvPr>
          <p:cNvSpPr/>
          <p:nvPr/>
        </p:nvSpPr>
        <p:spPr>
          <a:xfrm>
            <a:off x="9822129" y="1461611"/>
            <a:ext cx="656339" cy="550069"/>
          </a:xfrm>
          <a:prstGeom prst="heart">
            <a:avLst/>
          </a:prstGeom>
          <a:ln/>
        </p:spPr>
        <p:style>
          <a:lnRef idx="2">
            <a:schemeClr val="accent5">
              <a:shade val="50000"/>
            </a:schemeClr>
          </a:lnRef>
          <a:fillRef idx="1">
            <a:schemeClr val="accent5"/>
          </a:fillRef>
          <a:effectRef idx="0">
            <a:schemeClr val="accent5"/>
          </a:effectRef>
          <a:fontRef idx="minor">
            <a:schemeClr val="lt1"/>
          </a:fontRef>
        </p:style>
        <p:txBody>
          <a:bodyPr wrap="none" rtlCol="0" anchor="ctr">
            <a:spAutoFit/>
          </a:bodyPr>
          <a:lstStyle/>
          <a:p>
            <a:pPr algn="ctr">
              <a:lnSpc>
                <a:spcPct val="90000"/>
              </a:lnSpc>
              <a:spcBef>
                <a:spcPts val="1200"/>
              </a:spcBef>
            </a:pPr>
            <a:r>
              <a:rPr lang="en-US" sz="1000"/>
              <a:t>VSA</a:t>
            </a:r>
          </a:p>
        </p:txBody>
      </p:sp>
      <p:sp>
        <p:nvSpPr>
          <p:cNvPr id="90" name="TextBox 89">
            <a:extLst>
              <a:ext uri="{FF2B5EF4-FFF2-40B4-BE49-F238E27FC236}">
                <a16:creationId xmlns:a16="http://schemas.microsoft.com/office/drawing/2014/main" id="{2D7D0717-3ABE-A644-B36F-2F4FA713EA90}"/>
              </a:ext>
            </a:extLst>
          </p:cNvPr>
          <p:cNvSpPr txBox="1"/>
          <p:nvPr/>
        </p:nvSpPr>
        <p:spPr>
          <a:xfrm>
            <a:off x="10652468" y="1554479"/>
            <a:ext cx="1387132" cy="480131"/>
          </a:xfrm>
          <a:prstGeom prst="rect">
            <a:avLst/>
          </a:prstGeom>
          <a:noFill/>
        </p:spPr>
        <p:txBody>
          <a:bodyPr wrap="square" rtlCol="0">
            <a:spAutoFit/>
          </a:bodyPr>
          <a:lstStyle/>
          <a:p>
            <a:pPr algn="l">
              <a:lnSpc>
                <a:spcPct val="90000"/>
              </a:lnSpc>
              <a:spcBef>
                <a:spcPts val="1200"/>
              </a:spcBef>
            </a:pPr>
            <a:r>
              <a:rPr lang="en-US" sz="1400">
                <a:solidFill>
                  <a:schemeClr val="tx2"/>
                </a:solidFill>
              </a:rPr>
              <a:t>Value Stream Architect</a:t>
            </a:r>
          </a:p>
        </p:txBody>
      </p:sp>
      <p:sp>
        <p:nvSpPr>
          <p:cNvPr id="96" name="Regular Pentagon 95">
            <a:extLst>
              <a:ext uri="{FF2B5EF4-FFF2-40B4-BE49-F238E27FC236}">
                <a16:creationId xmlns:a16="http://schemas.microsoft.com/office/drawing/2014/main" id="{2453B5F6-9D6B-6E4B-8726-ECF3348FE7F4}"/>
              </a:ext>
            </a:extLst>
          </p:cNvPr>
          <p:cNvSpPr/>
          <p:nvPr/>
        </p:nvSpPr>
        <p:spPr>
          <a:xfrm>
            <a:off x="7189959" y="4285348"/>
            <a:ext cx="548640" cy="480060"/>
          </a:xfrm>
          <a:prstGeom prst="pentagon">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TL</a:t>
            </a:r>
            <a:br>
              <a:rPr lang="en-US" sz="1000"/>
            </a:br>
            <a:endParaRPr lang="en-US" sz="1000"/>
          </a:p>
        </p:txBody>
      </p:sp>
      <p:sp>
        <p:nvSpPr>
          <p:cNvPr id="110" name="Decagon 109">
            <a:extLst>
              <a:ext uri="{FF2B5EF4-FFF2-40B4-BE49-F238E27FC236}">
                <a16:creationId xmlns:a16="http://schemas.microsoft.com/office/drawing/2014/main" id="{5CFBB42F-4EF6-6642-85B3-587D020D1E7B}"/>
              </a:ext>
            </a:extLst>
          </p:cNvPr>
          <p:cNvSpPr/>
          <p:nvPr/>
        </p:nvSpPr>
        <p:spPr>
          <a:xfrm>
            <a:off x="6393515" y="3887896"/>
            <a:ext cx="446761" cy="371475"/>
          </a:xfrm>
          <a:prstGeom prst="dec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tx1"/>
                </a:solidFill>
              </a:rPr>
              <a:t>UX</a:t>
            </a:r>
          </a:p>
        </p:txBody>
      </p:sp>
      <p:sp>
        <p:nvSpPr>
          <p:cNvPr id="120" name="Oval 119">
            <a:extLst>
              <a:ext uri="{FF2B5EF4-FFF2-40B4-BE49-F238E27FC236}">
                <a16:creationId xmlns:a16="http://schemas.microsoft.com/office/drawing/2014/main" id="{F8BD8F22-BA4B-314E-B19B-DC7476B2986D}"/>
              </a:ext>
            </a:extLst>
          </p:cNvPr>
          <p:cNvSpPr/>
          <p:nvPr/>
        </p:nvSpPr>
        <p:spPr>
          <a:xfrm>
            <a:off x="7147560" y="3927366"/>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sp>
        <p:nvSpPr>
          <p:cNvPr id="82" name="Rectangle 81">
            <a:extLst>
              <a:ext uri="{FF2B5EF4-FFF2-40B4-BE49-F238E27FC236}">
                <a16:creationId xmlns:a16="http://schemas.microsoft.com/office/drawing/2014/main" id="{812ACB0C-B490-5C44-903A-A1264DAC4556}"/>
              </a:ext>
            </a:extLst>
          </p:cNvPr>
          <p:cNvSpPr/>
          <p:nvPr/>
        </p:nvSpPr>
        <p:spPr>
          <a:xfrm>
            <a:off x="6619687" y="3410411"/>
            <a:ext cx="594360" cy="23083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PO</a:t>
            </a:r>
          </a:p>
        </p:txBody>
      </p:sp>
      <p:sp>
        <p:nvSpPr>
          <p:cNvPr id="126" name="Heart 125">
            <a:extLst>
              <a:ext uri="{FF2B5EF4-FFF2-40B4-BE49-F238E27FC236}">
                <a16:creationId xmlns:a16="http://schemas.microsoft.com/office/drawing/2014/main" id="{BA55767F-E16F-4A4F-806A-3ED206A87ABE}"/>
              </a:ext>
            </a:extLst>
          </p:cNvPr>
          <p:cNvSpPr/>
          <p:nvPr/>
        </p:nvSpPr>
        <p:spPr>
          <a:xfrm>
            <a:off x="5958840" y="4341971"/>
            <a:ext cx="656339" cy="550069"/>
          </a:xfrm>
          <a:prstGeom prst="heart">
            <a:avLst/>
          </a:prstGeom>
          <a:ln/>
        </p:spPr>
        <p:style>
          <a:lnRef idx="2">
            <a:schemeClr val="accent5">
              <a:shade val="50000"/>
            </a:schemeClr>
          </a:lnRef>
          <a:fillRef idx="1">
            <a:schemeClr val="accent5"/>
          </a:fillRef>
          <a:effectRef idx="0">
            <a:schemeClr val="accent5"/>
          </a:effectRef>
          <a:fontRef idx="minor">
            <a:schemeClr val="lt1"/>
          </a:fontRef>
        </p:style>
        <p:txBody>
          <a:bodyPr wrap="none" rtlCol="0" anchor="ctr">
            <a:spAutoFit/>
          </a:bodyPr>
          <a:lstStyle/>
          <a:p>
            <a:pPr algn="ctr">
              <a:lnSpc>
                <a:spcPct val="90000"/>
              </a:lnSpc>
              <a:spcBef>
                <a:spcPts val="1200"/>
              </a:spcBef>
            </a:pPr>
            <a:r>
              <a:rPr lang="en-US" sz="1000"/>
              <a:t>VSA</a:t>
            </a:r>
          </a:p>
        </p:txBody>
      </p:sp>
    </p:spTree>
    <p:extLst>
      <p:ext uri="{BB962C8B-B14F-4D97-AF65-F5344CB8AC3E}">
        <p14:creationId xmlns:p14="http://schemas.microsoft.com/office/powerpoint/2010/main" val="31905419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Picture 124" descr="A picture containing set, computer, sitting, monitor&#10;&#10;Description automatically generated">
            <a:extLst>
              <a:ext uri="{FF2B5EF4-FFF2-40B4-BE49-F238E27FC236}">
                <a16:creationId xmlns:a16="http://schemas.microsoft.com/office/drawing/2014/main" id="{6D1611D4-5337-2B48-95B2-79D20E92B7D0}"/>
              </a:ext>
            </a:extLst>
          </p:cNvPr>
          <p:cNvPicPr>
            <a:picLocks noChangeAspect="1"/>
          </p:cNvPicPr>
          <p:nvPr/>
        </p:nvPicPr>
        <p:blipFill rotWithShape="1">
          <a:blip r:embed="rId3"/>
          <a:srcRect t="10535" b="64983"/>
          <a:stretch/>
        </p:blipFill>
        <p:spPr>
          <a:xfrm>
            <a:off x="-963616" y="6342158"/>
            <a:ext cx="13920505" cy="1514952"/>
          </a:xfrm>
          <a:prstGeom prst="rect">
            <a:avLst/>
          </a:prstGeom>
        </p:spPr>
      </p:pic>
      <p:sp>
        <p:nvSpPr>
          <p:cNvPr id="3" name="Title 2">
            <a:extLst>
              <a:ext uri="{FF2B5EF4-FFF2-40B4-BE49-F238E27FC236}">
                <a16:creationId xmlns:a16="http://schemas.microsoft.com/office/drawing/2014/main" id="{10028B6B-B4A4-174F-BF26-A4C300348DEF}"/>
              </a:ext>
            </a:extLst>
          </p:cNvPr>
          <p:cNvSpPr>
            <a:spLocks noGrp="1"/>
          </p:cNvSpPr>
          <p:nvPr>
            <p:ph type="title"/>
          </p:nvPr>
        </p:nvSpPr>
        <p:spPr/>
        <p:txBody>
          <a:bodyPr/>
          <a:lstStyle/>
          <a:p>
            <a:r>
              <a:rPr lang="en-US">
                <a:solidFill>
                  <a:schemeClr val="tx1"/>
                </a:solidFill>
              </a:rPr>
              <a:t>Defect Management Process</a:t>
            </a:r>
            <a:endParaRPr lang="en-US">
              <a:solidFill>
                <a:schemeClr val="tx1"/>
              </a:solidFill>
              <a:cs typeface="Arial"/>
            </a:endParaRPr>
          </a:p>
        </p:txBody>
      </p:sp>
      <p:sp>
        <p:nvSpPr>
          <p:cNvPr id="5" name="Rectangle 4">
            <a:extLst>
              <a:ext uri="{FF2B5EF4-FFF2-40B4-BE49-F238E27FC236}">
                <a16:creationId xmlns:a16="http://schemas.microsoft.com/office/drawing/2014/main" id="{DFD9D19C-6E24-E34D-A5EF-3685E6D70206}"/>
              </a:ext>
            </a:extLst>
          </p:cNvPr>
          <p:cNvSpPr/>
          <p:nvPr/>
        </p:nvSpPr>
        <p:spPr>
          <a:xfrm>
            <a:off x="152400" y="2194560"/>
            <a:ext cx="3886200"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6" name="Rectangle 5">
            <a:extLst>
              <a:ext uri="{FF2B5EF4-FFF2-40B4-BE49-F238E27FC236}">
                <a16:creationId xmlns:a16="http://schemas.microsoft.com/office/drawing/2014/main" id="{D83F69BA-2C4F-B343-BCB7-EDD61B7EC2B1}"/>
              </a:ext>
            </a:extLst>
          </p:cNvPr>
          <p:cNvSpPr/>
          <p:nvPr/>
        </p:nvSpPr>
        <p:spPr>
          <a:xfrm>
            <a:off x="4130040" y="2218420"/>
            <a:ext cx="3714453"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7" name="Rectangle 6">
            <a:extLst>
              <a:ext uri="{FF2B5EF4-FFF2-40B4-BE49-F238E27FC236}">
                <a16:creationId xmlns:a16="http://schemas.microsoft.com/office/drawing/2014/main" id="{48CA57BB-956C-1C42-AF64-7CCF0341D639}"/>
              </a:ext>
            </a:extLst>
          </p:cNvPr>
          <p:cNvSpPr/>
          <p:nvPr/>
        </p:nvSpPr>
        <p:spPr>
          <a:xfrm>
            <a:off x="8101557" y="2201008"/>
            <a:ext cx="1894986"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8" name="Rectangle 7">
            <a:extLst>
              <a:ext uri="{FF2B5EF4-FFF2-40B4-BE49-F238E27FC236}">
                <a16:creationId xmlns:a16="http://schemas.microsoft.com/office/drawing/2014/main" id="{07451C9E-ADCD-6947-962A-25E75A2EFF9E}"/>
              </a:ext>
            </a:extLst>
          </p:cNvPr>
          <p:cNvSpPr/>
          <p:nvPr/>
        </p:nvSpPr>
        <p:spPr>
          <a:xfrm>
            <a:off x="10098893" y="2167308"/>
            <a:ext cx="1989964" cy="42519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cxnSp>
        <p:nvCxnSpPr>
          <p:cNvPr id="11" name="Straight Connector 10">
            <a:extLst>
              <a:ext uri="{FF2B5EF4-FFF2-40B4-BE49-F238E27FC236}">
                <a16:creationId xmlns:a16="http://schemas.microsoft.com/office/drawing/2014/main" id="{A85A7A2D-1205-2942-B979-A9256BFEB4A8}"/>
              </a:ext>
            </a:extLst>
          </p:cNvPr>
          <p:cNvCxnSpPr>
            <a:cxnSpLocks/>
          </p:cNvCxnSpPr>
          <p:nvPr/>
        </p:nvCxnSpPr>
        <p:spPr>
          <a:xfrm>
            <a:off x="2072642" y="2194560"/>
            <a:ext cx="16467" cy="384048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E1C246-5055-ED41-AD74-57F40D4B548E}"/>
              </a:ext>
            </a:extLst>
          </p:cNvPr>
          <p:cNvSpPr txBox="1"/>
          <p:nvPr/>
        </p:nvSpPr>
        <p:spPr>
          <a:xfrm>
            <a:off x="284183" y="2236708"/>
            <a:ext cx="1696298"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Development</a:t>
            </a:r>
          </a:p>
        </p:txBody>
      </p:sp>
      <p:sp>
        <p:nvSpPr>
          <p:cNvPr id="18" name="TextBox 17">
            <a:extLst>
              <a:ext uri="{FF2B5EF4-FFF2-40B4-BE49-F238E27FC236}">
                <a16:creationId xmlns:a16="http://schemas.microsoft.com/office/drawing/2014/main" id="{4895AFBC-FE26-B948-9DC2-3BB32E76A037}"/>
              </a:ext>
            </a:extLst>
          </p:cNvPr>
          <p:cNvSpPr txBox="1"/>
          <p:nvPr/>
        </p:nvSpPr>
        <p:spPr>
          <a:xfrm>
            <a:off x="2138171" y="2259568"/>
            <a:ext cx="1896673"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Review Swarm</a:t>
            </a:r>
          </a:p>
        </p:txBody>
      </p:sp>
      <p:sp>
        <p:nvSpPr>
          <p:cNvPr id="19" name="TextBox 18">
            <a:extLst>
              <a:ext uri="{FF2B5EF4-FFF2-40B4-BE49-F238E27FC236}">
                <a16:creationId xmlns:a16="http://schemas.microsoft.com/office/drawing/2014/main" id="{94F924D4-1F81-6D43-8708-A5B19C8993E1}"/>
              </a:ext>
            </a:extLst>
          </p:cNvPr>
          <p:cNvSpPr txBox="1"/>
          <p:nvPr/>
        </p:nvSpPr>
        <p:spPr>
          <a:xfrm>
            <a:off x="4194425" y="2290786"/>
            <a:ext cx="1712328"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Code Review</a:t>
            </a:r>
          </a:p>
        </p:txBody>
      </p:sp>
      <p:sp>
        <p:nvSpPr>
          <p:cNvPr id="20" name="TextBox 19">
            <a:extLst>
              <a:ext uri="{FF2B5EF4-FFF2-40B4-BE49-F238E27FC236}">
                <a16:creationId xmlns:a16="http://schemas.microsoft.com/office/drawing/2014/main" id="{BF58B945-AD43-DD49-86EE-34053651EB1A}"/>
              </a:ext>
            </a:extLst>
          </p:cNvPr>
          <p:cNvSpPr txBox="1"/>
          <p:nvPr/>
        </p:nvSpPr>
        <p:spPr>
          <a:xfrm>
            <a:off x="8277231" y="2285214"/>
            <a:ext cx="1481496" cy="646331"/>
          </a:xfrm>
          <a:prstGeom prst="rect">
            <a:avLst/>
          </a:prstGeom>
          <a:noFill/>
        </p:spPr>
        <p:txBody>
          <a:bodyPr wrap="none" rtlCol="0">
            <a:spAutoFit/>
          </a:bodyPr>
          <a:lstStyle/>
          <a:p>
            <a:pPr algn="ctr">
              <a:lnSpc>
                <a:spcPct val="90000"/>
              </a:lnSpc>
              <a:spcBef>
                <a:spcPts val="1200"/>
              </a:spcBef>
            </a:pPr>
            <a:r>
              <a:rPr lang="en-US" sz="2000">
                <a:solidFill>
                  <a:schemeClr val="tx2"/>
                </a:solidFill>
              </a:rPr>
              <a:t>Production </a:t>
            </a:r>
            <a:br>
              <a:rPr lang="en-US" sz="2000">
                <a:solidFill>
                  <a:schemeClr val="tx2"/>
                </a:solidFill>
              </a:rPr>
            </a:br>
            <a:r>
              <a:rPr lang="en-US" sz="2000">
                <a:solidFill>
                  <a:schemeClr val="tx2"/>
                </a:solidFill>
              </a:rPr>
              <a:t>Readiness</a:t>
            </a:r>
          </a:p>
        </p:txBody>
      </p:sp>
      <p:sp>
        <p:nvSpPr>
          <p:cNvPr id="21" name="TextBox 20">
            <a:extLst>
              <a:ext uri="{FF2B5EF4-FFF2-40B4-BE49-F238E27FC236}">
                <a16:creationId xmlns:a16="http://schemas.microsoft.com/office/drawing/2014/main" id="{6792BD0B-5913-CE4C-B6E2-2BF07A78254B}"/>
              </a:ext>
            </a:extLst>
          </p:cNvPr>
          <p:cNvSpPr txBox="1"/>
          <p:nvPr/>
        </p:nvSpPr>
        <p:spPr>
          <a:xfrm>
            <a:off x="10182048" y="2276070"/>
            <a:ext cx="1553630" cy="369332"/>
          </a:xfrm>
          <a:prstGeom prst="rect">
            <a:avLst/>
          </a:prstGeom>
          <a:noFill/>
        </p:spPr>
        <p:txBody>
          <a:bodyPr wrap="none" rtlCol="0">
            <a:spAutoFit/>
          </a:bodyPr>
          <a:lstStyle/>
          <a:p>
            <a:pPr algn="l">
              <a:lnSpc>
                <a:spcPct val="90000"/>
              </a:lnSpc>
              <a:spcBef>
                <a:spcPts val="1200"/>
              </a:spcBef>
            </a:pPr>
            <a:r>
              <a:rPr lang="en-US" sz="2000">
                <a:solidFill>
                  <a:schemeClr val="tx2"/>
                </a:solidFill>
              </a:rPr>
              <a:t>Deployment</a:t>
            </a:r>
          </a:p>
        </p:txBody>
      </p:sp>
      <p:sp>
        <p:nvSpPr>
          <p:cNvPr id="22" name="TextBox 21">
            <a:extLst>
              <a:ext uri="{FF2B5EF4-FFF2-40B4-BE49-F238E27FC236}">
                <a16:creationId xmlns:a16="http://schemas.microsoft.com/office/drawing/2014/main" id="{03472A81-F53C-1D40-9C01-F07AF195F0AA}"/>
              </a:ext>
            </a:extLst>
          </p:cNvPr>
          <p:cNvSpPr txBox="1"/>
          <p:nvPr/>
        </p:nvSpPr>
        <p:spPr>
          <a:xfrm>
            <a:off x="743987" y="6088618"/>
            <a:ext cx="2614883"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Engineer’s Local Dev</a:t>
            </a:r>
          </a:p>
        </p:txBody>
      </p:sp>
      <p:sp>
        <p:nvSpPr>
          <p:cNvPr id="23" name="TextBox 22">
            <a:extLst>
              <a:ext uri="{FF2B5EF4-FFF2-40B4-BE49-F238E27FC236}">
                <a16:creationId xmlns:a16="http://schemas.microsoft.com/office/drawing/2014/main" id="{1CC7DEBB-96C6-9F4D-8794-D433AC2FF13C}"/>
              </a:ext>
            </a:extLst>
          </p:cNvPr>
          <p:cNvSpPr txBox="1"/>
          <p:nvPr/>
        </p:nvSpPr>
        <p:spPr>
          <a:xfrm>
            <a:off x="4893492" y="6092027"/>
            <a:ext cx="2155142"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Shared Dev. Env.</a:t>
            </a:r>
          </a:p>
        </p:txBody>
      </p:sp>
      <p:sp>
        <p:nvSpPr>
          <p:cNvPr id="24" name="TextBox 23">
            <a:extLst>
              <a:ext uri="{FF2B5EF4-FFF2-40B4-BE49-F238E27FC236}">
                <a16:creationId xmlns:a16="http://schemas.microsoft.com/office/drawing/2014/main" id="{C697C0F1-7060-0D4D-BCB6-C59583193833}"/>
              </a:ext>
            </a:extLst>
          </p:cNvPr>
          <p:cNvSpPr txBox="1"/>
          <p:nvPr/>
        </p:nvSpPr>
        <p:spPr>
          <a:xfrm>
            <a:off x="8062809" y="6073477"/>
            <a:ext cx="1933734"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Shared Dev/PA</a:t>
            </a:r>
          </a:p>
        </p:txBody>
      </p:sp>
      <p:sp>
        <p:nvSpPr>
          <p:cNvPr id="25" name="TextBox 24">
            <a:extLst>
              <a:ext uri="{FF2B5EF4-FFF2-40B4-BE49-F238E27FC236}">
                <a16:creationId xmlns:a16="http://schemas.microsoft.com/office/drawing/2014/main" id="{7DBF928E-1967-F642-87B8-2926B3832420}"/>
              </a:ext>
            </a:extLst>
          </p:cNvPr>
          <p:cNvSpPr txBox="1"/>
          <p:nvPr/>
        </p:nvSpPr>
        <p:spPr>
          <a:xfrm>
            <a:off x="10388393" y="6049936"/>
            <a:ext cx="1410964" cy="369332"/>
          </a:xfrm>
          <a:prstGeom prst="rect">
            <a:avLst/>
          </a:prstGeom>
          <a:noFill/>
        </p:spPr>
        <p:txBody>
          <a:bodyPr wrap="none" rtlCol="0">
            <a:spAutoFit/>
          </a:bodyPr>
          <a:lstStyle/>
          <a:p>
            <a:pPr algn="l">
              <a:lnSpc>
                <a:spcPct val="90000"/>
              </a:lnSpc>
              <a:spcBef>
                <a:spcPts val="1200"/>
              </a:spcBef>
            </a:pPr>
            <a:r>
              <a:rPr lang="en-US" sz="2000">
                <a:solidFill>
                  <a:schemeClr val="accent1"/>
                </a:solidFill>
              </a:rPr>
              <a:t>Production</a:t>
            </a:r>
          </a:p>
        </p:txBody>
      </p:sp>
      <p:cxnSp>
        <p:nvCxnSpPr>
          <p:cNvPr id="30" name="Straight Connector 29">
            <a:extLst>
              <a:ext uri="{FF2B5EF4-FFF2-40B4-BE49-F238E27FC236}">
                <a16:creationId xmlns:a16="http://schemas.microsoft.com/office/drawing/2014/main" id="{1A696AE0-3ED6-7346-8155-92FB28EECB9B}"/>
              </a:ext>
            </a:extLst>
          </p:cNvPr>
          <p:cNvCxnSpPr>
            <a:cxnSpLocks/>
          </p:cNvCxnSpPr>
          <p:nvPr/>
        </p:nvCxnSpPr>
        <p:spPr>
          <a:xfrm>
            <a:off x="5951219" y="2201008"/>
            <a:ext cx="0" cy="3834032"/>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85DB69E7-B4AB-EF48-98BD-F2C8A4EBE05E}"/>
              </a:ext>
            </a:extLst>
          </p:cNvPr>
          <p:cNvSpPr txBox="1"/>
          <p:nvPr/>
        </p:nvSpPr>
        <p:spPr>
          <a:xfrm>
            <a:off x="6160380" y="2285214"/>
            <a:ext cx="1578219" cy="646331"/>
          </a:xfrm>
          <a:prstGeom prst="rect">
            <a:avLst/>
          </a:prstGeom>
          <a:noFill/>
        </p:spPr>
        <p:txBody>
          <a:bodyPr wrap="square" rtlCol="0">
            <a:spAutoFit/>
          </a:bodyPr>
          <a:lstStyle/>
          <a:p>
            <a:pPr algn="ctr">
              <a:lnSpc>
                <a:spcPct val="90000"/>
              </a:lnSpc>
              <a:spcBef>
                <a:spcPts val="1200"/>
              </a:spcBef>
            </a:pPr>
            <a:r>
              <a:rPr lang="en-US" sz="2000">
                <a:solidFill>
                  <a:schemeClr val="tx2"/>
                </a:solidFill>
              </a:rPr>
              <a:t>Acceptance Review</a:t>
            </a:r>
          </a:p>
        </p:txBody>
      </p:sp>
      <p:sp>
        <p:nvSpPr>
          <p:cNvPr id="50" name="Oval 49">
            <a:extLst>
              <a:ext uri="{FF2B5EF4-FFF2-40B4-BE49-F238E27FC236}">
                <a16:creationId xmlns:a16="http://schemas.microsoft.com/office/drawing/2014/main" id="{F8BD8F22-BA4B-314E-B19B-DC7476B2986D}"/>
              </a:ext>
            </a:extLst>
          </p:cNvPr>
          <p:cNvSpPr/>
          <p:nvPr/>
        </p:nvSpPr>
        <p:spPr>
          <a:xfrm>
            <a:off x="7395665" y="665053"/>
            <a:ext cx="320040" cy="32459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E</a:t>
            </a:r>
          </a:p>
        </p:txBody>
      </p:sp>
      <p:cxnSp>
        <p:nvCxnSpPr>
          <p:cNvPr id="52" name="Straight Connector 51">
            <a:extLst>
              <a:ext uri="{FF2B5EF4-FFF2-40B4-BE49-F238E27FC236}">
                <a16:creationId xmlns:a16="http://schemas.microsoft.com/office/drawing/2014/main" id="{06B1C8F9-7D42-A14C-89C6-09F35ACDB646}"/>
              </a:ext>
            </a:extLst>
          </p:cNvPr>
          <p:cNvCxnSpPr>
            <a:stCxn id="50" idx="6"/>
            <a:endCxn id="50" idx="6"/>
          </p:cNvCxnSpPr>
          <p:nvPr/>
        </p:nvCxnSpPr>
        <p:spPr>
          <a:xfrm>
            <a:off x="7715705" y="827350"/>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Cross 58">
            <a:extLst>
              <a:ext uri="{FF2B5EF4-FFF2-40B4-BE49-F238E27FC236}">
                <a16:creationId xmlns:a16="http://schemas.microsoft.com/office/drawing/2014/main" id="{509703B1-7EDE-1546-8459-14536747EAC0}"/>
              </a:ext>
            </a:extLst>
          </p:cNvPr>
          <p:cNvSpPr/>
          <p:nvPr/>
        </p:nvSpPr>
        <p:spPr>
          <a:xfrm>
            <a:off x="7376160" y="1078810"/>
            <a:ext cx="458230" cy="458539"/>
          </a:xfrm>
          <a:prstGeom prst="plus">
            <a:avLst/>
          </a:prstGeom>
          <a:solidFill>
            <a:srgbClr val="00548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bg1"/>
                </a:solidFill>
              </a:rPr>
              <a:t>QA</a:t>
            </a:r>
          </a:p>
        </p:txBody>
      </p:sp>
      <p:sp>
        <p:nvSpPr>
          <p:cNvPr id="61" name="Rectangle 60">
            <a:extLst>
              <a:ext uri="{FF2B5EF4-FFF2-40B4-BE49-F238E27FC236}">
                <a16:creationId xmlns:a16="http://schemas.microsoft.com/office/drawing/2014/main" id="{5479535B-9308-6342-BA07-6311F26C9391}"/>
              </a:ext>
            </a:extLst>
          </p:cNvPr>
          <p:cNvSpPr/>
          <p:nvPr/>
        </p:nvSpPr>
        <p:spPr>
          <a:xfrm>
            <a:off x="9799320" y="683568"/>
            <a:ext cx="594360" cy="230832"/>
          </a:xfrm>
          <a:prstGeom prst="rect">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PO</a:t>
            </a:r>
          </a:p>
        </p:txBody>
      </p:sp>
      <p:sp>
        <p:nvSpPr>
          <p:cNvPr id="64" name="Decagon 63">
            <a:extLst>
              <a:ext uri="{FF2B5EF4-FFF2-40B4-BE49-F238E27FC236}">
                <a16:creationId xmlns:a16="http://schemas.microsoft.com/office/drawing/2014/main" id="{5CFBB42F-4EF6-6642-85B3-587D020D1E7B}"/>
              </a:ext>
            </a:extLst>
          </p:cNvPr>
          <p:cNvSpPr/>
          <p:nvPr/>
        </p:nvSpPr>
        <p:spPr>
          <a:xfrm>
            <a:off x="7376160" y="1640205"/>
            <a:ext cx="446761" cy="371475"/>
          </a:xfrm>
          <a:prstGeom prst="decagon">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ctr">
              <a:lnSpc>
                <a:spcPct val="90000"/>
              </a:lnSpc>
              <a:spcBef>
                <a:spcPts val="1200"/>
              </a:spcBef>
            </a:pPr>
            <a:r>
              <a:rPr lang="en-US" sz="1000">
                <a:solidFill>
                  <a:schemeClr val="tx1"/>
                </a:solidFill>
              </a:rPr>
              <a:t>UX</a:t>
            </a:r>
          </a:p>
        </p:txBody>
      </p:sp>
      <p:sp>
        <p:nvSpPr>
          <p:cNvPr id="67" name="Regular Pentagon 66">
            <a:extLst>
              <a:ext uri="{FF2B5EF4-FFF2-40B4-BE49-F238E27FC236}">
                <a16:creationId xmlns:a16="http://schemas.microsoft.com/office/drawing/2014/main" id="{2453B5F6-9D6B-6E4B-8726-ECF3348FE7F4}"/>
              </a:ext>
            </a:extLst>
          </p:cNvPr>
          <p:cNvSpPr/>
          <p:nvPr/>
        </p:nvSpPr>
        <p:spPr>
          <a:xfrm>
            <a:off x="9879566" y="931848"/>
            <a:ext cx="548640" cy="480060"/>
          </a:xfrm>
          <a:prstGeom prst="pentagon">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r>
              <a:rPr lang="en-US" sz="1000"/>
              <a:t>TL</a:t>
            </a:r>
            <a:br>
              <a:rPr lang="en-US" sz="1000"/>
            </a:br>
            <a:endParaRPr lang="en-US" sz="1000"/>
          </a:p>
        </p:txBody>
      </p:sp>
      <p:sp>
        <p:nvSpPr>
          <p:cNvPr id="92" name="TextBox 91">
            <a:extLst>
              <a:ext uri="{FF2B5EF4-FFF2-40B4-BE49-F238E27FC236}">
                <a16:creationId xmlns:a16="http://schemas.microsoft.com/office/drawing/2014/main" id="{A39D8178-EDE6-F345-BEFE-9622E2EA8B66}"/>
              </a:ext>
            </a:extLst>
          </p:cNvPr>
          <p:cNvSpPr txBox="1"/>
          <p:nvPr/>
        </p:nvSpPr>
        <p:spPr>
          <a:xfrm>
            <a:off x="2208359" y="3040626"/>
            <a:ext cx="1712254" cy="2406813"/>
          </a:xfrm>
          <a:prstGeom prst="rect">
            <a:avLst/>
          </a:prstGeom>
          <a:noFill/>
        </p:spPr>
        <p:txBody>
          <a:bodyPr wrap="square" lIns="91440" tIns="45720" rIns="91440" bIns="45720" rtlCol="0" anchor="t">
            <a:spAutoFit/>
          </a:bodyPr>
          <a:lstStyle/>
          <a:p>
            <a:pPr algn="l">
              <a:lnSpc>
                <a:spcPct val="90000"/>
              </a:lnSpc>
              <a:spcBef>
                <a:spcPts val="1200"/>
              </a:spcBef>
            </a:pPr>
            <a:r>
              <a:rPr lang="en-US" sz="1200" dirty="0">
                <a:solidFill>
                  <a:schemeClr val="tx2"/>
                </a:solidFill>
              </a:rPr>
              <a:t>Issues may be found by engineers, PO, or UX.</a:t>
            </a:r>
            <a:br>
              <a:rPr lang="en-US" sz="1200" dirty="0"/>
            </a:br>
            <a:br>
              <a:rPr lang="en-US" sz="1200" dirty="0"/>
            </a:br>
            <a:r>
              <a:rPr lang="en-US" sz="1200" dirty="0">
                <a:solidFill>
                  <a:schemeClr val="tx2"/>
                </a:solidFill>
              </a:rPr>
              <a:t>Issues are fixed as they are found; no defects are recorded.</a:t>
            </a:r>
          </a:p>
          <a:p>
            <a:pPr>
              <a:lnSpc>
                <a:spcPct val="90000"/>
              </a:lnSpc>
              <a:spcBef>
                <a:spcPts val="1200"/>
              </a:spcBef>
            </a:pPr>
            <a:r>
              <a:rPr lang="en-US" sz="1200" dirty="0">
                <a:solidFill>
                  <a:schemeClr val="tx2"/>
                </a:solidFill>
              </a:rPr>
              <a:t>Outside the box “Missed requirements” may be added to the ACs of a story or entered as a new story. </a:t>
            </a:r>
            <a:endParaRPr lang="en-US" sz="1200" dirty="0">
              <a:solidFill>
                <a:schemeClr val="tx2"/>
              </a:solidFill>
              <a:cs typeface="Arial"/>
            </a:endParaRPr>
          </a:p>
        </p:txBody>
      </p:sp>
      <p:sp>
        <p:nvSpPr>
          <p:cNvPr id="93" name="TextBox 92">
            <a:extLst>
              <a:ext uri="{FF2B5EF4-FFF2-40B4-BE49-F238E27FC236}">
                <a16:creationId xmlns:a16="http://schemas.microsoft.com/office/drawing/2014/main" id="{E087586A-A70C-9445-A65B-9715A0631739}"/>
              </a:ext>
            </a:extLst>
          </p:cNvPr>
          <p:cNvSpPr txBox="1"/>
          <p:nvPr/>
        </p:nvSpPr>
        <p:spPr>
          <a:xfrm>
            <a:off x="4253238" y="3069781"/>
            <a:ext cx="1595561" cy="1255728"/>
          </a:xfrm>
          <a:prstGeom prst="rect">
            <a:avLst/>
          </a:prstGeom>
          <a:noFill/>
        </p:spPr>
        <p:txBody>
          <a:bodyPr wrap="square" rtlCol="0">
            <a:spAutoFit/>
          </a:bodyPr>
          <a:lstStyle/>
          <a:p>
            <a:pPr algn="l">
              <a:lnSpc>
                <a:spcPct val="90000"/>
              </a:lnSpc>
              <a:spcBef>
                <a:spcPts val="1200"/>
              </a:spcBef>
            </a:pPr>
            <a:r>
              <a:rPr lang="en-US" sz="1200">
                <a:solidFill>
                  <a:schemeClr val="tx2"/>
                </a:solidFill>
              </a:rPr>
              <a:t>Issues and comments  are added to pull requests as they are reviewed and refactored. No defects are entered. </a:t>
            </a:r>
          </a:p>
        </p:txBody>
      </p:sp>
      <p:sp>
        <p:nvSpPr>
          <p:cNvPr id="94" name="TextBox 93">
            <a:extLst>
              <a:ext uri="{FF2B5EF4-FFF2-40B4-BE49-F238E27FC236}">
                <a16:creationId xmlns:a16="http://schemas.microsoft.com/office/drawing/2014/main" id="{5CBAE70F-64FA-D44A-A3AC-58877864C45E}"/>
              </a:ext>
            </a:extLst>
          </p:cNvPr>
          <p:cNvSpPr txBox="1"/>
          <p:nvPr/>
        </p:nvSpPr>
        <p:spPr>
          <a:xfrm>
            <a:off x="6105271" y="3056648"/>
            <a:ext cx="1595561" cy="2739211"/>
          </a:xfrm>
          <a:prstGeom prst="rect">
            <a:avLst/>
          </a:prstGeom>
          <a:noFill/>
        </p:spPr>
        <p:txBody>
          <a:bodyPr wrap="square" rtlCol="0" anchor="t">
            <a:spAutoFit/>
          </a:bodyPr>
          <a:lstStyle/>
          <a:p>
            <a:pPr>
              <a:lnSpc>
                <a:spcPct val="90000"/>
              </a:lnSpc>
              <a:spcBef>
                <a:spcPts val="1200"/>
              </a:spcBef>
            </a:pPr>
            <a:r>
              <a:rPr lang="en-US" sz="1200">
                <a:solidFill>
                  <a:schemeClr val="tx2"/>
                </a:solidFill>
              </a:rPr>
              <a:t>PO may reject a story if ACs are not met or are missing .Defects may be created or story can be blocked but this is up to team.</a:t>
            </a:r>
            <a:br>
              <a:rPr lang="en-US" sz="1200">
                <a:solidFill>
                  <a:schemeClr val="tx2"/>
                </a:solidFill>
              </a:rPr>
            </a:br>
            <a:br>
              <a:rPr lang="en-US" sz="1200"/>
            </a:br>
            <a:r>
              <a:rPr lang="en-US" sz="1200">
                <a:solidFill>
                  <a:schemeClr val="tx2"/>
                </a:solidFill>
              </a:rPr>
              <a:t>Outside the box “Missed requirements” may be added to the ACs of a story or entered as a new story. </a:t>
            </a:r>
            <a:endParaRPr lang="en-US">
              <a:solidFill>
                <a:schemeClr val="tx2"/>
              </a:solidFill>
              <a:cs typeface="Arial"/>
            </a:endParaRPr>
          </a:p>
          <a:p>
            <a:pPr algn="l">
              <a:lnSpc>
                <a:spcPct val="90000"/>
              </a:lnSpc>
              <a:spcBef>
                <a:spcPts val="1200"/>
              </a:spcBef>
            </a:pPr>
            <a:r>
              <a:rPr lang="en-US" sz="1200">
                <a:solidFill>
                  <a:schemeClr val="tx2"/>
                </a:solidFill>
              </a:rPr>
              <a:t>  </a:t>
            </a:r>
          </a:p>
        </p:txBody>
      </p:sp>
      <p:sp>
        <p:nvSpPr>
          <p:cNvPr id="95" name="TextBox 94">
            <a:extLst>
              <a:ext uri="{FF2B5EF4-FFF2-40B4-BE49-F238E27FC236}">
                <a16:creationId xmlns:a16="http://schemas.microsoft.com/office/drawing/2014/main" id="{237524A2-B83C-7E46-96F2-0F01C22F247C}"/>
              </a:ext>
            </a:extLst>
          </p:cNvPr>
          <p:cNvSpPr txBox="1"/>
          <p:nvPr/>
        </p:nvSpPr>
        <p:spPr>
          <a:xfrm>
            <a:off x="8215481" y="3049922"/>
            <a:ext cx="1728895" cy="2702278"/>
          </a:xfrm>
          <a:prstGeom prst="rect">
            <a:avLst/>
          </a:prstGeom>
          <a:noFill/>
        </p:spPr>
        <p:txBody>
          <a:bodyPr wrap="square" rtlCol="0" anchor="t">
            <a:spAutoFit/>
          </a:bodyPr>
          <a:lstStyle/>
          <a:p>
            <a:pPr>
              <a:lnSpc>
                <a:spcPct val="90000"/>
              </a:lnSpc>
              <a:spcBef>
                <a:spcPts val="1200"/>
              </a:spcBef>
            </a:pPr>
            <a:r>
              <a:rPr lang="en-US" sz="1200" dirty="0">
                <a:solidFill>
                  <a:schemeClr val="tx2"/>
                </a:solidFill>
              </a:rPr>
              <a:t>Defects or issues found during end-to-end testing in PA are added to ALM and to the User Story/Feature in Rally.</a:t>
            </a:r>
          </a:p>
          <a:p>
            <a:pPr>
              <a:lnSpc>
                <a:spcPct val="90000"/>
              </a:lnSpc>
              <a:spcBef>
                <a:spcPts val="1200"/>
              </a:spcBef>
            </a:pPr>
            <a:endParaRPr lang="en-US" sz="1200" dirty="0">
              <a:solidFill>
                <a:schemeClr val="tx2"/>
              </a:solidFill>
              <a:cs typeface="Arial"/>
            </a:endParaRPr>
          </a:p>
          <a:p>
            <a:pPr>
              <a:lnSpc>
                <a:spcPct val="90000"/>
              </a:lnSpc>
              <a:spcBef>
                <a:spcPts val="1200"/>
              </a:spcBef>
            </a:pPr>
            <a:r>
              <a:rPr lang="en-US" sz="1200" dirty="0">
                <a:solidFill>
                  <a:schemeClr val="tx2"/>
                </a:solidFill>
                <a:cs typeface="Arial"/>
              </a:rPr>
              <a:t>End state goal is to have all defects and stories in Jira.</a:t>
            </a:r>
          </a:p>
          <a:p>
            <a:pPr>
              <a:lnSpc>
                <a:spcPct val="90000"/>
              </a:lnSpc>
              <a:spcBef>
                <a:spcPts val="1200"/>
              </a:spcBef>
            </a:pPr>
            <a:endParaRPr lang="en-US" sz="1200" dirty="0">
              <a:solidFill>
                <a:schemeClr val="tx2"/>
              </a:solidFill>
              <a:cs typeface="Arial"/>
            </a:endParaRPr>
          </a:p>
          <a:p>
            <a:pPr>
              <a:lnSpc>
                <a:spcPct val="90000"/>
              </a:lnSpc>
              <a:spcBef>
                <a:spcPts val="1200"/>
              </a:spcBef>
            </a:pPr>
            <a:endParaRPr lang="en-US" sz="1200" dirty="0">
              <a:solidFill>
                <a:schemeClr val="tx2"/>
              </a:solidFill>
              <a:cs typeface="Arial"/>
            </a:endParaRPr>
          </a:p>
        </p:txBody>
      </p:sp>
      <p:sp>
        <p:nvSpPr>
          <p:cNvPr id="114" name="TextBox 113">
            <a:extLst>
              <a:ext uri="{FF2B5EF4-FFF2-40B4-BE49-F238E27FC236}">
                <a16:creationId xmlns:a16="http://schemas.microsoft.com/office/drawing/2014/main" id="{F9FF9237-5F7E-BA42-B432-52EA915ED5E7}"/>
              </a:ext>
            </a:extLst>
          </p:cNvPr>
          <p:cNvSpPr txBox="1"/>
          <p:nvPr/>
        </p:nvSpPr>
        <p:spPr>
          <a:xfrm>
            <a:off x="7970520" y="640080"/>
            <a:ext cx="901209"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Engineer</a:t>
            </a:r>
          </a:p>
        </p:txBody>
      </p:sp>
      <p:sp>
        <p:nvSpPr>
          <p:cNvPr id="115" name="TextBox 114">
            <a:extLst>
              <a:ext uri="{FF2B5EF4-FFF2-40B4-BE49-F238E27FC236}">
                <a16:creationId xmlns:a16="http://schemas.microsoft.com/office/drawing/2014/main" id="{41BB0D8D-9B1A-4D4F-A4DF-CB979AC55ABA}"/>
              </a:ext>
            </a:extLst>
          </p:cNvPr>
          <p:cNvSpPr txBox="1"/>
          <p:nvPr/>
        </p:nvSpPr>
        <p:spPr>
          <a:xfrm>
            <a:off x="7988098" y="1131088"/>
            <a:ext cx="1628716"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Quality Assurance</a:t>
            </a:r>
          </a:p>
        </p:txBody>
      </p:sp>
      <p:sp>
        <p:nvSpPr>
          <p:cNvPr id="116" name="TextBox 115">
            <a:extLst>
              <a:ext uri="{FF2B5EF4-FFF2-40B4-BE49-F238E27FC236}">
                <a16:creationId xmlns:a16="http://schemas.microsoft.com/office/drawing/2014/main" id="{BD781D76-CB5F-424D-A0C2-2481A6B040FC}"/>
              </a:ext>
            </a:extLst>
          </p:cNvPr>
          <p:cNvSpPr txBox="1"/>
          <p:nvPr/>
        </p:nvSpPr>
        <p:spPr>
          <a:xfrm>
            <a:off x="10599443" y="625526"/>
            <a:ext cx="1378904"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Product Owner</a:t>
            </a:r>
          </a:p>
        </p:txBody>
      </p:sp>
      <p:sp>
        <p:nvSpPr>
          <p:cNvPr id="117" name="TextBox 116">
            <a:extLst>
              <a:ext uri="{FF2B5EF4-FFF2-40B4-BE49-F238E27FC236}">
                <a16:creationId xmlns:a16="http://schemas.microsoft.com/office/drawing/2014/main" id="{3F0DFCD2-C3F7-DA4F-94FA-A5B931992E78}"/>
              </a:ext>
            </a:extLst>
          </p:cNvPr>
          <p:cNvSpPr txBox="1"/>
          <p:nvPr/>
        </p:nvSpPr>
        <p:spPr>
          <a:xfrm>
            <a:off x="7993784" y="1600199"/>
            <a:ext cx="1714096" cy="480131"/>
          </a:xfrm>
          <a:prstGeom prst="rect">
            <a:avLst/>
          </a:prstGeom>
          <a:noFill/>
        </p:spPr>
        <p:txBody>
          <a:bodyPr wrap="square" rtlCol="0">
            <a:spAutoFit/>
          </a:bodyPr>
          <a:lstStyle/>
          <a:p>
            <a:pPr algn="l">
              <a:lnSpc>
                <a:spcPct val="90000"/>
              </a:lnSpc>
              <a:spcBef>
                <a:spcPts val="1200"/>
              </a:spcBef>
            </a:pPr>
            <a:r>
              <a:rPr lang="en-US" sz="1400">
                <a:solidFill>
                  <a:schemeClr val="tx2"/>
                </a:solidFill>
              </a:rPr>
              <a:t>User Experience Designer</a:t>
            </a:r>
          </a:p>
        </p:txBody>
      </p:sp>
      <p:sp>
        <p:nvSpPr>
          <p:cNvPr id="118" name="TextBox 117">
            <a:extLst>
              <a:ext uri="{FF2B5EF4-FFF2-40B4-BE49-F238E27FC236}">
                <a16:creationId xmlns:a16="http://schemas.microsoft.com/office/drawing/2014/main" id="{056CBC17-4219-1942-928D-097876AD32F4}"/>
              </a:ext>
            </a:extLst>
          </p:cNvPr>
          <p:cNvSpPr txBox="1"/>
          <p:nvPr/>
        </p:nvSpPr>
        <p:spPr>
          <a:xfrm>
            <a:off x="10698187" y="1085368"/>
            <a:ext cx="1009572" cy="286232"/>
          </a:xfrm>
          <a:prstGeom prst="rect">
            <a:avLst/>
          </a:prstGeom>
          <a:noFill/>
        </p:spPr>
        <p:txBody>
          <a:bodyPr wrap="none" rtlCol="0">
            <a:spAutoFit/>
          </a:bodyPr>
          <a:lstStyle/>
          <a:p>
            <a:pPr algn="l">
              <a:lnSpc>
                <a:spcPct val="90000"/>
              </a:lnSpc>
              <a:spcBef>
                <a:spcPts val="1200"/>
              </a:spcBef>
            </a:pPr>
            <a:r>
              <a:rPr lang="en-US" sz="1400">
                <a:solidFill>
                  <a:schemeClr val="tx2"/>
                </a:solidFill>
              </a:rPr>
              <a:t>Tech Lead</a:t>
            </a:r>
          </a:p>
        </p:txBody>
      </p:sp>
      <p:sp>
        <p:nvSpPr>
          <p:cNvPr id="119" name="Rectangle 118">
            <a:extLst>
              <a:ext uri="{FF2B5EF4-FFF2-40B4-BE49-F238E27FC236}">
                <a16:creationId xmlns:a16="http://schemas.microsoft.com/office/drawing/2014/main" id="{71ECC3F5-9211-1F4B-8DC0-2C73DB3D6489}"/>
              </a:ext>
            </a:extLst>
          </p:cNvPr>
          <p:cNvSpPr/>
          <p:nvPr/>
        </p:nvSpPr>
        <p:spPr>
          <a:xfrm>
            <a:off x="7193280" y="606290"/>
            <a:ext cx="4846320" cy="14763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lnSpc>
                <a:spcPct val="90000"/>
              </a:lnSpc>
              <a:spcBef>
                <a:spcPts val="1200"/>
              </a:spcBef>
            </a:pPr>
            <a:endParaRPr lang="en-US" err="1"/>
          </a:p>
        </p:txBody>
      </p:sp>
      <p:sp>
        <p:nvSpPr>
          <p:cNvPr id="127" name="TextBox 126">
            <a:extLst>
              <a:ext uri="{FF2B5EF4-FFF2-40B4-BE49-F238E27FC236}">
                <a16:creationId xmlns:a16="http://schemas.microsoft.com/office/drawing/2014/main" id="{9C1CBCE6-3CDB-AF41-9EF0-C0B343921FF7}"/>
              </a:ext>
            </a:extLst>
          </p:cNvPr>
          <p:cNvSpPr txBox="1"/>
          <p:nvPr/>
        </p:nvSpPr>
        <p:spPr>
          <a:xfrm>
            <a:off x="10201502" y="3069781"/>
            <a:ext cx="1728895" cy="1908215"/>
          </a:xfrm>
          <a:prstGeom prst="rect">
            <a:avLst/>
          </a:prstGeom>
          <a:noFill/>
        </p:spPr>
        <p:txBody>
          <a:bodyPr wrap="square" rtlCol="0">
            <a:spAutoFit/>
          </a:bodyPr>
          <a:lstStyle/>
          <a:p>
            <a:pPr algn="l">
              <a:lnSpc>
                <a:spcPct val="90000"/>
              </a:lnSpc>
              <a:spcBef>
                <a:spcPts val="1200"/>
              </a:spcBef>
            </a:pPr>
            <a:r>
              <a:rPr lang="en-US" sz="1200">
                <a:solidFill>
                  <a:schemeClr val="tx2"/>
                </a:solidFill>
              </a:rPr>
              <a:t>Change failures impacting customers in production (“escaped defects”) are entered as Service Now INC tickets</a:t>
            </a:r>
          </a:p>
          <a:p>
            <a:pPr algn="l">
              <a:lnSpc>
                <a:spcPct val="90000"/>
              </a:lnSpc>
              <a:spcBef>
                <a:spcPts val="1200"/>
              </a:spcBef>
            </a:pPr>
            <a:r>
              <a:rPr lang="en-US" sz="1200">
                <a:solidFill>
                  <a:schemeClr val="tx2"/>
                </a:solidFill>
              </a:rPr>
              <a:t>Security vulnerabilities are also entered as Service Now INC tickets</a:t>
            </a:r>
          </a:p>
        </p:txBody>
      </p:sp>
      <p:sp>
        <p:nvSpPr>
          <p:cNvPr id="128" name="TextBox 127">
            <a:extLst>
              <a:ext uri="{FF2B5EF4-FFF2-40B4-BE49-F238E27FC236}">
                <a16:creationId xmlns:a16="http://schemas.microsoft.com/office/drawing/2014/main" id="{8A0D5C83-D500-6D46-BA37-C31D06965CF8}"/>
              </a:ext>
            </a:extLst>
          </p:cNvPr>
          <p:cNvSpPr txBox="1"/>
          <p:nvPr/>
        </p:nvSpPr>
        <p:spPr>
          <a:xfrm rot="16200000">
            <a:off x="6396893" y="3944293"/>
            <a:ext cx="3163509" cy="369332"/>
          </a:xfrm>
          <a:prstGeom prst="rect">
            <a:avLst/>
          </a:prstGeom>
          <a:noFill/>
        </p:spPr>
        <p:txBody>
          <a:bodyPr wrap="square" rtlCol="0">
            <a:spAutoFit/>
          </a:bodyPr>
          <a:lstStyle/>
          <a:p>
            <a:pPr algn="l">
              <a:lnSpc>
                <a:spcPct val="90000"/>
              </a:lnSpc>
              <a:spcBef>
                <a:spcPts val="1200"/>
              </a:spcBef>
            </a:pPr>
            <a:r>
              <a:rPr lang="en-US" sz="2000" i="1">
                <a:solidFill>
                  <a:schemeClr val="tx2"/>
                </a:solidFill>
              </a:rPr>
              <a:t>Automated Regression</a:t>
            </a:r>
          </a:p>
        </p:txBody>
      </p:sp>
      <p:sp>
        <p:nvSpPr>
          <p:cNvPr id="129" name="Heart 128">
            <a:extLst>
              <a:ext uri="{FF2B5EF4-FFF2-40B4-BE49-F238E27FC236}">
                <a16:creationId xmlns:a16="http://schemas.microsoft.com/office/drawing/2014/main" id="{6EC13C08-BA8C-3343-9E85-C9599BBBDB85}"/>
              </a:ext>
            </a:extLst>
          </p:cNvPr>
          <p:cNvSpPr/>
          <p:nvPr/>
        </p:nvSpPr>
        <p:spPr>
          <a:xfrm>
            <a:off x="9822129" y="1461611"/>
            <a:ext cx="656339" cy="550069"/>
          </a:xfrm>
          <a:prstGeom prst="heart">
            <a:avLst/>
          </a:prstGeom>
          <a:ln/>
        </p:spPr>
        <p:style>
          <a:lnRef idx="2">
            <a:schemeClr val="accent5">
              <a:shade val="50000"/>
            </a:schemeClr>
          </a:lnRef>
          <a:fillRef idx="1">
            <a:schemeClr val="accent5"/>
          </a:fillRef>
          <a:effectRef idx="0">
            <a:schemeClr val="accent5"/>
          </a:effectRef>
          <a:fontRef idx="minor">
            <a:schemeClr val="lt1"/>
          </a:fontRef>
        </p:style>
        <p:txBody>
          <a:bodyPr wrap="none" rtlCol="0" anchor="ctr">
            <a:spAutoFit/>
          </a:bodyPr>
          <a:lstStyle/>
          <a:p>
            <a:pPr algn="ctr">
              <a:lnSpc>
                <a:spcPct val="90000"/>
              </a:lnSpc>
              <a:spcBef>
                <a:spcPts val="1200"/>
              </a:spcBef>
            </a:pPr>
            <a:r>
              <a:rPr lang="en-US" sz="1000"/>
              <a:t>VSA</a:t>
            </a:r>
          </a:p>
        </p:txBody>
      </p:sp>
      <p:sp>
        <p:nvSpPr>
          <p:cNvPr id="90" name="TextBox 89">
            <a:extLst>
              <a:ext uri="{FF2B5EF4-FFF2-40B4-BE49-F238E27FC236}">
                <a16:creationId xmlns:a16="http://schemas.microsoft.com/office/drawing/2014/main" id="{2D7D0717-3ABE-A644-B36F-2F4FA713EA90}"/>
              </a:ext>
            </a:extLst>
          </p:cNvPr>
          <p:cNvSpPr txBox="1"/>
          <p:nvPr/>
        </p:nvSpPr>
        <p:spPr>
          <a:xfrm>
            <a:off x="10652468" y="1554479"/>
            <a:ext cx="1387132" cy="480131"/>
          </a:xfrm>
          <a:prstGeom prst="rect">
            <a:avLst/>
          </a:prstGeom>
          <a:noFill/>
        </p:spPr>
        <p:txBody>
          <a:bodyPr wrap="square" rtlCol="0">
            <a:spAutoFit/>
          </a:bodyPr>
          <a:lstStyle/>
          <a:p>
            <a:pPr algn="l">
              <a:lnSpc>
                <a:spcPct val="90000"/>
              </a:lnSpc>
              <a:spcBef>
                <a:spcPts val="1200"/>
              </a:spcBef>
            </a:pPr>
            <a:r>
              <a:rPr lang="en-US" sz="1400">
                <a:solidFill>
                  <a:schemeClr val="tx2"/>
                </a:solidFill>
              </a:rPr>
              <a:t>Value Stream Architect</a:t>
            </a:r>
          </a:p>
        </p:txBody>
      </p:sp>
      <p:sp>
        <p:nvSpPr>
          <p:cNvPr id="121" name="TextBox 120">
            <a:extLst>
              <a:ext uri="{FF2B5EF4-FFF2-40B4-BE49-F238E27FC236}">
                <a16:creationId xmlns:a16="http://schemas.microsoft.com/office/drawing/2014/main" id="{A39D8178-EDE6-F345-BEFE-9622E2EA8B66}"/>
              </a:ext>
            </a:extLst>
          </p:cNvPr>
          <p:cNvSpPr txBox="1"/>
          <p:nvPr/>
        </p:nvSpPr>
        <p:spPr>
          <a:xfrm>
            <a:off x="290041" y="3054029"/>
            <a:ext cx="1712254" cy="757130"/>
          </a:xfrm>
          <a:prstGeom prst="rect">
            <a:avLst/>
          </a:prstGeom>
          <a:noFill/>
        </p:spPr>
        <p:txBody>
          <a:bodyPr wrap="square" rtlCol="0">
            <a:spAutoFit/>
          </a:bodyPr>
          <a:lstStyle/>
          <a:p>
            <a:pPr algn="l">
              <a:lnSpc>
                <a:spcPct val="90000"/>
              </a:lnSpc>
              <a:spcBef>
                <a:spcPts val="1200"/>
              </a:spcBef>
            </a:pPr>
            <a:r>
              <a:rPr lang="en-US" sz="1200">
                <a:solidFill>
                  <a:schemeClr val="tx2"/>
                </a:solidFill>
              </a:rPr>
              <a:t>Code is refactored as part of TDD, issues are caught by pair. No defects are recorded. </a:t>
            </a:r>
          </a:p>
        </p:txBody>
      </p:sp>
    </p:spTree>
    <p:extLst>
      <p:ext uri="{BB962C8B-B14F-4D97-AF65-F5344CB8AC3E}">
        <p14:creationId xmlns:p14="http://schemas.microsoft.com/office/powerpoint/2010/main" val="153337120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74166"/>
            <a:ext cx="6932295" cy="777240"/>
          </a:xfrm>
        </p:spPr>
        <p:txBody>
          <a:bodyPr/>
          <a:lstStyle/>
          <a:p>
            <a:r>
              <a:rPr lang="en-US"/>
              <a:t>Testing Responsibilities – Starting Point</a:t>
            </a:r>
          </a:p>
        </p:txBody>
      </p:sp>
      <p:graphicFrame>
        <p:nvGraphicFramePr>
          <p:cNvPr id="11" name="Table 11">
            <a:extLst>
              <a:ext uri="{FF2B5EF4-FFF2-40B4-BE49-F238E27FC236}">
                <a16:creationId xmlns:a16="http://schemas.microsoft.com/office/drawing/2014/main" id="{B2328C9A-1F92-42BC-B37A-D663A861E4F1}"/>
              </a:ext>
            </a:extLst>
          </p:cNvPr>
          <p:cNvGraphicFramePr>
            <a:graphicFrameLocks noGrp="1"/>
          </p:cNvGraphicFramePr>
          <p:nvPr>
            <p:extLst>
              <p:ext uri="{D42A27DB-BD31-4B8C-83A1-F6EECF244321}">
                <p14:modId xmlns:p14="http://schemas.microsoft.com/office/powerpoint/2010/main" val="423930906"/>
              </p:ext>
            </p:extLst>
          </p:nvPr>
        </p:nvGraphicFramePr>
        <p:xfrm>
          <a:off x="335280" y="1336232"/>
          <a:ext cx="3657600" cy="5029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548640">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a:t>Engineers</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601879708"/>
                  </a:ext>
                </a:extLst>
              </a:tr>
              <a:tr h="4480560">
                <a:tc>
                  <a:txBody>
                    <a:bodyPr/>
                    <a:lstStyle/>
                    <a:p>
                      <a:pPr marL="171450" marR="0" lvl="0" indent="-171450" algn="l" defTabSz="914400"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Unit Tests</a:t>
                      </a:r>
                    </a:p>
                    <a:p>
                      <a:pPr marL="171450" marR="0" lvl="0" indent="-171450" algn="l" defTabSz="914400"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Contract Tests</a:t>
                      </a:r>
                    </a:p>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Integration Tests: Happy Path, Failure Scenario, Edge Case Scenario, etc. (separate stories)</a:t>
                      </a:r>
                    </a:p>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UI Tests: Happy Path, Failure Scenario, Edge Case Scenario, etc. (separate stories)</a:t>
                      </a:r>
                    </a:p>
                    <a:p>
                      <a:pPr marL="171450" marR="0" lvl="0" indent="-171450" algn="l" defTabSz="914400"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Performance Tests</a:t>
                      </a:r>
                    </a:p>
                    <a:p>
                      <a:pPr marL="171450" marR="0" lvl="0" indent="-171450" algn="l" defTabSz="914400"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User Journey tests for prod deployments</a:t>
                      </a: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5" name="Table 11">
            <a:extLst>
              <a:ext uri="{FF2B5EF4-FFF2-40B4-BE49-F238E27FC236}">
                <a16:creationId xmlns:a16="http://schemas.microsoft.com/office/drawing/2014/main" id="{1E800084-B1C0-475C-BF2C-EF1E498207AA}"/>
              </a:ext>
            </a:extLst>
          </p:cNvPr>
          <p:cNvGraphicFramePr>
            <a:graphicFrameLocks noGrp="1"/>
          </p:cNvGraphicFramePr>
          <p:nvPr>
            <p:extLst>
              <p:ext uri="{D42A27DB-BD31-4B8C-83A1-F6EECF244321}">
                <p14:modId xmlns:p14="http://schemas.microsoft.com/office/powerpoint/2010/main" val="4058717049"/>
              </p:ext>
            </p:extLst>
          </p:nvPr>
        </p:nvGraphicFramePr>
        <p:xfrm>
          <a:off x="4267200" y="1336232"/>
          <a:ext cx="3657600" cy="50292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548640">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dirty="0"/>
                        <a:t>Automation &amp; Manual QA</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2601879708"/>
                  </a:ext>
                </a:extLst>
              </a:tr>
              <a:tr h="4480560">
                <a:tc>
                  <a:txBody>
                    <a:bodyPr/>
                    <a:lstStyle/>
                    <a:p>
                      <a:pPr marL="285750" marR="0" lvl="0" indent="-285750" algn="l"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Augment and enhance automated integration test and UI Automation test suites (in collaboration with engineers)</a:t>
                      </a:r>
                    </a:p>
                    <a:p>
                      <a:pPr marL="285750" marR="0" lvl="0" indent="-285750" algn="l">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Enhance end-to-end automation testing</a:t>
                      </a:r>
                    </a:p>
                    <a:p>
                      <a:pPr marL="285750" marR="0" lvl="0" indent="-285750" algn="l" defTabSz="914400" rtl="0" eaLnBrk="1" fontAlgn="auto" latinLnBrk="0" hangingPunct="1">
                        <a:lnSpc>
                          <a:spcPct val="90000"/>
                        </a:lnSpc>
                        <a:spcBef>
                          <a:spcPts val="2000"/>
                        </a:spcBef>
                        <a:spcAft>
                          <a:spcPts val="0"/>
                        </a:spcAft>
                        <a:buClr>
                          <a:schemeClr val="accent1"/>
                        </a:buClr>
                        <a:buSzTx/>
                        <a:buFont typeface="Arial"/>
                        <a:buChar char="•"/>
                        <a:tabLst/>
                        <a:defRPr/>
                      </a:pPr>
                      <a:r>
                        <a:rPr lang="en-US" sz="1400" b="0" i="0" u="none" strike="noStrike" kern="1200" cap="none" spc="0" normalizeH="0" baseline="0" noProof="0" dirty="0">
                          <a:ln>
                            <a:noFill/>
                          </a:ln>
                          <a:solidFill>
                            <a:schemeClr val="tx1"/>
                          </a:solidFill>
                          <a:effectLst/>
                          <a:uLnTx/>
                          <a:uFillTx/>
                          <a:latin typeface="+mn-lt"/>
                          <a:ea typeface="+mn-ea"/>
                          <a:cs typeface="+mn-cs"/>
                        </a:rPr>
                        <a:t>Manual End-to-End tests as needed</a:t>
                      </a:r>
                    </a:p>
                    <a:p>
                      <a:pPr marL="285750" marR="0" lvl="0" indent="-285750" algn="l" rtl="0" eaLnBrk="1" latinLnBrk="0" hangingPunct="1">
                        <a:lnSpc>
                          <a:spcPct val="90000"/>
                        </a:lnSpc>
                        <a:spcBef>
                          <a:spcPts val="2000"/>
                        </a:spcBef>
                        <a:spcAft>
                          <a:spcPts val="0"/>
                        </a:spcAft>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Manual test case management in ALM &amp; evidence documentation for SDLC</a:t>
                      </a:r>
                    </a:p>
                    <a:p>
                      <a:pPr marL="285750" marR="0" lvl="0" indent="-285750" algn="l" defTabSz="914400"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Defect triage, tracking,</a:t>
                      </a:r>
                      <a:r>
                        <a:rPr kumimoji="0" lang="en-US" sz="1400" b="0" i="0" u="none" strike="noStrike" kern="1200" cap="none" spc="0" normalizeH="0" baseline="0" noProof="0" dirty="0">
                          <a:ln>
                            <a:noFill/>
                          </a:ln>
                          <a:solidFill>
                            <a:schemeClr val="tx1"/>
                          </a:solidFill>
                          <a:effectLst/>
                          <a:uLnTx/>
                          <a:uFillTx/>
                          <a:latin typeface="+mn-lt"/>
                          <a:ea typeface="+mn-ea"/>
                          <a:cs typeface="+mn-cs"/>
                        </a:rPr>
                        <a:t> reporting</a:t>
                      </a: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6" name="Table 11">
            <a:extLst>
              <a:ext uri="{FF2B5EF4-FFF2-40B4-BE49-F238E27FC236}">
                <a16:creationId xmlns:a16="http://schemas.microsoft.com/office/drawing/2014/main" id="{C52DE115-0B4A-4B94-8B37-D42757415ED6}"/>
              </a:ext>
            </a:extLst>
          </p:cNvPr>
          <p:cNvGraphicFramePr>
            <a:graphicFrameLocks noGrp="1"/>
          </p:cNvGraphicFramePr>
          <p:nvPr>
            <p:extLst>
              <p:ext uri="{D42A27DB-BD31-4B8C-83A1-F6EECF244321}">
                <p14:modId xmlns:p14="http://schemas.microsoft.com/office/powerpoint/2010/main" val="2300971830"/>
              </p:ext>
            </p:extLst>
          </p:nvPr>
        </p:nvGraphicFramePr>
        <p:xfrm>
          <a:off x="8199120" y="2937371"/>
          <a:ext cx="3657600" cy="3438188"/>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365019">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dirty="0"/>
                        <a:t>Pipeline</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2601879708"/>
                  </a:ext>
                </a:extLst>
              </a:tr>
              <a:tr h="2980988">
                <a:tc>
                  <a:txBody>
                    <a:bodyPr/>
                    <a:lstStyle/>
                    <a:p>
                      <a:pPr marL="285750" marR="0" lvl="0" indent="-285750" algn="l"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Automated test case management &amp; evidence documentation for SDLC</a:t>
                      </a:r>
                    </a:p>
                    <a:p>
                      <a:pPr marL="285750" marR="0" lvl="0" indent="-285750" algn="l">
                        <a:lnSpc>
                          <a:spcPct val="90000"/>
                        </a:lnSpc>
                        <a:spcBef>
                          <a:spcPts val="2000"/>
                        </a:spcBef>
                        <a:spcAft>
                          <a:spcPts val="0"/>
                        </a:spcAft>
                        <a:buFont typeface="Arial"/>
                        <a:buChar char="•"/>
                      </a:pPr>
                      <a:r>
                        <a:rPr lang="en-US" sz="1400" b="0" i="0" u="none" strike="noStrike" kern="1200" cap="none" spc="0" normalizeH="0" baseline="0" noProof="0" dirty="0" err="1">
                          <a:ln>
                            <a:noFill/>
                          </a:ln>
                          <a:solidFill>
                            <a:schemeClr val="tx1"/>
                          </a:solidFill>
                          <a:effectLst/>
                          <a:uLnTx/>
                          <a:uFillTx/>
                          <a:latin typeface="Arial"/>
                        </a:rPr>
                        <a:t>AppScan</a:t>
                      </a:r>
                      <a:r>
                        <a:rPr lang="en-US" sz="1400" b="0" i="0" u="none" strike="noStrike" kern="1200" cap="none" spc="0" normalizeH="0" baseline="0" noProof="0" dirty="0">
                          <a:ln>
                            <a:noFill/>
                          </a:ln>
                          <a:solidFill>
                            <a:schemeClr val="tx1"/>
                          </a:solidFill>
                          <a:effectLst/>
                          <a:uLnTx/>
                          <a:uFillTx/>
                          <a:latin typeface="Arial"/>
                        </a:rPr>
                        <a:t> for UI (future)</a:t>
                      </a:r>
                      <a:endParaRPr lang="en-US" sz="1400" b="0" i="0" u="none" strike="noStrike" kern="1200" cap="none" spc="0" normalizeH="0" baseline="0" noProof="0" dirty="0">
                        <a:ln>
                          <a:noFill/>
                        </a:ln>
                        <a:solidFill>
                          <a:schemeClr val="tx1"/>
                        </a:solidFill>
                        <a:effectLst/>
                        <a:uLnTx/>
                        <a:uFillTx/>
                      </a:endParaRPr>
                    </a:p>
                    <a:p>
                      <a:pPr marL="285750" marR="0" lvl="0" indent="-285750" algn="l">
                        <a:lnSpc>
                          <a:spcPct val="90000"/>
                        </a:lnSpc>
                        <a:spcBef>
                          <a:spcPts val="2000"/>
                        </a:spcBef>
                        <a:spcAft>
                          <a:spcPts val="0"/>
                        </a:spcAft>
                        <a:buFont typeface="Arial"/>
                        <a:buChar char="•"/>
                      </a:pPr>
                      <a:r>
                        <a:rPr kumimoji="0" lang="en-US" sz="1400" b="0" i="0" u="none" strike="noStrike" kern="1200" cap="none" spc="0" normalizeH="0" baseline="0" noProof="0" dirty="0">
                          <a:ln>
                            <a:noFill/>
                          </a:ln>
                          <a:solidFill>
                            <a:schemeClr val="tx1"/>
                          </a:solidFill>
                          <a:effectLst/>
                          <a:uLnTx/>
                          <a:uFillTx/>
                          <a:latin typeface="Arial"/>
                        </a:rPr>
                        <a:t>Disruptive Tests</a:t>
                      </a:r>
                      <a:r>
                        <a:rPr lang="en-US" sz="1400" b="0" i="0" u="none" strike="noStrike" kern="1200" cap="none" spc="0" normalizeH="0" baseline="0" noProof="0" dirty="0">
                          <a:ln>
                            <a:noFill/>
                          </a:ln>
                          <a:solidFill>
                            <a:schemeClr val="tx1"/>
                          </a:solidFill>
                          <a:effectLst/>
                          <a:uLnTx/>
                          <a:uFillTx/>
                          <a:latin typeface="Arial"/>
                        </a:rPr>
                        <a:t> (future)</a:t>
                      </a:r>
                      <a:endParaRPr kumimoji="0" lang="en-US" sz="1400" b="0" i="0" u="none" strike="noStrike" kern="1200" cap="none" spc="0" normalizeH="0" baseline="0" noProof="0" dirty="0">
                        <a:ln>
                          <a:noFill/>
                        </a:ln>
                        <a:solidFill>
                          <a:schemeClr val="tx1"/>
                        </a:solidFill>
                        <a:effectLst/>
                        <a:uLnTx/>
                        <a:uFillTx/>
                      </a:endParaRPr>
                    </a:p>
                    <a:p>
                      <a:pPr marL="285750" marR="0" lvl="0" indent="-285750" algn="l">
                        <a:lnSpc>
                          <a:spcPct val="90000"/>
                        </a:lnSpc>
                        <a:spcBef>
                          <a:spcPts val="2000"/>
                        </a:spcBef>
                        <a:spcAft>
                          <a:spcPts val="0"/>
                        </a:spcAft>
                        <a:buFont typeface="Arial"/>
                        <a:buChar char="•"/>
                      </a:pPr>
                      <a:r>
                        <a:rPr kumimoji="0" lang="en-US" sz="1400" b="0" i="0" u="none" strike="noStrike" kern="1200" cap="none" spc="0" normalizeH="0" baseline="0" noProof="0" dirty="0">
                          <a:ln>
                            <a:noFill/>
                          </a:ln>
                          <a:solidFill>
                            <a:schemeClr val="tx1"/>
                          </a:solidFill>
                          <a:effectLst/>
                          <a:uLnTx/>
                          <a:uFillTx/>
                          <a:latin typeface="Arial"/>
                        </a:rPr>
                        <a:t>Automated Cross Browser Tests</a:t>
                      </a:r>
                      <a:r>
                        <a:rPr lang="en-US" sz="1400" b="0" i="0" u="none" strike="noStrike" kern="1200" cap="none" spc="0" normalizeH="0" baseline="0" noProof="0" dirty="0">
                          <a:ln>
                            <a:noFill/>
                          </a:ln>
                          <a:solidFill>
                            <a:schemeClr val="tx1"/>
                          </a:solidFill>
                          <a:effectLst/>
                          <a:uLnTx/>
                          <a:uFillTx/>
                          <a:latin typeface="Arial"/>
                        </a:rPr>
                        <a:t> (future)</a:t>
                      </a:r>
                      <a:endParaRPr lang="en-US" sz="1400" b="0" i="0" u="none" strike="noStrike" kern="1200" cap="none" spc="0" normalizeH="0" baseline="0" noProof="0" dirty="0">
                        <a:ln>
                          <a:noFill/>
                        </a:ln>
                        <a:solidFill>
                          <a:schemeClr val="tx1"/>
                        </a:solidFill>
                        <a:effectLst/>
                        <a:uLnTx/>
                        <a:uFillTx/>
                      </a:endParaRP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8" name="Table 11">
            <a:extLst>
              <a:ext uri="{FF2B5EF4-FFF2-40B4-BE49-F238E27FC236}">
                <a16:creationId xmlns:a16="http://schemas.microsoft.com/office/drawing/2014/main" id="{C52DE115-0B4A-4B94-8B37-D42757415ED6}"/>
              </a:ext>
            </a:extLst>
          </p:cNvPr>
          <p:cNvGraphicFramePr>
            <a:graphicFrameLocks noGrp="1"/>
          </p:cNvGraphicFramePr>
          <p:nvPr>
            <p:extLst>
              <p:ext uri="{D42A27DB-BD31-4B8C-83A1-F6EECF244321}">
                <p14:modId xmlns:p14="http://schemas.microsoft.com/office/powerpoint/2010/main" val="3947644153"/>
              </p:ext>
            </p:extLst>
          </p:nvPr>
        </p:nvGraphicFramePr>
        <p:xfrm>
          <a:off x="8199120" y="884568"/>
          <a:ext cx="3657600" cy="1845056"/>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0">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dirty="0"/>
                        <a:t>PO</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601879708"/>
                  </a:ext>
                </a:extLst>
              </a:tr>
              <a:tr h="963863">
                <a:tc>
                  <a:txBody>
                    <a:bodyPr/>
                    <a:lstStyle/>
                    <a:p>
                      <a:pPr marL="285750" marR="0" lvl="0" indent="-285750" algn="l"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Validating acceptance criteria are met at acceptance review.</a:t>
                      </a:r>
                    </a:p>
                    <a:p>
                      <a:pPr marL="285750" marR="0" lvl="0" indent="-285750" algn="l"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Production validation, with assistance from QA &amp; engineers.</a:t>
                      </a:r>
                      <a:endParaRPr lang="en-US" sz="2000" b="1" kern="1200" noProof="0" dirty="0">
                        <a:solidFill>
                          <a:schemeClr val="lt1"/>
                        </a:solidFill>
                        <a:latin typeface="+mn-lt"/>
                        <a:ea typeface="+mn-ea"/>
                        <a:cs typeface="+mn-cs"/>
                      </a:endParaRP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spTree>
    <p:custDataLst>
      <p:tags r:id="rId1"/>
    </p:custDataLst>
    <p:extLst>
      <p:ext uri="{BB962C8B-B14F-4D97-AF65-F5344CB8AC3E}">
        <p14:creationId xmlns:p14="http://schemas.microsoft.com/office/powerpoint/2010/main" val="3141405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459788"/>
            <a:ext cx="11521440" cy="777240"/>
          </a:xfrm>
        </p:spPr>
        <p:txBody>
          <a:bodyPr/>
          <a:lstStyle/>
          <a:p>
            <a:r>
              <a:rPr lang="en-US" dirty="0"/>
              <a:t>Testing Responsibilities – Future State</a:t>
            </a:r>
          </a:p>
        </p:txBody>
      </p:sp>
      <p:graphicFrame>
        <p:nvGraphicFramePr>
          <p:cNvPr id="11" name="Table 11">
            <a:extLst>
              <a:ext uri="{FF2B5EF4-FFF2-40B4-BE49-F238E27FC236}">
                <a16:creationId xmlns:a16="http://schemas.microsoft.com/office/drawing/2014/main" id="{B2328C9A-1F92-42BC-B37A-D663A861E4F1}"/>
              </a:ext>
            </a:extLst>
          </p:cNvPr>
          <p:cNvGraphicFramePr>
            <a:graphicFrameLocks noGrp="1"/>
          </p:cNvGraphicFramePr>
          <p:nvPr>
            <p:extLst>
              <p:ext uri="{D42A27DB-BD31-4B8C-83A1-F6EECF244321}">
                <p14:modId xmlns:p14="http://schemas.microsoft.com/office/powerpoint/2010/main" val="3296995500"/>
              </p:ext>
            </p:extLst>
          </p:nvPr>
        </p:nvGraphicFramePr>
        <p:xfrm>
          <a:off x="335280" y="1307477"/>
          <a:ext cx="3657600" cy="5480406"/>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518262">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a:t>Engineers</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601879708"/>
                  </a:ext>
                </a:extLst>
              </a:tr>
              <a:tr h="4701416">
                <a:tc>
                  <a:txBody>
                    <a:bodyPr/>
                    <a:lstStyle/>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Unit</a:t>
                      </a:r>
                      <a:r>
                        <a:rPr kumimoji="0" lang="en-US" sz="1400" b="0" i="0" u="none" strike="noStrike" kern="1200" cap="none" spc="0" normalizeH="0" baseline="0" noProof="0">
                          <a:ln>
                            <a:noFill/>
                          </a:ln>
                          <a:solidFill>
                            <a:schemeClr val="tx1"/>
                          </a:solidFill>
                          <a:effectLst/>
                          <a:uLnTx/>
                          <a:uFillTx/>
                          <a:latin typeface="+mn-lt"/>
                          <a:ea typeface="+mn-ea"/>
                          <a:cs typeface="+mn-cs"/>
                        </a:rPr>
                        <a:t> Tests</a:t>
                      </a:r>
                    </a:p>
                    <a:p>
                      <a:pPr marL="171450" marR="0" lvl="0" indent="-171450" algn="l" defTabSz="914400"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Contract Tests</a:t>
                      </a:r>
                    </a:p>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Integration Tests: Happy Path, Failure Scenario, Edge Case Scenario (separate stories)</a:t>
                      </a:r>
                    </a:p>
                    <a:p>
                      <a:pPr marL="171450" marR="0" lvl="0" indent="-171450" algn="l">
                        <a:lnSpc>
                          <a:spcPct val="90000"/>
                        </a:lnSpc>
                        <a:spcBef>
                          <a:spcPts val="2000"/>
                        </a:spcBef>
                        <a:spcAft>
                          <a:spcPts val="0"/>
                        </a:spcAft>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UI Tests:  Happy Path, Failure Scenario, Edge Case Scenario (separate stories)</a:t>
                      </a:r>
                    </a:p>
                    <a:p>
                      <a:pPr marL="171450" marR="0" lvl="0" indent="-171450" algn="l">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Performance Tests</a:t>
                      </a:r>
                      <a:endParaRPr lang="en-US"/>
                    </a:p>
                    <a:p>
                      <a:pPr marL="171450" marR="0" lvl="0" indent="-171450" algn="l" defTabSz="914400"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mn-lt"/>
                          <a:ea typeface="+mn-ea"/>
                          <a:cs typeface="+mn-cs"/>
                        </a:rPr>
                        <a:t>Automated User Journey tests for prod deployments</a:t>
                      </a:r>
                    </a:p>
                    <a:p>
                      <a:pPr marL="171450" marR="0" lvl="0" indent="-171450" algn="l">
                        <a:lnSpc>
                          <a:spcPct val="90000"/>
                        </a:lnSpc>
                        <a:spcBef>
                          <a:spcPts val="2000"/>
                        </a:spcBef>
                        <a:spcAft>
                          <a:spcPts val="0"/>
                        </a:spcAft>
                        <a:buFont typeface="Arial" panose="020B0604020202020204" pitchFamily="34" charset="0"/>
                        <a:buChar char="•"/>
                      </a:pPr>
                      <a:r>
                        <a:rPr lang="en-US" sz="1400" b="0" i="0" u="none" strike="noStrike" kern="1200" cap="none" spc="0" normalizeH="0" baseline="0" noProof="0">
                          <a:ln>
                            <a:noFill/>
                          </a:ln>
                          <a:solidFill>
                            <a:schemeClr val="tx1"/>
                          </a:solidFill>
                          <a:effectLst/>
                          <a:uLnTx/>
                          <a:uFillTx/>
                          <a:latin typeface="Arial"/>
                        </a:rPr>
                        <a:t>Management of all functional use cases, data conditions, business rules &amp; full suite of test scenarios (combined effort with Product Owner)</a:t>
                      </a:r>
                      <a:endParaRPr lang="en-US" sz="1400" b="0" i="0" u="none" strike="noStrike" kern="1200" cap="none" spc="0" normalizeH="0" baseline="0" noProof="0">
                        <a:ln>
                          <a:noFill/>
                        </a:ln>
                        <a:solidFill>
                          <a:schemeClr val="tx1"/>
                        </a:solidFill>
                        <a:effectLst/>
                        <a:uLnTx/>
                        <a:uFillTx/>
                        <a:latin typeface="+mn-lt"/>
                        <a:ea typeface="+mn-ea"/>
                        <a:cs typeface="+mn-cs"/>
                      </a:endParaRP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5" name="Table 11">
            <a:extLst>
              <a:ext uri="{FF2B5EF4-FFF2-40B4-BE49-F238E27FC236}">
                <a16:creationId xmlns:a16="http://schemas.microsoft.com/office/drawing/2014/main" id="{1E800084-B1C0-475C-BF2C-EF1E498207AA}"/>
              </a:ext>
            </a:extLst>
          </p:cNvPr>
          <p:cNvGraphicFramePr>
            <a:graphicFrameLocks noGrp="1"/>
          </p:cNvGraphicFramePr>
          <p:nvPr>
            <p:extLst>
              <p:ext uri="{D42A27DB-BD31-4B8C-83A1-F6EECF244321}">
                <p14:modId xmlns:p14="http://schemas.microsoft.com/office/powerpoint/2010/main" val="2266903098"/>
              </p:ext>
            </p:extLst>
          </p:nvPr>
        </p:nvGraphicFramePr>
        <p:xfrm>
          <a:off x="4267200" y="1307477"/>
          <a:ext cx="3657600" cy="378663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235573">
                <a:tc>
                  <a:txBody>
                    <a:bodyPr/>
                    <a:lstStyle/>
                    <a:p>
                      <a:pPr marL="0" marR="0" lvl="0" indent="0" algn="ctr">
                        <a:lnSpc>
                          <a:spcPct val="90000"/>
                        </a:lnSpc>
                        <a:spcBef>
                          <a:spcPts val="1200"/>
                        </a:spcBef>
                        <a:spcAft>
                          <a:spcPts val="0"/>
                        </a:spcAft>
                        <a:buNone/>
                      </a:pPr>
                      <a:r>
                        <a:rPr lang="en-US" sz="2000"/>
                        <a:t>QA Architects</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2601879708"/>
                  </a:ext>
                </a:extLst>
              </a:tr>
              <a:tr h="1932906">
                <a:tc>
                  <a:txBody>
                    <a:bodyPr/>
                    <a:lstStyle/>
                    <a:p>
                      <a:pPr marL="285750" marR="0" lvl="0" indent="-285750" algn="l"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a:ln>
                            <a:noFill/>
                          </a:ln>
                          <a:solidFill>
                            <a:schemeClr val="tx1"/>
                          </a:solidFill>
                          <a:effectLst/>
                          <a:uLnTx/>
                          <a:uFillTx/>
                          <a:latin typeface="Arial"/>
                        </a:rPr>
                        <a:t>Augment and enhance automated integration test and UI Automation test suites (in collaboration with engineers)</a:t>
                      </a:r>
                      <a:endParaRPr lang="en-US" sz="1400" b="0" i="0" u="none" strike="noStrike" kern="1200" cap="none" spc="0" normalizeH="0" baseline="0" noProof="0">
                        <a:ln>
                          <a:noFill/>
                        </a:ln>
                        <a:effectLst/>
                        <a:uLnTx/>
                        <a:uFillTx/>
                      </a:endParaRPr>
                    </a:p>
                    <a:p>
                      <a:pPr marL="285750" marR="0" lvl="0" indent="-285750" algn="l">
                        <a:lnSpc>
                          <a:spcPct val="90000"/>
                        </a:lnSpc>
                        <a:spcBef>
                          <a:spcPts val="2000"/>
                        </a:spcBef>
                        <a:spcAft>
                          <a:spcPts val="0"/>
                        </a:spcAft>
                        <a:buClr>
                          <a:schemeClr val="accent1"/>
                        </a:buClr>
                        <a:buFont typeface="Arial"/>
                        <a:buChar char="•"/>
                      </a:pPr>
                      <a:r>
                        <a:rPr lang="en-US" sz="1400" b="0" i="0" u="none" strike="noStrike" kern="1200" cap="none" spc="0" normalizeH="0" baseline="0" noProof="0">
                          <a:ln>
                            <a:noFill/>
                          </a:ln>
                          <a:solidFill>
                            <a:schemeClr val="tx1"/>
                          </a:solidFill>
                          <a:effectLst/>
                          <a:uLnTx/>
                          <a:uFillTx/>
                          <a:latin typeface="+mn-lt"/>
                          <a:ea typeface="+mn-ea"/>
                          <a:cs typeface="+mn-cs"/>
                        </a:rPr>
                        <a:t>Test data strategy &amp; management</a:t>
                      </a:r>
                      <a:endParaRPr lang="en-US" sz="1400" b="0" i="0" u="none" strike="noStrike" kern="1200" cap="none" spc="0" normalizeH="0" baseline="0" noProof="0">
                        <a:ln>
                          <a:noFill/>
                        </a:ln>
                        <a:effectLst/>
                        <a:uLnTx/>
                        <a:uFillTx/>
                        <a:latin typeface="Arial"/>
                      </a:endParaRPr>
                    </a:p>
                    <a:p>
                      <a:pPr marL="285750" marR="0" lvl="0" indent="-285750" algn="l">
                        <a:lnSpc>
                          <a:spcPct val="90000"/>
                        </a:lnSpc>
                        <a:spcBef>
                          <a:spcPts val="2000"/>
                        </a:spcBef>
                        <a:spcAft>
                          <a:spcPts val="0"/>
                        </a:spcAft>
                        <a:buClr>
                          <a:schemeClr val="accent1"/>
                        </a:buClr>
                        <a:buFont typeface="Arial"/>
                        <a:buChar char="•"/>
                      </a:pPr>
                      <a:r>
                        <a:rPr lang="en-US" sz="1400" b="0" i="0" u="none" strike="noStrike" kern="1200" cap="none" spc="0" normalizeH="0" baseline="0" noProof="0">
                          <a:ln>
                            <a:noFill/>
                          </a:ln>
                          <a:solidFill>
                            <a:schemeClr val="tx1"/>
                          </a:solidFill>
                          <a:effectLst/>
                          <a:uLnTx/>
                          <a:uFillTx/>
                          <a:latin typeface="+mn-lt"/>
                          <a:ea typeface="+mn-ea"/>
                          <a:cs typeface="+mn-cs"/>
                        </a:rPr>
                        <a:t>Automation test strategy &amp; team coaching</a:t>
                      </a:r>
                      <a:endParaRPr lang="en-US" sz="1400" b="0" i="0" u="none" strike="noStrike" kern="1200" cap="none" spc="0" normalizeH="0" baseline="0" noProof="0">
                        <a:ln>
                          <a:noFill/>
                        </a:ln>
                        <a:effectLst/>
                        <a:uLnTx/>
                        <a:uFillTx/>
                        <a:latin typeface="Arial"/>
                      </a:endParaRPr>
                    </a:p>
                    <a:p>
                      <a:pPr marL="285750" marR="0" lvl="0" indent="-285750" algn="l">
                        <a:lnSpc>
                          <a:spcPct val="90000"/>
                        </a:lnSpc>
                        <a:spcBef>
                          <a:spcPts val="2000"/>
                        </a:spcBef>
                        <a:spcAft>
                          <a:spcPts val="0"/>
                        </a:spcAft>
                        <a:buFont typeface="Arial"/>
                        <a:buChar char="•"/>
                      </a:pPr>
                      <a:r>
                        <a:rPr lang="en-US" sz="1400" b="0" i="0" u="none" strike="noStrike" kern="1200" cap="none" spc="0" normalizeH="0" baseline="0" noProof="0">
                          <a:ln>
                            <a:noFill/>
                          </a:ln>
                          <a:solidFill>
                            <a:schemeClr val="tx1"/>
                          </a:solidFill>
                          <a:effectLst/>
                          <a:uLnTx/>
                          <a:uFillTx/>
                          <a:latin typeface="+mn-lt"/>
                          <a:ea typeface="+mn-ea"/>
                          <a:cs typeface="+mn-cs"/>
                        </a:rPr>
                        <a:t>Test Tool selection, strategy &amp; team coaching</a:t>
                      </a:r>
                    </a:p>
                    <a:p>
                      <a:pPr marL="171450" marR="0" lvl="0" indent="-171450" algn="l">
                        <a:lnSpc>
                          <a:spcPct val="90000"/>
                        </a:lnSpc>
                        <a:spcBef>
                          <a:spcPts val="2000"/>
                        </a:spcBef>
                        <a:spcAft>
                          <a:spcPts val="0"/>
                        </a:spcAft>
                        <a:buFont typeface="Arial" panose="020B0604020202020204" pitchFamily="34" charset="0"/>
                        <a:buChar char="•"/>
                      </a:pPr>
                      <a:endParaRPr lang="en-US" sz="1600" b="0" i="0" u="none" strike="noStrike" kern="1200" cap="none" spc="0" normalizeH="0" baseline="0" noProof="0">
                        <a:ln>
                          <a:noFill/>
                        </a:ln>
                        <a:solidFill>
                          <a:schemeClr val="tx1"/>
                        </a:solidFill>
                        <a:effectLst/>
                        <a:uLnTx/>
                        <a:uFillTx/>
                        <a:latin typeface="+mn-lt"/>
                        <a:ea typeface="+mn-ea"/>
                        <a:cs typeface="+mn-cs"/>
                      </a:endParaRP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6" name="Table 11">
            <a:extLst>
              <a:ext uri="{FF2B5EF4-FFF2-40B4-BE49-F238E27FC236}">
                <a16:creationId xmlns:a16="http://schemas.microsoft.com/office/drawing/2014/main" id="{C52DE115-0B4A-4B94-8B37-D42757415ED6}"/>
              </a:ext>
            </a:extLst>
          </p:cNvPr>
          <p:cNvGraphicFramePr>
            <a:graphicFrameLocks noGrp="1"/>
          </p:cNvGraphicFramePr>
          <p:nvPr>
            <p:extLst>
              <p:ext uri="{D42A27DB-BD31-4B8C-83A1-F6EECF244321}">
                <p14:modId xmlns:p14="http://schemas.microsoft.com/office/powerpoint/2010/main" val="892659907"/>
              </p:ext>
            </p:extLst>
          </p:nvPr>
        </p:nvGraphicFramePr>
        <p:xfrm>
          <a:off x="8199120" y="2899548"/>
          <a:ext cx="3657600" cy="388315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416693">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dirty="0"/>
                        <a:t>Pipeline</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2601879708"/>
                  </a:ext>
                </a:extLst>
              </a:tr>
              <a:tr h="2910083">
                <a:tc>
                  <a:txBody>
                    <a:bodyPr/>
                    <a:lstStyle/>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lang="en-US" sz="1400" b="0" i="0" u="none" strike="noStrike" kern="1200" cap="none" spc="0" normalizeH="0" baseline="0" noProof="0" dirty="0">
                          <a:ln>
                            <a:noFill/>
                          </a:ln>
                          <a:solidFill>
                            <a:schemeClr val="tx1"/>
                          </a:solidFill>
                          <a:effectLst/>
                          <a:uLnTx/>
                          <a:uFillTx/>
                          <a:latin typeface="+mn-lt"/>
                          <a:ea typeface="+mn-ea"/>
                          <a:cs typeface="+mn-cs"/>
                        </a:rPr>
                        <a:t>Automated test case management &amp; evidence documentation for SDLC</a:t>
                      </a:r>
                    </a:p>
                    <a:p>
                      <a:pPr marL="171450" marR="0" lvl="0" indent="-171450" algn="l" defTabSz="914400">
                        <a:lnSpc>
                          <a:spcPct val="90000"/>
                        </a:lnSpc>
                        <a:spcBef>
                          <a:spcPts val="2000"/>
                        </a:spcBef>
                        <a:spcAft>
                          <a:spcPts val="0"/>
                        </a:spcAft>
                        <a:buClr>
                          <a:schemeClr val="accent1"/>
                        </a:buClr>
                        <a:buSzTx/>
                        <a:buFont typeface="Arial" panose="020B0604020202020204" pitchFamily="34" charset="0"/>
                        <a:buChar char="•"/>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Contrast Vulnerability Tests</a:t>
                      </a:r>
                    </a:p>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kumimoji="0" lang="en-US" sz="1400" b="0" i="0" u="none" strike="noStrike" kern="1200" cap="none" spc="0" normalizeH="0" baseline="0" noProof="0" dirty="0">
                          <a:ln>
                            <a:noFill/>
                          </a:ln>
                          <a:solidFill>
                            <a:schemeClr val="tx1"/>
                          </a:solidFill>
                          <a:effectLst/>
                          <a:uLnTx/>
                          <a:uFillTx/>
                          <a:latin typeface="+mn-lt"/>
                          <a:ea typeface="+mn-ea"/>
                          <a:cs typeface="+mn-cs"/>
                        </a:rPr>
                        <a:t>Backwards Compatibility </a:t>
                      </a:r>
                      <a:r>
                        <a:rPr lang="en-US" sz="1400" b="0" i="0" u="none" strike="noStrike" kern="1200" cap="none" spc="0" normalizeH="0" baseline="0" noProof="0" dirty="0">
                          <a:ln>
                            <a:noFill/>
                          </a:ln>
                          <a:solidFill>
                            <a:schemeClr val="tx1"/>
                          </a:solidFill>
                          <a:effectLst/>
                          <a:uLnTx/>
                          <a:uFillTx/>
                          <a:latin typeface="+mn-lt"/>
                          <a:ea typeface="+mn-ea"/>
                          <a:cs typeface="+mn-cs"/>
                        </a:rPr>
                        <a:t>Tests</a:t>
                      </a:r>
                      <a:endParaRPr lang="en-US" sz="1400" b="0" i="0" u="none" strike="noStrike" kern="1200" cap="none" spc="0" normalizeH="0" baseline="0" noProof="0" dirty="0">
                        <a:ln>
                          <a:noFill/>
                        </a:ln>
                        <a:effectLst/>
                        <a:uLnTx/>
                        <a:uFillTx/>
                      </a:endParaRPr>
                    </a:p>
                    <a:p>
                      <a:pPr marL="171450" marR="0" lvl="0" indent="-171450" algn="l" defTabSz="914400">
                        <a:lnSpc>
                          <a:spcPct val="90000"/>
                        </a:lnSpc>
                        <a:spcBef>
                          <a:spcPts val="2000"/>
                        </a:spcBef>
                        <a:spcAft>
                          <a:spcPts val="0"/>
                        </a:spcAft>
                        <a:buClr>
                          <a:schemeClr val="accent1"/>
                        </a:buClr>
                        <a:buSzTx/>
                        <a:buFont typeface="Arial" panose="020B0604020202020204" pitchFamily="34" charset="0"/>
                        <a:buChar char="•"/>
                        <a:tabLst/>
                        <a:defRPr/>
                      </a:pPr>
                      <a:r>
                        <a:rPr lang="en-US" sz="1400" b="0" i="0" u="none" strike="noStrike" kern="1200" cap="none" spc="0" normalizeH="0" baseline="0" noProof="0" dirty="0" err="1">
                          <a:ln>
                            <a:noFill/>
                          </a:ln>
                          <a:solidFill>
                            <a:schemeClr val="tx1"/>
                          </a:solidFill>
                          <a:effectLst/>
                          <a:uLnTx/>
                          <a:uFillTx/>
                          <a:latin typeface="Arial"/>
                        </a:rPr>
                        <a:t>AppScan</a:t>
                      </a:r>
                      <a:r>
                        <a:rPr lang="en-US" sz="1400" b="0" i="0" u="none" strike="noStrike" kern="1200" cap="none" spc="0" normalizeH="0" baseline="0" noProof="0" dirty="0">
                          <a:ln>
                            <a:noFill/>
                          </a:ln>
                          <a:solidFill>
                            <a:schemeClr val="tx1"/>
                          </a:solidFill>
                          <a:effectLst/>
                          <a:uLnTx/>
                          <a:uFillTx/>
                          <a:latin typeface="Arial"/>
                        </a:rPr>
                        <a:t> for UI</a:t>
                      </a:r>
                      <a:endParaRPr lang="en-US" sz="1400" b="0" i="0" u="none" strike="noStrike" kern="1200" cap="none" spc="0" normalizeH="0" baseline="0" noProof="0" dirty="0">
                        <a:ln>
                          <a:noFill/>
                        </a:ln>
                        <a:effectLst/>
                        <a:uLnTx/>
                        <a:uFillTx/>
                      </a:endParaRPr>
                    </a:p>
                    <a:p>
                      <a:pPr marL="171450" marR="0" lvl="0" indent="-171450" algn="l" defTabSz="914400" rtl="0" eaLnBrk="1" fontAlgn="auto" latinLnBrk="0" hangingPunct="1">
                        <a:lnSpc>
                          <a:spcPct val="90000"/>
                        </a:lnSpc>
                        <a:spcBef>
                          <a:spcPts val="2000"/>
                        </a:spcBef>
                        <a:spcAft>
                          <a:spcPts val="0"/>
                        </a:spcAft>
                        <a:buClr>
                          <a:schemeClr val="accent1"/>
                        </a:buClr>
                        <a:buSzTx/>
                        <a:buFont typeface="Arial" panose="020B0604020202020204" pitchFamily="34" charset="0"/>
                        <a:buChar char="•"/>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Disruptive Tests</a:t>
                      </a:r>
                    </a:p>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kumimoji="0" lang="en-US" sz="1400" b="0" i="0" u="none" strike="noStrike" kern="1200" cap="none" spc="0" normalizeH="0" baseline="0" noProof="0" dirty="0">
                          <a:ln>
                            <a:noFill/>
                          </a:ln>
                          <a:solidFill>
                            <a:schemeClr val="tx1"/>
                          </a:solidFill>
                          <a:effectLst/>
                          <a:uLnTx/>
                          <a:uFillTx/>
                          <a:latin typeface="+mn-lt"/>
                          <a:ea typeface="+mn-ea"/>
                          <a:cs typeface="+mn-cs"/>
                        </a:rPr>
                        <a:t>Automated Cross Browser Tests</a:t>
                      </a:r>
                    </a:p>
                    <a:p>
                      <a:pPr marL="171450" marR="0" lvl="0" indent="-171450" algn="l" rtl="0" eaLnBrk="1" fontAlgn="auto" latinLnBrk="0" hangingPunct="1">
                        <a:lnSpc>
                          <a:spcPct val="90000"/>
                        </a:lnSpc>
                        <a:spcBef>
                          <a:spcPts val="2000"/>
                        </a:spcBef>
                        <a:spcAft>
                          <a:spcPts val="0"/>
                        </a:spcAft>
                        <a:buClr>
                          <a:schemeClr val="accent1"/>
                        </a:buClr>
                        <a:buFont typeface="Arial" panose="020B0604020202020204" pitchFamily="34" charset="0"/>
                        <a:buChar char="•"/>
                      </a:pPr>
                      <a:r>
                        <a:rPr kumimoji="0" lang="en-US" sz="1400" b="0" i="0" u="none" strike="noStrike" kern="1200" cap="none" spc="0" normalizeH="0" baseline="0" noProof="0" dirty="0">
                          <a:ln>
                            <a:noFill/>
                          </a:ln>
                          <a:solidFill>
                            <a:schemeClr val="tx1"/>
                          </a:solidFill>
                          <a:effectLst/>
                          <a:uLnTx/>
                          <a:uFillTx/>
                          <a:latin typeface="+mn-lt"/>
                          <a:ea typeface="+mn-ea"/>
                          <a:cs typeface="+mn-cs"/>
                        </a:rPr>
                        <a:t>Automated Smoke Tests</a:t>
                      </a: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7" name="Table 11">
            <a:extLst>
              <a:ext uri="{FF2B5EF4-FFF2-40B4-BE49-F238E27FC236}">
                <a16:creationId xmlns:a16="http://schemas.microsoft.com/office/drawing/2014/main" id="{5F1140F0-2FE0-40D5-AD0B-971B8988C71E}"/>
              </a:ext>
            </a:extLst>
          </p:cNvPr>
          <p:cNvGraphicFramePr>
            <a:graphicFrameLocks noGrp="1"/>
          </p:cNvGraphicFramePr>
          <p:nvPr>
            <p:extLst>
              <p:ext uri="{D42A27DB-BD31-4B8C-83A1-F6EECF244321}">
                <p14:modId xmlns:p14="http://schemas.microsoft.com/office/powerpoint/2010/main" val="4073767989"/>
              </p:ext>
            </p:extLst>
          </p:nvPr>
        </p:nvGraphicFramePr>
        <p:xfrm>
          <a:off x="4238445" y="4714911"/>
          <a:ext cx="3657600" cy="159850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272920">
                <a:tc>
                  <a:txBody>
                    <a:bodyPr/>
                    <a:lstStyle/>
                    <a:p>
                      <a:pPr marL="0" marR="0" lvl="0" indent="0" algn="ctr">
                        <a:lnSpc>
                          <a:spcPct val="90000"/>
                        </a:lnSpc>
                        <a:spcBef>
                          <a:spcPts val="1200"/>
                        </a:spcBef>
                        <a:spcAft>
                          <a:spcPts val="0"/>
                        </a:spcAft>
                        <a:buNone/>
                      </a:pPr>
                      <a:r>
                        <a:rPr lang="en-US" sz="2000"/>
                        <a:t>Scrum Masters</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2601879708"/>
                  </a:ext>
                </a:extLst>
              </a:tr>
              <a:tr h="1141304">
                <a:tc>
                  <a:txBody>
                    <a:bodyPr/>
                    <a:lstStyle/>
                    <a:p>
                      <a:pPr marL="285750" marR="0" lvl="0" indent="-285750" algn="l">
                        <a:lnSpc>
                          <a:spcPct val="90000"/>
                        </a:lnSpc>
                        <a:spcBef>
                          <a:spcPts val="2000"/>
                        </a:spcBef>
                        <a:spcAft>
                          <a:spcPts val="0"/>
                        </a:spcAft>
                        <a:buClr>
                          <a:schemeClr val="accent1"/>
                        </a:buClr>
                        <a:buFont typeface="Arial" panose="020B0604020202020204" pitchFamily="34" charset="0"/>
                        <a:buChar char="•"/>
                      </a:pPr>
                      <a:r>
                        <a:rPr kumimoji="0" lang="en-US" sz="1400" b="0" i="0" u="none" strike="noStrike" kern="1200" cap="none" spc="0" normalizeH="0" baseline="0" noProof="0">
                          <a:ln>
                            <a:noFill/>
                          </a:ln>
                          <a:solidFill>
                            <a:schemeClr val="tx1"/>
                          </a:solidFill>
                          <a:effectLst/>
                          <a:uLnTx/>
                          <a:uFillTx/>
                          <a:latin typeface="Arial"/>
                        </a:rPr>
                        <a:t>Defect triage,</a:t>
                      </a:r>
                      <a:r>
                        <a:rPr lang="en-US" sz="1400" b="0" i="0" u="none" strike="noStrike" kern="1200" cap="none" spc="0" normalizeH="0" baseline="0" noProof="0">
                          <a:ln>
                            <a:noFill/>
                          </a:ln>
                          <a:solidFill>
                            <a:schemeClr val="tx1"/>
                          </a:solidFill>
                          <a:effectLst/>
                          <a:uLnTx/>
                          <a:uFillTx/>
                          <a:latin typeface="Arial"/>
                        </a:rPr>
                        <a:t> tracking, </a:t>
                      </a:r>
                      <a:r>
                        <a:rPr kumimoji="0" lang="en-US" sz="1400" b="0" i="0" u="none" strike="noStrike" kern="1200" cap="none" spc="0" normalizeH="0" baseline="0" noProof="0">
                          <a:ln>
                            <a:noFill/>
                          </a:ln>
                          <a:solidFill>
                            <a:schemeClr val="tx1"/>
                          </a:solidFill>
                          <a:effectLst/>
                          <a:uLnTx/>
                          <a:uFillTx/>
                          <a:latin typeface="Arial"/>
                        </a:rPr>
                        <a:t>reporting</a:t>
                      </a:r>
                      <a:endParaRPr lang="en-US" sz="1400" b="0" i="0" u="none" strike="noStrike" kern="1200" cap="none" spc="0" normalizeH="0" baseline="0" noProof="0">
                        <a:ln>
                          <a:noFill/>
                        </a:ln>
                        <a:effectLst/>
                        <a:uLnTx/>
                        <a:uFillTx/>
                        <a:latin typeface="Arial"/>
                      </a:endParaRPr>
                    </a:p>
                    <a:p>
                      <a:pPr marL="171450" marR="0" lvl="0" indent="-171450" algn="l" defTabSz="914400">
                        <a:lnSpc>
                          <a:spcPct val="90000"/>
                        </a:lnSpc>
                        <a:spcBef>
                          <a:spcPts val="2000"/>
                        </a:spcBef>
                        <a:spcAft>
                          <a:spcPts val="0"/>
                        </a:spcAft>
                        <a:buClr>
                          <a:srgbClr val="FF6609"/>
                        </a:buClr>
                        <a:buSzTx/>
                        <a:buFont typeface="Arial" panose="020B0604020202020204" pitchFamily="34" charset="0"/>
                        <a:buChar char="•"/>
                        <a:tabLst/>
                        <a:defRPr/>
                      </a:pPr>
                      <a:endParaRPr kumimoji="0" lang="en-US" sz="1600" b="0" i="0" u="none" strike="noStrike" kern="1200" cap="none" spc="0" normalizeH="0" baseline="0" noProof="0">
                        <a:ln>
                          <a:noFill/>
                        </a:ln>
                        <a:solidFill>
                          <a:schemeClr val="tx1"/>
                        </a:solidFill>
                        <a:effectLst/>
                        <a:uLnTx/>
                        <a:uFillTx/>
                        <a:latin typeface="+mn-lt"/>
                        <a:ea typeface="+mn-ea"/>
                        <a:cs typeface="+mn-cs"/>
                      </a:endParaRP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graphicFrame>
        <p:nvGraphicFramePr>
          <p:cNvPr id="8" name="Table 11">
            <a:extLst>
              <a:ext uri="{FF2B5EF4-FFF2-40B4-BE49-F238E27FC236}">
                <a16:creationId xmlns:a16="http://schemas.microsoft.com/office/drawing/2014/main" id="{C52DE115-0B4A-4B94-8B37-D42757415ED6}"/>
              </a:ext>
            </a:extLst>
          </p:cNvPr>
          <p:cNvGraphicFramePr>
            <a:graphicFrameLocks noGrp="1"/>
          </p:cNvGraphicFramePr>
          <p:nvPr>
            <p:extLst>
              <p:ext uri="{D42A27DB-BD31-4B8C-83A1-F6EECF244321}">
                <p14:modId xmlns:p14="http://schemas.microsoft.com/office/powerpoint/2010/main" val="3834056330"/>
              </p:ext>
            </p:extLst>
          </p:nvPr>
        </p:nvGraphicFramePr>
        <p:xfrm>
          <a:off x="8199120" y="841435"/>
          <a:ext cx="3657600" cy="1845056"/>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1986476845"/>
                    </a:ext>
                  </a:extLst>
                </a:gridCol>
              </a:tblGrid>
              <a:tr h="327950">
                <a:tc>
                  <a:txBody>
                    <a:bodyPr/>
                    <a:lstStyle/>
                    <a:p>
                      <a:pPr marL="0" marR="0" lvl="0" indent="0" algn="ctr" defTabSz="914400" rtl="0" eaLnBrk="1" fontAlgn="auto" latinLnBrk="0" hangingPunct="1">
                        <a:lnSpc>
                          <a:spcPct val="90000"/>
                        </a:lnSpc>
                        <a:spcBef>
                          <a:spcPts val="1200"/>
                        </a:spcBef>
                        <a:spcAft>
                          <a:spcPts val="0"/>
                        </a:spcAft>
                        <a:buClrTx/>
                        <a:buSzTx/>
                        <a:buFontTx/>
                        <a:buNone/>
                        <a:tabLst/>
                        <a:defRPr/>
                      </a:pPr>
                      <a:r>
                        <a:rPr lang="en-US" sz="2000" dirty="0"/>
                        <a:t>PO</a:t>
                      </a:r>
                    </a:p>
                  </a:txBody>
                  <a:tcPr marT="91440" marB="91440" anchor="ct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601879708"/>
                  </a:ext>
                </a:extLst>
              </a:tr>
              <a:tr h="1374473">
                <a:tc>
                  <a:txBody>
                    <a:bodyPr/>
                    <a:lstStyle/>
                    <a:p>
                      <a:pPr marL="285750" marR="0" lvl="0" indent="-285750" algn="l" rtl="0" eaLnBrk="1" fontAlgn="auto" latinLnBrk="0" hangingPunct="1">
                        <a:lnSpc>
                          <a:spcPct val="90000"/>
                        </a:lnSpc>
                        <a:spcBef>
                          <a:spcPts val="2000"/>
                        </a:spcBef>
                        <a:spcAft>
                          <a:spcPts val="0"/>
                        </a:spcAft>
                        <a:buClr>
                          <a:schemeClr val="accent1"/>
                        </a:buClr>
                        <a:buFont typeface="Arial"/>
                        <a:buChar char="•"/>
                      </a:pPr>
                      <a:r>
                        <a:rPr lang="en-US" sz="1400" b="0" i="0" u="none" strike="noStrike" kern="1200" cap="none" spc="0" normalizeH="0" baseline="0" noProof="0" dirty="0">
                          <a:ln>
                            <a:noFill/>
                          </a:ln>
                          <a:solidFill>
                            <a:schemeClr val="tx1"/>
                          </a:solidFill>
                          <a:effectLst/>
                          <a:uLnTx/>
                          <a:uFillTx/>
                          <a:latin typeface="+mn-lt"/>
                          <a:ea typeface="+mn-ea"/>
                          <a:cs typeface="+mn-cs"/>
                        </a:rPr>
                        <a:t>Validating acceptance criteria are met at acceptance review.</a:t>
                      </a:r>
                    </a:p>
                    <a:p>
                      <a:pPr marL="285750" marR="0" lvl="0" indent="-285750" algn="l" defTabSz="914400" rtl="0" eaLnBrk="1" fontAlgn="auto" latinLnBrk="0" hangingPunct="1">
                        <a:lnSpc>
                          <a:spcPct val="90000"/>
                        </a:lnSpc>
                        <a:spcBef>
                          <a:spcPts val="2000"/>
                        </a:spcBef>
                        <a:spcAft>
                          <a:spcPts val="0"/>
                        </a:spcAft>
                        <a:buClr>
                          <a:schemeClr val="accent1"/>
                        </a:buClr>
                        <a:buSzTx/>
                        <a:buFont typeface="Arial"/>
                        <a:buChar char="•"/>
                        <a:tabLst/>
                        <a:defRPr/>
                      </a:pPr>
                      <a:r>
                        <a:rPr lang="en-US" sz="1400" b="0" i="0" u="none" strike="noStrike" kern="1200" cap="none" spc="0" normalizeH="0" baseline="0" noProof="0" dirty="0">
                          <a:ln>
                            <a:noFill/>
                          </a:ln>
                          <a:solidFill>
                            <a:schemeClr val="tx1"/>
                          </a:solidFill>
                          <a:effectLst/>
                          <a:uLnTx/>
                          <a:uFillTx/>
                          <a:latin typeface="+mn-lt"/>
                          <a:ea typeface="+mn-ea"/>
                          <a:cs typeface="+mn-cs"/>
                        </a:rPr>
                        <a:t>Production validation, with assistance from QA &amp; engineers.</a:t>
                      </a:r>
                      <a:endParaRPr lang="en-US" sz="2000" b="1" kern="1200" noProof="0" dirty="0">
                        <a:solidFill>
                          <a:schemeClr val="lt1"/>
                        </a:solidFill>
                        <a:latin typeface="+mn-lt"/>
                        <a:ea typeface="+mn-ea"/>
                        <a:cs typeface="+mn-cs"/>
                      </a:endParaRPr>
                    </a:p>
                  </a:txBody>
                  <a:tcPr marL="182880" marR="182880" marT="182880" marB="18288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389862881"/>
                  </a:ext>
                </a:extLst>
              </a:tr>
            </a:tbl>
          </a:graphicData>
        </a:graphic>
      </p:graphicFrame>
    </p:spTree>
    <p:custDataLst>
      <p:tags r:id="rId1"/>
    </p:custDataLst>
    <p:extLst>
      <p:ext uri="{BB962C8B-B14F-4D97-AF65-F5344CB8AC3E}">
        <p14:creationId xmlns:p14="http://schemas.microsoft.com/office/powerpoint/2010/main" val="2124359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77"/>
          <p:cNvSpPr txBox="1">
            <a:spLocks noGrp="1"/>
          </p:cNvSpPr>
          <p:nvPr>
            <p:ph idx="1"/>
          </p:nvPr>
        </p:nvSpPr>
        <p:spPr>
          <a:xfrm>
            <a:off x="322580" y="1216660"/>
            <a:ext cx="11521440" cy="5029200"/>
          </a:xfrm>
          <a:prstGeom prst="rect">
            <a:avLst/>
          </a:prstGeom>
          <a:noFill/>
          <a:ln>
            <a:noFill/>
          </a:ln>
        </p:spPr>
        <p:txBody>
          <a:bodyPr spcFirstLastPara="1" vert="horz" wrap="square" lIns="121900" tIns="121900" rIns="121900" bIns="121900" rtlCol="0" anchor="t" anchorCtr="0">
            <a:noAutofit/>
          </a:bodyPr>
          <a:lstStyle/>
          <a:p>
            <a:pPr marL="0" indent="0">
              <a:lnSpc>
                <a:spcPct val="150000"/>
              </a:lnSpc>
              <a:spcBef>
                <a:spcPts val="400"/>
              </a:spcBef>
              <a:buSzPts val="1100"/>
              <a:buNone/>
            </a:pPr>
            <a:r>
              <a:rPr lang="en-US" sz="1800" b="1" dirty="0">
                <a:solidFill>
                  <a:srgbClr val="000000"/>
                </a:solidFill>
                <a:latin typeface="+mj-lt"/>
                <a:ea typeface="Proxima Nova"/>
                <a:cs typeface="Proxima Nova"/>
                <a:sym typeface="Proxima Nova"/>
              </a:rPr>
              <a:t>Grooming</a:t>
            </a:r>
          </a:p>
          <a:p>
            <a:pPr>
              <a:lnSpc>
                <a:spcPct val="150000"/>
              </a:lnSpc>
              <a:spcBef>
                <a:spcPts val="400"/>
              </a:spcBef>
              <a:buSzPts val="1100"/>
            </a:pPr>
            <a:r>
              <a:rPr lang="en-US" sz="1800" dirty="0">
                <a:solidFill>
                  <a:srgbClr val="000000"/>
                </a:solidFill>
                <a:latin typeface="+mj-lt"/>
                <a:ea typeface="Proxima Nova"/>
                <a:cs typeface="Proxima Nova"/>
                <a:sym typeface="Proxima Nova"/>
              </a:rPr>
              <a:t>Consider all testing when sizing a story</a:t>
            </a:r>
            <a:endParaRPr lang="en-US" sz="1800" dirty="0">
              <a:solidFill>
                <a:srgbClr val="000000"/>
              </a:solidFill>
              <a:latin typeface="+mj-lt"/>
              <a:ea typeface="Proxima Nova"/>
              <a:cs typeface="Proxima Nova"/>
            </a:endParaRPr>
          </a:p>
          <a:p>
            <a:pPr>
              <a:lnSpc>
                <a:spcPct val="150000"/>
              </a:lnSpc>
              <a:spcBef>
                <a:spcPts val="400"/>
              </a:spcBef>
              <a:buSzPts val="1100"/>
            </a:pPr>
            <a:r>
              <a:rPr lang="en-US" sz="1800" dirty="0">
                <a:solidFill>
                  <a:srgbClr val="000000"/>
                </a:solidFill>
                <a:latin typeface="+mj-lt"/>
                <a:ea typeface="Proxima Nova"/>
                <a:cs typeface="Proxima Nova"/>
                <a:sym typeface="Proxima Nova"/>
              </a:rPr>
              <a:t>Use BDD acceptance criteria when defining a story</a:t>
            </a:r>
            <a:endParaRPr lang="en-US" sz="1800" dirty="0">
              <a:solidFill>
                <a:srgbClr val="000000"/>
              </a:solidFill>
              <a:latin typeface="+mj-lt"/>
              <a:ea typeface="Proxima Nova"/>
              <a:cs typeface="Proxima Nova"/>
            </a:endParaRPr>
          </a:p>
          <a:p>
            <a:pPr marL="0" indent="0">
              <a:lnSpc>
                <a:spcPct val="150000"/>
              </a:lnSpc>
              <a:spcBef>
                <a:spcPts val="400"/>
              </a:spcBef>
              <a:buSzPts val="1100"/>
              <a:buNone/>
            </a:pPr>
            <a:r>
              <a:rPr lang="en-US" sz="1800" b="1" dirty="0">
                <a:solidFill>
                  <a:srgbClr val="000000"/>
                </a:solidFill>
                <a:latin typeface="+mj-lt"/>
                <a:ea typeface="Proxima Nova"/>
                <a:cs typeface="Proxima Nova"/>
                <a:sym typeface="Proxima Nova"/>
              </a:rPr>
              <a:t>Development</a:t>
            </a:r>
            <a:endParaRPr lang="en-US" sz="1800" b="1" dirty="0">
              <a:solidFill>
                <a:srgbClr val="000000"/>
              </a:solidFill>
              <a:latin typeface="+mj-lt"/>
              <a:ea typeface="Proxima Nova"/>
              <a:cs typeface="Proxima Nova"/>
            </a:endParaRPr>
          </a:p>
          <a:p>
            <a:pPr>
              <a:lnSpc>
                <a:spcPct val="150000"/>
              </a:lnSpc>
              <a:spcBef>
                <a:spcPts val="400"/>
              </a:spcBef>
              <a:buSzPts val="1100"/>
            </a:pPr>
            <a:r>
              <a:rPr lang="en-US" sz="1800" dirty="0">
                <a:solidFill>
                  <a:srgbClr val="000000"/>
                </a:solidFill>
                <a:latin typeface="+mj-lt"/>
                <a:ea typeface="Proxima Nova"/>
                <a:cs typeface="Proxima Nova"/>
                <a:sym typeface="Proxima Nova"/>
              </a:rPr>
              <a:t>Using TDD (always) and pair programming (when valuable), pair writes:</a:t>
            </a:r>
            <a:endParaRPr lang="en-US" sz="18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Automated Unit Tests (backend and frontend)</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rPr>
              <a:t>Automated UI Tests</a:t>
            </a:r>
            <a:endParaRPr lang="en-US" sz="1600" dirty="0">
              <a:solidFill>
                <a:srgbClr val="000000"/>
              </a:solidFill>
              <a:latin typeface="+mj-lt"/>
              <a:ea typeface="Proxima Nova"/>
              <a:cs typeface="Proxima Nova"/>
              <a:sym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Automated Integration tests</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Contract Tests</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Any mocks needed to flesh out requirements for virtualizing a service </a:t>
            </a:r>
            <a:endParaRPr lang="en-US" sz="1600" dirty="0">
              <a:solidFill>
                <a:srgbClr val="000000"/>
              </a:solidFill>
              <a:latin typeface="+mj-lt"/>
              <a:ea typeface="Proxima Nova"/>
              <a:cs typeface="Proxima Nova"/>
            </a:endParaRPr>
          </a:p>
          <a:p>
            <a:pPr>
              <a:lnSpc>
                <a:spcPct val="150000"/>
              </a:lnSpc>
              <a:spcBef>
                <a:spcPts val="400"/>
              </a:spcBef>
              <a:buSzPts val="1100"/>
            </a:pPr>
            <a:r>
              <a:rPr lang="en-US" sz="1800" dirty="0">
                <a:solidFill>
                  <a:srgbClr val="000000"/>
                </a:solidFill>
                <a:latin typeface="+mj-lt"/>
                <a:sym typeface="Proxima Nova"/>
              </a:rPr>
              <a:t>Engineers think “How can I break it?” and adopt the QA mindset</a:t>
            </a:r>
            <a:endParaRPr lang="en-US" sz="1800" dirty="0">
              <a:solidFill>
                <a:srgbClr val="000000"/>
              </a:solidFill>
              <a:latin typeface="+mj-lt"/>
              <a:cs typeface="Arial"/>
            </a:endParaRPr>
          </a:p>
          <a:p>
            <a:pPr>
              <a:lnSpc>
                <a:spcPct val="150000"/>
              </a:lnSpc>
              <a:spcBef>
                <a:spcPts val="400"/>
              </a:spcBef>
              <a:buSzPts val="1100"/>
            </a:pPr>
            <a:endParaRPr lang="en-US" sz="1800" dirty="0">
              <a:solidFill>
                <a:srgbClr val="000000"/>
              </a:solidFill>
              <a:latin typeface="+mj-lt"/>
              <a:ea typeface="Proxima Nova"/>
              <a:cs typeface="Arial"/>
            </a:endParaRPr>
          </a:p>
          <a:p>
            <a:pPr>
              <a:lnSpc>
                <a:spcPct val="150000"/>
              </a:lnSpc>
              <a:spcBef>
                <a:spcPts val="400"/>
              </a:spcBef>
              <a:buSzPts val="1100"/>
            </a:pPr>
            <a:endParaRPr lang="en-US" sz="1800" dirty="0">
              <a:solidFill>
                <a:srgbClr val="000000"/>
              </a:solidFill>
              <a:latin typeface="+mj-lt"/>
              <a:ea typeface="Proxima Nova"/>
              <a:cs typeface="Proxima Nova"/>
              <a:sym typeface="Proxima Nova"/>
            </a:endParaRPr>
          </a:p>
          <a:p>
            <a:pPr marL="398145" lvl="1">
              <a:lnSpc>
                <a:spcPct val="150000"/>
              </a:lnSpc>
              <a:spcBef>
                <a:spcPts val="400"/>
              </a:spcBef>
              <a:buSzPts val="1100"/>
            </a:pPr>
            <a:endParaRPr lang="en-US" sz="1600" dirty="0">
              <a:solidFill>
                <a:srgbClr val="000000"/>
              </a:solidFill>
              <a:latin typeface="+mj-lt"/>
              <a:ea typeface="Proxima Nova"/>
              <a:cs typeface="Proxima Nova"/>
            </a:endParaRPr>
          </a:p>
        </p:txBody>
      </p:sp>
      <p:sp>
        <p:nvSpPr>
          <p:cNvPr id="2" name="Title 1">
            <a:extLst>
              <a:ext uri="{FF2B5EF4-FFF2-40B4-BE49-F238E27FC236}">
                <a16:creationId xmlns:a16="http://schemas.microsoft.com/office/drawing/2014/main" id="{CA68DC54-E598-394E-BB2E-3C1322574050}"/>
              </a:ext>
            </a:extLst>
          </p:cNvPr>
          <p:cNvSpPr>
            <a:spLocks noGrp="1"/>
          </p:cNvSpPr>
          <p:nvPr>
            <p:ph type="title"/>
          </p:nvPr>
        </p:nvSpPr>
        <p:spPr/>
        <p:txBody>
          <a:bodyPr/>
          <a:lstStyle/>
          <a:p>
            <a:r>
              <a:rPr lang="en-US" dirty="0"/>
              <a:t>Grooming / Development Quality Approach – starting point</a:t>
            </a:r>
          </a:p>
        </p:txBody>
      </p:sp>
      <p:sp>
        <p:nvSpPr>
          <p:cNvPr id="660" name="Google Shape;660;p77"/>
          <p:cNvSpPr txBox="1">
            <a:spLocks noGrp="1"/>
          </p:cNvSpPr>
          <p:nvPr>
            <p:ph type="sldNum" idx="4294967295"/>
          </p:nvPr>
        </p:nvSpPr>
        <p:spPr>
          <a:xfrm>
            <a:off x="9753600" y="6491288"/>
            <a:ext cx="2438400" cy="366712"/>
          </a:xfrm>
          <a:prstGeom prst="rect">
            <a:avLst/>
          </a:prstGeom>
          <a:noFill/>
          <a:ln>
            <a:noFill/>
          </a:ln>
        </p:spPr>
        <p:txBody>
          <a:bodyPr spcFirstLastPara="1" wrap="square" lIns="25400" tIns="25400" rIns="25400" bIns="25400" anchor="t" anchorCtr="0">
            <a:noAutofit/>
          </a:bodyPr>
          <a:lstStyle/>
          <a:p>
            <a:fld id="{00000000-1234-1234-1234-123412341234}" type="slidenum">
              <a:rPr lang="en" sz="1467">
                <a:solidFill>
                  <a:srgbClr val="53585F"/>
                </a:solidFill>
              </a:rPr>
              <a:pPr/>
              <a:t>8</a:t>
            </a:fld>
            <a:endParaRPr sz="1467">
              <a:solidFill>
                <a:srgbClr val="53585F"/>
              </a:solidFill>
            </a:endParaRPr>
          </a:p>
        </p:txBody>
      </p:sp>
      <p:sp>
        <p:nvSpPr>
          <p:cNvPr id="662" name="Google Shape;662;p77"/>
          <p:cNvSpPr txBox="1">
            <a:spLocks noGrp="1"/>
          </p:cNvSpPr>
          <p:nvPr>
            <p:ph type="body" idx="4294967295"/>
          </p:nvPr>
        </p:nvSpPr>
        <p:spPr>
          <a:xfrm>
            <a:off x="1395615" y="-1783080"/>
            <a:ext cx="4699000" cy="508000"/>
          </a:xfrm>
          <a:prstGeom prst="rect">
            <a:avLst/>
          </a:prstGeom>
          <a:noFill/>
          <a:ln>
            <a:noFill/>
          </a:ln>
        </p:spPr>
        <p:txBody>
          <a:bodyPr spcFirstLastPara="1" vert="horz" wrap="square" lIns="121900" tIns="121900" rIns="121900" bIns="121900" rtlCol="0" anchor="t" anchorCtr="0">
            <a:noAutofit/>
          </a:bodyPr>
          <a:lstStyle/>
          <a:p>
            <a:pPr marL="0" indent="0">
              <a:lnSpc>
                <a:spcPct val="123076"/>
              </a:lnSpc>
              <a:spcBef>
                <a:spcPts val="0"/>
              </a:spcBef>
              <a:spcAft>
                <a:spcPts val="2133"/>
              </a:spcAft>
              <a:buSzPts val="2000"/>
              <a:buNone/>
            </a:pPr>
            <a:r>
              <a:rPr lang="en" sz="1467">
                <a:solidFill>
                  <a:srgbClr val="000000"/>
                </a:solidFill>
                <a:latin typeface="Proxima Nova"/>
                <a:ea typeface="Proxima Nova"/>
                <a:cs typeface="Proxima Nova"/>
                <a:sym typeface="Proxima Nova"/>
              </a:rPr>
              <a:t>Code Reviews	</a:t>
            </a:r>
            <a:endParaRPr sz="1467">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20525104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1" name="Google Shape;661;p77"/>
          <p:cNvSpPr txBox="1">
            <a:spLocks noGrp="1"/>
          </p:cNvSpPr>
          <p:nvPr>
            <p:ph idx="1"/>
          </p:nvPr>
        </p:nvSpPr>
        <p:spPr>
          <a:xfrm>
            <a:off x="335280" y="1417320"/>
            <a:ext cx="11521440" cy="5029200"/>
          </a:xfrm>
          <a:prstGeom prst="rect">
            <a:avLst/>
          </a:prstGeom>
          <a:noFill/>
          <a:ln>
            <a:noFill/>
          </a:ln>
        </p:spPr>
        <p:txBody>
          <a:bodyPr spcFirstLastPara="1" vert="horz" wrap="square" lIns="121900" tIns="121900" rIns="121900" bIns="121900" rtlCol="0" anchor="t" anchorCtr="0">
            <a:noAutofit/>
          </a:bodyPr>
          <a:lstStyle/>
          <a:p>
            <a:pPr>
              <a:lnSpc>
                <a:spcPct val="150000"/>
              </a:lnSpc>
              <a:spcBef>
                <a:spcPts val="400"/>
              </a:spcBef>
              <a:buSzPts val="1100"/>
            </a:pPr>
            <a:r>
              <a:rPr lang="en-US" sz="1800" dirty="0">
                <a:solidFill>
                  <a:srgbClr val="000000"/>
                </a:solidFill>
                <a:latin typeface="+mj-lt"/>
                <a:ea typeface="Proxima Nova"/>
                <a:cs typeface="Proxima Nova"/>
                <a:sym typeface="Proxima Nova"/>
              </a:rPr>
              <a:t>The review swarm is triggered when an engineer completes initial development of a story</a:t>
            </a: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Running on local engineer’s machine</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Reviews are “over the shoulder” or via </a:t>
            </a:r>
            <a:r>
              <a:rPr lang="en-US" sz="1600" dirty="0" err="1">
                <a:solidFill>
                  <a:srgbClr val="000000"/>
                </a:solidFill>
                <a:latin typeface="+mj-lt"/>
                <a:ea typeface="Proxima Nova"/>
                <a:cs typeface="Proxima Nova"/>
                <a:sym typeface="Proxima Nova"/>
              </a:rPr>
              <a:t>Webex</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Reviews are ”ad hoc” rather than scheduled, happen as stories are completed throughout the sprint</a:t>
            </a:r>
            <a:endParaRPr lang="en-US" sz="1600" dirty="0">
              <a:solidFill>
                <a:srgbClr val="000000"/>
              </a:solidFill>
              <a:latin typeface="+mj-lt"/>
              <a:ea typeface="Proxima Nova"/>
              <a:cs typeface="Proxima Nova"/>
            </a:endParaRPr>
          </a:p>
          <a:p>
            <a:pPr>
              <a:lnSpc>
                <a:spcPct val="150000"/>
              </a:lnSpc>
              <a:spcBef>
                <a:spcPts val="400"/>
              </a:spcBef>
              <a:buSzPts val="1100"/>
            </a:pPr>
            <a:r>
              <a:rPr lang="en-US" sz="1800" dirty="0">
                <a:solidFill>
                  <a:srgbClr val="000000"/>
                </a:solidFill>
                <a:latin typeface="+mj-lt"/>
                <a:ea typeface="Proxima Nova"/>
                <a:cs typeface="Proxima Nova"/>
                <a:sym typeface="Proxima Nova"/>
              </a:rPr>
              <a:t>Issues found in the review swarm are resolved before pull request and code review</a:t>
            </a:r>
            <a:endParaRPr lang="en-US" sz="18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Significant refactoring is often needed after Design/PO review (e.g. edge cases, design issues)</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Capturing changes while still in development allows engineers to quickly fix issues</a:t>
            </a:r>
            <a:endParaRPr lang="en-US" sz="1600" dirty="0">
              <a:solidFill>
                <a:srgbClr val="000000"/>
              </a:solidFill>
              <a:latin typeface="+mj-lt"/>
              <a:ea typeface="Proxima Nova"/>
              <a:cs typeface="Proxima Nova"/>
            </a:endParaRPr>
          </a:p>
          <a:p>
            <a:pPr marL="398145" lvl="1">
              <a:lnSpc>
                <a:spcPct val="150000"/>
              </a:lnSpc>
              <a:spcBef>
                <a:spcPts val="400"/>
              </a:spcBef>
              <a:buSzPts val="1100"/>
            </a:pPr>
            <a:r>
              <a:rPr lang="en-US" sz="1600" dirty="0">
                <a:solidFill>
                  <a:srgbClr val="000000"/>
                </a:solidFill>
                <a:latin typeface="+mj-lt"/>
                <a:ea typeface="Proxima Nova"/>
                <a:cs typeface="Proxima Nova"/>
                <a:sym typeface="Proxima Nova"/>
              </a:rPr>
              <a:t>Avoids churn and lost time passing the story back-and-forth between reviewers</a:t>
            </a:r>
            <a:endParaRPr lang="en-US" sz="1600" dirty="0">
              <a:solidFill>
                <a:srgbClr val="000000"/>
              </a:solidFill>
              <a:latin typeface="+mj-lt"/>
              <a:ea typeface="Proxima Nova"/>
              <a:cs typeface="Proxima Nova"/>
            </a:endParaRPr>
          </a:p>
          <a:p>
            <a:pPr>
              <a:lnSpc>
                <a:spcPct val="150000"/>
              </a:lnSpc>
              <a:spcBef>
                <a:spcPts val="400"/>
              </a:spcBef>
              <a:buSzPts val="1100"/>
            </a:pPr>
            <a:r>
              <a:rPr lang="en-US" sz="1800" dirty="0">
                <a:solidFill>
                  <a:srgbClr val="000000"/>
                </a:solidFill>
                <a:latin typeface="+mj-lt"/>
                <a:ea typeface="Proxima Nova"/>
                <a:cs typeface="Proxima Nova"/>
                <a:sym typeface="Proxima Nova"/>
              </a:rPr>
              <a:t>After all reviews are complete and issues are remediated, engineers issue a pull request (PR) for the shared development environment.</a:t>
            </a:r>
            <a:endParaRPr lang="en-US" sz="1800" dirty="0">
              <a:solidFill>
                <a:srgbClr val="000000"/>
              </a:solidFill>
              <a:latin typeface="+mj-lt"/>
              <a:ea typeface="Proxima Nova"/>
              <a:cs typeface="Proxima Nova"/>
            </a:endParaRPr>
          </a:p>
          <a:p>
            <a:pPr>
              <a:lnSpc>
                <a:spcPct val="150000"/>
              </a:lnSpc>
              <a:spcBef>
                <a:spcPts val="400"/>
              </a:spcBef>
              <a:buSzPts val="1100"/>
            </a:pPr>
            <a:endParaRPr lang="en-US" sz="1800" dirty="0">
              <a:solidFill>
                <a:srgbClr val="000000"/>
              </a:solidFill>
              <a:latin typeface="+mj-lt"/>
              <a:ea typeface="Proxima Nova"/>
              <a:cs typeface="Proxima Nova"/>
              <a:sym typeface="Proxima Nova"/>
            </a:endParaRPr>
          </a:p>
        </p:txBody>
      </p:sp>
      <p:sp>
        <p:nvSpPr>
          <p:cNvPr id="2" name="Title 1">
            <a:extLst>
              <a:ext uri="{FF2B5EF4-FFF2-40B4-BE49-F238E27FC236}">
                <a16:creationId xmlns:a16="http://schemas.microsoft.com/office/drawing/2014/main" id="{CA68DC54-E598-394E-BB2E-3C1322574050}"/>
              </a:ext>
            </a:extLst>
          </p:cNvPr>
          <p:cNvSpPr>
            <a:spLocks noGrp="1"/>
          </p:cNvSpPr>
          <p:nvPr>
            <p:ph type="title"/>
          </p:nvPr>
        </p:nvSpPr>
        <p:spPr/>
        <p:txBody>
          <a:bodyPr/>
          <a:lstStyle/>
          <a:p>
            <a:r>
              <a:rPr lang="en-US"/>
              <a:t>Review Swarm Quality Approach- starting point</a:t>
            </a:r>
          </a:p>
        </p:txBody>
      </p:sp>
      <p:sp>
        <p:nvSpPr>
          <p:cNvPr id="660" name="Google Shape;660;p77"/>
          <p:cNvSpPr txBox="1">
            <a:spLocks noGrp="1"/>
          </p:cNvSpPr>
          <p:nvPr>
            <p:ph type="sldNum" idx="4294967295"/>
          </p:nvPr>
        </p:nvSpPr>
        <p:spPr>
          <a:xfrm>
            <a:off x="9753600" y="6491288"/>
            <a:ext cx="2438400" cy="366712"/>
          </a:xfrm>
          <a:prstGeom prst="rect">
            <a:avLst/>
          </a:prstGeom>
          <a:noFill/>
          <a:ln>
            <a:noFill/>
          </a:ln>
        </p:spPr>
        <p:txBody>
          <a:bodyPr spcFirstLastPara="1" wrap="square" lIns="25400" tIns="25400" rIns="25400" bIns="25400" anchor="t" anchorCtr="0">
            <a:noAutofit/>
          </a:bodyPr>
          <a:lstStyle/>
          <a:p>
            <a:fld id="{00000000-1234-1234-1234-123412341234}" type="slidenum">
              <a:rPr lang="en" sz="1467">
                <a:solidFill>
                  <a:srgbClr val="53585F"/>
                </a:solidFill>
              </a:rPr>
              <a:pPr/>
              <a:t>9</a:t>
            </a:fld>
            <a:endParaRPr sz="1467">
              <a:solidFill>
                <a:srgbClr val="53585F"/>
              </a:solidFill>
            </a:endParaRPr>
          </a:p>
        </p:txBody>
      </p:sp>
      <p:sp>
        <p:nvSpPr>
          <p:cNvPr id="662" name="Google Shape;662;p77"/>
          <p:cNvSpPr txBox="1">
            <a:spLocks noGrp="1"/>
          </p:cNvSpPr>
          <p:nvPr>
            <p:ph type="body" idx="4294967295"/>
          </p:nvPr>
        </p:nvSpPr>
        <p:spPr>
          <a:xfrm>
            <a:off x="1395615" y="-1783080"/>
            <a:ext cx="4699000" cy="508000"/>
          </a:xfrm>
          <a:prstGeom prst="rect">
            <a:avLst/>
          </a:prstGeom>
          <a:noFill/>
          <a:ln>
            <a:noFill/>
          </a:ln>
        </p:spPr>
        <p:txBody>
          <a:bodyPr spcFirstLastPara="1" vert="horz" wrap="square" lIns="121900" tIns="121900" rIns="121900" bIns="121900" rtlCol="0" anchor="t" anchorCtr="0">
            <a:noAutofit/>
          </a:bodyPr>
          <a:lstStyle/>
          <a:p>
            <a:pPr marL="0" indent="0">
              <a:lnSpc>
                <a:spcPct val="123076"/>
              </a:lnSpc>
              <a:spcBef>
                <a:spcPts val="0"/>
              </a:spcBef>
              <a:spcAft>
                <a:spcPts val="2133"/>
              </a:spcAft>
              <a:buSzPts val="2000"/>
              <a:buNone/>
            </a:pPr>
            <a:r>
              <a:rPr lang="en" sz="1467">
                <a:solidFill>
                  <a:srgbClr val="000000"/>
                </a:solidFill>
                <a:latin typeface="Proxima Nova"/>
                <a:ea typeface="Proxima Nova"/>
                <a:cs typeface="Proxima Nova"/>
                <a:sym typeface="Proxima Nova"/>
              </a:rPr>
              <a:t>Code Reviews	</a:t>
            </a:r>
            <a:endParaRPr sz="1467">
              <a:solidFill>
                <a:srgbClr val="000000"/>
              </a:solidFill>
              <a:latin typeface="Proxima Nova"/>
              <a:ea typeface="Proxima Nova"/>
              <a:cs typeface="Proxima Nova"/>
              <a:sym typeface="Proxima Nova"/>
            </a:endParaRPr>
          </a:p>
        </p:txBody>
      </p:sp>
    </p:spTree>
    <p:extLst>
      <p:ext uri="{BB962C8B-B14F-4D97-AF65-F5344CB8AC3E}">
        <p14:creationId xmlns:p14="http://schemas.microsoft.com/office/powerpoint/2010/main" val="2104044745"/>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28"/>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FS">
  <a:themeElements>
    <a:clrScheme name="Custom 59">
      <a:dk1>
        <a:sysClr val="windowText" lastClr="000000"/>
      </a:dk1>
      <a:lt1>
        <a:sysClr val="window" lastClr="FFFFFF"/>
      </a:lt1>
      <a:dk2>
        <a:srgbClr val="474747"/>
      </a:dk2>
      <a:lt2>
        <a:srgbClr val="DCDCDC"/>
      </a:lt2>
      <a:accent1>
        <a:srgbClr val="FF6609"/>
      </a:accent1>
      <a:accent2>
        <a:srgbClr val="BABABA"/>
      </a:accent2>
      <a:accent3>
        <a:srgbClr val="84BD00"/>
      </a:accent3>
      <a:accent4>
        <a:srgbClr val="005687"/>
      </a:accent4>
      <a:accent5>
        <a:srgbClr val="A4123F"/>
      </a:accent5>
      <a:accent6>
        <a:srgbClr val="6E6E6E"/>
      </a:accent6>
      <a:hlink>
        <a:srgbClr val="A4123F"/>
      </a:hlink>
      <a:folHlink>
        <a:srgbClr val="6E6E6E"/>
      </a:folHlink>
    </a:clrScheme>
    <a:fontScheme name="Custom 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none" rtlCol="0" anchor="ctr">
        <a:spAutoFit/>
      </a:bodyPr>
      <a:lstStyle>
        <a:defPPr algn="ctr">
          <a:lnSpc>
            <a:spcPct val="90000"/>
          </a:lnSpc>
          <a:spcBef>
            <a:spcPts val="1200"/>
          </a:spcBef>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lnSpc>
            <a:spcPct val="90000"/>
          </a:lnSpc>
          <a:spcBef>
            <a:spcPts val="1200"/>
          </a:spcBef>
          <a:defRPr sz="2000" dirty="0" smtClean="0">
            <a:solidFill>
              <a:schemeClr val="tx2"/>
            </a:solidFill>
          </a:defRPr>
        </a:defPPr>
      </a:lstStyle>
    </a:txDef>
  </a:objectDefaults>
  <a:extraClrSchemeLst/>
  <a:extLst>
    <a:ext uri="{05A4C25C-085E-4340-85A3-A5531E510DB2}">
      <thm15:themeFamily xmlns:thm15="http://schemas.microsoft.com/office/thememl/2012/main" name="ITP Quality Approach" id="{B3A803EA-B870-A849-8067-D56E9F2600F4}" vid="{E947EB4D-D2B6-AC46-A583-8FCFFA2855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3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8251E7CC9A7A4B86954C5C41AEB38D" ma:contentTypeVersion="11" ma:contentTypeDescription="Create a new document." ma:contentTypeScope="" ma:versionID="2c9b6756cce8bbd2e5f149e0eed3d097">
  <xsd:schema xmlns:xsd="http://www.w3.org/2001/XMLSchema" xmlns:xs="http://www.w3.org/2001/XMLSchema" xmlns:p="http://schemas.microsoft.com/office/2006/metadata/properties" xmlns:ns2="2bc1a617-1e1b-4c43-b17f-467f2fd6c85c" xmlns:ns3="f9ba983f-067d-4f7e-82a1-cb719276731a" targetNamespace="http://schemas.microsoft.com/office/2006/metadata/properties" ma:root="true" ma:fieldsID="f86585ec2ac8acff766d3193b8488c6d" ns2:_="" ns3:_="">
    <xsd:import namespace="2bc1a617-1e1b-4c43-b17f-467f2fd6c85c"/>
    <xsd:import namespace="f9ba983f-067d-4f7e-82a1-cb719276731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c1a617-1e1b-4c43-b17f-467f2fd6c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9ba983f-067d-4f7e-82a1-cb71927673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B95BA81-3912-4295-95D5-B6E9CAC96E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c1a617-1e1b-4c43-b17f-467f2fd6c85c"/>
    <ds:schemaRef ds:uri="f9ba983f-067d-4f7e-82a1-cb719276731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EE3E0D7-9B9E-40BA-BD4B-84E14B6D9078}">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purl.org/dc/terms/"/>
    <ds:schemaRef ds:uri="f9ba983f-067d-4f7e-82a1-cb719276731a"/>
    <ds:schemaRef ds:uri="2bc1a617-1e1b-4c43-b17f-467f2fd6c85c"/>
    <ds:schemaRef ds:uri="http://www.w3.org/XML/1998/namespace"/>
  </ds:schemaRefs>
</ds:datastoreItem>
</file>

<file path=customXml/itemProps3.xml><?xml version="1.0" encoding="utf-8"?>
<ds:datastoreItem xmlns:ds="http://schemas.openxmlformats.org/officeDocument/2006/customXml" ds:itemID="{9C536D5F-6858-4F5C-A310-20BD9283A7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1920</Words>
  <Application>Microsoft Office PowerPoint</Application>
  <PresentationFormat>Widescreen</PresentationFormat>
  <Paragraphs>441</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DFS</vt:lpstr>
      <vt:lpstr>ITP Quality Approach</vt:lpstr>
      <vt:lpstr>“Quality is everyone’s responsibility.”  - W. Edwards Deming</vt:lpstr>
      <vt:lpstr>PowerPoint Presentation</vt:lpstr>
      <vt:lpstr>Quality Assurance Process – starting point</vt:lpstr>
      <vt:lpstr>Defect Management Process</vt:lpstr>
      <vt:lpstr>Testing Responsibilities – Starting Point</vt:lpstr>
      <vt:lpstr>Testing Responsibilities – Future State</vt:lpstr>
      <vt:lpstr>Grooming / Development Quality Approach – starting point</vt:lpstr>
      <vt:lpstr>Review Swarm Quality Approach- starting point</vt:lpstr>
      <vt:lpstr>Code Review Quality Approach - starting point</vt:lpstr>
      <vt:lpstr>Acceptance Review Quality Approach</vt:lpstr>
      <vt:lpstr>Production Readiness Quality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 Quality Approach</dc:title>
  <dc:subject/>
  <dc:creator/>
  <cp:keywords/>
  <dc:description/>
  <cp:revision>52</cp:revision>
  <dcterms:created xsi:type="dcterms:W3CDTF">2019-10-04T22:06:02Z</dcterms:created>
  <dcterms:modified xsi:type="dcterms:W3CDTF">2022-08-27T21:32:54Z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D6DB954F-EBBA-4914-8ADB-B211F7966D93</vt:lpwstr>
  </property>
  <property fmtid="{D5CDD505-2E9C-101B-9397-08002B2CF9AE}" pid="3" name="ArticulatePath">
    <vt:lpwstr>16X9 Corporate PowerPoint Template Oct 2020_v1</vt:lpwstr>
  </property>
  <property fmtid="{D5CDD505-2E9C-101B-9397-08002B2CF9AE}" pid="4" name="ContentTypeId">
    <vt:lpwstr>0x010100BF8251E7CC9A7A4B86954C5C41AEB38D</vt:lpwstr>
  </property>
</Properties>
</file>