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96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chemeClr val="bg1"/>
        </a:solidFill>
        <a:latin typeface="FreeSans" pitchFamily="32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chemeClr val="bg1"/>
        </a:solidFill>
        <a:latin typeface="FreeSans" pitchFamily="32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chemeClr val="bg1"/>
        </a:solidFill>
        <a:latin typeface="FreeSans" pitchFamily="32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chemeClr val="bg1"/>
        </a:solidFill>
        <a:latin typeface="FreeSans" pitchFamily="32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chemeClr val="bg1"/>
        </a:solidFill>
        <a:latin typeface="FreeSans" pitchFamily="3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FreeSans" pitchFamily="3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FreeSans" pitchFamily="3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FreeSans" pitchFamily="3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FreeSans" pitchFamily="3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AE2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7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300" y="695325"/>
            <a:ext cx="4849813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497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1438" y="0"/>
            <a:ext cx="297497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497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>
              <a:defRPr/>
            </a:pPr>
            <a:fld id="{9C2563DE-E98D-4826-B1B9-D11350D249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CE473F-95DB-4E13-BAEE-951677F0C83E}" type="slidenum">
              <a:rPr lang="en-GB" smtClean="0">
                <a:ea typeface="ヒラギノ角ゴ ProN W3" charset="0"/>
                <a:cs typeface="ヒラギノ角ゴ ProN W3" charset="0"/>
              </a:rPr>
              <a:pPr/>
              <a:t>1</a:t>
            </a:fld>
            <a:endParaRPr lang="en-GB" smtClean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413A85-9337-4D05-87F6-FE17573E383A}" type="slidenum">
              <a:rPr lang="en-GB" smtClean="0">
                <a:ea typeface="ヒラギノ角ゴ ProN W3" charset="0"/>
                <a:cs typeface="ヒラギノ角ゴ ProN W3" charset="0"/>
              </a:rPr>
              <a:pPr/>
              <a:t>10</a:t>
            </a:fld>
            <a:endParaRPr lang="en-GB" smtClean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C2E4F8C-2D3E-487B-AC6A-4AAA6593B08E}" type="slidenum">
              <a:rPr lang="en-GB" smtClean="0">
                <a:ea typeface="ヒラギノ角ゴ ProN W3" charset="0"/>
                <a:cs typeface="ヒラギノ角ゴ ProN W3" charset="0"/>
              </a:rPr>
              <a:pPr/>
              <a:t>2</a:t>
            </a:fld>
            <a:endParaRPr lang="en-GB" smtClean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7189AC-61EE-4E70-88CB-2CF8565899EA}" type="slidenum">
              <a:rPr lang="en-GB" smtClean="0">
                <a:ea typeface="ヒラギノ角ゴ ProN W3" charset="0"/>
                <a:cs typeface="ヒラギノ角ゴ ProN W3" charset="0"/>
              </a:rPr>
              <a:pPr/>
              <a:t>3</a:t>
            </a:fld>
            <a:endParaRPr lang="en-GB" smtClean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7C230C6-6D71-4B05-AD17-BE7AE75568C3}" type="slidenum">
              <a:rPr lang="en-GB" smtClean="0">
                <a:ea typeface="ヒラギノ角ゴ ProN W3" charset="0"/>
                <a:cs typeface="ヒラギノ角ゴ ProN W3" charset="0"/>
              </a:rPr>
              <a:pPr/>
              <a:t>4</a:t>
            </a:fld>
            <a:endParaRPr lang="en-GB" smtClean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BA068C-CA1E-4383-BDF5-1590EFB0EB87}" type="slidenum">
              <a:rPr lang="en-GB" smtClean="0">
                <a:ea typeface="ヒラギノ角ゴ ProN W3" charset="0"/>
                <a:cs typeface="ヒラギノ角ゴ ProN W3" charset="0"/>
              </a:rPr>
              <a:pPr/>
              <a:t>5</a:t>
            </a:fld>
            <a:endParaRPr lang="en-GB" smtClean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D8A7F15-070E-408C-8AA1-9E0B0A92583A}" type="slidenum">
              <a:rPr lang="en-GB" smtClean="0">
                <a:ea typeface="ヒラギノ角ゴ ProN W3" charset="0"/>
                <a:cs typeface="ヒラギノ角ゴ ProN W3" charset="0"/>
              </a:rPr>
              <a:pPr/>
              <a:t>6</a:t>
            </a:fld>
            <a:endParaRPr lang="en-GB" smtClean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5D7752-BE21-4C6E-A77D-B3C559510A58}" type="slidenum">
              <a:rPr lang="en-GB" smtClean="0">
                <a:ea typeface="ヒラギノ角ゴ ProN W3" charset="0"/>
                <a:cs typeface="ヒラギノ角ゴ ProN W3" charset="0"/>
              </a:rPr>
              <a:pPr/>
              <a:t>7</a:t>
            </a:fld>
            <a:endParaRPr lang="en-GB" smtClean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B4204E-9C7E-4E39-9972-C5346768B6DB}" type="slidenum">
              <a:rPr lang="en-GB" smtClean="0">
                <a:ea typeface="ヒラギノ角ゴ ProN W3" charset="0"/>
                <a:cs typeface="ヒラギノ角ゴ ProN W3" charset="0"/>
              </a:rPr>
              <a:pPr/>
              <a:t>8</a:t>
            </a:fld>
            <a:endParaRPr lang="en-GB" smtClean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75AACC1-4AFC-4D8E-BF80-0A22422FCC98}" type="slidenum">
              <a:rPr lang="en-GB" smtClean="0">
                <a:ea typeface="ヒラギノ角ゴ ProN W3" charset="0"/>
                <a:cs typeface="ヒラギノ角ゴ ProN W3" charset="0"/>
              </a:rPr>
              <a:pPr/>
              <a:t>9</a:t>
            </a:fld>
            <a:endParaRPr lang="en-GB" smtClean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7113" y="744538"/>
            <a:ext cx="2344737" cy="8367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744538"/>
            <a:ext cx="6881813" cy="8367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1839913"/>
            <a:ext cx="4467225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4613" y="1839913"/>
            <a:ext cx="4467225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3775" y="300038"/>
            <a:ext cx="2278063" cy="652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0038"/>
            <a:ext cx="6686550" cy="652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644EF-C6B6-45EE-8AB7-AEB31CD7A2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096D4-05B8-4385-B34D-97CA8666FA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B1CEC-ADE1-461D-B085-A438CBA5FB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BF349-45CF-4732-B46D-DF1755A308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7DCDA-4628-407A-A2C6-53E52D7666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202CA-546F-4C22-9257-D7F51E52F0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673CF-2D73-4D15-A627-6AE0D18338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2C58B-C0FA-4117-8570-977B59C6A7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7A53C-C0E6-43D2-9F40-8BDFB65E5F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CBA6-3402-4B78-8417-4727188199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A5B89-41CD-4ABE-AFF5-AB27B3D72F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5259" y="1511935"/>
            <a:ext cx="9072563" cy="2015913"/>
          </a:xfrm>
        </p:spPr>
        <p:txBody>
          <a:bodyPr vert="horz" lIns="50397" tIns="0" rIns="50397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3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FA242-A387-489E-82F8-20B1FB636CA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672580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F393D-BAAC-4513-B661-7EA87EDD7D4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10" y="671971"/>
            <a:ext cx="7812484" cy="201591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3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4110" y="2764370"/>
            <a:ext cx="7812484" cy="1664178"/>
          </a:xfrm>
        </p:spPr>
        <p:txBody>
          <a:bodyPr anchor="t"/>
          <a:lstStyle>
            <a:lvl1pPr marL="80635" indent="0" algn="l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542" y="7073196"/>
            <a:ext cx="840052" cy="402483"/>
          </a:xfrm>
        </p:spPr>
        <p:txBody>
          <a:bodyPr/>
          <a:lstStyle/>
          <a:p>
            <a:pPr>
              <a:defRPr/>
            </a:pPr>
            <a:fld id="{B4438EE7-131A-4A8A-8873-881A8CFBCA0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38A3A-353E-497D-B7E0-6EF9B9E167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7"/>
            <a:ext cx="4454027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692177"/>
            <a:ext cx="4455776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603889"/>
            <a:ext cx="4454027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603889"/>
            <a:ext cx="4455776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83603-2970-46B2-9DAF-1FF43384587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7CBBF-37C8-43D9-B7CF-CD448749AE3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213" y="4124325"/>
            <a:ext cx="452913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4124325"/>
            <a:ext cx="4530725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C3884-D6DC-40D3-B206-388FDDB26D2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4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4032" y="1679929"/>
            <a:ext cx="3316456" cy="5073032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94D99-4993-4939-B41B-696F9C63F7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671971"/>
            <a:ext cx="6048375" cy="575726"/>
          </a:xfrm>
        </p:spPr>
        <p:txBody>
          <a:bodyPr lIns="50397" rIns="50397" bIns="0" anchor="b">
            <a:sp3d prstMaterial="softEdge"/>
          </a:bodyPr>
          <a:lstStyle>
            <a:lvl1pPr algn="ctr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2019413"/>
            <a:ext cx="6048375" cy="4367812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5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1286167"/>
            <a:ext cx="6048375" cy="584615"/>
          </a:xfrm>
        </p:spPr>
        <p:txBody>
          <a:bodyPr lIns="50397" tIns="50397" rIns="50397" anchor="t"/>
          <a:lstStyle>
            <a:lvl1pPr marL="0" indent="0" algn="ct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3DB8E-29CF-4102-BE00-980FAE0A65F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2C5C9-BEFE-4D3C-85DB-43DC8C2283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01991-1F52-4057-86F8-F8EBC79E052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4124325"/>
            <a:ext cx="9212262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744538"/>
            <a:ext cx="9378950" cy="2881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-15875" y="7023100"/>
            <a:ext cx="10113963" cy="525463"/>
            <a:chOff x="-10" y="4424"/>
            <a:chExt cx="6371" cy="331"/>
          </a:xfrm>
        </p:grpSpPr>
        <p:pic>
          <p:nvPicPr>
            <p:cNvPr id="1029" name="Picture 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" y="4424"/>
              <a:ext cx="6348" cy="3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030" name="Picture 5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-10" y="4424"/>
              <a:ext cx="6348" cy="3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>
    <p:wipe dir="d"/>
  </p:transition>
  <p:txStyles>
    <p:titleStyle>
      <a:lvl1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333333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2pPr>
      <a:lvl3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3pPr>
      <a:lvl4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4pPr>
      <a:lvl5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5pPr>
      <a:lvl6pPr marL="2514600" indent="-228600" algn="ctr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6pPr>
      <a:lvl7pPr marL="2971800" indent="-228600" algn="ctr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7pPr>
      <a:lvl8pPr marL="3429000" indent="-228600" algn="ctr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8pPr>
      <a:lvl9pPr marL="3886200" indent="-228600" algn="ctr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9pPr>
    </p:titleStyle>
    <p:bodyStyle>
      <a:lvl1pPr marL="342900" indent="-3429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200">
          <a:solidFill>
            <a:srgbClr val="676767"/>
          </a:solidFill>
          <a:latin typeface="+mn-lt"/>
          <a:ea typeface="+mn-ea"/>
          <a:cs typeface="+mn-cs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676767"/>
          </a:solidFill>
          <a:latin typeface="+mn-lt"/>
          <a:ea typeface="+mn-ea"/>
          <a:cs typeface="+mn-cs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200">
          <a:solidFill>
            <a:srgbClr val="676767"/>
          </a:solidFill>
          <a:latin typeface="+mn-lt"/>
          <a:ea typeface="+mn-ea"/>
          <a:cs typeface="+mn-cs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200">
          <a:solidFill>
            <a:srgbClr val="676767"/>
          </a:solidFill>
          <a:latin typeface="+mn-lt"/>
          <a:ea typeface="+mn-ea"/>
          <a:cs typeface="+mn-cs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76767"/>
          </a:solidFill>
          <a:latin typeface="+mn-lt"/>
          <a:ea typeface="+mn-ea"/>
          <a:cs typeface="+mn-cs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76767"/>
          </a:solidFill>
          <a:latin typeface="+mn-lt"/>
          <a:ea typeface="+mn-ea"/>
          <a:cs typeface="+mn-cs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76767"/>
          </a:solidFill>
          <a:latin typeface="+mn-lt"/>
          <a:ea typeface="+mn-ea"/>
          <a:cs typeface="+mn-cs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76767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-15875" y="7023100"/>
            <a:ext cx="10113963" cy="525463"/>
            <a:chOff x="-10" y="4424"/>
            <a:chExt cx="6371" cy="331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" y="4424"/>
              <a:ext cx="6348" cy="3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055" name="Picture 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-10" y="4424"/>
              <a:ext cx="6348" cy="3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839913"/>
            <a:ext cx="9086850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300038"/>
            <a:ext cx="9069388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07950" y="7164388"/>
            <a:ext cx="2339975" cy="39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BFC8232-E896-414B-B1B6-6ADA57035781}" type="slidenum">
              <a:rPr lang="en-GB">
                <a:solidFill>
                  <a:srgbClr val="FFFFFF"/>
                </a:solidFill>
                <a:cs typeface="DejaVu Sans" charset="0"/>
              </a:rPr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‹#›</a:t>
            </a:fld>
            <a:r>
              <a:rPr lang="en-GB">
                <a:solidFill>
                  <a:srgbClr val="FFFFFF"/>
                </a:solidFill>
                <a:cs typeface="DejaVu Sans" charset="0"/>
              </a:rPr>
              <a:t> |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>
    <p:wipe dir="d"/>
  </p:transition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3333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9pPr>
    </p:titleStyle>
    <p:bodyStyle>
      <a:lvl1pPr marL="342900" indent="-342900" algn="l" defTabSz="449263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6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600">
          <a:solidFill>
            <a:srgbClr val="676767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600">
          <a:solidFill>
            <a:srgbClr val="676767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3200">
          <a:solidFill>
            <a:srgbClr val="676767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3200">
          <a:solidFill>
            <a:srgbClr val="676767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76767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76767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76767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76767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>
              <a:defRPr/>
            </a:pPr>
            <a:fld id="{68113958-FFB3-425D-B31B-AFFA3FF412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>
    <p:wipe dir="d"/>
  </p:transition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333333"/>
          </a:solidFill>
          <a:latin typeface="FreeSans" pitchFamily="32" charset="0"/>
          <a:ea typeface="ヒラギノ角ゴ ProN W3" charset="0"/>
          <a:cs typeface="ヒラギノ角ゴ ProN W3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676767"/>
          </a:solidFill>
          <a:latin typeface="FreeSans" pitchFamily="32" charset="0"/>
          <a:ea typeface="ヒラギノ角ゴ ProN W3" charset="0"/>
          <a:cs typeface="ヒラギノ角ゴ ProN W3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676767"/>
          </a:solidFill>
          <a:latin typeface="FreeSans" pitchFamily="32" charset="0"/>
          <a:ea typeface="ヒラギノ角ゴ ProN W3" charset="0"/>
          <a:cs typeface="ヒラギノ角ゴ ProN W3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676767"/>
          </a:solidFill>
          <a:latin typeface="FreeSans" pitchFamily="32" charset="0"/>
          <a:ea typeface="ヒラギノ角ゴ ProN W3" charset="0"/>
          <a:cs typeface="ヒラギノ角ゴ ProN W3" charset="0"/>
        </a:defRPr>
      </a:lvl5pPr>
      <a:lvl6pPr marL="2514600" indent="-228600" algn="ctr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76767"/>
          </a:solidFill>
          <a:latin typeface="FreeSans" pitchFamily="32" charset="0"/>
          <a:ea typeface="ヒラギノ角ゴ ProN W3" charset="0"/>
          <a:cs typeface="ヒラギノ角ゴ ProN W3" charset="0"/>
        </a:defRPr>
      </a:lvl6pPr>
      <a:lvl7pPr marL="2971800" indent="-228600" algn="ctr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76767"/>
          </a:solidFill>
          <a:latin typeface="FreeSans" pitchFamily="32" charset="0"/>
          <a:ea typeface="ヒラギノ角ゴ ProN W3" charset="0"/>
          <a:cs typeface="ヒラギノ角ゴ ProN W3" charset="0"/>
        </a:defRPr>
      </a:lvl7pPr>
      <a:lvl8pPr marL="3429000" indent="-228600" algn="ctr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76767"/>
          </a:solidFill>
          <a:latin typeface="FreeSans" pitchFamily="32" charset="0"/>
          <a:ea typeface="ヒラギノ角ゴ ProN W3" charset="0"/>
          <a:cs typeface="ヒラギノ角ゴ ProN W3" charset="0"/>
        </a:defRPr>
      </a:lvl8pPr>
      <a:lvl9pPr marL="3886200" indent="-228600" algn="ctr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76767"/>
          </a:solidFill>
          <a:latin typeface="FreeSans" pitchFamily="32" charset="0"/>
          <a:ea typeface="ヒラギノ角ゴ ProN W3" charset="0"/>
          <a:cs typeface="ヒラギノ角ゴ ProN W3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19097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4031" y="7073196"/>
            <a:ext cx="2352146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10/17/2012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44214" y="7073196"/>
            <a:ext cx="3192198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ct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36542" y="7073196"/>
            <a:ext cx="840052" cy="402483"/>
          </a:xfrm>
          <a:prstGeom prst="rect">
            <a:avLst/>
          </a:prstGeom>
        </p:spPr>
        <p:txBody>
          <a:bodyPr vert="horz" lIns="0" tIns="50397" rIns="0" bIns="50397" anchor="b"/>
          <a:lstStyle>
            <a:lvl1pPr algn="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wipe dir="d"/>
  </p:transition>
  <p:txStyles>
    <p:titleStyle>
      <a:lvl1pPr algn="ctr" rtl="0" eaLnBrk="1" latinLnBrk="0" hangingPunct="1">
        <a:spcBef>
          <a:spcPct val="0"/>
        </a:spcBef>
        <a:buNone/>
        <a:defRPr kumimoji="0" sz="45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04766" indent="-453574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957546" indent="-31246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849" indent="-251986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91756" indent="-201589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703424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330" indent="-201589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67078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88825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610573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6456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 anchor="ctr"/>
          <a:lstStyle/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200" dirty="0" smtClean="0">
              <a:solidFill>
                <a:srgbClr val="99284C"/>
              </a:solidFill>
              <a:latin typeface="Arial" charset="0"/>
            </a:endParaRPr>
          </a:p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2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PURINE </a:t>
            </a:r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INTERNATIONAL</a:t>
            </a:r>
          </a:p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solidFill>
                  <a:srgbClr val="FFC000"/>
                </a:solidFill>
                <a:latin typeface="Arial" charset="0"/>
              </a:rPr>
              <a:t>Importer and Distributor of Medical Instruments</a:t>
            </a:r>
          </a:p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6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6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6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6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6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600" dirty="0">
              <a:solidFill>
                <a:srgbClr val="000000"/>
              </a:solidFill>
              <a:latin typeface="Arial" charset="0"/>
            </a:endParaRPr>
          </a:p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Arial" charset="0"/>
              </a:rPr>
              <a:t>Presented By: </a:t>
            </a:r>
            <a:r>
              <a:rPr lang="en-GB" sz="2600" dirty="0" err="1" smtClean="0">
                <a:solidFill>
                  <a:srgbClr val="000000"/>
                </a:solidFill>
                <a:latin typeface="Arial" charset="0"/>
              </a:rPr>
              <a:t>Ariful</a:t>
            </a:r>
            <a:r>
              <a:rPr lang="en-GB" sz="2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2600" dirty="0" err="1" smtClean="0">
                <a:solidFill>
                  <a:srgbClr val="000000"/>
                </a:solidFill>
                <a:latin typeface="Arial" charset="0"/>
              </a:rPr>
              <a:t>Haque</a:t>
            </a:r>
            <a:r>
              <a:rPr lang="en-GB" sz="2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2600" dirty="0" err="1" smtClean="0">
                <a:solidFill>
                  <a:srgbClr val="000000"/>
                </a:solidFill>
                <a:latin typeface="Arial" charset="0"/>
              </a:rPr>
              <a:t>Arif</a:t>
            </a:r>
            <a:endParaRPr lang="en-GB" sz="26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6456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5280" rIns="0" bIns="0" anchor="ctr"/>
          <a:lstStyle/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000" b="1" dirty="0" smtClean="0">
                <a:solidFill>
                  <a:srgbClr val="B80047"/>
                </a:solidFill>
                <a:latin typeface="Arial" charset="0"/>
              </a:rPr>
              <a:t>IT is Good!!!</a:t>
            </a:r>
          </a:p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200" dirty="0">
              <a:solidFill>
                <a:srgbClr val="000000"/>
              </a:solidFill>
              <a:latin typeface="Arial" charset="0"/>
            </a:endParaRPr>
          </a:p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200" dirty="0">
                <a:solidFill>
                  <a:srgbClr val="000000"/>
                </a:solidFill>
                <a:latin typeface="Arial" charset="0"/>
              </a:rPr>
              <a:t>Thank You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12096"/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Brief Introduction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Its a private limited </a:t>
            </a:r>
            <a:r>
              <a:rPr lang="en-GB" dirty="0" smtClean="0"/>
              <a:t>company</a:t>
            </a:r>
          </a:p>
          <a:p>
            <a:pPr marL="863600" indent="-646113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They started their journey from the year </a:t>
            </a:r>
            <a:r>
              <a:rPr lang="en-GB" dirty="0" smtClean="0"/>
              <a:t>2006</a:t>
            </a:r>
            <a:endParaRPr lang="en-GB" dirty="0" smtClean="0"/>
          </a:p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Imports Medical Instruments from various countries of the world.</a:t>
            </a:r>
          </a:p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Mainly import from China</a:t>
            </a:r>
          </a:p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Sells </a:t>
            </a:r>
            <a:r>
              <a:rPr lang="en-GB" dirty="0" smtClean="0"/>
              <a:t>to Hospital, Clinics, </a:t>
            </a:r>
            <a:r>
              <a:rPr lang="en-GB" dirty="0" err="1" smtClean="0"/>
              <a:t>Diagonestic</a:t>
            </a:r>
            <a:r>
              <a:rPr lang="en-GB" dirty="0" smtClean="0"/>
              <a:t> </a:t>
            </a:r>
            <a:r>
              <a:rPr lang="en-GB" dirty="0" err="1" smtClean="0"/>
              <a:t>Centers</a:t>
            </a:r>
            <a:r>
              <a:rPr lang="en-GB" dirty="0" smtClean="0"/>
              <a:t> and even to local companies and dealers.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2096" rIns="0" bIns="0" anchor="ctr"/>
          <a:lstStyle/>
          <a:p>
            <a:pPr algn="ctr"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200" b="1" dirty="0">
                <a:solidFill>
                  <a:srgbClr val="FAE2A0"/>
                </a:solidFill>
                <a:latin typeface="Bitstream Vera Sans" pitchFamily="32" charset="0"/>
              </a:rPr>
              <a:t>Business Model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389438" y="2378075"/>
            <a:ext cx="1096962" cy="549275"/>
          </a:xfrm>
          <a:prstGeom prst="rect">
            <a:avLst/>
          </a:prstGeom>
          <a:solidFill>
            <a:srgbClr val="00B8FF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Purine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583363" y="1828800"/>
            <a:ext cx="1736725" cy="639763"/>
          </a:xfrm>
          <a:prstGeom prst="rect">
            <a:avLst/>
          </a:prstGeom>
          <a:solidFill>
            <a:srgbClr val="FF6633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Local Bank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8047038" y="3200400"/>
            <a:ext cx="1828800" cy="822325"/>
          </a:xfrm>
          <a:prstGeom prst="rect">
            <a:avLst/>
          </a:prstGeom>
          <a:solidFill>
            <a:srgbClr val="FF6633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Bangladesh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 Bank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864475" y="4719638"/>
            <a:ext cx="1828800" cy="822325"/>
          </a:xfrm>
          <a:prstGeom prst="rect">
            <a:avLst/>
          </a:prstGeom>
          <a:solidFill>
            <a:srgbClr val="FF6633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Abroad Bank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6308725" y="5851525"/>
            <a:ext cx="1463675" cy="822325"/>
          </a:xfrm>
          <a:prstGeom prst="rect">
            <a:avLst/>
          </a:prstGeom>
          <a:solidFill>
            <a:srgbClr val="23FF23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Supplier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Company</a:t>
            </a:r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5668963" y="3475038"/>
            <a:ext cx="1096962" cy="5492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E-Mail</a:t>
            </a:r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4114800" y="3932238"/>
            <a:ext cx="1828800" cy="7318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Alibaba.com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3657600" y="5578475"/>
            <a:ext cx="1736725" cy="914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Abroad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Customs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1189038" y="4937125"/>
            <a:ext cx="1646237" cy="914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Bangladesh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Customs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2193925" y="1920875"/>
            <a:ext cx="1463675" cy="457200"/>
          </a:xfrm>
          <a:prstGeom prst="rect">
            <a:avLst/>
          </a:prstGeom>
          <a:solidFill>
            <a:srgbClr val="FF3333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Customer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731838" y="3200400"/>
            <a:ext cx="1646237" cy="914400"/>
          </a:xfrm>
          <a:prstGeom prst="rect">
            <a:avLst/>
          </a:prstGeom>
          <a:solidFill>
            <a:srgbClr val="996633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Purine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Warehouse</a:t>
            </a:r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 flipV="1">
            <a:off x="5486400" y="2284413"/>
            <a:ext cx="1096963" cy="3683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8137525" y="2468563"/>
            <a:ext cx="639763" cy="731837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 flipH="1">
            <a:off x="8777288" y="4022725"/>
            <a:ext cx="185737" cy="731838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 flipH="1">
            <a:off x="7770813" y="5578475"/>
            <a:ext cx="1100137" cy="731838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H="1" flipV="1">
            <a:off x="5392738" y="6124575"/>
            <a:ext cx="917575" cy="9525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 flipH="1" flipV="1">
            <a:off x="2833688" y="5484813"/>
            <a:ext cx="825500" cy="55245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H="1" flipV="1">
            <a:off x="1644650" y="4113213"/>
            <a:ext cx="185738" cy="8255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 flipV="1">
            <a:off x="1828800" y="2376488"/>
            <a:ext cx="1006475" cy="8255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>
            <a:off x="3657600" y="2193925"/>
            <a:ext cx="731838" cy="365125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 flipV="1">
            <a:off x="2378075" y="2832100"/>
            <a:ext cx="2011363" cy="55245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 flipV="1">
            <a:off x="2651125" y="2924175"/>
            <a:ext cx="2011363" cy="2014538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>
            <a:off x="5211763" y="2925763"/>
            <a:ext cx="731837" cy="549275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>
            <a:off x="6492875" y="4022725"/>
            <a:ext cx="549275" cy="18288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5" name="Line 26"/>
          <p:cNvSpPr>
            <a:spLocks noChangeShapeType="1"/>
          </p:cNvSpPr>
          <p:nvPr/>
        </p:nvSpPr>
        <p:spPr bwMode="auto">
          <a:xfrm>
            <a:off x="5029200" y="2925763"/>
            <a:ext cx="1588" cy="1006475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6" name="Line 27"/>
          <p:cNvSpPr>
            <a:spLocks noChangeShapeType="1"/>
          </p:cNvSpPr>
          <p:nvPr/>
        </p:nvSpPr>
        <p:spPr bwMode="auto">
          <a:xfrm>
            <a:off x="5486400" y="4664075"/>
            <a:ext cx="1189038" cy="1189038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2096" rIns="0" bIns="0" anchor="ctr"/>
          <a:lstStyle/>
          <a:p>
            <a:pPr algn="ctr"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200" b="1" dirty="0">
                <a:solidFill>
                  <a:srgbClr val="FFFF00"/>
                </a:solidFill>
                <a:latin typeface="Bitstream Vera Sans" pitchFamily="32" charset="0"/>
              </a:rPr>
              <a:t>Organization Work Flow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479925" y="1828800"/>
            <a:ext cx="1554163" cy="549275"/>
          </a:xfrm>
          <a:prstGeom prst="rect">
            <a:avLst/>
          </a:prstGeom>
          <a:solidFill>
            <a:srgbClr val="00DCFF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Chairman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200400" y="4664075"/>
            <a:ext cx="2103438" cy="1096963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Resource 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Management 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Team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851525" y="5943600"/>
            <a:ext cx="2011363" cy="822325"/>
          </a:xfrm>
          <a:prstGeom prst="rect">
            <a:avLst/>
          </a:prstGeom>
          <a:solidFill>
            <a:srgbClr val="004586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Sales &amp; 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Marketing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5851525" y="3382963"/>
            <a:ext cx="2011363" cy="914400"/>
          </a:xfrm>
          <a:prstGeom prst="rect">
            <a:avLst/>
          </a:prstGeom>
          <a:solidFill>
            <a:srgbClr val="FFFF99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Billing &amp;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Accounts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2286000" y="3292475"/>
            <a:ext cx="2378075" cy="731838"/>
          </a:xfrm>
          <a:prstGeom prst="rect">
            <a:avLst/>
          </a:prstGeom>
          <a:solidFill>
            <a:srgbClr val="9966CC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Communication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639763" y="1920875"/>
            <a:ext cx="1463675" cy="914400"/>
          </a:xfrm>
          <a:prstGeom prst="rect">
            <a:avLst/>
          </a:prstGeom>
          <a:solidFill>
            <a:srgbClr val="3DEB3D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Supplier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Company</a:t>
            </a:r>
          </a:p>
        </p:txBody>
      </p:sp>
      <p:cxnSp>
        <p:nvCxnSpPr>
          <p:cNvPr id="8201" name="AutoShape 8"/>
          <p:cNvCxnSpPr>
            <a:cxnSpLocks noChangeShapeType="1"/>
            <a:stCxn id="8197" idx="1"/>
            <a:endCxn id="8196" idx="2"/>
          </p:cNvCxnSpPr>
          <p:nvPr/>
        </p:nvCxnSpPr>
        <p:spPr bwMode="auto">
          <a:xfrm flipH="1" flipV="1">
            <a:off x="4251325" y="5761038"/>
            <a:ext cx="1600200" cy="593725"/>
          </a:xfrm>
          <a:prstGeom prst="straightConnector1">
            <a:avLst/>
          </a:prstGeom>
          <a:noFill/>
          <a:ln w="9525">
            <a:solidFill>
              <a:srgbClr val="333333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2" name="AutoShape 9"/>
          <p:cNvCxnSpPr>
            <a:cxnSpLocks noChangeShapeType="1"/>
            <a:stCxn id="8199" idx="2"/>
            <a:endCxn id="8196" idx="0"/>
          </p:cNvCxnSpPr>
          <p:nvPr/>
        </p:nvCxnSpPr>
        <p:spPr bwMode="auto">
          <a:xfrm>
            <a:off x="3475038" y="4022725"/>
            <a:ext cx="777875" cy="639763"/>
          </a:xfrm>
          <a:prstGeom prst="straightConnector1">
            <a:avLst/>
          </a:prstGeom>
          <a:noFill/>
          <a:ln w="9525">
            <a:solidFill>
              <a:srgbClr val="333333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3" name="AutoShape 10"/>
          <p:cNvCxnSpPr>
            <a:cxnSpLocks noChangeShapeType="1"/>
            <a:stCxn id="8200" idx="2"/>
            <a:endCxn id="8199" idx="1"/>
          </p:cNvCxnSpPr>
          <p:nvPr/>
        </p:nvCxnSpPr>
        <p:spPr bwMode="auto">
          <a:xfrm>
            <a:off x="1371600" y="2835275"/>
            <a:ext cx="914400" cy="823913"/>
          </a:xfrm>
          <a:prstGeom prst="straightConnector1">
            <a:avLst/>
          </a:prstGeom>
          <a:noFill/>
          <a:ln w="9525">
            <a:solidFill>
              <a:srgbClr val="333333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4" name="AutoShape 11"/>
          <p:cNvCxnSpPr>
            <a:cxnSpLocks noChangeShapeType="1"/>
            <a:stCxn id="8199" idx="0"/>
            <a:endCxn id="8195" idx="1"/>
          </p:cNvCxnSpPr>
          <p:nvPr/>
        </p:nvCxnSpPr>
        <p:spPr bwMode="auto">
          <a:xfrm flipV="1">
            <a:off x="3475038" y="2103438"/>
            <a:ext cx="1006475" cy="1189037"/>
          </a:xfrm>
          <a:prstGeom prst="straightConnector1">
            <a:avLst/>
          </a:prstGeom>
          <a:noFill/>
          <a:ln w="9525">
            <a:solidFill>
              <a:srgbClr val="333333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7680325" y="4754563"/>
            <a:ext cx="1828800" cy="549275"/>
          </a:xfrm>
          <a:prstGeom prst="rect">
            <a:avLst/>
          </a:prstGeom>
          <a:solidFill>
            <a:srgbClr val="FF0000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Customer</a:t>
            </a:r>
          </a:p>
        </p:txBody>
      </p:sp>
      <p:cxnSp>
        <p:nvCxnSpPr>
          <p:cNvPr id="8206" name="AutoShape 13"/>
          <p:cNvCxnSpPr>
            <a:cxnSpLocks noChangeShapeType="1"/>
            <a:stCxn id="8205" idx="2"/>
            <a:endCxn id="8197" idx="3"/>
          </p:cNvCxnSpPr>
          <p:nvPr/>
        </p:nvCxnSpPr>
        <p:spPr bwMode="auto">
          <a:xfrm flipH="1">
            <a:off x="7864475" y="5303838"/>
            <a:ext cx="731838" cy="1052512"/>
          </a:xfrm>
          <a:prstGeom prst="straightConnector1">
            <a:avLst/>
          </a:prstGeom>
          <a:noFill/>
          <a:ln w="9525">
            <a:solidFill>
              <a:srgbClr val="333333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7" name="AutoShape 14"/>
          <p:cNvCxnSpPr>
            <a:cxnSpLocks noChangeShapeType="1"/>
            <a:stCxn id="8199" idx="3"/>
            <a:endCxn id="8198" idx="1"/>
          </p:cNvCxnSpPr>
          <p:nvPr/>
        </p:nvCxnSpPr>
        <p:spPr bwMode="auto">
          <a:xfrm>
            <a:off x="4664075" y="3657600"/>
            <a:ext cx="1189038" cy="182563"/>
          </a:xfrm>
          <a:prstGeom prst="straightConnector1">
            <a:avLst/>
          </a:prstGeom>
          <a:noFill/>
          <a:ln w="9525">
            <a:solidFill>
              <a:srgbClr val="333333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8" name="AutoShape 15"/>
          <p:cNvSpPr>
            <a:spLocks noChangeArrowheads="1"/>
          </p:cNvSpPr>
          <p:nvPr/>
        </p:nvSpPr>
        <p:spPr bwMode="auto">
          <a:xfrm>
            <a:off x="365125" y="4846638"/>
            <a:ext cx="2286000" cy="2011362"/>
          </a:xfrm>
          <a:prstGeom prst="cube">
            <a:avLst>
              <a:gd name="adj" fmla="val 25000"/>
            </a:avLst>
          </a:prstGeom>
          <a:solidFill>
            <a:srgbClr val="FF950E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333333"/>
                </a:solidFill>
              </a:rPr>
              <a:t>Warehouse</a:t>
            </a:r>
          </a:p>
        </p:txBody>
      </p:sp>
      <p:cxnSp>
        <p:nvCxnSpPr>
          <p:cNvPr id="8209" name="AutoShape 16"/>
          <p:cNvCxnSpPr>
            <a:cxnSpLocks noChangeShapeType="1"/>
            <a:stCxn id="8196" idx="1"/>
            <a:endCxn id="8208" idx="5"/>
          </p:cNvCxnSpPr>
          <p:nvPr/>
        </p:nvCxnSpPr>
        <p:spPr bwMode="auto">
          <a:xfrm flipH="1">
            <a:off x="2651125" y="5211763"/>
            <a:ext cx="547688" cy="388937"/>
          </a:xfrm>
          <a:prstGeom prst="straightConnector1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</p:spPr>
      </p:cxnSp>
      <p:cxnSp>
        <p:nvCxnSpPr>
          <p:cNvPr id="8210" name="AutoShape 17"/>
          <p:cNvCxnSpPr>
            <a:cxnSpLocks noChangeShapeType="1"/>
            <a:stCxn id="8195" idx="2"/>
            <a:endCxn id="8198" idx="0"/>
          </p:cNvCxnSpPr>
          <p:nvPr/>
        </p:nvCxnSpPr>
        <p:spPr bwMode="auto">
          <a:xfrm>
            <a:off x="5257800" y="2378075"/>
            <a:ext cx="1600200" cy="1006475"/>
          </a:xfrm>
          <a:prstGeom prst="straightConnector1">
            <a:avLst/>
          </a:prstGeom>
          <a:noFill/>
          <a:ln w="9525">
            <a:solidFill>
              <a:srgbClr val="333333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11" name="AutoShape 18"/>
          <p:cNvSpPr>
            <a:spLocks noChangeArrowheads="1"/>
          </p:cNvSpPr>
          <p:nvPr/>
        </p:nvSpPr>
        <p:spPr bwMode="auto">
          <a:xfrm>
            <a:off x="7864475" y="2011363"/>
            <a:ext cx="1554163" cy="731837"/>
          </a:xfrm>
          <a:prstGeom prst="hexagon">
            <a:avLst>
              <a:gd name="adj" fmla="val 53091"/>
              <a:gd name="vf" fmla="val 115470"/>
            </a:avLst>
          </a:prstGeom>
          <a:solidFill>
            <a:srgbClr val="FF6633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FFFFFF"/>
                </a:solidFill>
              </a:rPr>
              <a:t>Bank</a:t>
            </a:r>
          </a:p>
        </p:txBody>
      </p:sp>
      <p:cxnSp>
        <p:nvCxnSpPr>
          <p:cNvPr id="8212" name="AutoShape 19"/>
          <p:cNvCxnSpPr>
            <a:cxnSpLocks noChangeShapeType="1"/>
            <a:stCxn id="8211" idx="2"/>
            <a:endCxn id="8198" idx="3"/>
          </p:cNvCxnSpPr>
          <p:nvPr/>
        </p:nvCxnSpPr>
        <p:spPr bwMode="auto">
          <a:xfrm flipH="1">
            <a:off x="7864475" y="2743200"/>
            <a:ext cx="776288" cy="1096963"/>
          </a:xfrm>
          <a:prstGeom prst="straightConnector1">
            <a:avLst/>
          </a:prstGeom>
          <a:noFill/>
          <a:ln w="9525">
            <a:solidFill>
              <a:srgbClr val="333333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13" name="AutoShape 20"/>
          <p:cNvCxnSpPr>
            <a:cxnSpLocks noChangeShapeType="1"/>
            <a:stCxn id="8198" idx="2"/>
            <a:endCxn id="8197" idx="0"/>
          </p:cNvCxnSpPr>
          <p:nvPr/>
        </p:nvCxnSpPr>
        <p:spPr bwMode="auto">
          <a:xfrm>
            <a:off x="6858000" y="4297363"/>
            <a:ext cx="1588" cy="1646237"/>
          </a:xfrm>
          <a:prstGeom prst="straightConnector1">
            <a:avLst/>
          </a:prstGeom>
          <a:noFill/>
          <a:ln w="9525">
            <a:solidFill>
              <a:srgbClr val="333333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12096"/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Current Use of IT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They use email for communication with the abroad suppliers</a:t>
            </a:r>
          </a:p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They use Alibaba.com website to connect with more suppliers and know about the items</a:t>
            </a:r>
          </a:p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Use MS Excel to keep there </a:t>
            </a:r>
            <a:r>
              <a:rPr lang="en-GB" dirty="0" err="1" smtClean="0"/>
              <a:t>Resourse</a:t>
            </a:r>
            <a:r>
              <a:rPr lang="en-GB" dirty="0" smtClean="0"/>
              <a:t> List</a:t>
            </a:r>
          </a:p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Keep all their accounts using MS Excel</a:t>
            </a:r>
          </a:p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Generates customer bill by typing </a:t>
            </a:r>
            <a:r>
              <a:rPr lang="en-GB" dirty="0" err="1" smtClean="0"/>
              <a:t>manualy</a:t>
            </a:r>
            <a:endParaRPr lang="en-GB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12096"/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Refered IT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137150"/>
          </a:xfrm>
        </p:spPr>
        <p:txBody>
          <a:bodyPr>
            <a:normAutofit lnSpcReduction="10000"/>
          </a:bodyPr>
          <a:lstStyle/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Website for marketing, promotion, easier for buyer to know about </a:t>
            </a:r>
            <a:r>
              <a:rPr lang="en-GB" dirty="0" smtClean="0"/>
              <a:t>their </a:t>
            </a:r>
            <a:r>
              <a:rPr lang="en-GB" dirty="0" smtClean="0"/>
              <a:t>items, online order processing</a:t>
            </a:r>
          </a:p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ERP Software for whole work flow management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Auto Bill Generation Software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Accounting Software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Employee Management Software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Resource Management Software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Supplier Management Software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Customer Management Software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12096"/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Refered IT (Continues)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Social Network Marketing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Facebook Fanpage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Tweeter Updates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Company Profile in Linkedin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Search Engine Optimization</a:t>
            </a:r>
          </a:p>
          <a:p>
            <a:pPr marL="863600" indent="-646113" eaLnBrk="1">
              <a:buClr>
                <a:srgbClr val="F579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PCs connected with a LAN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Easy file sharing</a:t>
            </a:r>
          </a:p>
          <a:p>
            <a:pPr marL="1604963" lvl="1" indent="-569913" algn="l" eaLnBrk="1" hangingPunct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Internet sharing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12096"/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Cost Analysis</a:t>
            </a:r>
          </a:p>
        </p:txBody>
      </p:sp>
      <p:graphicFrame>
        <p:nvGraphicFramePr>
          <p:cNvPr id="13314" name="Group 2"/>
          <p:cNvGraphicFramePr>
            <a:graphicFrameLocks noGrp="1"/>
          </p:cNvGraphicFramePr>
          <p:nvPr/>
        </p:nvGraphicFramePr>
        <p:xfrm>
          <a:off x="506413" y="1520825"/>
          <a:ext cx="9074150" cy="5241926"/>
        </p:xfrm>
        <a:graphic>
          <a:graphicData uri="http://schemas.openxmlformats.org/drawingml/2006/table">
            <a:tbl>
              <a:tblPr/>
              <a:tblGrid>
                <a:gridCol w="3024187"/>
                <a:gridCol w="3025775"/>
                <a:gridCol w="3024188"/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FIELDS</a:t>
                      </a:r>
                    </a:p>
                  </a:txBody>
                  <a:tcPr marL="90000" marR="90000" marT="69732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BEFORE IT</a:t>
                      </a:r>
                    </a:p>
                  </a:txBody>
                  <a:tcPr marL="90000" marR="90000" marT="69732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AFTER IT</a:t>
                      </a:r>
                    </a:p>
                  </a:txBody>
                  <a:tcPr marL="90000" marR="90000" marT="69732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Sales and Marketing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70,500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33,000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Customer Relationship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12,000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4,500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Accounts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27,000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15,000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Warehouse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35,000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20,000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Supplier Communication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30,000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15,000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Resource Management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10,000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0.00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Technology Maintainance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4,000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8,000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Monthly Cost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1,88,500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95,500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Yearly Cost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22,62,000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11,46,000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12096"/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Additional One Time Cost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1541463" y="1704975"/>
          <a:ext cx="7316787" cy="4295775"/>
        </p:xfrm>
        <a:graphic>
          <a:graphicData uri="http://schemas.openxmlformats.org/drawingml/2006/table">
            <a:tbl>
              <a:tblPr/>
              <a:tblGrid>
                <a:gridCol w="3659187"/>
                <a:gridCol w="3657600"/>
              </a:tblGrid>
              <a:tr h="10731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Product</a:t>
                      </a:r>
                    </a:p>
                  </a:txBody>
                  <a:tcPr marL="90000" marR="90000" marT="67967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Cost</a:t>
                      </a:r>
                    </a:p>
                  </a:txBody>
                  <a:tcPr marL="90000" marR="90000" marT="67967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Website</a:t>
                      </a:r>
                    </a:p>
                  </a:txBody>
                  <a:tcPr marL="90000" marR="90000" marT="67967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30,000</a:t>
                      </a:r>
                    </a:p>
                  </a:txBody>
                  <a:tcPr marL="90000" marR="90000" marT="67967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ERP Software</a:t>
                      </a:r>
                    </a:p>
                  </a:txBody>
                  <a:tcPr marL="90000" marR="90000" marT="67967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80,000</a:t>
                      </a:r>
                    </a:p>
                  </a:txBody>
                  <a:tcPr marL="90000" marR="90000" marT="67967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Networking Tools</a:t>
                      </a:r>
                    </a:p>
                  </a:txBody>
                  <a:tcPr marL="90000" marR="90000" marT="67967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10,000</a:t>
                      </a:r>
                    </a:p>
                  </a:txBody>
                  <a:tcPr marL="90000" marR="90000" marT="67967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69" name="Group 33"/>
          <p:cNvGraphicFramePr>
            <a:graphicFrameLocks noGrp="1"/>
          </p:cNvGraphicFramePr>
          <p:nvPr/>
        </p:nvGraphicFramePr>
        <p:xfrm>
          <a:off x="1544638" y="5926138"/>
          <a:ext cx="7318375" cy="1076325"/>
        </p:xfrm>
        <a:graphic>
          <a:graphicData uri="http://schemas.openxmlformats.org/drawingml/2006/table">
            <a:tbl>
              <a:tblPr/>
              <a:tblGrid>
                <a:gridCol w="3659187"/>
                <a:gridCol w="3659188"/>
              </a:tblGrid>
              <a:tr h="10763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TOTAL</a:t>
                      </a:r>
                    </a:p>
                  </a:txBody>
                  <a:tcPr marL="90000" marR="90000" marT="67967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BDT 1,20,000</a:t>
                      </a:r>
                    </a:p>
                  </a:txBody>
                  <a:tcPr marL="90000" marR="90000" marT="67967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eeSans"/>
        <a:ea typeface="ヒラギノ角ゴ ProN W3"/>
        <a:cs typeface="ヒラギノ角ゴ ProN W3"/>
      </a:majorFont>
      <a:minorFont>
        <a:latin typeface="Free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eeSans" pitchFamily="32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eeSans" pitchFamily="32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eeSans"/>
        <a:ea typeface="ヒラギノ角ゴ ProN W3"/>
        <a:cs typeface="ヒラギノ角ゴ ProN W3"/>
      </a:majorFont>
      <a:minorFont>
        <a:latin typeface="Free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eeSans" pitchFamily="32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eeSans" pitchFamily="32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eeSans" pitchFamily="32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eeSans" pitchFamily="32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318</Words>
  <PresentationFormat>Custom</PresentationFormat>
  <Paragraphs>128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Office Theme</vt:lpstr>
      <vt:lpstr>1_Office Theme</vt:lpstr>
      <vt:lpstr>2_Office Theme</vt:lpstr>
      <vt:lpstr>Apex</vt:lpstr>
      <vt:lpstr>Slide 1</vt:lpstr>
      <vt:lpstr>Brief Introduction</vt:lpstr>
      <vt:lpstr>Slide 3</vt:lpstr>
      <vt:lpstr>Slide 4</vt:lpstr>
      <vt:lpstr>Current Use of IT</vt:lpstr>
      <vt:lpstr>Refered IT</vt:lpstr>
      <vt:lpstr>Refered IT (Continues)</vt:lpstr>
      <vt:lpstr>Cost Analysis</vt:lpstr>
      <vt:lpstr>Additional One Time Cost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Raihan Taher</dc:creator>
  <cp:lastModifiedBy>Arif Haque</cp:lastModifiedBy>
  <cp:revision>63</cp:revision>
  <cp:lastPrinted>1601-01-01T00:00:00Z</cp:lastPrinted>
  <dcterms:created xsi:type="dcterms:W3CDTF">2012-04-09T12:15:54Z</dcterms:created>
  <dcterms:modified xsi:type="dcterms:W3CDTF">2012-10-17T09:26:08Z</dcterms:modified>
</cp:coreProperties>
</file>