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1665" r:id="rId2"/>
    <p:sldId id="1663" r:id="rId3"/>
    <p:sldId id="1664" r:id="rId4"/>
    <p:sldId id="1661" r:id="rId5"/>
    <p:sldId id="1662" r:id="rId6"/>
    <p:sldId id="1666" r:id="rId7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962"/>
    <p:restoredTop sz="93083" autoAdjust="0"/>
  </p:normalViewPr>
  <p:slideViewPr>
    <p:cSldViewPr>
      <p:cViewPr varScale="1">
        <p:scale>
          <a:sx n="171" d="100"/>
          <a:sy n="171" d="100"/>
        </p:scale>
        <p:origin x="952" y="1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3/10/20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205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4048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347788"/>
            <a:ext cx="8277344" cy="316821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0928" indent="-223792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50789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47558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A9CDA23-CCA9-F541-BE90-59F811F8F6B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</p:spTree>
    <p:extLst>
      <p:ext uri="{BB962C8B-B14F-4D97-AF65-F5344CB8AC3E}">
        <p14:creationId xmlns:p14="http://schemas.microsoft.com/office/powerpoint/2010/main" val="732659842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AE0D9DC-8575-A84F-A04B-3BD8C30794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000" y="1733550"/>
            <a:ext cx="8229600" cy="1102519"/>
          </a:xfrm>
        </p:spPr>
        <p:txBody>
          <a:bodyPr/>
          <a:lstStyle/>
          <a:p>
            <a:r>
              <a:rPr lang="en-US" sz="3600" dirty="0"/>
              <a:t>Session ID and Control Code Options for STAMP Message Format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87F40F1-9F0F-A844-A8C3-041788A26F6B}"/>
              </a:ext>
            </a:extLst>
          </p:cNvPr>
          <p:cNvSpPr/>
          <p:nvPr/>
        </p:nvSpPr>
        <p:spPr>
          <a:xfrm>
            <a:off x="685800" y="3943350"/>
            <a:ext cx="5867400" cy="701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Contact: 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March 10, 2020</a:t>
            </a:r>
          </a:p>
        </p:txBody>
      </p:sp>
    </p:spTree>
    <p:extLst>
      <p:ext uri="{BB962C8B-B14F-4D97-AF65-F5344CB8AC3E}">
        <p14:creationId xmlns:p14="http://schemas.microsoft.com/office/powerpoint/2010/main" val="2637339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-39330"/>
            <a:ext cx="8505372" cy="706080"/>
          </a:xfrm>
        </p:spPr>
        <p:txBody>
          <a:bodyPr/>
          <a:lstStyle/>
          <a:p>
            <a:pPr algn="l"/>
            <a:r>
              <a:rPr lang="en-US" sz="2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Option 1: Variable Length Session ID Part of Existing Sequence Number</a:t>
            </a:r>
          </a:p>
        </p:txBody>
      </p:sp>
      <p:sp>
        <p:nvSpPr>
          <p:cNvPr id="5" name="Rectangle 4"/>
          <p:cNvSpPr/>
          <p:nvPr/>
        </p:nvSpPr>
        <p:spPr>
          <a:xfrm>
            <a:off x="185072" y="742950"/>
            <a:ext cx="4310728" cy="286232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|       Session ID / Sequence Number                            </a:t>
            </a: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Error Estimate        |   MBZ         | </a:t>
            </a: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Control Code  </a:t>
            </a: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MBZ (28 octets)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dirty="0">
              <a:latin typeface="Courier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	    Figure: Sender Message Format in STAMP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9D9D1B-92A3-C64D-87B1-9B0B9C9E3A13}"/>
              </a:ext>
            </a:extLst>
          </p:cNvPr>
          <p:cNvSpPr/>
          <p:nvPr/>
        </p:nvSpPr>
        <p:spPr>
          <a:xfrm>
            <a:off x="4495800" y="742950"/>
            <a:ext cx="4368799" cy="286232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Error Estimate        |  MBZ          | </a:t>
            </a: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Control Code  </a:t>
            </a: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  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        Receive Timestamp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</a:t>
            </a: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Sender Session ID / Sender Sequence Number                </a:t>
            </a: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Session-Sender Timestamp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Session-Sender Error Estimate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</a:t>
            </a:r>
            <a:r>
              <a:rPr lang="en-US" sz="750" dirty="0" err="1">
                <a:latin typeface="Courier" charset="0"/>
                <a:ea typeface="Courier" charset="0"/>
                <a:cs typeface="Courier" charset="0"/>
              </a:rPr>
              <a:t>Ses</a:t>
            </a: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-Sender TTL |                  MBZ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	    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            Figure: Reflector Message Format in STAMP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DAAC01B7-F9FF-A94D-AC6F-E2071AD95C28}"/>
              </a:ext>
            </a:extLst>
          </p:cNvPr>
          <p:cNvSpPr txBox="1">
            <a:spLocks/>
          </p:cNvSpPr>
          <p:nvPr/>
        </p:nvSpPr>
        <p:spPr>
          <a:xfrm>
            <a:off x="3467100" y="4844952"/>
            <a:ext cx="22098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1200" dirty="0"/>
              <a:t>107</a:t>
            </a:r>
            <a:r>
              <a:rPr lang="en-US" altLang="zh-CN" sz="1200" baseline="30000" dirty="0"/>
              <a:t>th</a:t>
            </a:r>
            <a:r>
              <a:rPr lang="en-US" altLang="zh-CN" sz="1200" dirty="0"/>
              <a:t> IETF @ Vancouver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8D46899F-25E7-8042-9E81-459B5F041477}"/>
              </a:ext>
            </a:extLst>
          </p:cNvPr>
          <p:cNvSpPr txBox="1">
            <a:spLocks/>
          </p:cNvSpPr>
          <p:nvPr/>
        </p:nvSpPr>
        <p:spPr>
          <a:xfrm>
            <a:off x="7585136" y="4666358"/>
            <a:ext cx="11430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D5EE1D1A-EEC2-4D53-94A7-85D62C853479}" type="slidenum">
              <a:rPr lang="en-US" altLang="zh-CN" sz="1400" smtClean="0">
                <a:latin typeface="Calibri" panose="020F0502020204030204" pitchFamily="34" charset="0"/>
                <a:cs typeface="Calibri" panose="020F0502020204030204" pitchFamily="34" charset="0"/>
              </a:rPr>
              <a:pPr algn="r">
                <a:defRPr/>
              </a:pPr>
              <a:t>2</a:t>
            </a:fld>
            <a:endParaRPr lang="en-US" altLang="zh-C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306775-BBF0-9348-88C1-4F116EC35EEE}"/>
              </a:ext>
            </a:extLst>
          </p:cNvPr>
          <p:cNvSpPr txBox="1"/>
          <p:nvPr/>
        </p:nvSpPr>
        <p:spPr>
          <a:xfrm>
            <a:off x="406707" y="3848341"/>
            <a:ext cx="5914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1200" dirty="0">
                <a:solidFill>
                  <a:schemeClr val="tx2"/>
                </a:solidFill>
              </a:rPr>
              <a:t>Control Code compatible with TWAMP Light message format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200" dirty="0">
                <a:solidFill>
                  <a:schemeClr val="tx2"/>
                </a:solidFill>
              </a:rPr>
              <a:t>No change for Session ID in both message formats – STAMP and TWAMP Light</a:t>
            </a:r>
          </a:p>
        </p:txBody>
      </p:sp>
    </p:spTree>
    <p:extLst>
      <p:ext uri="{BB962C8B-B14F-4D97-AF65-F5344CB8AC3E}">
        <p14:creationId xmlns:p14="http://schemas.microsoft.com/office/powerpoint/2010/main" val="3545382320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-39330"/>
            <a:ext cx="8505372" cy="706080"/>
          </a:xfrm>
        </p:spPr>
        <p:txBody>
          <a:bodyPr/>
          <a:lstStyle/>
          <a:p>
            <a:pPr algn="l"/>
            <a:r>
              <a:rPr lang="en-US" sz="2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Option 2: New 24-Bit Session ID Field</a:t>
            </a:r>
          </a:p>
        </p:txBody>
      </p:sp>
      <p:sp>
        <p:nvSpPr>
          <p:cNvPr id="5" name="Rectangle 4"/>
          <p:cNvSpPr/>
          <p:nvPr/>
        </p:nvSpPr>
        <p:spPr>
          <a:xfrm>
            <a:off x="180009" y="742950"/>
            <a:ext cx="4391987" cy="286232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Sequence Number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Timestamp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Error Estimate        |   MBZ         | </a:t>
            </a: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Control Code  </a:t>
            </a: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|         Session ID                            | MBZ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 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</a:t>
            </a: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MBZ (24 octets)                       </a:t>
            </a: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dirty="0">
              <a:latin typeface="Courier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	    Figure: Sender Message Format in STAMP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9D9D1B-92A3-C64D-87B1-9B0B9C9E3A13}"/>
              </a:ext>
            </a:extLst>
          </p:cNvPr>
          <p:cNvSpPr/>
          <p:nvPr/>
        </p:nvSpPr>
        <p:spPr>
          <a:xfrm>
            <a:off x="4571996" y="742950"/>
            <a:ext cx="4368799" cy="286232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      Timestamp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Error Estimate        |  MBZ          | </a:t>
            </a: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Control Code  </a:t>
            </a: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  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        Receive Timestamp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Sequence Number                                         |  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Session-Sender Timestamp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Session-Sender Error Estimate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</a:t>
            </a:r>
            <a:r>
              <a:rPr lang="en-US" sz="750" dirty="0" err="1">
                <a:latin typeface="Courier" charset="0"/>
                <a:ea typeface="Courier" charset="0"/>
                <a:cs typeface="Courier" charset="0"/>
              </a:rPr>
              <a:t>Ses</a:t>
            </a: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-Sender TTL |      </a:t>
            </a: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Session-Sender Session ID                </a:t>
            </a: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	    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          Figure: Reflector Message Format in STAMP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DAAC01B7-F9FF-A94D-AC6F-E2071AD95C28}"/>
              </a:ext>
            </a:extLst>
          </p:cNvPr>
          <p:cNvSpPr txBox="1">
            <a:spLocks/>
          </p:cNvSpPr>
          <p:nvPr/>
        </p:nvSpPr>
        <p:spPr>
          <a:xfrm>
            <a:off x="3467100" y="4844952"/>
            <a:ext cx="22098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1200" dirty="0"/>
              <a:t>107</a:t>
            </a:r>
            <a:r>
              <a:rPr lang="en-US" altLang="zh-CN" sz="1200" baseline="30000" dirty="0"/>
              <a:t>th</a:t>
            </a:r>
            <a:r>
              <a:rPr lang="en-US" altLang="zh-CN" sz="1200" dirty="0"/>
              <a:t> IETF @ Vancouver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8D46899F-25E7-8042-9E81-459B5F041477}"/>
              </a:ext>
            </a:extLst>
          </p:cNvPr>
          <p:cNvSpPr txBox="1">
            <a:spLocks/>
          </p:cNvSpPr>
          <p:nvPr/>
        </p:nvSpPr>
        <p:spPr>
          <a:xfrm>
            <a:off x="7585136" y="4666358"/>
            <a:ext cx="11430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D5EE1D1A-EEC2-4D53-94A7-85D62C853479}" type="slidenum">
              <a:rPr lang="en-US" altLang="zh-CN" sz="1400" smtClean="0">
                <a:latin typeface="Calibri" panose="020F0502020204030204" pitchFamily="34" charset="0"/>
                <a:cs typeface="Calibri" panose="020F0502020204030204" pitchFamily="34" charset="0"/>
              </a:rPr>
              <a:pPr algn="r">
                <a:defRPr/>
              </a:pPr>
              <a:t>3</a:t>
            </a:fld>
            <a:endParaRPr lang="en-US" altLang="zh-C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1B54B1-9C3B-3246-9D5F-ACA8B4F35C94}"/>
              </a:ext>
            </a:extLst>
          </p:cNvPr>
          <p:cNvSpPr txBox="1"/>
          <p:nvPr/>
        </p:nvSpPr>
        <p:spPr>
          <a:xfrm>
            <a:off x="457200" y="3909896"/>
            <a:ext cx="62483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1200" dirty="0">
                <a:solidFill>
                  <a:schemeClr val="tx2"/>
                </a:solidFill>
              </a:rPr>
              <a:t>Control Code compatible with TWAMP Light message format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200" dirty="0">
                <a:solidFill>
                  <a:schemeClr val="tx2"/>
                </a:solidFill>
              </a:rPr>
              <a:t>Session ID is 24-bit which is good</a:t>
            </a:r>
          </a:p>
        </p:txBody>
      </p:sp>
    </p:spTree>
    <p:extLst>
      <p:ext uri="{BB962C8B-B14F-4D97-AF65-F5344CB8AC3E}">
        <p14:creationId xmlns:p14="http://schemas.microsoft.com/office/powerpoint/2010/main" val="3209786478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-39330"/>
            <a:ext cx="8505372" cy="706080"/>
          </a:xfrm>
        </p:spPr>
        <p:txBody>
          <a:bodyPr/>
          <a:lstStyle/>
          <a:p>
            <a:pPr algn="l"/>
            <a:r>
              <a:rPr lang="en-US" sz="2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Option 3: 32-bit Session ID in TLV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14" y="742950"/>
            <a:ext cx="4320175" cy="332398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Error Estimate        |  MBZ          | </a:t>
            </a: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Control Code  </a:t>
            </a: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MBZ (28 octets)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|    Session ID Type            |           Length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|             Session ID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dirty="0">
              <a:latin typeface="Courier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	    Figure: Sender Message Format in STAMP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9D9D1B-92A3-C64D-87B1-9B0B9C9E3A13}"/>
              </a:ext>
            </a:extLst>
          </p:cNvPr>
          <p:cNvSpPr/>
          <p:nvPr/>
        </p:nvSpPr>
        <p:spPr>
          <a:xfrm>
            <a:off x="4548789" y="742950"/>
            <a:ext cx="4368799" cy="332398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Error Estimate        |  MBZ          | </a:t>
            </a: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Control Code  </a:t>
            </a: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  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        Receive Timestamp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Session-Sender Sequence Number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Session-Sender Timestamp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Session-Sender Error Estimate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</a:t>
            </a:r>
            <a:r>
              <a:rPr lang="en-US" sz="750" dirty="0" err="1">
                <a:latin typeface="Courier" charset="0"/>
                <a:ea typeface="Courier" charset="0"/>
                <a:cs typeface="Courier" charset="0"/>
              </a:rPr>
              <a:t>Ses</a:t>
            </a: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-Sender TTL |                  MBZ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|    Session ID Type            |           Length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|             Session ID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	    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            Figure: Reflector Message Format in STAMP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DAAC01B7-F9FF-A94D-AC6F-E2071AD95C28}"/>
              </a:ext>
            </a:extLst>
          </p:cNvPr>
          <p:cNvSpPr txBox="1">
            <a:spLocks/>
          </p:cNvSpPr>
          <p:nvPr/>
        </p:nvSpPr>
        <p:spPr>
          <a:xfrm>
            <a:off x="3467100" y="4844952"/>
            <a:ext cx="22098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1200" dirty="0"/>
              <a:t>107</a:t>
            </a:r>
            <a:r>
              <a:rPr lang="en-US" altLang="zh-CN" sz="1200" baseline="30000" dirty="0"/>
              <a:t>th</a:t>
            </a:r>
            <a:r>
              <a:rPr lang="en-US" altLang="zh-CN" sz="1200" dirty="0"/>
              <a:t> IETF @ Vancouver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8D46899F-25E7-8042-9E81-459B5F041477}"/>
              </a:ext>
            </a:extLst>
          </p:cNvPr>
          <p:cNvSpPr txBox="1">
            <a:spLocks/>
          </p:cNvSpPr>
          <p:nvPr/>
        </p:nvSpPr>
        <p:spPr>
          <a:xfrm>
            <a:off x="7585136" y="4666358"/>
            <a:ext cx="11430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D5EE1D1A-EEC2-4D53-94A7-85D62C853479}" type="slidenum">
              <a:rPr lang="en-US" altLang="zh-CN" sz="1400" smtClean="0">
                <a:latin typeface="Calibri" panose="020F0502020204030204" pitchFamily="34" charset="0"/>
                <a:cs typeface="Calibri" panose="020F0502020204030204" pitchFamily="34" charset="0"/>
              </a:rPr>
              <a:pPr algn="r">
                <a:defRPr/>
              </a:pPr>
              <a:t>4</a:t>
            </a:fld>
            <a:endParaRPr lang="en-US" altLang="zh-C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2682EF-601E-234F-8491-527EBA21E3D2}"/>
              </a:ext>
            </a:extLst>
          </p:cNvPr>
          <p:cNvSpPr txBox="1"/>
          <p:nvPr/>
        </p:nvSpPr>
        <p:spPr>
          <a:xfrm>
            <a:off x="479364" y="4225112"/>
            <a:ext cx="5141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1200" dirty="0">
                <a:solidFill>
                  <a:schemeClr val="tx2"/>
                </a:solidFill>
              </a:rPr>
              <a:t>Control Code compatible with TWAMP Light message format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200" dirty="0">
                <a:solidFill>
                  <a:schemeClr val="tx2"/>
                </a:solidFill>
              </a:rPr>
              <a:t>Session ID is not needed for TWAMP Light, so this option is also fine</a:t>
            </a:r>
          </a:p>
        </p:txBody>
      </p:sp>
    </p:spTree>
    <p:extLst>
      <p:ext uri="{BB962C8B-B14F-4D97-AF65-F5344CB8AC3E}">
        <p14:creationId xmlns:p14="http://schemas.microsoft.com/office/powerpoint/2010/main" val="4265858747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-39330"/>
            <a:ext cx="8505372" cy="706080"/>
          </a:xfrm>
        </p:spPr>
        <p:txBody>
          <a:bodyPr/>
          <a:lstStyle/>
          <a:p>
            <a:pPr algn="l"/>
            <a:r>
              <a:rPr lang="en-US" sz="2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Option 4: 16-bit Session ID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15" y="619363"/>
            <a:ext cx="4310728" cy="332398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Error Estimate        |    </a:t>
            </a: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Session ID                 </a:t>
            </a: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MBZ (28 octets)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|    Control Code Type          |           Length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|             Control Code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dirty="0">
              <a:latin typeface="Courier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	    Figure: Sender Message Format in STAMP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9D9D1B-92A3-C64D-87B1-9B0B9C9E3A13}"/>
              </a:ext>
            </a:extLst>
          </p:cNvPr>
          <p:cNvSpPr/>
          <p:nvPr/>
        </p:nvSpPr>
        <p:spPr>
          <a:xfrm>
            <a:off x="4539343" y="619362"/>
            <a:ext cx="4368799" cy="332398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Error Estimate        |   </a:t>
            </a: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Session ID                  </a:t>
            </a: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  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        Receive Timestamp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Session-Sender Sequence Number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Session-Sender Timestamp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 Session-Sender Error Estimate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|</a:t>
            </a:r>
            <a:r>
              <a:rPr lang="en-US" sz="750" dirty="0" err="1">
                <a:latin typeface="Courier" charset="0"/>
                <a:ea typeface="Courier" charset="0"/>
                <a:cs typeface="Courier" charset="0"/>
              </a:rPr>
              <a:t>Ses</a:t>
            </a: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-Sender TTL |                  MBZ2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|    Control Code Type          |           Length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|             Control Code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    +-+-+-+-+-+-+-+-+-+-+-+-+-+-+-+-+-+-+-+-+-+-+-+-+-+-+-+-+-+-+-+-+	    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           Figure: Reflector Message Format in STAMP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DAAC01B7-F9FF-A94D-AC6F-E2071AD95C28}"/>
              </a:ext>
            </a:extLst>
          </p:cNvPr>
          <p:cNvSpPr txBox="1">
            <a:spLocks/>
          </p:cNvSpPr>
          <p:nvPr/>
        </p:nvSpPr>
        <p:spPr>
          <a:xfrm>
            <a:off x="3467100" y="4844952"/>
            <a:ext cx="22098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1200" dirty="0"/>
              <a:t>107</a:t>
            </a:r>
            <a:r>
              <a:rPr lang="en-US" altLang="zh-CN" sz="1200" baseline="30000" dirty="0"/>
              <a:t>th</a:t>
            </a:r>
            <a:r>
              <a:rPr lang="en-US" altLang="zh-CN" sz="1200" dirty="0"/>
              <a:t> IETF @ Vancouver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8D46899F-25E7-8042-9E81-459B5F041477}"/>
              </a:ext>
            </a:extLst>
          </p:cNvPr>
          <p:cNvSpPr txBox="1">
            <a:spLocks/>
          </p:cNvSpPr>
          <p:nvPr/>
        </p:nvSpPr>
        <p:spPr>
          <a:xfrm>
            <a:off x="7585136" y="4666358"/>
            <a:ext cx="11430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D5EE1D1A-EEC2-4D53-94A7-85D62C853479}" type="slidenum">
              <a:rPr lang="en-US" altLang="zh-CN" sz="1400" smtClean="0">
                <a:latin typeface="Calibri" panose="020F0502020204030204" pitchFamily="34" charset="0"/>
                <a:cs typeface="Calibri" panose="020F0502020204030204" pitchFamily="34" charset="0"/>
              </a:rPr>
              <a:pPr algn="r">
                <a:defRPr/>
              </a:pPr>
              <a:t>5</a:t>
            </a:fld>
            <a:endParaRPr lang="en-US" altLang="zh-C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CBC2EA-1BDB-8446-B97D-65F09F083354}"/>
              </a:ext>
            </a:extLst>
          </p:cNvPr>
          <p:cNvSpPr txBox="1"/>
          <p:nvPr/>
        </p:nvSpPr>
        <p:spPr>
          <a:xfrm>
            <a:off x="225302" y="4016884"/>
            <a:ext cx="70203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1100" dirty="0">
                <a:solidFill>
                  <a:schemeClr val="tx2"/>
                </a:solidFill>
              </a:rPr>
              <a:t>Control Code NOT compatible with TWAMP Light message format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100" dirty="0">
                <a:solidFill>
                  <a:schemeClr val="tx2"/>
                </a:solidFill>
              </a:rPr>
              <a:t>Session ID has only 16-bits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100" dirty="0">
                <a:solidFill>
                  <a:schemeClr val="tx2"/>
                </a:solidFill>
              </a:rPr>
              <a:t>Message formats for TWAMP Light and STAMP diverge – TWAMP Light also needs Control Code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100" dirty="0">
                <a:solidFill>
                  <a:schemeClr val="tx2"/>
                </a:solidFill>
              </a:rPr>
              <a:t>This option is least favorable</a:t>
            </a:r>
          </a:p>
        </p:txBody>
      </p:sp>
    </p:spTree>
    <p:extLst>
      <p:ext uri="{BB962C8B-B14F-4D97-AF65-F5344CB8AC3E}">
        <p14:creationId xmlns:p14="http://schemas.microsoft.com/office/powerpoint/2010/main" val="1172922104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8746937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6814</TotalTime>
  <Words>1233</Words>
  <Application>Microsoft Macintosh PowerPoint</Application>
  <PresentationFormat>On-screen Show (16:9)</PresentationFormat>
  <Paragraphs>239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Candara</vt:lpstr>
      <vt:lpstr>Courier</vt:lpstr>
      <vt:lpstr>Wingdings</vt:lpstr>
      <vt:lpstr>Default Design</vt:lpstr>
      <vt:lpstr>Session ID and Control Code Options for STAMP Message Format</vt:lpstr>
      <vt:lpstr>Option 1: Variable Length Session ID Part of Existing Sequence Number</vt:lpstr>
      <vt:lpstr>Option 2: New 24-Bit Session ID Field</vt:lpstr>
      <vt:lpstr>Option 3: 32-bit Session ID in TLV</vt:lpstr>
      <vt:lpstr>Option 4: 16-bit Session ID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1482</cp:revision>
  <dcterms:created xsi:type="dcterms:W3CDTF">2010-06-30T04:12:48Z</dcterms:created>
  <dcterms:modified xsi:type="dcterms:W3CDTF">2020-03-10T16:41:08Z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