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27" r:id="rId2"/>
    <p:sldId id="329" r:id="rId3"/>
    <p:sldId id="330" r:id="rId4"/>
    <p:sldId id="323" r:id="rId5"/>
    <p:sldId id="321" r:id="rId6"/>
    <p:sldId id="326" r:id="rId7"/>
    <p:sldId id="320" r:id="rId8"/>
    <p:sldId id="333" r:id="rId9"/>
    <p:sldId id="332" r:id="rId10"/>
    <p:sldId id="328" r:id="rId11"/>
    <p:sldId id="256" r:id="rId12"/>
    <p:sldId id="299" r:id="rId13"/>
    <p:sldId id="324" r:id="rId14"/>
    <p:sldId id="331" r:id="rId15"/>
    <p:sldId id="319" r:id="rId16"/>
    <p:sldId id="325" r:id="rId17"/>
    <p:sldId id="310" r:id="rId18"/>
    <p:sldId id="303" r:id="rId1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28"/>
    <p:restoredTop sz="80000"/>
  </p:normalViewPr>
  <p:slideViewPr>
    <p:cSldViewPr>
      <p:cViewPr varScale="1">
        <p:scale>
          <a:sx n="135" d="100"/>
          <a:sy n="135" d="100"/>
        </p:scale>
        <p:origin x="2056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5528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5322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934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1324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6843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3554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996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1091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3183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6934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1073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7685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850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7381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082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00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7606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5127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)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12570"/>
            <a:ext cx="9067800" cy="16764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PCEP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 Extensions for Associated Bidirectional Label Switched Paths (LSPs) with </a:t>
            </a:r>
            <a:r>
              <a:rPr lang="en-US" sz="3600" dirty="0" err="1">
                <a:latin typeface="Calibri" charset="0"/>
                <a:ea typeface="Calibri" charset="0"/>
                <a:cs typeface="Calibri" charset="0"/>
              </a:rPr>
              <a:t>Stateful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 PCE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190750"/>
            <a:ext cx="7696200" cy="685800"/>
          </a:xfrm>
        </p:spPr>
        <p:txBody>
          <a:bodyPr/>
          <a:lstStyle/>
          <a:p>
            <a:r>
              <a:rPr lang="en-CA" sz="2400" i="1" dirty="0"/>
              <a:t>draft-ietf-pce-association-bidir-05</a:t>
            </a:r>
            <a:endParaRPr lang="en-US" sz="24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438400" y="2952750"/>
            <a:ext cx="5867400" cy="132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Rakesh Gandhi (</a:t>
            </a:r>
            <a:r>
              <a:rPr lang="en-US" altLang="zh-CN" i="1" dirty="0" err="1">
                <a:latin typeface="Calibri" charset="0"/>
                <a:ea typeface="Calibri" charset="0"/>
                <a:cs typeface="Calibri" charset="0"/>
              </a:rPr>
              <a:t>rgandhi@cisco.com</a:t>
            </a: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pPr>
              <a:spcBef>
                <a:spcPct val="20000"/>
              </a:spcBef>
            </a:pP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Colby Barth (</a:t>
            </a:r>
            <a:r>
              <a:rPr lang="en-US" i="1" dirty="0" err="1">
                <a:latin typeface="Calibri" charset="0"/>
                <a:ea typeface="Calibri" charset="0"/>
                <a:cs typeface="Calibri" charset="0"/>
              </a:rPr>
              <a:t>cbarth@juniper.net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altLang="zh-CN" i="1" dirty="0">
              <a:latin typeface="Calibri" charset="0"/>
              <a:ea typeface="Calibri" charset="0"/>
              <a:cs typeface="Calibri" charset="0"/>
            </a:endParaRPr>
          </a:p>
          <a:p>
            <a:pPr>
              <a:spcBef>
                <a:spcPct val="20000"/>
              </a:spcBef>
            </a:pP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Bin Wen (</a:t>
            </a:r>
            <a:r>
              <a:rPr lang="en-US" i="1" dirty="0" err="1">
                <a:latin typeface="Calibri" charset="0"/>
                <a:ea typeface="Calibri" charset="0"/>
                <a:cs typeface="Calibri" charset="0"/>
              </a:rPr>
              <a:t>Bin_Wen@comcast.com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altLang="zh-CN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2728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37BAEC-FA47-1C4C-8030-AB7E0F18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3101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B2025B-D562-554C-9CC8-AC16677F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6453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438150"/>
            <a:ext cx="8458200" cy="1676400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Calibri" charset="0"/>
                <a:ea typeface="Calibri" charset="0"/>
                <a:cs typeface="Calibri" charset="0"/>
              </a:rPr>
              <a:t>PCEP Extensions for Associated Bidirectional SR </a:t>
            </a:r>
            <a:r>
              <a:rPr lang="en-US" sz="3800" b="1" dirty="0">
                <a:latin typeface="Calibri" charset="0"/>
                <a:ea typeface="Calibri" charset="0"/>
                <a:cs typeface="Calibri" charset="0"/>
              </a:rPr>
              <a:t>LSPs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114550"/>
            <a:ext cx="7696200" cy="685800"/>
          </a:xfrm>
        </p:spPr>
        <p:txBody>
          <a:bodyPr/>
          <a:lstStyle/>
          <a:p>
            <a:r>
              <a:rPr lang="en-CA" sz="2400" i="1" dirty="0"/>
              <a:t>draft-ietf-pce-sr-bidir-path-01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438400" y="2782086"/>
            <a:ext cx="5715000" cy="169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Cheng Li 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chengli13@huawei.com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Weiqiang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Cheng 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chengweiqiang@chinamobile.com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rgandhi@cisco.com)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Presenter </a:t>
            </a:r>
          </a:p>
          <a:p>
            <a:pPr>
              <a:spcBef>
                <a:spcPct val="20000"/>
              </a:spcBef>
            </a:pP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Quan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Xiong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xiong.quan@zte.com.cn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46726F-9A7F-D94F-89DF-A8A290D2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2302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Requirements and Scope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Double-sided Associated Bidirectional </a:t>
            </a:r>
            <a:r>
              <a:rPr lang="en-US" sz="2400" b="1" dirty="0"/>
              <a:t>with Reverse </a:t>
            </a:r>
            <a:r>
              <a:rPr lang="en-US" sz="2400" dirty="0"/>
              <a:t>LSP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PCEP Object Definitions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D2E8C-FB2F-E94F-B1DF-63604740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3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229600" cy="36195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Requirements: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Packet transport networks deploying bidirectional </a:t>
            </a:r>
            <a:r>
              <a:rPr lang="en-US" sz="1800" b="1" dirty="0"/>
              <a:t>SR LSPs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Co-routed and non-co-routed forward and reverse </a:t>
            </a:r>
            <a:r>
              <a:rPr lang="en-US" sz="1800" b="1" dirty="0"/>
              <a:t>SR LSPs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Scope: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Associated bidirectional </a:t>
            </a:r>
            <a:r>
              <a:rPr lang="en-US" sz="1800" b="1" dirty="0"/>
              <a:t>SR LSPs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PCE-Initiated LSPs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PCC-Initiated LSPs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Stateless PCE (e.g. for co-routed path computation requests)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/>
              <a:t>Not in Scope:</a:t>
            </a:r>
          </a:p>
          <a:p>
            <a:pPr lvl="1">
              <a:spcBef>
                <a:spcPts val="600"/>
              </a:spcBef>
            </a:pPr>
            <a:r>
              <a:rPr lang="en-US" sz="1800" b="1" dirty="0"/>
              <a:t>Associating bidirectional SR with RSVP LSPs</a:t>
            </a:r>
          </a:p>
          <a:p>
            <a:pPr lvl="1">
              <a:spcBef>
                <a:spcPts val="600"/>
              </a:spcBef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77B7F-CC13-1048-B97D-2A0ACC15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123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1804"/>
            <a:ext cx="9144000" cy="857250"/>
          </a:xfrm>
        </p:spPr>
        <p:txBody>
          <a:bodyPr/>
          <a:lstStyle/>
          <a:p>
            <a:r>
              <a:rPr lang="en-US" sz="3000" dirty="0">
                <a:solidFill>
                  <a:srgbClr val="002060"/>
                </a:solidFill>
              </a:rPr>
              <a:t>Double-sided Associated Bidirectional </a:t>
            </a:r>
            <a:r>
              <a:rPr lang="en-US" sz="3000" b="1" dirty="0">
                <a:solidFill>
                  <a:srgbClr val="002060"/>
                </a:solidFill>
              </a:rPr>
              <a:t>with Reverse </a:t>
            </a:r>
            <a:r>
              <a:rPr lang="en-US" sz="3000" dirty="0">
                <a:solidFill>
                  <a:srgbClr val="002060"/>
                </a:solidFill>
              </a:rPr>
              <a:t>LSP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14714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95772" y="964470"/>
            <a:ext cx="1447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STATEFUL PCE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28600" y="3449929"/>
            <a:ext cx="1314450" cy="127396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End-point-A</a:t>
            </a:r>
          </a:p>
        </p:txBody>
      </p:sp>
      <p:sp>
        <p:nvSpPr>
          <p:cNvPr id="22" name="Oval 21"/>
          <p:cNvSpPr/>
          <p:nvPr/>
        </p:nvSpPr>
        <p:spPr>
          <a:xfrm>
            <a:off x="7543800" y="3449929"/>
            <a:ext cx="1295400" cy="12612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End-point-D</a:t>
            </a:r>
          </a:p>
        </p:txBody>
      </p:sp>
      <p:sp>
        <p:nvSpPr>
          <p:cNvPr id="24" name="Oval 23"/>
          <p:cNvSpPr/>
          <p:nvPr/>
        </p:nvSpPr>
        <p:spPr>
          <a:xfrm>
            <a:off x="2895600" y="3462629"/>
            <a:ext cx="1308100" cy="1261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Node-B</a:t>
            </a:r>
          </a:p>
        </p:txBody>
      </p:sp>
      <p:sp>
        <p:nvSpPr>
          <p:cNvPr id="25" name="Oval 24"/>
          <p:cNvSpPr/>
          <p:nvPr/>
        </p:nvSpPr>
        <p:spPr>
          <a:xfrm>
            <a:off x="5283200" y="3449930"/>
            <a:ext cx="1270000" cy="1261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46261" y="2611730"/>
            <a:ext cx="3400764" cy="73866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/>
              <a:t>PCE or PCC Initiated LSPs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Association initiated by PCE or PCC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Co-routed or non-co-routed 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1308424" y="1577499"/>
            <a:ext cx="2380163" cy="1939761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295621" y="1598615"/>
            <a:ext cx="2497689" cy="1893211"/>
          </a:xfrm>
          <a:prstGeom prst="straightConnector1">
            <a:avLst/>
          </a:prstGeom>
          <a:ln w="1047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8">
            <a:extLst>
              <a:ext uri="{FF2B5EF4-FFF2-40B4-BE49-F238E27FC236}">
                <a16:creationId xmlns:a16="http://schemas.microsoft.com/office/drawing/2014/main" id="{F6449603-2925-3349-A030-31D511BA4343}"/>
              </a:ext>
            </a:extLst>
          </p:cNvPr>
          <p:cNvSpPr/>
          <p:nvPr/>
        </p:nvSpPr>
        <p:spPr>
          <a:xfrm>
            <a:off x="146138" y="841577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SR-Policy-AD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9C82056-BDE5-4747-B92B-FE9A37EF4FE9}"/>
              </a:ext>
            </a:extLst>
          </p:cNvPr>
          <p:cNvSpPr/>
          <p:nvPr/>
        </p:nvSpPr>
        <p:spPr>
          <a:xfrm>
            <a:off x="242295" y="1287103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(F,C)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2F75114-D47C-EF41-92BF-723AE36D8944}"/>
              </a:ext>
            </a:extLst>
          </p:cNvPr>
          <p:cNvSpPr/>
          <p:nvPr/>
        </p:nvSpPr>
        <p:spPr>
          <a:xfrm>
            <a:off x="242295" y="1948779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(R,C)</a:t>
            </a:r>
          </a:p>
        </p:txBody>
      </p:sp>
      <p:sp>
        <p:nvSpPr>
          <p:cNvPr id="33" name="Rounded Rectangle 8">
            <a:extLst>
              <a:ext uri="{FF2B5EF4-FFF2-40B4-BE49-F238E27FC236}">
                <a16:creationId xmlns:a16="http://schemas.microsoft.com/office/drawing/2014/main" id="{25717C35-4A58-8046-AA65-EDEA949B7026}"/>
              </a:ext>
            </a:extLst>
          </p:cNvPr>
          <p:cNvSpPr/>
          <p:nvPr/>
        </p:nvSpPr>
        <p:spPr>
          <a:xfrm>
            <a:off x="7185391" y="841577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SR-Policy-DA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E613261-52DF-E940-AB0C-B8053FAFD1E9}"/>
              </a:ext>
            </a:extLst>
          </p:cNvPr>
          <p:cNvSpPr/>
          <p:nvPr/>
        </p:nvSpPr>
        <p:spPr>
          <a:xfrm>
            <a:off x="7299599" y="1923039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(R,C)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281548" y="1288335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(F,C)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E8C689-57DB-3142-A0C3-1E8BE77EE5E6}"/>
              </a:ext>
            </a:extLst>
          </p:cNvPr>
          <p:cNvCxnSpPr>
            <a:cxnSpLocks/>
          </p:cNvCxnSpPr>
          <p:nvPr/>
        </p:nvCxnSpPr>
        <p:spPr>
          <a:xfrm flipV="1">
            <a:off x="999098" y="1248423"/>
            <a:ext cx="2725823" cy="2152299"/>
          </a:xfrm>
          <a:prstGeom prst="straightConnector1">
            <a:avLst/>
          </a:prstGeom>
          <a:ln w="1047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64043C-8FED-3047-A8F6-D49380837D30}"/>
              </a:ext>
            </a:extLst>
          </p:cNvPr>
          <p:cNvCxnSpPr>
            <a:cxnSpLocks/>
          </p:cNvCxnSpPr>
          <p:nvPr/>
        </p:nvCxnSpPr>
        <p:spPr>
          <a:xfrm flipH="1" flipV="1">
            <a:off x="5266499" y="1269174"/>
            <a:ext cx="2838670" cy="2168796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01436B23-74FA-D74A-B53F-BE8BB9B5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569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PCEP Association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686800" cy="371236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Association Type (TBD1) = Double-sided Bidirectional </a:t>
            </a:r>
            <a:r>
              <a:rPr lang="en-US" sz="2000" b="1" dirty="0"/>
              <a:t>with Reverse </a:t>
            </a:r>
            <a:r>
              <a:rPr lang="en-US" sz="2000" dirty="0"/>
              <a:t>LSP Association Group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Populated using the same procedure as defined in [</a:t>
            </a:r>
            <a:r>
              <a:rPr lang="en-CA" sz="2000" i="1" dirty="0"/>
              <a:t>draft-</a:t>
            </a:r>
            <a:r>
              <a:rPr lang="en-CA" sz="2000" i="1" dirty="0" err="1"/>
              <a:t>ietf</a:t>
            </a:r>
            <a:r>
              <a:rPr lang="en-CA" sz="2000" i="1" dirty="0"/>
              <a:t>-</a:t>
            </a:r>
            <a:r>
              <a:rPr lang="en-CA" sz="2000" i="1" dirty="0" err="1"/>
              <a:t>pce</a:t>
            </a:r>
            <a:r>
              <a:rPr lang="en-CA" sz="2000" i="1" dirty="0"/>
              <a:t>-association-</a:t>
            </a:r>
            <a:r>
              <a:rPr lang="en-CA" sz="2000" i="1" dirty="0" err="1"/>
              <a:t>bidir</a:t>
            </a:r>
            <a:r>
              <a:rPr lang="en-CA" sz="2000" i="1" dirty="0"/>
              <a:t>]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299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BB472-EB69-A240-BAC4-BC40B23B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3568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857250"/>
          </a:xfrm>
        </p:spPr>
        <p:txBody>
          <a:bodyPr/>
          <a:lstStyle/>
          <a:p>
            <a:r>
              <a:rPr lang="en-US" sz="30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Error Handling (</a:t>
            </a:r>
            <a:r>
              <a:rPr lang="en-US" sz="3000" dirty="0" err="1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PCErr</a:t>
            </a:r>
            <a:r>
              <a:rPr lang="en-US" sz="30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CA" sz="3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Error-Type 26 - Association Error)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7213"/>
            <a:ext cx="8077200" cy="3229073"/>
          </a:xfrm>
        </p:spPr>
        <p:txBody>
          <a:bodyPr/>
          <a:lstStyle/>
          <a:p>
            <a:r>
              <a:rPr lang="en-US" sz="2000" dirty="0" err="1"/>
              <a:t>PCErr</a:t>
            </a:r>
            <a:r>
              <a:rPr lang="en-US" sz="2000" dirty="0"/>
              <a:t> defined in [</a:t>
            </a:r>
            <a:r>
              <a:rPr lang="en-CA" sz="2000" i="1" dirty="0"/>
              <a:t>draft-</a:t>
            </a:r>
            <a:r>
              <a:rPr lang="en-CA" sz="2000" i="1" dirty="0" err="1"/>
              <a:t>ietf</a:t>
            </a:r>
            <a:r>
              <a:rPr lang="en-CA" sz="2000" i="1" dirty="0"/>
              <a:t>-</a:t>
            </a:r>
            <a:r>
              <a:rPr lang="en-CA" sz="2000" i="1" dirty="0" err="1"/>
              <a:t>pce</a:t>
            </a:r>
            <a:r>
              <a:rPr lang="en-CA" sz="2000" i="1" dirty="0"/>
              <a:t>-association-</a:t>
            </a:r>
            <a:r>
              <a:rPr lang="en-CA" sz="2000" i="1" dirty="0" err="1"/>
              <a:t>bidir</a:t>
            </a:r>
            <a:r>
              <a:rPr lang="en-CA" sz="2000" i="1" dirty="0"/>
              <a:t>] </a:t>
            </a:r>
            <a:r>
              <a:rPr lang="en-CA" sz="2000" dirty="0"/>
              <a:t>are applicable</a:t>
            </a:r>
          </a:p>
          <a:p>
            <a:pPr marL="0" indent="0">
              <a:buNone/>
            </a:pPr>
            <a:endParaRPr lang="en-CA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CA" sz="2000" b="1" dirty="0">
                <a:latin typeface="Calibri" panose="020F0502020204030204" pitchFamily="34" charset="0"/>
                <a:cs typeface="Calibri" panose="020F0502020204030204" pitchFamily="34" charset="0"/>
              </a:rPr>
              <a:t>Specifically – Keep the door open for future extensions for other PST</a:t>
            </a:r>
          </a:p>
          <a:p>
            <a:r>
              <a:rPr lang="en-CA" sz="2000" dirty="0"/>
              <a:t>If a PCEP speaker receives a different Path Setup Type (PST) value for Bidirectional LSP association group and it does not support.</a:t>
            </a:r>
          </a:p>
          <a:p>
            <a:pPr lvl="1"/>
            <a:r>
              <a:rPr lang="en-CA" sz="2000" dirty="0"/>
              <a:t>Error-Value = Bidirectional LSP Association - Path Setup Type Not Supported</a:t>
            </a:r>
          </a:p>
          <a:p>
            <a:pPr lvl="0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31AD8-4828-694D-80B1-6D3FF605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6892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Welcome your review comments and suggestions</a:t>
            </a:r>
          </a:p>
          <a:p>
            <a:pPr lvl="0"/>
            <a:r>
              <a:rPr lang="en-US" sz="2800" dirty="0"/>
              <a:t>Queue for WG LC?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DF64E-5021-5140-9481-2DBE566D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13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BDC407-39A5-1049-9304-1976555C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2302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Requirements and Scope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Double-sided Associated Bidirectional LSP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Single-sided Associated Bidirectional LSP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PCEP Object Definitions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6C5B3-062D-124B-A664-B3B1E816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62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3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229600" cy="3124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/>
            <a:r>
              <a:rPr lang="en-US" sz="1800" dirty="0"/>
              <a:t>Packet transport networks deploying bidirectional RSVP LSPs</a:t>
            </a:r>
          </a:p>
          <a:p>
            <a:pPr lvl="1"/>
            <a:r>
              <a:rPr lang="en-US" sz="1800" dirty="0"/>
              <a:t>Co-routed and non-co-routed forward and reverse RSVP LSPs</a:t>
            </a:r>
          </a:p>
          <a:p>
            <a:pPr marL="0" indent="0">
              <a:buNone/>
            </a:pPr>
            <a:r>
              <a:rPr lang="en-US" sz="1800" dirty="0"/>
              <a:t>Scope:</a:t>
            </a:r>
          </a:p>
          <a:p>
            <a:pPr lvl="1"/>
            <a:r>
              <a:rPr lang="en-US" sz="1800" dirty="0"/>
              <a:t>Associated bidirectional RSVP LSPs</a:t>
            </a:r>
          </a:p>
          <a:p>
            <a:pPr lvl="1"/>
            <a:r>
              <a:rPr lang="en-US" sz="1800" dirty="0"/>
              <a:t>PCE-Initiated LSPs</a:t>
            </a:r>
          </a:p>
          <a:p>
            <a:pPr lvl="1"/>
            <a:r>
              <a:rPr lang="en-US" sz="1800" dirty="0"/>
              <a:t>PCC-Initiated LSPs</a:t>
            </a:r>
          </a:p>
          <a:p>
            <a:pPr lvl="1"/>
            <a:r>
              <a:rPr lang="en-US" sz="1800" dirty="0"/>
              <a:t>Stateless PCE (e.g. for co-routed path computation requests)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F22AD-A51B-324E-A865-AC2A0317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292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8">
            <a:extLst>
              <a:ext uri="{FF2B5EF4-FFF2-40B4-BE49-F238E27FC236}">
                <a16:creationId xmlns:a16="http://schemas.microsoft.com/office/drawing/2014/main" id="{EA7AEFCA-8E6C-4C1F-BD56-5643E351B9A5}"/>
              </a:ext>
            </a:extLst>
          </p:cNvPr>
          <p:cNvSpPr/>
          <p:nvPr/>
        </p:nvSpPr>
        <p:spPr>
          <a:xfrm>
            <a:off x="1716019" y="1621671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18"/>
            <a:ext cx="9144000" cy="788800"/>
          </a:xfrm>
        </p:spPr>
        <p:txBody>
          <a:bodyPr/>
          <a:lstStyle/>
          <a:p>
            <a:r>
              <a:rPr lang="en-US" sz="3200" dirty="0">
                <a:solidFill>
                  <a:srgbClr val="002060"/>
                </a:solidFill>
              </a:rPr>
              <a:t>Single-sided Associated Bidirectional LSP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847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2051" y="782490"/>
            <a:ext cx="1447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STATEFUL PCE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50850" y="3409950"/>
            <a:ext cx="1314450" cy="127396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End-point-A</a:t>
            </a:r>
          </a:p>
        </p:txBody>
      </p:sp>
      <p:sp>
        <p:nvSpPr>
          <p:cNvPr id="22" name="Oval 21"/>
          <p:cNvSpPr/>
          <p:nvPr/>
        </p:nvSpPr>
        <p:spPr>
          <a:xfrm>
            <a:off x="7391400" y="3409950"/>
            <a:ext cx="1295400" cy="126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End-point-D</a:t>
            </a:r>
          </a:p>
        </p:txBody>
      </p:sp>
      <p:sp>
        <p:nvSpPr>
          <p:cNvPr id="24" name="Oval 23"/>
          <p:cNvSpPr/>
          <p:nvPr/>
        </p:nvSpPr>
        <p:spPr>
          <a:xfrm>
            <a:off x="2908300" y="3422650"/>
            <a:ext cx="1308100" cy="1261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Node-B</a:t>
            </a:r>
          </a:p>
        </p:txBody>
      </p:sp>
      <p:sp>
        <p:nvSpPr>
          <p:cNvPr id="25" name="Oval 24"/>
          <p:cNvSpPr/>
          <p:nvPr/>
        </p:nvSpPr>
        <p:spPr>
          <a:xfrm>
            <a:off x="5207000" y="3409951"/>
            <a:ext cx="1270000" cy="1261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812176" y="2067197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(F,C)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812176" y="2728873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(R,C)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841500" y="3743325"/>
            <a:ext cx="990600" cy="276225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318000" y="3738960"/>
            <a:ext cx="825500" cy="28059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564086" y="3738960"/>
            <a:ext cx="762000" cy="28059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6502400" y="4171950"/>
            <a:ext cx="838200" cy="22860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4267200" y="4171950"/>
            <a:ext cx="876300" cy="22860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1828801" y="4171950"/>
            <a:ext cx="990599" cy="22860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99654" y="1481110"/>
            <a:ext cx="4332316" cy="11695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/>
              <a:t>PCE or PCC Initiated LSPs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Association initiated by PCC or PCE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Co-routed or non-co-routed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Endpoint-A signals RSVP REVERSE_LSP Object in LSP1 Path message for reverse LSP2</a:t>
            </a:r>
          </a:p>
        </p:txBody>
      </p:sp>
      <p:sp>
        <p:nvSpPr>
          <p:cNvPr id="15" name="Up-Down Arrow 14"/>
          <p:cNvSpPr/>
          <p:nvPr/>
        </p:nvSpPr>
        <p:spPr>
          <a:xfrm>
            <a:off x="1156353" y="1939074"/>
            <a:ext cx="279401" cy="1347789"/>
          </a:xfrm>
          <a:prstGeom prst="up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-Down Arrow 26"/>
          <p:cNvSpPr/>
          <p:nvPr/>
        </p:nvSpPr>
        <p:spPr>
          <a:xfrm>
            <a:off x="741017" y="1939074"/>
            <a:ext cx="279401" cy="1347789"/>
          </a:xfrm>
          <a:prstGeom prst="up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C456450-1AEC-4D44-93E4-EA463BDE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97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8">
            <a:extLst>
              <a:ext uri="{FF2B5EF4-FFF2-40B4-BE49-F238E27FC236}">
                <a16:creationId xmlns:a16="http://schemas.microsoft.com/office/drawing/2014/main" id="{3171483D-7117-4910-B287-15684975E95E}"/>
              </a:ext>
            </a:extLst>
          </p:cNvPr>
          <p:cNvSpPr/>
          <p:nvPr/>
        </p:nvSpPr>
        <p:spPr>
          <a:xfrm>
            <a:off x="7015930" y="1401771"/>
            <a:ext cx="1716314" cy="10823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Tunnel-DA</a:t>
            </a:r>
          </a:p>
        </p:txBody>
      </p:sp>
      <p:sp>
        <p:nvSpPr>
          <p:cNvPr id="29" name="Rounded Rectangle 8">
            <a:extLst>
              <a:ext uri="{FF2B5EF4-FFF2-40B4-BE49-F238E27FC236}">
                <a16:creationId xmlns:a16="http://schemas.microsoft.com/office/drawing/2014/main" id="{2FD1C7C1-AD22-46E0-9740-28FF7EF9A182}"/>
              </a:ext>
            </a:extLst>
          </p:cNvPr>
          <p:cNvSpPr/>
          <p:nvPr/>
        </p:nvSpPr>
        <p:spPr>
          <a:xfrm>
            <a:off x="429807" y="1403710"/>
            <a:ext cx="1716314" cy="10823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855" y="0"/>
            <a:ext cx="9144000" cy="857250"/>
          </a:xfrm>
        </p:spPr>
        <p:txBody>
          <a:bodyPr/>
          <a:lstStyle/>
          <a:p>
            <a:r>
              <a:rPr lang="en-US" sz="3200" dirty="0">
                <a:solidFill>
                  <a:srgbClr val="002060"/>
                </a:solidFill>
              </a:rPr>
              <a:t>Double-sided Associated Bidirectional LSP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14714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68408" y="1030487"/>
            <a:ext cx="1447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STATEFUL PCE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87364" y="3449929"/>
            <a:ext cx="1314450" cy="127396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End-point-A</a:t>
            </a:r>
          </a:p>
        </p:txBody>
      </p:sp>
      <p:sp>
        <p:nvSpPr>
          <p:cNvPr id="22" name="Oval 21"/>
          <p:cNvSpPr/>
          <p:nvPr/>
        </p:nvSpPr>
        <p:spPr>
          <a:xfrm>
            <a:off x="7427914" y="3449929"/>
            <a:ext cx="1295400" cy="12612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End-point-D</a:t>
            </a:r>
          </a:p>
        </p:txBody>
      </p:sp>
      <p:sp>
        <p:nvSpPr>
          <p:cNvPr id="24" name="Oval 23"/>
          <p:cNvSpPr/>
          <p:nvPr/>
        </p:nvSpPr>
        <p:spPr>
          <a:xfrm>
            <a:off x="2944814" y="3462629"/>
            <a:ext cx="1308100" cy="1261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Node-B</a:t>
            </a:r>
          </a:p>
        </p:txBody>
      </p:sp>
      <p:sp>
        <p:nvSpPr>
          <p:cNvPr id="25" name="Oval 24"/>
          <p:cNvSpPr/>
          <p:nvPr/>
        </p:nvSpPr>
        <p:spPr>
          <a:xfrm>
            <a:off x="5243514" y="3449930"/>
            <a:ext cx="1270000" cy="1261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50225" y="1826405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(F,C)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110173" y="1824466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(F,C)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878014" y="3783303"/>
            <a:ext cx="990600" cy="276225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354514" y="3778938"/>
            <a:ext cx="825500" cy="280589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577014" y="3778939"/>
            <a:ext cx="762000" cy="280588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6538914" y="4258249"/>
            <a:ext cx="838200" cy="25848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4303714" y="4258249"/>
            <a:ext cx="876300" cy="25848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1865315" y="4258249"/>
            <a:ext cx="990599" cy="25848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830776" y="2551587"/>
            <a:ext cx="3394701" cy="73866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/>
              <a:t>PCE or PCC Initiated LSPs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Association initiated by PCE or PCC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Co-routed or non-co-routed 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400263" y="1598825"/>
            <a:ext cx="2310900" cy="1839722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73453" y="1600709"/>
            <a:ext cx="2457450" cy="1869833"/>
          </a:xfrm>
          <a:prstGeom prst="straightConnector1">
            <a:avLst/>
          </a:prstGeom>
          <a:ln w="1047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2E72163-82DD-1F4E-AA6D-DCB5AF07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11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PCEP Association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1551"/>
            <a:ext cx="8458200" cy="3124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800" dirty="0"/>
              <a:t>Association Type (TBD1) = Single-sided Bidirectional LSP Association Group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Association Type (TBD2) = Double-sided Bidirectional LSP Association Group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The Association ID, Association Source, Global Association Source and Extended Association ID in the Association Object of the bidirectional LSPs are populated using the procedures defined in [RFC7551].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These Association Types are operator-configured associations. 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Operator-configured Association Range TLV SHOULD NOT be sent, so that the entire range of association ID can be used.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250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2DB5E-0418-0246-B5BF-B4552D8F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55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067800" cy="9715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Bidirectional LSP Association Group TLV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6539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700" y="2918095"/>
            <a:ext cx="861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F (Forward LSP, 1 bit)</a:t>
            </a:r>
          </a:p>
          <a:p>
            <a:pPr marL="742950" lvl="1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Indicates whether the LSP associated is the forward LSP of the bidirectional LSP.</a:t>
            </a:r>
          </a:p>
          <a:p>
            <a:pPr marL="285750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R (Reverse LSP, 1 bit)</a:t>
            </a:r>
          </a:p>
          <a:p>
            <a:pPr marL="742950" lvl="1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Indicates whether the LSP associated is the reverse LSP of the bidirectional LSP. </a:t>
            </a:r>
          </a:p>
          <a:p>
            <a:pPr marL="285750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 (Co-routed LSP, 1 bit)</a:t>
            </a:r>
          </a:p>
          <a:p>
            <a:pPr marL="742950" lvl="1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Indicates whether the associated bidirectional LSP is co-routed.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89134-D947-DC49-A6AA-0290AC97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538F58-A84D-DE42-B390-F12A4368F957}"/>
              </a:ext>
            </a:extLst>
          </p:cNvPr>
          <p:cNvSpPr/>
          <p:nvPr/>
        </p:nvSpPr>
        <p:spPr>
          <a:xfrm>
            <a:off x="1143000" y="971551"/>
            <a:ext cx="6477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0                   1                   2                   3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0 1 2 3 4 5 6 7 8 9 0 1 2 3 4 5 6 7 8 9 0 1 2 3 4 5 6 7 8 9 0 1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+-+-+-+-+-+-+-+-+-+-+-+-+-+-+-+-+-+-+-+-+-+-+-+-+-+-+-+-+-+-+-+-+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        Type = TBD3           |             Length            |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+-+-+-+-+-+-+-+-+-+-+-+-+-+-+-+-+-+-+-+-+-+-+-+-+-+-+-+-+-+-+-+-+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                      Reserved                          |C|R|F|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+-+-+-+-+-+-+-+-+-+-+-+-+-+-+-+-+-+-+-+-+-+-+-+-+-+-+-+-+-+-+-+-+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Figure: Bidirectional LSP Association Group TLV format</a:t>
            </a: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96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857250"/>
          </a:xfrm>
        </p:spPr>
        <p:txBody>
          <a:bodyPr/>
          <a:lstStyle/>
          <a:p>
            <a:r>
              <a:rPr lang="en-US" sz="30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Error Handling (</a:t>
            </a:r>
            <a:r>
              <a:rPr lang="en-US" sz="3000" dirty="0" err="1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PCErr</a:t>
            </a:r>
            <a:r>
              <a:rPr lang="en-US" sz="30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CA" sz="3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Error-Type 26 - Association Error)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6677"/>
            <a:ext cx="8077200" cy="3581401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Both forward and reverse LSPs MUST belong to the same bidirectional TE tunnel [RFC3209].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Error-Value = Bidirectional LSP Association - Tunnel mismatch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LSP (forward or reverse) cannot be part of more than one Bidirectional LSP Association Group.</a:t>
            </a:r>
          </a:p>
          <a:p>
            <a:pPr lvl="1"/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Error-Value = Bidirectional LSP Association - Group Mismatch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/>
              <a:t>If a PCEP speaker receives a different PST value for Bidirectional LSP association group and it does not support.</a:t>
            </a:r>
          </a:p>
          <a:p>
            <a:pPr lvl="1"/>
            <a:r>
              <a:rPr lang="en-CA" sz="2000" dirty="0"/>
              <a:t>Error-Value = Bidirectional LSP Association - Path Setup Type Not Supported</a:t>
            </a:r>
          </a:p>
          <a:p>
            <a:pPr lvl="0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31AD8-4828-694D-80B1-6D3FF605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823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Welcome your review comments and suggestions</a:t>
            </a:r>
          </a:p>
          <a:p>
            <a:pPr lvl="0"/>
            <a:r>
              <a:rPr lang="en-US" sz="2800" dirty="0"/>
              <a:t>Already in the WG LC Queue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DF64E-5021-5140-9481-2DBE566D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91029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4846</TotalTime>
  <Words>930</Words>
  <Application>Microsoft Macintosh PowerPoint</Application>
  <PresentationFormat>On-screen Show (16:9)</PresentationFormat>
  <Paragraphs>184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Candara</vt:lpstr>
      <vt:lpstr>Courier</vt:lpstr>
      <vt:lpstr>Default Design</vt:lpstr>
      <vt:lpstr>PCEP Extensions for Associated Bidirectional Label Switched Paths (LSPs) with Stateful PCE</vt:lpstr>
      <vt:lpstr>Agenda</vt:lpstr>
      <vt:lpstr>Requirements and Scope</vt:lpstr>
      <vt:lpstr>Single-sided Associated Bidirectional LSP</vt:lpstr>
      <vt:lpstr>Double-sided Associated Bidirectional LSP</vt:lpstr>
      <vt:lpstr>PCEP Association Object</vt:lpstr>
      <vt:lpstr>Bidirectional LSP Association Group TLV </vt:lpstr>
      <vt:lpstr>Error Handling (PCErr Error-Type 26 - Association Error)</vt:lpstr>
      <vt:lpstr>Next Steps</vt:lpstr>
      <vt:lpstr>PowerPoint Presentation</vt:lpstr>
      <vt:lpstr>PCEP Extensions for Associated Bidirectional SR LSPs</vt:lpstr>
      <vt:lpstr>Agenda</vt:lpstr>
      <vt:lpstr>Requirements and Scope</vt:lpstr>
      <vt:lpstr>Double-sided Associated Bidirectional with Reverse LSP</vt:lpstr>
      <vt:lpstr>PCEP Association Object</vt:lpstr>
      <vt:lpstr>Error Handling (PCErr Error-Type 26 - Association Error)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791</cp:revision>
  <dcterms:created xsi:type="dcterms:W3CDTF">2010-06-30T04:12:48Z</dcterms:created>
  <dcterms:modified xsi:type="dcterms:W3CDTF">2020-03-11T16:41:10Z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