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1661" r:id="rId2"/>
    <p:sldId id="1662" r:id="rId3"/>
    <p:sldId id="1663" r:id="rId4"/>
    <p:sldId id="1672" r:id="rId5"/>
    <p:sldId id="1666" r:id="rId6"/>
    <p:sldId id="1673" r:id="rId7"/>
    <p:sldId id="1669" r:id="rId8"/>
    <p:sldId id="1674" r:id="rId9"/>
    <p:sldId id="1668" r:id="rId10"/>
    <p:sldId id="321" r:id="rId11"/>
    <p:sldId id="1675" r:id="rId12"/>
    <p:sldId id="3054" r:id="rId13"/>
    <p:sldId id="1670" r:id="rId14"/>
    <p:sldId id="1671" r:id="rId15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5E3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1368"/>
    <p:restoredTop sz="93083" autoAdjust="0"/>
  </p:normalViewPr>
  <p:slideViewPr>
    <p:cSldViewPr>
      <p:cViewPr varScale="1">
        <p:scale>
          <a:sx n="146" d="100"/>
          <a:sy n="146" d="100"/>
        </p:scale>
        <p:origin x="176" y="76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287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A3DB5-7722-3F4F-947D-12B203669AD7}" type="datetimeFigureOut">
              <a:rPr lang="en-US" smtClean="0"/>
              <a:t>1/13/21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5B9E5-08CC-D94C-81E0-097D6BAE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6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91715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95391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318681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465350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922001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7A1FA6-25DE-9E4E-A34D-CF67DE7DBDC7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0683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504838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53270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_Heav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33399" y="1205898"/>
            <a:ext cx="3886200" cy="3083094"/>
          </a:xfrm>
          <a:prstGeom prst="rect">
            <a:avLst/>
          </a:prstGeom>
        </p:spPr>
        <p:txBody>
          <a:bodyPr lIns="0" tIns="45710" rIns="0" bIns="45710">
            <a:noAutofit/>
          </a:bodyPr>
          <a:lstStyle>
            <a:lvl1pPr marL="174625" indent="-117475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60000"/>
              <a:buFont typeface="Arial"/>
              <a:buChar char="•"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288925" indent="-114300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6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403225" indent="-114300"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517525" indent="-114300">
              <a:buClr>
                <a:schemeClr val="tx1"/>
              </a:buClr>
              <a:buSzPct val="6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631825" indent="-114300">
              <a:buClr>
                <a:schemeClr val="tx1"/>
              </a:buClr>
              <a:buSzPct val="6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755866" y="1205898"/>
            <a:ext cx="3886200" cy="3083094"/>
          </a:xfrm>
          <a:prstGeom prst="rect">
            <a:avLst/>
          </a:prstGeom>
        </p:spPr>
        <p:txBody>
          <a:bodyPr lIns="0" tIns="45710" rIns="0" bIns="45710">
            <a:noAutofit/>
          </a:bodyPr>
          <a:lstStyle>
            <a:lvl1pPr marL="174625" indent="-117475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60000"/>
              <a:buFont typeface="Arial"/>
              <a:buChar char="•"/>
              <a:defRPr sz="20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288925" indent="-114300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6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403225" indent="-114300"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517525" indent="-114300">
              <a:buClr>
                <a:schemeClr val="tx1"/>
              </a:buClr>
              <a:buSzPct val="6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631825" indent="-114300">
              <a:buClr>
                <a:schemeClr val="tx1"/>
              </a:buClr>
              <a:buSzPct val="6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832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gandhi@cisco.com" TargetMode="External"/><Relationship Id="rId7" Type="http://schemas.openxmlformats.org/officeDocument/2006/relationships/hyperlink" Target="mailto:Bart.Janssens@colt.ne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mach.chen@huawei.com" TargetMode="External"/><Relationship Id="rId5" Type="http://schemas.openxmlformats.org/officeDocument/2006/relationships/hyperlink" Target="mailto:daniel.voyer@bell.ca" TargetMode="External"/><Relationship Id="rId4" Type="http://schemas.openxmlformats.org/officeDocument/2006/relationships/hyperlink" Target="mailto:cfilsfil@cisco.com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438150"/>
            <a:ext cx="8763000" cy="1676400"/>
          </a:xfrm>
        </p:spPr>
        <p:txBody>
          <a:bodyPr>
            <a:normAutofit/>
          </a:bodyPr>
          <a:lstStyle/>
          <a:p>
            <a:r>
              <a:rPr lang="en-US" sz="3600" dirty="0"/>
              <a:t>Simple TWAMP (STAMP) Extensions for Segment Routing Networks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2005807"/>
            <a:ext cx="7696200" cy="413543"/>
          </a:xfrm>
        </p:spPr>
        <p:txBody>
          <a:bodyPr/>
          <a:lstStyle/>
          <a:p>
            <a:r>
              <a:rPr lang="en-US" sz="1800" i="1" dirty="0"/>
              <a:t>draft-gandhi-ippm-stamp-srpm-01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1676400" y="2800350"/>
            <a:ext cx="6248400" cy="1478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Rakesh Gandhi - Cisco Systems (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3"/>
              </a:rPr>
              <a:t>rgandhi@cisco.com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- Presenter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Clarence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Filsfils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4"/>
              </a:rPr>
              <a:t>cfilsfil@cisco.com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Daniel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Voyer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Bell Canada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5"/>
              </a:rPr>
              <a:t>daniel.voyer@bell.ca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Mach(</a:t>
            </a:r>
            <a:r>
              <a:rPr lang="en-CA" i="1" dirty="0" err="1">
                <a:latin typeface="Calibri" panose="020F0502020204030204" pitchFamily="34" charset="0"/>
                <a:cs typeface="Calibri" panose="020F0502020204030204" pitchFamily="34" charset="0"/>
              </a:rPr>
              <a:t>Guoyi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 Chen - Huawei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mach.chen@huawei.com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Bart Janssens - Colt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7"/>
              </a:rPr>
              <a:t>Bart.Janssens@colt.net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56656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924" y="168380"/>
            <a:ext cx="4432852" cy="845539"/>
          </a:xfrm>
        </p:spPr>
        <p:txBody>
          <a:bodyPr/>
          <a:lstStyle/>
          <a:p>
            <a:pPr algn="l"/>
            <a:r>
              <a:rPr lang="en-US" sz="28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- Stand-alone Direct-mode LM Message Format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39148" y="1200150"/>
            <a:ext cx="4432852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sz="1400" kern="0" dirty="0"/>
              <a:t>Stand-alone Direct-mode Loss Measurement (LM) query and response messages defined</a:t>
            </a:r>
          </a:p>
          <a:p>
            <a:pPr lvl="1"/>
            <a:r>
              <a:rPr lang="en-US" sz="1400" kern="0" dirty="0"/>
              <a:t>Hardware efficient counter-stamping</a:t>
            </a:r>
          </a:p>
          <a:p>
            <a:pPr lvl="2"/>
            <a:r>
              <a:rPr lang="en-US" sz="1400" kern="0" dirty="0"/>
              <a:t>Well-known locations for transmit and receive traffic counters</a:t>
            </a:r>
          </a:p>
          <a:p>
            <a:pPr lvl="1"/>
            <a:r>
              <a:rPr lang="en-US" sz="1400" kern="0" dirty="0"/>
              <a:t>Stand-alone LM message, not tied to DM</a:t>
            </a:r>
          </a:p>
          <a:p>
            <a:r>
              <a:rPr lang="en-US" sz="1400" kern="0" dirty="0"/>
              <a:t>Direct-mode LM message format is also defined for authenticated mode</a:t>
            </a:r>
          </a:p>
          <a:p>
            <a:r>
              <a:rPr lang="en-US" sz="1400" kern="0" dirty="0"/>
              <a:t>User-configured destination UDP </a:t>
            </a:r>
            <a:r>
              <a:rPr lang="en-US" sz="1400" b="1" kern="0" dirty="0">
                <a:solidFill>
                  <a:srgbClr val="0070C0"/>
                </a:solidFill>
              </a:rPr>
              <a:t>Port2</a:t>
            </a:r>
            <a:r>
              <a:rPr lang="en-US" sz="1400" kern="0" dirty="0"/>
              <a:t> is used for identifying direct-mode LM probe packets</a:t>
            </a:r>
          </a:p>
          <a:p>
            <a:r>
              <a:rPr lang="en-US" sz="1400" kern="0" dirty="0"/>
              <a:t>Does not modify existing STAMP (which is for DM) procedure as different destination UDP port is used for direct-mode LM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10</a:t>
            </a:fld>
            <a:endParaRPr lang="en-US" altLang="zh-CN" dirty="0"/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4A78EA58-D2E5-2049-B04D-B08F3B442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9552" y="323704"/>
            <a:ext cx="4152900" cy="42319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0                   1                   2                   3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0 1 2 3 4 5 6 7 8 9 0 1 2 3 4 5 6 7 8 9 0 1 2 3 4 5 6 7 8 9 0 1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+---------------------------------------------------------------+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IP Header                              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Source IP Address = Session-Sender IPv4 or IPv6 Address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Destination IP Address = Session-Reflector IPv4 or IPv6 </a:t>
            </a:r>
            <a:r>
              <a:rPr kumimoji="0" lang="en-US" altLang="en-US" sz="80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Addr</a:t>
            </a: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Protocol = UDP                                 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                                               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+---------------------------------------------------------------+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UDP Header                             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Source Port = As chosen by Session-Sender      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Destination Port = User-configured </a:t>
            </a:r>
            <a:r>
              <a:rPr kumimoji="0" lang="en-US" altLang="en-US" sz="800" b="1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Port2</a:t>
            </a: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 for Loss Measurement.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                                               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+-+-+-+-+-+-+-+-+-+-+-+-+-+-+-+-+-+-+-+-+-+-+-+-+-+-+-+-+-+-+-+-+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                       Sequence Number 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+-+-+-+-+-+-+-+-+-+-+-+-+-+-+-+-+-+-+-+-+-+-+-+-+-+-+-+-+-+-+-+-+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                       Transmit Counter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                                       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+-+-+-+-+-+-+-+-+-+-+-+-+-+-+-+-+-+-+-+-+-+-+-+-+-+-+-+-+-+-+-+-+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|X|B| Reserved  | Block Number  | SSID   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+-+-+-+-+-+-+-+-+-+-+-+-+-+-+-+-+-+-+-+-+-+-+-+-+-+-+-+-+-+-+-+-+</a:t>
            </a:r>
            <a:endParaRPr kumimoji="0" lang="en-US" altLang="en-US" sz="8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Receive Counter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Session-Sender Sequence Number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Session-Sender Counter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|X|B| Reserved  |Sender Block Nu|  MBZ  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session-sender TTL   |      MBZ              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  <a:r>
              <a:rPr kumimoji="0" lang="en-US" altLang="en-US" sz="6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</a:rPr>
              <a:t> </a:t>
            </a:r>
            <a:endParaRPr kumimoji="0" lang="en-US" altLang="en-US" sz="1800" u="none" strike="noStrike" cap="none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90545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32"/>
            <a:ext cx="8686800" cy="857250"/>
          </a:xfrm>
        </p:spPr>
        <p:txBody>
          <a:bodyPr/>
          <a:lstStyle/>
          <a:p>
            <a:pPr algn="l"/>
            <a:r>
              <a:rPr lang="en-US" sz="30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- Stand-alone Direct-mode LM Message Format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ECA4982-ADC3-6347-A4DB-7B22B34698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9783" y="859153"/>
            <a:ext cx="8229600" cy="3778086"/>
          </a:xfrm>
        </p:spPr>
        <p:txBody>
          <a:bodyPr/>
          <a:lstStyle/>
          <a:p>
            <a:r>
              <a:rPr lang="en-US" sz="1400" dirty="0"/>
              <a:t>Sender:</a:t>
            </a:r>
          </a:p>
          <a:p>
            <a:pPr lvl="1"/>
            <a:r>
              <a:rPr lang="en-US" sz="1400" dirty="0"/>
              <a:t>Counter at fixed location - offset (no TLV, Eth 18, IPv6 40, UDP 8, Seq 4, Total = 70 Byte)</a:t>
            </a:r>
          </a:p>
          <a:p>
            <a:pPr lvl="1"/>
            <a:r>
              <a:rPr lang="en-US" sz="1400" dirty="0"/>
              <a:t>With LM TLV – may not be at fixed location, also deeper into the test packet at offset (Eth 18, IPv6 40, UDP 8, STAMP 44, TLV Type 4, Total = 114 Byte)</a:t>
            </a:r>
          </a:p>
          <a:p>
            <a:pPr lvl="1"/>
            <a:r>
              <a:rPr lang="en-US" sz="1400" dirty="0"/>
              <a:t>Also need to include other </a:t>
            </a:r>
            <a:r>
              <a:rPr lang="en-US" sz="1400" dirty="0" err="1"/>
              <a:t>Encaps</a:t>
            </a:r>
            <a:r>
              <a:rPr lang="en-US" sz="1400" dirty="0"/>
              <a:t> / headers in offset</a:t>
            </a:r>
          </a:p>
          <a:p>
            <a:pPr lvl="1"/>
            <a:r>
              <a:rPr lang="en-US" sz="1400" dirty="0"/>
              <a:t>Need to load the packet in write-able memory which is limited</a:t>
            </a:r>
          </a:p>
          <a:p>
            <a:pPr lvl="1"/>
            <a:r>
              <a:rPr lang="en-US" sz="1400" dirty="0"/>
              <a:t>Hardware also not capable to write both TS and Counter in the same packet</a:t>
            </a:r>
          </a:p>
          <a:p>
            <a:pPr lvl="2"/>
            <a:r>
              <a:rPr lang="en-US" sz="1400" dirty="0"/>
              <a:t>Hardware also not capable to recompute UDP checksum</a:t>
            </a:r>
          </a:p>
          <a:p>
            <a:r>
              <a:rPr lang="en-US" sz="1400" dirty="0"/>
              <a:t>Reflector:</a:t>
            </a:r>
          </a:p>
          <a:p>
            <a:pPr lvl="1"/>
            <a:r>
              <a:rPr lang="en-US" sz="1400" dirty="0"/>
              <a:t>Some test packets received from one session-sender with base test packet and some with LM TLV, hence need to parse the received test packet to check if it is for delay or direct-mode loss before punting the packet</a:t>
            </a:r>
          </a:p>
          <a:p>
            <a:pPr lvl="1"/>
            <a:r>
              <a:rPr lang="en-US" sz="1400" dirty="0"/>
              <a:t>Hardware need to punt with receive TS or receive Counter</a:t>
            </a:r>
          </a:p>
          <a:p>
            <a:pPr lvl="1"/>
            <a:r>
              <a:rPr lang="en-US" sz="1400" dirty="0"/>
              <a:t>Hardware also not capable to do both for the same packet</a:t>
            </a:r>
          </a:p>
          <a:p>
            <a:r>
              <a:rPr lang="en-US" sz="1400" dirty="0"/>
              <a:t>Separate UDP port + LM message format eliminate the complexity in Hardware</a:t>
            </a:r>
          </a:p>
        </p:txBody>
      </p:sp>
    </p:spTree>
    <p:extLst>
      <p:ext uri="{BB962C8B-B14F-4D97-AF65-F5344CB8AC3E}">
        <p14:creationId xmlns:p14="http://schemas.microsoft.com/office/powerpoint/2010/main" val="17694661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ed Rectangular Callout 27">
            <a:extLst>
              <a:ext uri="{FF2B5EF4-FFF2-40B4-BE49-F238E27FC236}">
                <a16:creationId xmlns:a16="http://schemas.microsoft.com/office/drawing/2014/main" id="{CBAA138F-2CEA-4473-835A-18AEC15829E1}"/>
              </a:ext>
            </a:extLst>
          </p:cNvPr>
          <p:cNvSpPr/>
          <p:nvPr/>
        </p:nvSpPr>
        <p:spPr bwMode="auto">
          <a:xfrm>
            <a:off x="1586997" y="2204585"/>
            <a:ext cx="807377" cy="260302"/>
          </a:xfrm>
          <a:prstGeom prst="wedgeRoundRectCallout">
            <a:avLst>
              <a:gd name="adj1" fmla="val -33284"/>
              <a:gd name="adj2" fmla="val -225175"/>
              <a:gd name="adj3" fmla="val 16667"/>
            </a:avLst>
          </a:prstGeom>
          <a:solidFill>
            <a:srgbClr val="FFFFFF">
              <a:lumMod val="9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82124" tIns="41061" rIns="82124" bIns="41061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814388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Counter</a:t>
            </a:r>
            <a:r>
              <a:rPr kumimoji="0" lang="en-US" sz="1100" u="none" strike="noStrike" kern="0" cap="none" spc="0" normalizeH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1</a:t>
            </a:r>
            <a:endParaRPr kumimoji="0" lang="en-US" sz="110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4" name="Title 2"/>
          <p:cNvSpPr txBox="1">
            <a:spLocks/>
          </p:cNvSpPr>
          <p:nvPr/>
        </p:nvSpPr>
        <p:spPr bwMode="auto">
          <a:xfrm>
            <a:off x="260797" y="160190"/>
            <a:ext cx="8622406" cy="731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lang="en-US" sz="2800" b="0" i="0" u="none" kern="1200">
                <a:solidFill>
                  <a:schemeClr val="tx2"/>
                </a:solidFill>
                <a:latin typeface="+mj-lt"/>
                <a:ea typeface="CiscoSansTT Thin" charset="0"/>
                <a:cs typeface="CiscoSansTT Thin" charset="0"/>
              </a:defRPr>
            </a:lvl1pPr>
            <a:lvl2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2pPr>
            <a:lvl3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3pPr>
            <a:lvl4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4pPr>
            <a:lvl5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5pPr>
            <a:lvl6pPr marL="4572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6pPr>
            <a:lvl7pPr marL="9144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7pPr>
            <a:lvl8pPr marL="13716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8pPr>
            <a:lvl9pPr marL="18288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Link Direct-mode Loss Measurement </a:t>
            </a:r>
          </a:p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– Inline Counter-stamping in Hardware</a:t>
            </a:r>
          </a:p>
        </p:txBody>
      </p:sp>
      <p:sp>
        <p:nvSpPr>
          <p:cNvPr id="184" name="Oval 183">
            <a:extLst>
              <a:ext uri="{FF2B5EF4-FFF2-40B4-BE49-F238E27FC236}">
                <a16:creationId xmlns:a16="http://schemas.microsoft.com/office/drawing/2014/main" id="{368C06FA-081C-49D7-9C77-0D814D62D5F5}"/>
              </a:ext>
            </a:extLst>
          </p:cNvPr>
          <p:cNvSpPr/>
          <p:nvPr/>
        </p:nvSpPr>
        <p:spPr>
          <a:xfrm>
            <a:off x="3153455" y="1659535"/>
            <a:ext cx="219456" cy="219456"/>
          </a:xfrm>
          <a:prstGeom prst="ellipse">
            <a:avLst/>
          </a:prstGeom>
          <a:noFill/>
          <a:ln w="38100">
            <a:solidFill>
              <a:schemeClr val="accent2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1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216" name="Oval 215">
            <a:extLst>
              <a:ext uri="{FF2B5EF4-FFF2-40B4-BE49-F238E27FC236}">
                <a16:creationId xmlns:a16="http://schemas.microsoft.com/office/drawing/2014/main" id="{FA350B2C-B724-4674-97E3-2CF0AF13068D}"/>
              </a:ext>
            </a:extLst>
          </p:cNvPr>
          <p:cNvSpPr/>
          <p:nvPr/>
        </p:nvSpPr>
        <p:spPr>
          <a:xfrm>
            <a:off x="1558989" y="1668679"/>
            <a:ext cx="219456" cy="219456"/>
          </a:xfrm>
          <a:prstGeom prst="ellipse">
            <a:avLst/>
          </a:prstGeom>
          <a:noFill/>
          <a:ln w="38100">
            <a:solidFill>
              <a:schemeClr val="accent2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1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261" name="Down Arrow 84">
            <a:extLst>
              <a:ext uri="{FF2B5EF4-FFF2-40B4-BE49-F238E27FC236}">
                <a16:creationId xmlns:a16="http://schemas.microsoft.com/office/drawing/2014/main" id="{5ED5220D-7439-4496-8A23-28A6BFD05925}"/>
              </a:ext>
            </a:extLst>
          </p:cNvPr>
          <p:cNvSpPr/>
          <p:nvPr/>
        </p:nvSpPr>
        <p:spPr>
          <a:xfrm rot="16200000">
            <a:off x="1942787" y="1739351"/>
            <a:ext cx="125006" cy="326374"/>
          </a:xfrm>
          <a:prstGeom prst="downArrow">
            <a:avLst>
              <a:gd name="adj1" fmla="val 39181"/>
              <a:gd name="adj2" fmla="val 61505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id="{CC4903E4-8DD5-4797-8DD2-1EEDB990F97E}"/>
              </a:ext>
            </a:extLst>
          </p:cNvPr>
          <p:cNvCxnSpPr>
            <a:cxnSpLocks/>
            <a:stCxn id="216" idx="6"/>
            <a:endCxn id="184" idx="2"/>
          </p:cNvCxnSpPr>
          <p:nvPr/>
        </p:nvCxnSpPr>
        <p:spPr>
          <a:xfrm flipV="1">
            <a:off x="1778445" y="1769263"/>
            <a:ext cx="1375010" cy="9144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Content Placeholder 2">
            <a:extLst>
              <a:ext uri="{FF2B5EF4-FFF2-40B4-BE49-F238E27FC236}">
                <a16:creationId xmlns:a16="http://schemas.microsoft.com/office/drawing/2014/main" id="{BA21E28E-354B-471D-8C2D-8DABDC2C9953}"/>
              </a:ext>
            </a:extLst>
          </p:cNvPr>
          <p:cNvSpPr txBox="1">
            <a:spLocks/>
          </p:cNvSpPr>
          <p:nvPr/>
        </p:nvSpPr>
        <p:spPr>
          <a:xfrm>
            <a:off x="245216" y="2823572"/>
            <a:ext cx="4215984" cy="1052161"/>
          </a:xfrm>
          <a:prstGeom prst="rect">
            <a:avLst/>
          </a:prstGeom>
        </p:spPr>
        <p:txBody>
          <a:bodyPr/>
          <a:lstStyle>
            <a:lvl1pPr marL="169863" indent="-169863" algn="l" defTabSz="684213" rtl="0" eaLnBrk="1" fontAlgn="base" hangingPunct="1">
              <a:lnSpc>
                <a:spcPct val="95000"/>
              </a:lnSpc>
              <a:spcBef>
                <a:spcPts val="1075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Arial" charset="0"/>
              <a:buChar char="•"/>
              <a:defRPr lang="en-US" sz="15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360"/>
              </a:lnSpc>
              <a:spcBef>
                <a:spcPts val="0"/>
              </a:spcBef>
            </a:pPr>
            <a:r>
              <a:rPr lang="en-US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 Way Packet Loss %     </a:t>
            </a:r>
          </a:p>
          <a:p>
            <a:pPr marL="188912" lvl="1" indent="0">
              <a:lnSpc>
                <a:spcPts val="1360"/>
              </a:lnSpc>
              <a:spcBef>
                <a:spcPts val="0"/>
              </a:spcBef>
              <a:buNone/>
            </a:pPr>
            <a:r>
              <a:rPr lang="en-US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100* ( ( ( C1(t) – C1(t-1) ) – ( C2(t) – C2(t-1) ) / ( C1(t) – C1(t-1) )    </a:t>
            </a:r>
          </a:p>
          <a:p>
            <a:pPr marL="188912" lvl="1" indent="0">
              <a:lnSpc>
                <a:spcPts val="1360"/>
              </a:lnSpc>
              <a:spcBef>
                <a:spcPts val="0"/>
              </a:spcBef>
              <a:buNone/>
            </a:pPr>
            <a:r>
              <a:rPr lang="en-US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100* ( ( (103 – 100) – (203 – 200) ) / (103 – 100) )    </a:t>
            </a:r>
          </a:p>
          <a:p>
            <a:pPr marL="188912" lvl="1" indent="0">
              <a:lnSpc>
                <a:spcPts val="1360"/>
              </a:lnSpc>
              <a:spcBef>
                <a:spcPts val="0"/>
              </a:spcBef>
              <a:buNone/>
            </a:pPr>
            <a:r>
              <a:rPr lang="en-US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0</a:t>
            </a:r>
          </a:p>
          <a:p>
            <a:pPr>
              <a:lnSpc>
                <a:spcPts val="1360"/>
              </a:lnSpc>
              <a:spcBef>
                <a:spcPts val="0"/>
              </a:spcBef>
            </a:pPr>
            <a:r>
              <a:rPr lang="en-US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Hardware Counters – counter-stamping in hardware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637C330-061A-4D11-B791-663C35AE88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825" y="1998896"/>
            <a:ext cx="1858270" cy="26023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1EDEA6A-B814-4903-B375-7ACD7A460D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5419" y="1280835"/>
            <a:ext cx="1771035" cy="268339"/>
          </a:xfrm>
          <a:prstGeom prst="rect">
            <a:avLst/>
          </a:prstGeom>
        </p:spPr>
      </p:pic>
      <p:sp>
        <p:nvSpPr>
          <p:cNvPr id="33" name="Rounded Rectangular Callout 27">
            <a:extLst>
              <a:ext uri="{FF2B5EF4-FFF2-40B4-BE49-F238E27FC236}">
                <a16:creationId xmlns:a16="http://schemas.microsoft.com/office/drawing/2014/main" id="{5B66A804-559C-44DA-9263-5AAB6E584282}"/>
              </a:ext>
            </a:extLst>
          </p:cNvPr>
          <p:cNvSpPr/>
          <p:nvPr/>
        </p:nvSpPr>
        <p:spPr bwMode="auto">
          <a:xfrm>
            <a:off x="3014860" y="2225740"/>
            <a:ext cx="807377" cy="260302"/>
          </a:xfrm>
          <a:prstGeom prst="wedgeRoundRectCallout">
            <a:avLst>
              <a:gd name="adj1" fmla="val -33284"/>
              <a:gd name="adj2" fmla="val -225175"/>
              <a:gd name="adj3" fmla="val 16667"/>
            </a:avLst>
          </a:prstGeom>
          <a:solidFill>
            <a:srgbClr val="FFFFFF">
              <a:lumMod val="9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82124" tIns="41061" rIns="82124" bIns="41061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814388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Counter</a:t>
            </a:r>
            <a:r>
              <a:rPr kumimoji="0" lang="en-US" sz="1100" u="none" strike="noStrike" kern="0" cap="none" spc="0" normalizeH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2</a:t>
            </a:r>
            <a:endParaRPr kumimoji="0" lang="en-US" sz="110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726C513-7470-4B7E-A306-AF186112A1AA}"/>
              </a:ext>
            </a:extLst>
          </p:cNvPr>
          <p:cNvSpPr txBox="1"/>
          <p:nvPr/>
        </p:nvSpPr>
        <p:spPr>
          <a:xfrm>
            <a:off x="2939802" y="1390336"/>
            <a:ext cx="381048" cy="261610"/>
          </a:xfrm>
          <a:prstGeom prst="rect">
            <a:avLst/>
          </a:prstGeom>
          <a:noFill/>
          <a:ln>
            <a:noFill/>
          </a:ln>
        </p:spPr>
        <p:txBody>
          <a:bodyPr wrap="none" lIns="72000" rIns="72000" rtlCol="0">
            <a:spAutoFit/>
          </a:bodyPr>
          <a:lstStyle/>
          <a:p>
            <a:r>
              <a:rPr lang="en-US" sz="11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HW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A89D29B-E69E-4D8C-996E-D88AD5BCCE67}"/>
              </a:ext>
            </a:extLst>
          </p:cNvPr>
          <p:cNvSpPr txBox="1"/>
          <p:nvPr/>
        </p:nvSpPr>
        <p:spPr>
          <a:xfrm>
            <a:off x="1669439" y="1390513"/>
            <a:ext cx="381048" cy="261610"/>
          </a:xfrm>
          <a:prstGeom prst="rect">
            <a:avLst/>
          </a:prstGeom>
          <a:noFill/>
          <a:ln>
            <a:noFill/>
          </a:ln>
        </p:spPr>
        <p:txBody>
          <a:bodyPr wrap="none" lIns="72000" rIns="72000" rtlCol="0">
            <a:spAutoFit/>
          </a:bodyPr>
          <a:lstStyle/>
          <a:p>
            <a:r>
              <a:rPr lang="en-US" sz="11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HW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5804B2D-2257-F24C-8F26-69ECD9F3168B}"/>
              </a:ext>
            </a:extLst>
          </p:cNvPr>
          <p:cNvSpPr txBox="1"/>
          <p:nvPr/>
        </p:nvSpPr>
        <p:spPr>
          <a:xfrm>
            <a:off x="938631" y="1632921"/>
            <a:ext cx="600659" cy="261610"/>
          </a:xfrm>
          <a:prstGeom prst="rect">
            <a:avLst/>
          </a:prstGeom>
          <a:noFill/>
          <a:ln>
            <a:noFill/>
          </a:ln>
        </p:spPr>
        <p:txBody>
          <a:bodyPr wrap="none" lIns="72000" rIns="72000" rtlCol="0">
            <a:spAutoFit/>
          </a:bodyPr>
          <a:lstStyle/>
          <a:p>
            <a:r>
              <a:rPr lang="en-US" sz="11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Sender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2B171B4-8F2B-B348-BFD7-91DA8AD8E4E2}"/>
              </a:ext>
            </a:extLst>
          </p:cNvPr>
          <p:cNvSpPr txBox="1"/>
          <p:nvPr/>
        </p:nvSpPr>
        <p:spPr>
          <a:xfrm>
            <a:off x="3426249" y="1632921"/>
            <a:ext cx="709663" cy="261610"/>
          </a:xfrm>
          <a:prstGeom prst="rect">
            <a:avLst/>
          </a:prstGeom>
          <a:noFill/>
          <a:ln>
            <a:noFill/>
          </a:ln>
        </p:spPr>
        <p:txBody>
          <a:bodyPr wrap="none" lIns="72000" rIns="72000" rtlCol="0">
            <a:spAutoFit/>
          </a:bodyPr>
          <a:lstStyle/>
          <a:p>
            <a:r>
              <a:rPr lang="en-US" sz="11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Reflector</a:t>
            </a:r>
          </a:p>
        </p:txBody>
      </p:sp>
      <p:sp>
        <p:nvSpPr>
          <p:cNvPr id="38" name="Down Arrow 84">
            <a:extLst>
              <a:ext uri="{FF2B5EF4-FFF2-40B4-BE49-F238E27FC236}">
                <a16:creationId xmlns:a16="http://schemas.microsoft.com/office/drawing/2014/main" id="{4CF0B229-F560-3542-9B4B-4C0897B4C936}"/>
              </a:ext>
            </a:extLst>
          </p:cNvPr>
          <p:cNvSpPr/>
          <p:nvPr/>
        </p:nvSpPr>
        <p:spPr>
          <a:xfrm rot="5400000">
            <a:off x="2904636" y="2013009"/>
            <a:ext cx="125006" cy="326374"/>
          </a:xfrm>
          <a:prstGeom prst="downArrow">
            <a:avLst>
              <a:gd name="adj1" fmla="val 39181"/>
              <a:gd name="adj2" fmla="val 61505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Text Placeholder 1">
            <a:extLst>
              <a:ext uri="{FF2B5EF4-FFF2-40B4-BE49-F238E27FC236}">
                <a16:creationId xmlns:a16="http://schemas.microsoft.com/office/drawing/2014/main" id="{8B43DDA2-2FA7-F54E-9F65-37724BB1E7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57809" y="1651946"/>
            <a:ext cx="3578944" cy="919804"/>
          </a:xfrm>
        </p:spPr>
        <p:txBody>
          <a:bodyPr/>
          <a:lstStyle/>
          <a:p>
            <a:r>
              <a:rPr lang="en-US" sz="1200" dirty="0"/>
              <a:t>Advertise extended TE metrics – link loss percentage</a:t>
            </a:r>
          </a:p>
          <a:p>
            <a:pPr lvl="1"/>
            <a:r>
              <a:rPr lang="en-US" sz="1000" dirty="0"/>
              <a:t>RFC 8570 (IS-IS)</a:t>
            </a:r>
          </a:p>
          <a:p>
            <a:pPr lvl="1"/>
            <a:r>
              <a:rPr lang="en-US" sz="1000" dirty="0"/>
              <a:t>RFC 7471 (OSPF)</a:t>
            </a:r>
          </a:p>
          <a:p>
            <a:pPr lvl="1"/>
            <a:r>
              <a:rPr lang="en-US" sz="1000" dirty="0"/>
              <a:t>RFC 8571 (BGP-LS)</a:t>
            </a:r>
          </a:p>
          <a:p>
            <a:endParaRPr lang="en-US" sz="12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9C6C87B-54DF-0946-8C6B-D8BC82F61FD8}"/>
              </a:ext>
            </a:extLst>
          </p:cNvPr>
          <p:cNvSpPr/>
          <p:nvPr/>
        </p:nvSpPr>
        <p:spPr>
          <a:xfrm>
            <a:off x="4316154" y="3401729"/>
            <a:ext cx="4649491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b="1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0 1 2 3 4 5 6 7 8 9 0 1 2 3 4 5 6 7 8 9 0 1 2 3 4 5 6 7 8 9 0 1</a:t>
            </a:r>
            <a:endParaRPr lang="en-CA" sz="900" b="1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b="1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+-+-+-+-+-+-+-+-+-+-+-+-+-+-+-+-+</a:t>
            </a:r>
            <a:endParaRPr lang="en-CA" sz="900" b="1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b="1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|   Type        |     Length    |</a:t>
            </a:r>
            <a:endParaRPr lang="en-CA" sz="900" b="1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b="1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+-+-+-+-+-+-+-+-+-+-+-+-+-+-+-+-+-+-+-+-+-+-+-+-+-+-+-+-+-+-+-+-+</a:t>
            </a:r>
            <a:endParaRPr lang="en-CA" sz="900" b="1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b="1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|A|  RESERVED   |                    Link Loss                  |</a:t>
            </a:r>
            <a:endParaRPr lang="en-CA" sz="900" b="1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b="1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+-+-+-+-+-+-+-+-+-+-+-+-+-+-+-+-+-+-+-+-+-+-+-+-+-+-+-+-+-+-+-+-+</a:t>
            </a:r>
            <a:endParaRPr lang="en-CA" sz="900" b="1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" name="Footer Placeholder 3">
            <a:extLst>
              <a:ext uri="{FF2B5EF4-FFF2-40B4-BE49-F238E27FC236}">
                <a16:creationId xmlns:a16="http://schemas.microsoft.com/office/drawing/2014/main" id="{5CF2E694-5ECB-4743-9B69-8CA1B5B3D746}"/>
              </a:ext>
            </a:extLst>
          </p:cNvPr>
          <p:cNvSpPr txBox="1">
            <a:spLocks/>
          </p:cNvSpPr>
          <p:nvPr/>
        </p:nvSpPr>
        <p:spPr bwMode="auto">
          <a:xfrm>
            <a:off x="3581400" y="4789458"/>
            <a:ext cx="16002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10" rIns="0" bIns="45710" numCol="1" anchor="t" anchorCtr="0" compatLnSpc="1">
            <a:prstTxWarp prst="textNoShape">
              <a:avLst/>
            </a:prstTxWarp>
            <a:noAutofit/>
          </a:bodyPr>
          <a:lstStyle>
            <a:lvl1pPr marL="174625" indent="-117475" algn="l" rtl="0" eaLnBrk="0" fontAlgn="base" hangingPunct="0">
              <a:lnSpc>
                <a:spcPct val="95000"/>
              </a:lnSpc>
              <a:spcBef>
                <a:spcPts val="111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Arial"/>
              <a:buChar char="•"/>
              <a:defRPr sz="2000" b="0" i="0" baseline="0">
                <a:solidFill>
                  <a:schemeClr val="tx1"/>
                </a:solidFill>
                <a:latin typeface="+mn-lt"/>
                <a:ea typeface="Calibri" charset="0"/>
                <a:cs typeface="CiscoSans ExtraLight"/>
              </a:defRPr>
            </a:lvl1pPr>
            <a:lvl2pPr marL="288925" indent="-114300" algn="l" rtl="0" eaLnBrk="0" fontAlgn="base" hangingPunct="0">
              <a:lnSpc>
                <a:spcPct val="95000"/>
              </a:lnSpc>
              <a:spcBef>
                <a:spcPts val="45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ea typeface="Calibri" charset="0"/>
                <a:cs typeface="CiscoSans ExtraLight"/>
              </a:defRPr>
            </a:lvl2pPr>
            <a:lvl3pPr marL="403225" indent="-1143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ea typeface="Calibri" charset="0"/>
                <a:cs typeface="CiscoSans ExtraLight"/>
              </a:defRPr>
            </a:lvl3pPr>
            <a:lvl4pPr marL="517525" indent="-1143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ea typeface="Calibri" charset="0"/>
                <a:cs typeface="CiscoSans ExtraLight"/>
              </a:defRPr>
            </a:lvl4pPr>
            <a:lvl5pPr marL="631825" indent="-1143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ea typeface="Calibri" charset="0"/>
                <a:cs typeface="CiscoSans ExtraLigh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57150" indent="0">
              <a:buNone/>
            </a:pPr>
            <a:r>
              <a:rPr lang="en-CA" sz="1400" kern="0" dirty="0">
                <a:latin typeface="Calibri" panose="020F0502020204030204" pitchFamily="34" charset="0"/>
                <a:cs typeface="Calibri" panose="020F0502020204030204" pitchFamily="34" charset="0"/>
              </a:rPr>
              <a:t>110</a:t>
            </a:r>
            <a:r>
              <a:rPr lang="en-CA" sz="1400" kern="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lang="en-CA" sz="1400" kern="0" dirty="0">
                <a:latin typeface="Calibri" panose="020F0502020204030204" pitchFamily="34" charset="0"/>
                <a:cs typeface="Calibri" panose="020F0502020204030204" pitchFamily="34" charset="0"/>
              </a:rPr>
              <a:t> IETF Online</a:t>
            </a:r>
          </a:p>
        </p:txBody>
      </p:sp>
      <p:sp>
        <p:nvSpPr>
          <p:cNvPr id="21" name="Slide Number Placeholder 4">
            <a:extLst>
              <a:ext uri="{FF2B5EF4-FFF2-40B4-BE49-F238E27FC236}">
                <a16:creationId xmlns:a16="http://schemas.microsoft.com/office/drawing/2014/main" id="{6C6009CF-9E67-C84A-A806-26B46ABE1A2A}"/>
              </a:ext>
            </a:extLst>
          </p:cNvPr>
          <p:cNvSpPr txBox="1">
            <a:spLocks/>
          </p:cNvSpPr>
          <p:nvPr/>
        </p:nvSpPr>
        <p:spPr>
          <a:xfrm>
            <a:off x="6746647" y="4735920"/>
            <a:ext cx="2133600" cy="35718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algn="r">
              <a:defRPr/>
            </a:pPr>
            <a:fld id="{BD6E0F59-1DD8-40FC-9C92-B6295CBA6CCA}" type="slidenum">
              <a:rPr lang="en-US" altLang="zh-CN" sz="1400" smtClean="0">
                <a:latin typeface="Calibri" panose="020F0502020204030204" pitchFamily="34" charset="0"/>
                <a:cs typeface="Calibri" panose="020F0502020204030204" pitchFamily="34" charset="0"/>
              </a:rPr>
              <a:pPr algn="r">
                <a:defRPr/>
              </a:pPr>
              <a:t>12</a:t>
            </a:fld>
            <a:endParaRPr lang="en-US" altLang="zh-CN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3853810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23950"/>
            <a:ext cx="8001000" cy="2514599"/>
          </a:xfrm>
        </p:spPr>
        <p:txBody>
          <a:bodyPr/>
          <a:lstStyle/>
          <a:p>
            <a:pPr lvl="0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Welcome your comments and suggestions</a:t>
            </a:r>
          </a:p>
          <a:p>
            <a:pPr lvl="0"/>
            <a:r>
              <a:rPr lang="en-US" sz="2400" dirty="0"/>
              <a:t>Requesting WG adoption</a:t>
            </a:r>
            <a:endParaRPr lang="en-US" sz="2400" dirty="0">
              <a:latin typeface="Calibri" charset="0"/>
              <a:ea typeface="Calibri" charset="0"/>
              <a:cs typeface="Calibri" charset="0"/>
            </a:endParaRPr>
          </a:p>
          <a:p>
            <a:endParaRPr lang="en-US" sz="2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60028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1639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8823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741" y="1157288"/>
            <a:ext cx="8113059" cy="3124200"/>
          </a:xfrm>
        </p:spPr>
        <p:txBody>
          <a:bodyPr/>
          <a:lstStyle/>
          <a:p>
            <a:r>
              <a:rPr lang="en-US" sz="2400" dirty="0"/>
              <a:t>Requirements and Scope</a:t>
            </a:r>
          </a:p>
          <a:p>
            <a:r>
              <a:rPr lang="en-US" sz="2400" dirty="0"/>
              <a:t>Summary of Extensions</a:t>
            </a:r>
          </a:p>
          <a:p>
            <a:r>
              <a:rPr lang="en-US" sz="24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4099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71550"/>
            <a:ext cx="7772400" cy="3581399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Requirements: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Support in-band Delay Measurement 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Support stand-alone direct-mode Loss Measurement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Support links and SR paths</a:t>
            </a:r>
          </a:p>
          <a:p>
            <a:pPr marL="0" indent="0">
              <a:buNone/>
            </a:pPr>
            <a:r>
              <a:rPr lang="en-US" sz="1600" dirty="0"/>
              <a:t>Goals: 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Eliminate per session provisioning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Stateless on session-reflector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Support very high scale for number of sessions and faster detection interval</a:t>
            </a:r>
          </a:p>
          <a:p>
            <a:pPr marL="0" lvl="1" indent="0">
              <a:buNone/>
            </a:pPr>
            <a:r>
              <a:rPr lang="en-US" sz="1600" dirty="0"/>
              <a:t>Scope:</a:t>
            </a:r>
          </a:p>
          <a:p>
            <a:pPr lvl="1">
              <a:buFont typeface="Wingdings" pitchFamily="2" charset="2"/>
              <a:buChar char="§"/>
            </a:pPr>
            <a:r>
              <a:rPr lang="en-US" sz="1600" dirty="0"/>
              <a:t>STAMP [</a:t>
            </a:r>
            <a:r>
              <a:rPr lang="en-CA" sz="1600" dirty="0"/>
              <a:t>RFC 8762</a:t>
            </a:r>
            <a:r>
              <a:rPr lang="en-US" sz="1600" dirty="0"/>
              <a:t>]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STAMP TLVs [</a:t>
            </a:r>
            <a:r>
              <a:rPr lang="en-CA" sz="1600" dirty="0"/>
              <a:t>draft-</a:t>
            </a:r>
            <a:r>
              <a:rPr lang="en-CA" sz="1600" dirty="0" err="1"/>
              <a:t>ietf</a:t>
            </a:r>
            <a:r>
              <a:rPr lang="en-CA" sz="1600" dirty="0"/>
              <a:t>-</a:t>
            </a:r>
            <a:r>
              <a:rPr lang="en-CA" sz="1600" dirty="0" err="1"/>
              <a:t>ippm</a:t>
            </a:r>
            <a:r>
              <a:rPr lang="en-CA" sz="1600" dirty="0"/>
              <a:t>-stamp-option-</a:t>
            </a:r>
            <a:r>
              <a:rPr lang="en-CA" sz="1600" dirty="0" err="1"/>
              <a:t>tlv</a:t>
            </a:r>
            <a:r>
              <a:rPr lang="en-CA" sz="1600" dirty="0"/>
              <a:t>]</a:t>
            </a:r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76110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8392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Review Comments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00719"/>
            <a:ext cx="7924800" cy="3642123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sz="1600" dirty="0"/>
              <a:t>Draft status: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Draft defines extensions for RFC 8762 - STAMP</a:t>
            </a:r>
          </a:p>
          <a:p>
            <a:pPr marL="1200150" lvl="2" indent="-342900"/>
            <a:r>
              <a:rPr lang="en-US" sz="1600" dirty="0"/>
              <a:t>Updates RFC 8762 due to new field (control code) in the message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Extensions specific to SR?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Editorial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Define Abbreviations (BSID, SRH, HMAC-SHA)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Use Test packet, Session-Sender, Session-Reflector terms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Show entire test packet with session-sender control code field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Indicate new packet loss message is for direct-mode loss 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Move Receive Counter and other Response message fields to Section 4.1 from 3.2</a:t>
            </a:r>
          </a:p>
          <a:p>
            <a:pPr lvl="2"/>
            <a:r>
              <a:rPr lang="en-CA" sz="1600" dirty="0"/>
              <a:t>Explain how the counters and sequence numbers are used to do loss measurement</a:t>
            </a:r>
          </a:p>
          <a:p>
            <a:endParaRPr lang="en-US" sz="16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19859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523" y="0"/>
            <a:ext cx="86868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- Session-Sender Control Code Field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F8B51A9-F47A-FA46-BE0D-7921BDF2E8D6}"/>
              </a:ext>
            </a:extLst>
          </p:cNvPr>
          <p:cNvSpPr/>
          <p:nvPr/>
        </p:nvSpPr>
        <p:spPr>
          <a:xfrm>
            <a:off x="261523" y="970771"/>
            <a:ext cx="343935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a Query: </a:t>
            </a:r>
            <a:r>
              <a:rPr lang="en-US" sz="1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Session-Sender Control Code</a:t>
            </a:r>
          </a:p>
          <a:p>
            <a:endParaRPr lang="en-US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0x0: Out-of-band Response Requested.  </a:t>
            </a: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is the existing behavior.</a:t>
            </a:r>
          </a:p>
          <a:p>
            <a:endParaRPr lang="en-US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0x1: In-band Response Requested.  </a:t>
            </a: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Indicates that this query has been sent over a bidirectional path and the probe response is required over the same path in reverse direction.</a:t>
            </a:r>
          </a:p>
          <a:p>
            <a:endParaRPr lang="en-US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0x2: No Response Requested.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842037ED-18C8-3A4C-9963-FA517B7E84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7954" y="1170814"/>
            <a:ext cx="5214523" cy="31239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1000" dirty="0">
                <a:latin typeface="Courier" pitchFamily="2" charset="0"/>
                <a:ea typeface="Times New Roman" panose="02020603050405020304" pitchFamily="18" charset="0"/>
              </a:rPr>
              <a:t>0 </a:t>
            </a:r>
            <a:r>
              <a:rPr kumimoji="0" lang="en-US" altLang="en-US" sz="1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1 2 3 4 5 6 7 8 9 0 1 2 3 4 5 6 7 8 9 0 1 2 3 4 5 6 7 8 9 0 1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 |                        Sequence Number                        | +-+-+-+-+-+-+-+-+-+-+-+-+-+-+-+-+-+-+-+-+-+-+-+-+-+-+-+-+-+-+-+-+ |                        Timestamp                              | |                                                               | +-+-+-+-+-+-+-+-+-+-+-+-+-+-+-+-+-+-+-+-+-+-+-+-+-+-+-+-+-+-+-+-+</a:t>
            </a:r>
            <a:endParaRPr kumimoji="0" lang="en-US" altLang="en-US" sz="10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|         Error Estimate        |            SSID               |</a:t>
            </a:r>
            <a:endParaRPr kumimoji="0" lang="en-US" altLang="en-US" sz="10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+-+-+-+-+-+-+-+-+-+-+-+-+-+-+-+-+-+-+-+-+-+-+-+-+-+-+-+-+-+-+-+-+</a:t>
            </a:r>
            <a:endParaRPr kumimoji="0" lang="en-US" altLang="en-US" sz="10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|         MBZ                                   |</a:t>
            </a:r>
            <a:r>
              <a:rPr kumimoji="0" lang="en-US" altLang="en-US" sz="1000" b="1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 Control Code</a:t>
            </a:r>
            <a:r>
              <a:rPr kumimoji="0" lang="en-US" altLang="en-US" sz="1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endParaRPr kumimoji="0" lang="en-US" altLang="en-US" sz="10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+-+-+-+-+-+-+-+-+-+-+-+-+-+-+-+-+-+-+-+-+-+-+-+-+-+-+-+-+-+-+-+-+</a:t>
            </a:r>
            <a:endParaRPr kumimoji="0" lang="en-US" altLang="en-US" sz="10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1000" dirty="0"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  <a:endParaRPr kumimoji="0" lang="en-US" altLang="en-US" sz="10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  <a:ea typeface="Times New Roman" panose="02020603050405020304" pitchFamily="18" charset="0"/>
            </a:endParaRPr>
          </a:p>
          <a:p>
            <a:r>
              <a:rPr lang="en-US" altLang="en-US" sz="1000" dirty="0">
                <a:latin typeface="Courier" pitchFamily="2" charset="0"/>
                <a:ea typeface="Times New Roman" panose="02020603050405020304" pitchFamily="18" charset="0"/>
              </a:rPr>
              <a:t>|                        MBZ  (24 octets)                       |</a:t>
            </a:r>
          </a:p>
          <a:p>
            <a:r>
              <a:rPr lang="en-US" altLang="en-US" sz="1000" dirty="0"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r>
              <a:rPr lang="en-US" altLang="en-US" sz="1000" dirty="0"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r>
              <a:rPr lang="en-US" altLang="en-US" sz="1000" dirty="0"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r>
              <a:rPr lang="en-US" altLang="en-US" sz="1000" dirty="0"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lang="en-US" altLang="en-US" sz="1000" dirty="0">
              <a:latin typeface="Courier" pitchFamily="2" charset="0"/>
            </a:endParaRPr>
          </a:p>
          <a:p>
            <a:pPr lvl="0"/>
            <a:r>
              <a:rPr lang="en-CA" sz="1000" dirty="0">
                <a:latin typeface="Courier" pitchFamily="2" charset="0"/>
              </a:rPr>
              <a:t>      Figure: Session-Sender Control Code in STAMP DM Message</a:t>
            </a:r>
            <a:r>
              <a:rPr kumimoji="0" lang="en-US" altLang="en-US" sz="1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A396F60-0825-3541-B7EA-5564EB024B3F}"/>
              </a:ext>
            </a:extLst>
          </p:cNvPr>
          <p:cNvSpPr/>
          <p:nvPr/>
        </p:nvSpPr>
        <p:spPr>
          <a:xfrm>
            <a:off x="457200" y="3925414"/>
            <a:ext cx="2570887" cy="738664"/>
          </a:xfrm>
          <a:prstGeom prst="rect">
            <a:avLst/>
          </a:prstGeom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With this, the Session-Reflector node does not require any additional state for PM</a:t>
            </a:r>
          </a:p>
        </p:txBody>
      </p:sp>
    </p:spTree>
    <p:extLst>
      <p:ext uri="{BB962C8B-B14F-4D97-AF65-F5344CB8AC3E}">
        <p14:creationId xmlns:p14="http://schemas.microsoft.com/office/powerpoint/2010/main" val="2704808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6D926-6462-6147-8D6F-5C80A37CA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02393"/>
            <a:ext cx="82296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- Session-Sender Control Code Field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97578-5975-5644-B374-459176F95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60281"/>
            <a:ext cx="8229600" cy="3394472"/>
          </a:xfrm>
        </p:spPr>
        <p:txBody>
          <a:bodyPr/>
          <a:lstStyle/>
          <a:p>
            <a:r>
              <a:rPr lang="en-US" sz="1600" dirty="0"/>
              <a:t>Two-way measurement mode</a:t>
            </a:r>
          </a:p>
          <a:p>
            <a:pPr lvl="1"/>
            <a:r>
              <a:rPr lang="en-US" sz="1600" dirty="0"/>
              <a:t>Reflector needs to send reply on the same link (symmetric delay on forward and reverse link)</a:t>
            </a:r>
          </a:p>
          <a:p>
            <a:r>
              <a:rPr lang="en-US" sz="1600" dirty="0"/>
              <a:t>No way of knowing if one-way or two-way mode from the STAMP test packet</a:t>
            </a:r>
          </a:p>
          <a:p>
            <a:r>
              <a:rPr lang="en-US" sz="1600" dirty="0"/>
              <a:t>Not scalable to configure for each (session id, source-address) on session-reflector (can have an order of 1K links)</a:t>
            </a:r>
          </a:p>
          <a:p>
            <a:pPr lvl="1"/>
            <a:r>
              <a:rPr lang="en-US" sz="1600" dirty="0"/>
              <a:t>Cannot always send reply on the same incoming interface as the STAMP test packet reply may need to be IP routed</a:t>
            </a:r>
          </a:p>
          <a:p>
            <a:pPr lvl="1"/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92B1FC-C461-8C49-AF5F-4F33A15BF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F4415C-5D53-634A-99AA-27A073C5C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48857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-8968"/>
            <a:ext cx="86868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- Return Path TLV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4343400" y="837063"/>
            <a:ext cx="4419600" cy="13234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>
                <a:latin typeface="Courier" pitchFamily="2" charset="0"/>
              </a:rPr>
              <a:t>    0                   1                   2                   3</a:t>
            </a:r>
          </a:p>
          <a:p>
            <a:r>
              <a:rPr lang="en-CA" sz="800" dirty="0">
                <a:latin typeface="Courier" pitchFamily="2" charset="0"/>
              </a:rPr>
              <a:t>    0 1 2 3 4 5 6 7 8 9 0 1 2 3 4 5 6 7 8 9 0 1 2 3 4 5 6 7 8 9 0 1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|STAMP TLV Flags|  Type = TBA2  |     Length                    |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               Return Path Sub-TLVs                       |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endParaRPr lang="en-CA" sz="800" dirty="0">
              <a:latin typeface="Courier" pitchFamily="2" charset="0"/>
            </a:endParaRPr>
          </a:p>
          <a:p>
            <a:r>
              <a:rPr lang="en-CA" sz="800" dirty="0">
                <a:latin typeface="Courier" pitchFamily="2" charset="0"/>
              </a:rPr>
              <a:t>                         Figure: Return Path TLV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3AC919A-376F-2044-ADF3-0CCFB1FD96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985158"/>
            <a:ext cx="4114800" cy="3350617"/>
          </a:xfrm>
        </p:spPr>
        <p:txBody>
          <a:bodyPr/>
          <a:lstStyle/>
          <a:p>
            <a:pPr marL="0" indent="0">
              <a:spcBef>
                <a:spcPts val="600"/>
              </a:spcBef>
              <a:buNone/>
            </a:pPr>
            <a:r>
              <a:rPr lang="en-CA" sz="1400" b="1" dirty="0"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Return Path TLV (value TBA2):</a:t>
            </a:r>
            <a:endParaRPr lang="en-CA" sz="1400" b="1" dirty="0"/>
          </a:p>
          <a:p>
            <a:pPr marL="0" indent="0">
              <a:spcBef>
                <a:spcPts val="600"/>
              </a:spcBef>
              <a:buNone/>
            </a:pPr>
            <a:r>
              <a:rPr lang="en-CA" sz="1400" dirty="0"/>
              <a:t>Sub-TLVs Types:</a:t>
            </a:r>
          </a:p>
          <a:p>
            <a:pPr>
              <a:spcBef>
                <a:spcPts val="600"/>
              </a:spcBef>
            </a:pPr>
            <a:r>
              <a:rPr lang="en-CA" sz="1400" dirty="0"/>
              <a:t>Type (value 1): Return Address. Target node address of the response; different than the Source Address in the query</a:t>
            </a:r>
          </a:p>
          <a:p>
            <a:pPr>
              <a:spcBef>
                <a:spcPts val="600"/>
              </a:spcBef>
            </a:pPr>
            <a:r>
              <a:rPr lang="en-CA" sz="1400" dirty="0"/>
              <a:t>Type (value 2): SR-MPLS Label Stack of the Reverse SR Path</a:t>
            </a:r>
          </a:p>
          <a:p>
            <a:pPr>
              <a:spcBef>
                <a:spcPts val="600"/>
              </a:spcBef>
            </a:pPr>
            <a:r>
              <a:rPr lang="en-CA" sz="1400" dirty="0"/>
              <a:t>Type (value 3): SR-MPLS Binding SID [draft-</a:t>
            </a:r>
            <a:r>
              <a:rPr lang="en-CA" sz="1400" dirty="0" err="1"/>
              <a:t>ietf</a:t>
            </a:r>
            <a:r>
              <a:rPr lang="en-CA" sz="1400" dirty="0"/>
              <a:t>-</a:t>
            </a:r>
            <a:r>
              <a:rPr lang="en-CA" sz="1400" dirty="0" err="1"/>
              <a:t>pce</a:t>
            </a:r>
            <a:r>
              <a:rPr lang="en-CA" sz="1400" dirty="0"/>
              <a:t>-binding-label-</a:t>
            </a:r>
            <a:r>
              <a:rPr lang="en-CA" sz="1400" dirty="0" err="1"/>
              <a:t>sid</a:t>
            </a:r>
            <a:r>
              <a:rPr lang="en-CA" sz="1400" dirty="0"/>
              <a:t>] of the Reverse SR Policy</a:t>
            </a:r>
          </a:p>
          <a:p>
            <a:pPr>
              <a:spcBef>
                <a:spcPts val="600"/>
              </a:spcBef>
            </a:pPr>
            <a:r>
              <a:rPr lang="en-CA" sz="1400" dirty="0"/>
              <a:t>Type (value 4): SRv6 Segment List of the Reverse SR Path</a:t>
            </a:r>
          </a:p>
          <a:p>
            <a:pPr>
              <a:spcBef>
                <a:spcPts val="600"/>
              </a:spcBef>
            </a:pPr>
            <a:r>
              <a:rPr lang="en-CA" sz="1400" dirty="0"/>
              <a:t>Type (value 5): SRv6 Binding SID [draft-</a:t>
            </a:r>
            <a:r>
              <a:rPr lang="en-CA" sz="1400" dirty="0" err="1"/>
              <a:t>ietf</a:t>
            </a:r>
            <a:r>
              <a:rPr lang="en-CA" sz="1400" dirty="0"/>
              <a:t>-</a:t>
            </a:r>
            <a:r>
              <a:rPr lang="en-CA" sz="1400" dirty="0" err="1"/>
              <a:t>pce</a:t>
            </a:r>
            <a:r>
              <a:rPr lang="en-CA" sz="1400" dirty="0"/>
              <a:t>-binding-label-</a:t>
            </a:r>
            <a:r>
              <a:rPr lang="en-CA" sz="1400" dirty="0" err="1"/>
              <a:t>sid</a:t>
            </a:r>
            <a:r>
              <a:rPr lang="en-CA" sz="1400" dirty="0"/>
              <a:t>] of the Reverse SR Policy</a:t>
            </a:r>
            <a:endParaRPr lang="en-US" sz="1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04D7E52-9ADA-114D-877F-E1C7CA482275}"/>
              </a:ext>
            </a:extLst>
          </p:cNvPr>
          <p:cNvSpPr/>
          <p:nvPr/>
        </p:nvSpPr>
        <p:spPr>
          <a:xfrm>
            <a:off x="4343400" y="2385355"/>
            <a:ext cx="4419600" cy="21852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>
                <a:latin typeface="Courier" pitchFamily="2" charset="0"/>
              </a:rPr>
              <a:t>    0                   1                   2                   3</a:t>
            </a:r>
          </a:p>
          <a:p>
            <a:r>
              <a:rPr lang="en-CA" sz="800" dirty="0">
                <a:latin typeface="Courier" pitchFamily="2" charset="0"/>
              </a:rPr>
              <a:t>    0 1 2 3 4 5 6 7 8 9 0 1 2 3 4 5 6 7 8 9 0 1 2 3 4 5 6 7 8 9 0 1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|STAMP TLV Flags|  Type         |     Length                    |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               Segment(1)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               Segment(n)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endParaRPr lang="en-CA" sz="800" dirty="0">
              <a:latin typeface="Courier" pitchFamily="2" charset="0"/>
            </a:endParaRPr>
          </a:p>
          <a:p>
            <a:r>
              <a:rPr lang="en-CA" sz="800" dirty="0">
                <a:latin typeface="Courier" pitchFamily="2" charset="0"/>
              </a:rPr>
              <a:t>              Figure: Segment List Sub-TLV in Return Path TLV</a:t>
            </a:r>
            <a:endParaRPr lang="en-US" sz="800" dirty="0">
              <a:latin typeface="Courier" pitchFamily="2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098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6D926-6462-6147-8D6F-5C80A37CA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02393"/>
            <a:ext cx="82296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- Return Path TLV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97578-5975-5644-B374-459176F95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047750"/>
            <a:ext cx="8077200" cy="3230165"/>
          </a:xfrm>
        </p:spPr>
        <p:txBody>
          <a:bodyPr/>
          <a:lstStyle/>
          <a:p>
            <a:r>
              <a:rPr lang="en-US" sz="1600" dirty="0"/>
              <a:t>For </a:t>
            </a:r>
            <a:r>
              <a:rPr lang="en-US" sz="1600" dirty="0" err="1"/>
              <a:t>Bidir</a:t>
            </a:r>
            <a:r>
              <a:rPr lang="en-US" sz="1600" dirty="0"/>
              <a:t> SR Policy, reply test packet needs to be sent on the reverse SR Policy</a:t>
            </a:r>
          </a:p>
          <a:p>
            <a:r>
              <a:rPr lang="en-US" sz="1600" dirty="0" err="1"/>
              <a:t>Bidir</a:t>
            </a:r>
            <a:r>
              <a:rPr lang="en-US" sz="1600" dirty="0"/>
              <a:t> SR Path (forward and reverse) dynamically computed using CSPF by the head-end node</a:t>
            </a:r>
          </a:p>
          <a:p>
            <a:pPr lvl="1"/>
            <a:r>
              <a:rPr lang="en-US" sz="1600" dirty="0"/>
              <a:t>Path can change often based on topology change, link/node failure in the network, etc.</a:t>
            </a:r>
          </a:p>
          <a:p>
            <a:r>
              <a:rPr lang="en-US" sz="1600" dirty="0"/>
              <a:t>No signaling in SR, possible to use PCE</a:t>
            </a:r>
          </a:p>
          <a:p>
            <a:r>
              <a:rPr lang="en-US" sz="1600" dirty="0"/>
              <a:t>Need per session state on session-reflector node to store reverse paths (each session-id, source-address) – order of 10Ks SR Policy (that can have active and standby candidate-paths and each can have multiple segment-lists)</a:t>
            </a:r>
          </a:p>
          <a:p>
            <a:r>
              <a:rPr lang="en-US" sz="1600" dirty="0"/>
              <a:t>In SR, state is in the packet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92B1FC-C461-8C49-AF5F-4F33A15BF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F4415C-5D53-634A-99AA-27A073C5C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37341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-20187"/>
            <a:ext cx="86868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- Destination Node Address TLV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4223657" y="1712824"/>
            <a:ext cx="4648200" cy="161582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0                   1                   2                   3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0 1 2 3 4 5 6 7 8 9 0 1 2 3 4 5 6 7 8 9 0 1 2 3 4 5 6 7 8 9 0 1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|STAMP TLV Flags|  Type         |     Length                    |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|     Reserved                  |        Address Family         |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~                           Address                             ~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 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                   Figure: Node Address TLV Format </a:t>
            </a:r>
            <a:endParaRPr lang="en-US" sz="900" dirty="0">
              <a:latin typeface="Courier" pitchFamily="2" charset="0"/>
              <a:cs typeface="Courier New" panose="020703090202050204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BD4B8E2-831D-5C4C-9AA6-259F0AB5BE90}"/>
              </a:ext>
            </a:extLst>
          </p:cNvPr>
          <p:cNvSpPr/>
          <p:nvPr/>
        </p:nvSpPr>
        <p:spPr>
          <a:xfrm>
            <a:off x="299357" y="1149180"/>
            <a:ext cx="3924300" cy="27722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120"/>
              </a:lnSpc>
              <a:spcAft>
                <a:spcPts val="0"/>
              </a:spcAft>
            </a:pPr>
            <a:r>
              <a:rPr lang="en-CA" sz="1600" b="1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Destination Node Address TLV (value TBA1):</a:t>
            </a:r>
          </a:p>
          <a:p>
            <a:pPr>
              <a:lnSpc>
                <a:spcPts val="2120"/>
              </a:lnSpc>
              <a:spcAft>
                <a:spcPts val="0"/>
              </a:spcAft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</a:p>
          <a:p>
            <a:pPr marL="285750" indent="-285750">
              <a:lnSpc>
                <a:spcPts val="212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Indicates the address of the intended recipient node of the query message.  </a:t>
            </a:r>
          </a:p>
          <a:p>
            <a:pPr marL="285750" indent="-285750">
              <a:lnSpc>
                <a:spcPts val="212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The Session-Reflector node </a:t>
            </a:r>
            <a:r>
              <a:rPr lang="en-CA" sz="1600" b="1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MUST NOT </a:t>
            </a: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send response if it is not the intended destination node of the query.</a:t>
            </a:r>
          </a:p>
          <a:p>
            <a:pPr marL="285750" indent="-285750">
              <a:lnSpc>
                <a:spcPts val="212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Useful when query is sent with 127/8 destination address (e.g. sweeping ECMP paths).</a:t>
            </a:r>
          </a:p>
        </p:txBody>
      </p:sp>
    </p:spTree>
    <p:extLst>
      <p:ext uri="{BB962C8B-B14F-4D97-AF65-F5344CB8AC3E}">
        <p14:creationId xmlns:p14="http://schemas.microsoft.com/office/powerpoint/2010/main" val="2343000683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7361</TotalTime>
  <Words>1672</Words>
  <Application>Microsoft Macintosh PowerPoint</Application>
  <PresentationFormat>On-screen Show (16:9)</PresentationFormat>
  <Paragraphs>246</Paragraphs>
  <Slides>14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Candara</vt:lpstr>
      <vt:lpstr>Courier</vt:lpstr>
      <vt:lpstr>Wingdings</vt:lpstr>
      <vt:lpstr>Default Design</vt:lpstr>
      <vt:lpstr>Simple TWAMP (STAMP) Extensions for Segment Routing Networks</vt:lpstr>
      <vt:lpstr>Agenda</vt:lpstr>
      <vt:lpstr>Requirements and Scope</vt:lpstr>
      <vt:lpstr>Review Comments</vt:lpstr>
      <vt:lpstr>STAMP - Session-Sender Control Code Field</vt:lpstr>
      <vt:lpstr>STAMP - Session-Sender Control Code Field</vt:lpstr>
      <vt:lpstr>STAMP - Return Path TLV</vt:lpstr>
      <vt:lpstr>STAMP - Return Path TLV</vt:lpstr>
      <vt:lpstr>STAMP - Destination Node Address TLV</vt:lpstr>
      <vt:lpstr>STAMP - Stand-alone Direct-mode LM Message Format</vt:lpstr>
      <vt:lpstr>STAMP - Stand-alone Direct-mode LM Message Format</vt:lpstr>
      <vt:lpstr>PowerPoint Presentation</vt:lpstr>
      <vt:lpstr>Next Steps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1826</cp:revision>
  <dcterms:created xsi:type="dcterms:W3CDTF">2010-06-30T04:12:48Z</dcterms:created>
  <dcterms:modified xsi:type="dcterms:W3CDTF">2021-01-13T18:35:47Z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