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99" r:id="rId3"/>
    <p:sldId id="315" r:id="rId4"/>
    <p:sldId id="1671" r:id="rId5"/>
    <p:sldId id="1658" r:id="rId6"/>
    <p:sldId id="1659" r:id="rId7"/>
    <p:sldId id="1672" r:id="rId8"/>
    <p:sldId id="1662" r:id="rId9"/>
    <p:sldId id="1664" r:id="rId10"/>
    <p:sldId id="1673" r:id="rId11"/>
    <p:sldId id="320" r:id="rId12"/>
    <p:sldId id="1663" r:id="rId13"/>
    <p:sldId id="1667" r:id="rId14"/>
    <p:sldId id="1661" r:id="rId15"/>
    <p:sldId id="303" r:id="rId16"/>
    <p:sldId id="1670" r:id="rId17"/>
    <p:sldId id="1677" r:id="rId18"/>
    <p:sldId id="1678" r:id="rId19"/>
    <p:sldId id="1679" r:id="rId20"/>
    <p:sldId id="1674" r:id="rId21"/>
    <p:sldId id="1676" r:id="rId22"/>
    <p:sldId id="1669" r:id="rId23"/>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p:restoredTop sz="93061" autoAdjust="0"/>
  </p:normalViewPr>
  <p:slideViewPr>
    <p:cSldViewPr>
      <p:cViewPr varScale="1">
        <p:scale>
          <a:sx n="135" d="100"/>
          <a:sy n="135" d="100"/>
        </p:scale>
        <p:origin x="176" y="968"/>
      </p:cViewPr>
      <p:guideLst>
        <p:guide orient="horz" pos="1620"/>
        <p:guide pos="2880"/>
      </p:guideLst>
    </p:cSldViewPr>
  </p:slideViewPr>
  <p:outlineViewPr>
    <p:cViewPr>
      <p:scale>
        <a:sx n="33" d="100"/>
        <a:sy n="33" d="100"/>
      </p:scale>
      <p:origin x="0" y="-779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A3DB5-7722-3F4F-947D-12B203669AD7}" type="datetimeFigureOut">
              <a:rPr lang="en-US" smtClean="0"/>
              <a:t>1/15/21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5B9E5-08CC-D94C-81E0-097D6BAE4B1C}" type="slidenum">
              <a:rPr lang="en-US" smtClean="0"/>
              <a:t>‹#›</a:t>
            </a:fld>
            <a:endParaRPr lang="en-US"/>
          </a:p>
        </p:txBody>
      </p:sp>
    </p:spTree>
    <p:extLst>
      <p:ext uri="{BB962C8B-B14F-4D97-AF65-F5344CB8AC3E}">
        <p14:creationId xmlns:p14="http://schemas.microsoft.com/office/powerpoint/2010/main" val="1051686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00938BD-FD70-4535-B0C2-13FC38CDF1B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a:t>
            </a:fld>
            <a:endParaRPr lang="en-US" altLang="zh-CN"/>
          </a:p>
        </p:txBody>
      </p:sp>
    </p:spTree>
    <p:extLst>
      <p:ext uri="{BB962C8B-B14F-4D97-AF65-F5344CB8AC3E}">
        <p14:creationId xmlns:p14="http://schemas.microsoft.com/office/powerpoint/2010/main" val="2176054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14</a:t>
            </a:fld>
            <a:endParaRPr lang="en-US" altLang="zh-CN"/>
          </a:p>
        </p:txBody>
      </p:sp>
    </p:spTree>
    <p:extLst>
      <p:ext uri="{BB962C8B-B14F-4D97-AF65-F5344CB8AC3E}">
        <p14:creationId xmlns:p14="http://schemas.microsoft.com/office/powerpoint/2010/main" val="2040580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15</a:t>
            </a:fld>
            <a:endParaRPr lang="en-US" altLang="zh-CN"/>
          </a:p>
        </p:txBody>
      </p:sp>
    </p:spTree>
    <p:extLst>
      <p:ext uri="{BB962C8B-B14F-4D97-AF65-F5344CB8AC3E}">
        <p14:creationId xmlns:p14="http://schemas.microsoft.com/office/powerpoint/2010/main" val="383772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16</a:t>
            </a:fld>
            <a:endParaRPr lang="en-US" altLang="zh-CN"/>
          </a:p>
        </p:txBody>
      </p:sp>
    </p:spTree>
    <p:extLst>
      <p:ext uri="{BB962C8B-B14F-4D97-AF65-F5344CB8AC3E}">
        <p14:creationId xmlns:p14="http://schemas.microsoft.com/office/powerpoint/2010/main" val="1410196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22</a:t>
            </a:fld>
            <a:endParaRPr lang="en-US" altLang="zh-CN"/>
          </a:p>
        </p:txBody>
      </p:sp>
    </p:spTree>
    <p:extLst>
      <p:ext uri="{BB962C8B-B14F-4D97-AF65-F5344CB8AC3E}">
        <p14:creationId xmlns:p14="http://schemas.microsoft.com/office/powerpoint/2010/main" val="1568418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a:t>
            </a:fld>
            <a:endParaRPr lang="en-US" altLang="zh-CN"/>
          </a:p>
        </p:txBody>
      </p:sp>
    </p:spTree>
    <p:extLst>
      <p:ext uri="{BB962C8B-B14F-4D97-AF65-F5344CB8AC3E}">
        <p14:creationId xmlns:p14="http://schemas.microsoft.com/office/powerpoint/2010/main" val="2555545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a:t>
            </a:fld>
            <a:endParaRPr lang="en-US" altLang="zh-CN"/>
          </a:p>
        </p:txBody>
      </p:sp>
    </p:spTree>
    <p:extLst>
      <p:ext uri="{BB962C8B-B14F-4D97-AF65-F5344CB8AC3E}">
        <p14:creationId xmlns:p14="http://schemas.microsoft.com/office/powerpoint/2010/main" val="304302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5</a:t>
            </a:fld>
            <a:endParaRPr lang="en-US" altLang="zh-CN"/>
          </a:p>
        </p:txBody>
      </p:sp>
    </p:spTree>
    <p:extLst>
      <p:ext uri="{BB962C8B-B14F-4D97-AF65-F5344CB8AC3E}">
        <p14:creationId xmlns:p14="http://schemas.microsoft.com/office/powerpoint/2010/main" val="2424874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6</a:t>
            </a:fld>
            <a:endParaRPr lang="en-US" altLang="zh-CN"/>
          </a:p>
        </p:txBody>
      </p:sp>
    </p:spTree>
    <p:extLst>
      <p:ext uri="{BB962C8B-B14F-4D97-AF65-F5344CB8AC3E}">
        <p14:creationId xmlns:p14="http://schemas.microsoft.com/office/powerpoint/2010/main" val="3130003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8</a:t>
            </a:fld>
            <a:endParaRPr lang="en-US" altLang="zh-CN"/>
          </a:p>
        </p:txBody>
      </p:sp>
    </p:spTree>
    <p:extLst>
      <p:ext uri="{BB962C8B-B14F-4D97-AF65-F5344CB8AC3E}">
        <p14:creationId xmlns:p14="http://schemas.microsoft.com/office/powerpoint/2010/main" val="531790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9</a:t>
            </a:fld>
            <a:endParaRPr lang="en-US" altLang="zh-CN"/>
          </a:p>
        </p:txBody>
      </p:sp>
    </p:spTree>
    <p:extLst>
      <p:ext uri="{BB962C8B-B14F-4D97-AF65-F5344CB8AC3E}">
        <p14:creationId xmlns:p14="http://schemas.microsoft.com/office/powerpoint/2010/main" val="3801607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11</a:t>
            </a:fld>
            <a:endParaRPr lang="en-US" altLang="zh-CN"/>
          </a:p>
        </p:txBody>
      </p:sp>
    </p:spTree>
    <p:extLst>
      <p:ext uri="{BB962C8B-B14F-4D97-AF65-F5344CB8AC3E}">
        <p14:creationId xmlns:p14="http://schemas.microsoft.com/office/powerpoint/2010/main" val="824973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12</a:t>
            </a:fld>
            <a:endParaRPr lang="en-US" altLang="zh-CN"/>
          </a:p>
        </p:txBody>
      </p:sp>
    </p:spTree>
    <p:extLst>
      <p:ext uri="{BB962C8B-B14F-4D97-AF65-F5344CB8AC3E}">
        <p14:creationId xmlns:p14="http://schemas.microsoft.com/office/powerpoint/2010/main" val="2033146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Calibri" charset="0"/>
                <a:ea typeface="Calibri" charset="0"/>
                <a:cs typeface="Calibri"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5EE1D1A-EEC2-4D53-94A7-85D62C853479}"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CE6D752-4E56-48AB-A37E-25EE21D0062E}"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6827CD84-960F-4AAD-90FA-E459C430E4B6}"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BD6E0F59-1DD8-40FC-9C92-B6295CBA6CCA}"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vl1pPr>
          </a:lstStyle>
          <a:p>
            <a:pPr>
              <a:defRPr/>
            </a:pPr>
            <a:fld id="{7BE6B60B-4890-4F7E-982B-9DCF511159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53B31D3B-BCCC-496F-B9BC-AB26CB1ED4C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9" name="Rectangle 6"/>
          <p:cNvSpPr>
            <a:spLocks noGrp="1" noChangeArrowheads="1"/>
          </p:cNvSpPr>
          <p:nvPr>
            <p:ph type="sldNum" sz="quarter" idx="12"/>
          </p:nvPr>
        </p:nvSpPr>
        <p:spPr>
          <a:ln/>
        </p:spPr>
        <p:txBody>
          <a:bodyPr/>
          <a:lstStyle>
            <a:lvl1pPr>
              <a:defRPr/>
            </a:lvl1pPr>
          </a:lstStyle>
          <a:p>
            <a:pPr>
              <a:defRPr/>
            </a:pPr>
            <a:fld id="{652E4BEF-7BD5-4D1B-98CB-7891CAD394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5" name="Rectangle 6"/>
          <p:cNvSpPr>
            <a:spLocks noGrp="1" noChangeArrowheads="1"/>
          </p:cNvSpPr>
          <p:nvPr>
            <p:ph type="sldNum" sz="quarter" idx="12"/>
          </p:nvPr>
        </p:nvSpPr>
        <p:spPr>
          <a:ln/>
        </p:spPr>
        <p:txBody>
          <a:bodyPr/>
          <a:lstStyle>
            <a:lvl1pPr>
              <a:defRPr/>
            </a:lvl1pPr>
          </a:lstStyle>
          <a:p>
            <a:pPr>
              <a:defRPr/>
            </a:pPr>
            <a:fld id="{9781ECC1-E6E9-49DE-AED4-F2EF67D20C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4" name="Rectangle 6"/>
          <p:cNvSpPr>
            <a:spLocks noGrp="1" noChangeArrowheads="1"/>
          </p:cNvSpPr>
          <p:nvPr>
            <p:ph type="sldNum" sz="quarter" idx="12"/>
          </p:nvPr>
        </p:nvSpPr>
        <p:spPr>
          <a:ln/>
        </p:spPr>
        <p:txBody>
          <a:bodyPr/>
          <a:lstStyle>
            <a:lvl1pPr>
              <a:defRPr/>
            </a:lvl1pPr>
          </a:lstStyle>
          <a:p>
            <a:pPr>
              <a:defRPr/>
            </a:pPr>
            <a:fld id="{0AFF373B-3827-40A6-843C-EBB8B9B5BF6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852D973C-D4ED-4CF4-A57C-C04038F535D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E3488C0B-2A16-4F29-9E2B-495FAAE6AAE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Calibri" charset="0"/>
                <a:ea typeface="Calibri" charset="0"/>
                <a:cs typeface="Calibri" charset="0"/>
              </a:defRPr>
            </a:lvl1pPr>
          </a:lstStyle>
          <a:p>
            <a:pPr>
              <a:defRPr/>
            </a:pPr>
            <a:fld id="{95BC5AD2-0FD4-40D8-A8FD-0D2ACF80F0E4}"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Calibri" charset="0"/>
          <a:ea typeface="Calibri" charset="0"/>
          <a:cs typeface="Calibri" charset="0"/>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Voitek_Kozak@comcast.com" TargetMode="External"/><Relationship Id="rId3" Type="http://schemas.openxmlformats.org/officeDocument/2006/relationships/hyperlink" Target="mailto:rgandhi@cisco.com" TargetMode="External"/><Relationship Id="rId7" Type="http://schemas.openxmlformats.org/officeDocument/2006/relationships/hyperlink" Target="mailto:Bin_Wen@cable.comcas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fbrockne@cisco.com" TargetMode="External"/><Relationship Id="rId5" Type="http://schemas.openxmlformats.org/officeDocument/2006/relationships/hyperlink" Target="mailto:cfilsfil@cisco.com" TargetMode="External"/><Relationship Id="rId4" Type="http://schemas.openxmlformats.org/officeDocument/2006/relationships/hyperlink" Target="mailto:zali@cisco.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981075" y="737426"/>
            <a:ext cx="7181850" cy="1200015"/>
          </a:xfrm>
        </p:spPr>
        <p:txBody>
          <a:bodyPr>
            <a:normAutofit/>
          </a:bodyPr>
          <a:lstStyle/>
          <a:p>
            <a:r>
              <a:rPr lang="en-US" sz="3600" dirty="0"/>
              <a:t>MPLS Data Plane Encapsulation for In-situ OAM Data</a:t>
            </a:r>
          </a:p>
        </p:txBody>
      </p:sp>
      <p:sp>
        <p:nvSpPr>
          <p:cNvPr id="2051" name="Rectangle 3"/>
          <p:cNvSpPr>
            <a:spLocks noGrp="1" noChangeArrowheads="1"/>
          </p:cNvSpPr>
          <p:nvPr>
            <p:ph type="subTitle" idx="1"/>
          </p:nvPr>
        </p:nvSpPr>
        <p:spPr>
          <a:xfrm>
            <a:off x="723900" y="2032880"/>
            <a:ext cx="7696200" cy="578643"/>
          </a:xfrm>
        </p:spPr>
        <p:txBody>
          <a:bodyPr/>
          <a:lstStyle/>
          <a:p>
            <a:r>
              <a:rPr lang="en-US" sz="2000" i="1" dirty="0"/>
              <a:t>draft-gandhi-mpls-ioam-sr-05</a:t>
            </a:r>
          </a:p>
        </p:txBody>
      </p:sp>
      <p:sp>
        <p:nvSpPr>
          <p:cNvPr id="2052" name="Rectangle 4"/>
          <p:cNvSpPr>
            <a:spLocks noChangeArrowheads="1"/>
          </p:cNvSpPr>
          <p:nvPr/>
        </p:nvSpPr>
        <p:spPr bwMode="auto">
          <a:xfrm>
            <a:off x="2286000" y="2729916"/>
            <a:ext cx="4876800" cy="1569242"/>
          </a:xfrm>
          <a:prstGeom prst="rect">
            <a:avLst/>
          </a:prstGeom>
          <a:noFill/>
          <a:ln w="9525">
            <a:noFill/>
            <a:miter lim="800000"/>
            <a:headEnd/>
            <a:tailEnd/>
          </a:ln>
        </p:spPr>
        <p:txBody>
          <a:bodyPr/>
          <a:lstStyle/>
          <a:p>
            <a:pPr>
              <a:lnSpc>
                <a:spcPts val="1880"/>
              </a:lnSpc>
              <a:spcBef>
                <a:spcPts val="0"/>
              </a:spcBef>
            </a:pPr>
            <a:r>
              <a:rPr lang="en-US" altLang="zh-CN" sz="1400" i="1" dirty="0">
                <a:latin typeface="Calibri" panose="020F0502020204030204" pitchFamily="34" charset="0"/>
                <a:ea typeface="Calibri" charset="0"/>
                <a:cs typeface="Calibri" panose="020F0502020204030204" pitchFamily="34" charset="0"/>
              </a:rPr>
              <a:t>Rakesh Gandhi - Cisco Systems (</a:t>
            </a:r>
            <a:r>
              <a:rPr lang="en-US" altLang="zh-CN" sz="1400" i="1" dirty="0">
                <a:latin typeface="Calibri" panose="020F0502020204030204" pitchFamily="34" charset="0"/>
                <a:ea typeface="Calibri" charset="0"/>
                <a:cs typeface="Calibri" panose="020F0502020204030204" pitchFamily="34" charset="0"/>
                <a:hlinkClick r:id="rId3"/>
              </a:rPr>
              <a:t>rgandhi@cisco.com</a:t>
            </a:r>
            <a:r>
              <a:rPr lang="en-US" altLang="zh-CN" sz="1400" i="1" dirty="0">
                <a:latin typeface="Calibri" panose="020F0502020204030204" pitchFamily="34" charset="0"/>
                <a:ea typeface="Calibri" charset="0"/>
                <a:cs typeface="Calibri" panose="020F0502020204030204" pitchFamily="34" charset="0"/>
              </a:rPr>
              <a:t>) - Presenter</a:t>
            </a:r>
          </a:p>
          <a:p>
            <a:pPr>
              <a:lnSpc>
                <a:spcPts val="1880"/>
              </a:lnSpc>
              <a:spcBef>
                <a:spcPts val="0"/>
              </a:spcBef>
            </a:pPr>
            <a:r>
              <a:rPr lang="en-US" altLang="zh-CN" sz="1400" i="1" dirty="0">
                <a:latin typeface="Calibri" panose="020F0502020204030204" pitchFamily="34" charset="0"/>
                <a:ea typeface="Calibri" charset="0"/>
                <a:cs typeface="Calibri" panose="020F0502020204030204" pitchFamily="34" charset="0"/>
              </a:rPr>
              <a:t>Zafar Ali - Cisco Systems (</a:t>
            </a:r>
            <a:r>
              <a:rPr lang="en-US" altLang="zh-CN" sz="1400" i="1" dirty="0">
                <a:latin typeface="Calibri" panose="020F0502020204030204" pitchFamily="34" charset="0"/>
                <a:ea typeface="Calibri" charset="0"/>
                <a:cs typeface="Calibri" panose="020F0502020204030204" pitchFamily="34" charset="0"/>
                <a:hlinkClick r:id="rId4"/>
              </a:rPr>
              <a:t>zali@cisco.com</a:t>
            </a:r>
            <a:r>
              <a:rPr lang="en-US" altLang="zh-CN" sz="1400" i="1" dirty="0">
                <a:latin typeface="Calibri" panose="020F0502020204030204" pitchFamily="34" charset="0"/>
                <a:ea typeface="Calibri" charset="0"/>
                <a:cs typeface="Calibri" panose="020F0502020204030204" pitchFamily="34" charset="0"/>
              </a:rPr>
              <a:t>) </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Clarence </a:t>
            </a:r>
            <a:r>
              <a:rPr lang="en-US" sz="1400" i="1" dirty="0" err="1">
                <a:latin typeface="Calibri" panose="020F0502020204030204" pitchFamily="34" charset="0"/>
                <a:ea typeface="Calibri" charset="0"/>
                <a:cs typeface="Calibri" panose="020F0502020204030204" pitchFamily="34" charset="0"/>
              </a:rPr>
              <a:t>Filsfils</a:t>
            </a:r>
            <a:r>
              <a:rPr lang="en-US" sz="1400" i="1" dirty="0">
                <a:latin typeface="Calibri" panose="020F0502020204030204" pitchFamily="34" charset="0"/>
                <a:ea typeface="Calibri" charset="0"/>
                <a:cs typeface="Calibri" panose="020F0502020204030204" pitchFamily="34" charset="0"/>
              </a:rPr>
              <a:t> - Cisco Systems (</a:t>
            </a:r>
            <a:r>
              <a:rPr lang="en-US" sz="1400" i="1" dirty="0">
                <a:latin typeface="Calibri" panose="020F0502020204030204" pitchFamily="34" charset="0"/>
                <a:ea typeface="Calibri" charset="0"/>
                <a:cs typeface="Calibri" panose="020F0502020204030204" pitchFamily="34" charset="0"/>
                <a:hlinkClick r:id="rId5"/>
              </a:rPr>
              <a:t>cfilsfil@cisco.com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Frank </a:t>
            </a:r>
            <a:r>
              <a:rPr lang="en-US" sz="1400" i="1" dirty="0" err="1">
                <a:latin typeface="Calibri" panose="020F0502020204030204" pitchFamily="34" charset="0"/>
                <a:ea typeface="Calibri" charset="0"/>
                <a:cs typeface="Calibri" panose="020F0502020204030204" pitchFamily="34" charset="0"/>
              </a:rPr>
              <a:t>Brockners</a:t>
            </a:r>
            <a:r>
              <a:rPr lang="en-US" sz="1400" i="1" dirty="0">
                <a:latin typeface="Calibri" panose="020F0502020204030204" pitchFamily="34" charset="0"/>
                <a:ea typeface="Calibri" charset="0"/>
                <a:cs typeface="Calibri" panose="020F0502020204030204" pitchFamily="34" charset="0"/>
              </a:rPr>
              <a:t> - Cisco Systems (</a:t>
            </a:r>
            <a:r>
              <a:rPr lang="en-US" sz="1400" i="1" dirty="0">
                <a:latin typeface="Calibri" panose="020F0502020204030204" pitchFamily="34" charset="0"/>
                <a:ea typeface="Calibri" charset="0"/>
                <a:cs typeface="Calibri" panose="020F0502020204030204" pitchFamily="34" charset="0"/>
                <a:hlinkClick r:id="rId6"/>
              </a:rPr>
              <a:t>fbrockne@cisco.com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Bin Wen - Comcast (</a:t>
            </a:r>
            <a:r>
              <a:rPr lang="en-US" sz="1400" i="1" dirty="0">
                <a:latin typeface="Calibri" panose="020F0502020204030204" pitchFamily="34" charset="0"/>
                <a:ea typeface="Calibri" charset="0"/>
                <a:cs typeface="Calibri" panose="020F0502020204030204" pitchFamily="34" charset="0"/>
                <a:hlinkClick r:id="rId7"/>
              </a:rPr>
              <a:t>Bin_Wen@cable.comcast.com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CA" sz="1400" i="1" dirty="0" err="1">
                <a:latin typeface="Calibri" panose="020F0502020204030204" pitchFamily="34" charset="0"/>
                <a:cs typeface="Calibri" panose="020F0502020204030204" pitchFamily="34" charset="0"/>
              </a:rPr>
              <a:t>Voitek</a:t>
            </a:r>
            <a:r>
              <a:rPr lang="en-CA" sz="1400" i="1" dirty="0">
                <a:latin typeface="Calibri" panose="020F0502020204030204" pitchFamily="34" charset="0"/>
                <a:cs typeface="Calibri" panose="020F0502020204030204" pitchFamily="34" charset="0"/>
              </a:rPr>
              <a:t> Kozak - Comcast (</a:t>
            </a:r>
            <a:r>
              <a:rPr lang="en-CA" sz="1400" i="1" dirty="0">
                <a:latin typeface="Calibri" panose="020F0502020204030204" pitchFamily="34" charset="0"/>
                <a:cs typeface="Calibri" panose="020F0502020204030204" pitchFamily="34" charset="0"/>
                <a:hlinkClick r:id="rId8"/>
              </a:rPr>
              <a:t>Voitek_Kozak@comcast.com</a:t>
            </a:r>
            <a:r>
              <a:rPr lang="en-CA" sz="1400" i="1" dirty="0">
                <a:latin typeface="Calibri" panose="020F0502020204030204" pitchFamily="34" charset="0"/>
                <a:cs typeface="Calibri" panose="020F0502020204030204" pitchFamily="34" charset="0"/>
              </a:rPr>
              <a:t>) </a:t>
            </a:r>
            <a:r>
              <a:rPr lang="en-US" sz="1400" i="1" dirty="0">
                <a:latin typeface="Calibri" panose="020F0502020204030204" pitchFamily="34" charset="0"/>
                <a:ea typeface="Calibri" charset="0"/>
                <a:cs typeface="Calibri" panose="020F0502020204030204" pitchFamily="34" charset="0"/>
              </a:rPr>
              <a:t>  </a:t>
            </a:r>
          </a:p>
        </p:txBody>
      </p:sp>
      <p:sp>
        <p:nvSpPr>
          <p:cNvPr id="6" name="Footer Placeholder 3"/>
          <p:cNvSpPr>
            <a:spLocks noGrp="1"/>
          </p:cNvSpPr>
          <p:nvPr>
            <p:ph type="ftr" sz="quarter" idx="11"/>
          </p:nvPr>
        </p:nvSpPr>
        <p:spPr>
          <a:xfrm>
            <a:off x="3009900" y="4803357"/>
            <a:ext cx="2895600" cy="357188"/>
          </a:xfrm>
        </p:spPr>
        <p:txBody>
          <a:bodyPr/>
          <a:lstStyle/>
          <a:p>
            <a:r>
              <a:rPr lang="en-CA" dirty="0"/>
              <a:t>110</a:t>
            </a:r>
            <a:r>
              <a:rPr lang="en-CA" baseline="30000" dirty="0"/>
              <a:t>th</a:t>
            </a:r>
            <a:r>
              <a:rPr lang="en-CA" dirty="0"/>
              <a:t> IETF Online</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914400" y="41937"/>
            <a:ext cx="8001000" cy="599270"/>
          </a:xfrm>
        </p:spPr>
        <p:txBody>
          <a:bodyPr/>
          <a:lstStyle/>
          <a:p>
            <a:pPr algn="l"/>
            <a:r>
              <a:rPr lang="en-CA" sz="3200" dirty="0" err="1">
                <a:solidFill>
                  <a:srgbClr val="0070C0"/>
                </a:solidFill>
                <a:latin typeface="Calibri Light" panose="020F0302020204030204" pitchFamily="34" charset="0"/>
                <a:cs typeface="Calibri Light" panose="020F0302020204030204" pitchFamily="34" charset="0"/>
              </a:rPr>
              <a:t>HbH</a:t>
            </a:r>
            <a:r>
              <a:rPr lang="en-CA" sz="3200" dirty="0">
                <a:solidFill>
                  <a:srgbClr val="0070C0"/>
                </a:solidFill>
                <a:latin typeface="Calibri Light" panose="020F0302020204030204" pitchFamily="34" charset="0"/>
                <a:cs typeface="Calibri Light" panose="020F0302020204030204" pitchFamily="34" charset="0"/>
              </a:rPr>
              <a:t> IOAM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10</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828800" y="932840"/>
            <a:ext cx="5105400" cy="3277820"/>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b="1" dirty="0" err="1">
                <a:latin typeface="Courier" pitchFamily="2" charset="0"/>
              </a:rPr>
              <a:t>HbH</a:t>
            </a:r>
            <a:r>
              <a:rPr lang="en-CA" sz="900" b="1" dirty="0">
                <a:latin typeface="Courier" pitchFamily="2" charset="0"/>
              </a:rPr>
              <a:t> IOAM Indicator Label             </a:t>
            </a:r>
            <a:r>
              <a:rPr lang="en-CA" sz="900" dirty="0">
                <a:latin typeface="Courier" pitchFamily="2" charset="0"/>
              </a:rPr>
              <a:t>| TC  |1|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a:t>
            </a:r>
            <a:r>
              <a:rPr lang="en-CA" sz="900" dirty="0" err="1">
                <a:latin typeface="Courier" pitchFamily="2" charset="0"/>
              </a:rPr>
              <a:t>HbH</a:t>
            </a:r>
            <a:r>
              <a:rPr lang="en-CA" sz="900" dirty="0">
                <a:latin typeface="Courier" pitchFamily="2" charset="0"/>
              </a:rPr>
              <a:t> IOAM Encapsulation in 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5390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err="1">
                <a:solidFill>
                  <a:srgbClr val="0070C0"/>
                </a:solidFill>
                <a:latin typeface="Calibri Light" panose="020F0302020204030204" pitchFamily="34" charset="0"/>
                <a:cs typeface="Calibri Light" panose="020F0302020204030204" pitchFamily="34" charset="0"/>
              </a:rPr>
              <a:t>HbH</a:t>
            </a:r>
            <a:r>
              <a:rPr lang="en-US" sz="3600" dirty="0">
                <a:solidFill>
                  <a:srgbClr val="0070C0"/>
                </a:solidFill>
                <a:latin typeface="Calibri Light" panose="020F0302020204030204" pitchFamily="34" charset="0"/>
                <a:cs typeface="Calibri Light" panose="020F0302020204030204" pitchFamily="34" charset="0"/>
              </a:rPr>
              <a:t> Indicator Label Allocation Methods</a:t>
            </a:r>
          </a:p>
        </p:txBody>
      </p:sp>
      <p:sp>
        <p:nvSpPr>
          <p:cNvPr id="3" name="Content Placeholder 2"/>
          <p:cNvSpPr>
            <a:spLocks noGrp="1"/>
          </p:cNvSpPr>
          <p:nvPr>
            <p:ph idx="1"/>
          </p:nvPr>
        </p:nvSpPr>
        <p:spPr>
          <a:xfrm>
            <a:off x="609600" y="1001685"/>
            <a:ext cx="7924800" cy="3140129"/>
          </a:xfrm>
        </p:spPr>
        <p:txBody>
          <a:bodyPr/>
          <a:lstStyle/>
          <a:p>
            <a:pPr marL="457200" lvl="0" indent="-457200">
              <a:buFont typeface="+mj-lt"/>
              <a:buAutoNum type="arabicPeriod"/>
            </a:pPr>
            <a:r>
              <a:rPr lang="en-CA" sz="2000" dirty="0"/>
              <a:t>Extension Label (15) and Label assigned by IANA with value </a:t>
            </a:r>
            <a:r>
              <a:rPr lang="en-CA" sz="2000" dirty="0">
                <a:solidFill>
                  <a:srgbClr val="0070C0"/>
                </a:solidFill>
              </a:rPr>
              <a:t>TBA2</a:t>
            </a:r>
          </a:p>
          <a:p>
            <a:pPr lvl="1" indent="-342900">
              <a:buFont typeface="Wingdings" pitchFamily="2" charset="2"/>
              <a:buChar char="§"/>
            </a:pPr>
            <a:r>
              <a:rPr lang="en-CA" sz="2000" dirty="0"/>
              <a:t>From Extended Special Purpose Labels (</a:t>
            </a:r>
            <a:r>
              <a:rPr lang="en-CA" sz="2000" dirty="0" err="1"/>
              <a:t>eSPL</a:t>
            </a:r>
            <a:r>
              <a:rPr lang="en-CA" sz="2000" dirty="0"/>
              <a:t>) range</a:t>
            </a:r>
          </a:p>
          <a:p>
            <a:pPr marL="457200" lvl="0" indent="-457200">
              <a:buFont typeface="+mj-lt"/>
              <a:buAutoNum type="arabicPeriod"/>
            </a:pPr>
            <a:r>
              <a:rPr lang="en-CA" sz="2000" dirty="0"/>
              <a:t>Global Label allocated by a controller</a:t>
            </a:r>
          </a:p>
          <a:p>
            <a:pPr lvl="1" indent="-342900">
              <a:buFont typeface="Wingdings" pitchFamily="2" charset="2"/>
              <a:buChar char="§"/>
            </a:pPr>
            <a:r>
              <a:rPr lang="en-CA" sz="2000" dirty="0"/>
              <a:t>The controller provisions the label on encapsulating, </a:t>
            </a:r>
            <a:r>
              <a:rPr lang="en-CA" sz="2000" dirty="0">
                <a:solidFill>
                  <a:srgbClr val="0070C0"/>
                </a:solidFill>
              </a:rPr>
              <a:t>transit </a:t>
            </a:r>
            <a:r>
              <a:rPr lang="en-CA" sz="2000" dirty="0"/>
              <a:t>and decapsulating nodes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11</a:t>
            </a:fld>
            <a:endParaRPr lang="en-US" altLang="zh-CN"/>
          </a:p>
        </p:txBody>
      </p:sp>
    </p:spTree>
    <p:extLst>
      <p:ext uri="{BB962C8B-B14F-4D97-AF65-F5344CB8AC3E}">
        <p14:creationId xmlns:p14="http://schemas.microsoft.com/office/powerpoint/2010/main" val="74835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857250"/>
          </a:xfrm>
        </p:spPr>
        <p:txBody>
          <a:bodyPr/>
          <a:lstStyle/>
          <a:p>
            <a:r>
              <a:rPr lang="en-US" sz="3600" dirty="0" err="1">
                <a:solidFill>
                  <a:srgbClr val="0070C0"/>
                </a:solidFill>
                <a:latin typeface="Calibri Light" panose="020F0302020204030204" pitchFamily="34" charset="0"/>
                <a:cs typeface="Calibri Light" panose="020F0302020204030204" pitchFamily="34" charset="0"/>
              </a:rPr>
              <a:t>HbH</a:t>
            </a:r>
            <a:r>
              <a:rPr lang="en-US" sz="3600" dirty="0">
                <a:solidFill>
                  <a:srgbClr val="0070C0"/>
                </a:solidFill>
                <a:latin typeface="Calibri Light" panose="020F0302020204030204" pitchFamily="34" charset="0"/>
                <a:cs typeface="Calibri Light" panose="020F0302020204030204" pitchFamily="34" charset="0"/>
              </a:rPr>
              <a:t> IOAM Procedure</a:t>
            </a:r>
          </a:p>
        </p:txBody>
      </p:sp>
      <p:sp>
        <p:nvSpPr>
          <p:cNvPr id="3" name="Content Placeholder 2"/>
          <p:cNvSpPr>
            <a:spLocks noGrp="1"/>
          </p:cNvSpPr>
          <p:nvPr>
            <p:ph idx="1"/>
          </p:nvPr>
        </p:nvSpPr>
        <p:spPr>
          <a:xfrm>
            <a:off x="580696" y="817444"/>
            <a:ext cx="7982607" cy="3695700"/>
          </a:xfrm>
        </p:spPr>
        <p:txBody>
          <a:bodyPr/>
          <a:lstStyle/>
          <a:p>
            <a:pPr marL="457200" lvl="0" indent="-457200">
              <a:lnSpc>
                <a:spcPts val="2140"/>
              </a:lnSpc>
              <a:spcBef>
                <a:spcPts val="600"/>
              </a:spcBef>
              <a:buFont typeface="+mj-lt"/>
              <a:buAutoNum type="arabicPeriod"/>
            </a:pPr>
            <a:r>
              <a:rPr lang="en-CA" sz="1400" dirty="0"/>
              <a:t>The encapsulating node inserts a </a:t>
            </a:r>
            <a:r>
              <a:rPr lang="en-CA" sz="1400" dirty="0" err="1"/>
              <a:t>HbH</a:t>
            </a:r>
            <a:r>
              <a:rPr lang="en-CA" sz="1400" dirty="0"/>
              <a:t> Indicator Label and one or more IOAM data field(s) in the MPLS header.</a:t>
            </a:r>
          </a:p>
          <a:p>
            <a:pPr marL="457200" indent="-457200">
              <a:lnSpc>
                <a:spcPts val="2140"/>
              </a:lnSpc>
              <a:spcBef>
                <a:spcPts val="600"/>
              </a:spcBef>
              <a:buFont typeface="+mj-lt"/>
              <a:buAutoNum type="arabicPeriod"/>
            </a:pPr>
            <a:r>
              <a:rPr lang="en-CA" sz="1400" dirty="0">
                <a:solidFill>
                  <a:srgbClr val="0070C0"/>
                </a:solidFill>
              </a:rPr>
              <a:t>The transit node processes </a:t>
            </a:r>
            <a:r>
              <a:rPr lang="en-CA" sz="1400" dirty="0" err="1">
                <a:solidFill>
                  <a:srgbClr val="0070C0"/>
                </a:solidFill>
              </a:rPr>
              <a:t>HbH</a:t>
            </a:r>
            <a:r>
              <a:rPr lang="en-CA" sz="1400" dirty="0">
                <a:solidFill>
                  <a:srgbClr val="0070C0"/>
                </a:solidFill>
              </a:rPr>
              <a:t> IOAM data field(s) and forwards the data packet including updated IOAM data field(s). </a:t>
            </a:r>
          </a:p>
          <a:p>
            <a:pPr marL="857250" lvl="1" indent="-457200">
              <a:lnSpc>
                <a:spcPts val="2140"/>
              </a:lnSpc>
              <a:spcBef>
                <a:spcPts val="600"/>
              </a:spcBef>
              <a:buFont typeface="+mj-lt"/>
              <a:buAutoNum type="alphaLcPeriod"/>
            </a:pPr>
            <a:r>
              <a:rPr lang="en-CA" sz="1400" dirty="0">
                <a:solidFill>
                  <a:srgbClr val="0070C0"/>
                </a:solidFill>
              </a:rPr>
              <a:t>Transit node may punt the timestamped copy of the data packet for further IOAM processing</a:t>
            </a:r>
          </a:p>
          <a:p>
            <a:pPr marL="457200" lvl="0" indent="-457200">
              <a:lnSpc>
                <a:spcPts val="2140"/>
              </a:lnSpc>
              <a:spcBef>
                <a:spcPts val="600"/>
              </a:spcBef>
              <a:buFont typeface="+mj-lt"/>
              <a:buAutoNum type="arabicPeriod"/>
            </a:pPr>
            <a:r>
              <a:rPr lang="en-CA" sz="1400" dirty="0"/>
              <a:t>The decapsulating node "punts the timestamped copy" of the data packet including IOAM data field(s). </a:t>
            </a:r>
          </a:p>
          <a:p>
            <a:pPr marL="857250" lvl="1" indent="-457200">
              <a:lnSpc>
                <a:spcPts val="2140"/>
              </a:lnSpc>
              <a:spcBef>
                <a:spcPts val="600"/>
              </a:spcBef>
              <a:buFont typeface="+mj-lt"/>
              <a:buAutoNum type="alphaLcPeriod"/>
            </a:pPr>
            <a:r>
              <a:rPr lang="en-CA" sz="1400" dirty="0"/>
              <a:t>The decapsulating node for E2E IOAM also pops the IOAM Indicator Label and the IOAM data field(s) from the MPLS header.</a:t>
            </a:r>
          </a:p>
          <a:p>
            <a:pPr marL="857250" lvl="1" indent="-457200">
              <a:lnSpc>
                <a:spcPts val="2140"/>
              </a:lnSpc>
              <a:spcBef>
                <a:spcPts val="600"/>
              </a:spcBef>
              <a:buFont typeface="+mj-lt"/>
              <a:buAutoNum type="alphaLcPeriod"/>
            </a:pPr>
            <a:r>
              <a:rPr lang="en-CA" sz="1400" dirty="0"/>
              <a:t>The decapsulating node processes IOAM data field(s).</a:t>
            </a:r>
          </a:p>
          <a:p>
            <a:pPr marL="857250" lvl="1" indent="-457200">
              <a:lnSpc>
                <a:spcPts val="2140"/>
              </a:lnSpc>
              <a:spcBef>
                <a:spcPts val="600"/>
              </a:spcBef>
              <a:buFont typeface="+mj-lt"/>
              <a:buAutoNum type="alphaLcPeriod"/>
            </a:pPr>
            <a:r>
              <a:rPr lang="en-CA" sz="1400" dirty="0"/>
              <a:t>The decapsulating node forwards the data packet downstream.</a:t>
            </a:r>
          </a:p>
        </p:txBody>
      </p:sp>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12</a:t>
            </a:fld>
            <a:endParaRPr lang="en-US" altLang="zh-CN"/>
          </a:p>
        </p:txBody>
      </p:sp>
    </p:spTree>
    <p:extLst>
      <p:ext uri="{BB962C8B-B14F-4D97-AF65-F5344CB8AC3E}">
        <p14:creationId xmlns:p14="http://schemas.microsoft.com/office/powerpoint/2010/main" val="3153413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1066800" y="-17621"/>
            <a:ext cx="8077200" cy="599270"/>
          </a:xfrm>
        </p:spPr>
        <p:txBody>
          <a:bodyPr/>
          <a:lstStyle/>
          <a:p>
            <a:pPr algn="l"/>
            <a:r>
              <a:rPr lang="en-CA" sz="2700" dirty="0">
                <a:solidFill>
                  <a:srgbClr val="0070C0"/>
                </a:solidFill>
                <a:latin typeface="Calibri Light" panose="020F0302020204030204" pitchFamily="34" charset="0"/>
                <a:cs typeface="Calibri Light" panose="020F0302020204030204" pitchFamily="34" charset="0"/>
              </a:rPr>
              <a:t>IOAM Encapsulation Example with SR-MPLS Header</a:t>
            </a:r>
            <a:endParaRPr lang="en-US" sz="27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13</a:t>
            </a:fld>
            <a:endParaRPr lang="en-US" altLang="zh-CN" dirty="0"/>
          </a:p>
        </p:txBody>
      </p:sp>
      <p:sp>
        <p:nvSpPr>
          <p:cNvPr id="6" name="Rectangle 5">
            <a:extLst>
              <a:ext uri="{FF2B5EF4-FFF2-40B4-BE49-F238E27FC236}">
                <a16:creationId xmlns:a16="http://schemas.microsoft.com/office/drawing/2014/main" id="{1EED4007-3A19-0E4E-8496-6CECEEA363EB}"/>
              </a:ext>
            </a:extLst>
          </p:cNvPr>
          <p:cNvSpPr/>
          <p:nvPr/>
        </p:nvSpPr>
        <p:spPr>
          <a:xfrm>
            <a:off x="2305050" y="641003"/>
            <a:ext cx="4533900" cy="4031873"/>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                Label(1)               | TC  |S|      TTL      |</a:t>
            </a:r>
          </a:p>
          <a:p>
            <a:r>
              <a:rPr lang="en-CA" sz="800" dirty="0">
                <a:latin typeface="Courier" pitchFamily="2" charset="0"/>
              </a:rPr>
              <a:t>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                Label(n)               | TC  |S|      TTL      |</a:t>
            </a:r>
          </a:p>
          <a:p>
            <a:r>
              <a:rPr lang="en-CA" sz="800" dirty="0">
                <a:latin typeface="Courier" pitchFamily="2" charset="0"/>
              </a:rPr>
              <a:t>   +-+-+-+-+-+-+-+-+-+-+-+-+-+-+-+-+-+-+-+-+-+-+-+-+-+-+-+-+-+-+-+-+</a:t>
            </a:r>
          </a:p>
          <a:p>
            <a:r>
              <a:rPr lang="en-CA" sz="800" b="1" dirty="0">
                <a:latin typeface="Courier" pitchFamily="2" charset="0"/>
              </a:rPr>
              <a:t>   |                PSID                   | TC  |S|      TTL      | </a:t>
            </a:r>
          </a:p>
          <a:p>
            <a:r>
              <a:rPr lang="en-CA" sz="800" dirty="0">
                <a:latin typeface="Courier" pitchFamily="2" charset="0"/>
              </a:rPr>
              <a:t>   +-+-+-+-+-+-+-+-+-+-+-+-+-+-+-+-+-+-+-+-+-+-+-+-+-+-+-+-+-+-+-+-+</a:t>
            </a:r>
          </a:p>
          <a:p>
            <a:r>
              <a:rPr lang="en-CA" sz="800" dirty="0">
                <a:latin typeface="Courier" pitchFamily="2" charset="0"/>
              </a:rPr>
              <a:t>   |  </a:t>
            </a:r>
            <a:r>
              <a:rPr lang="en-CA" sz="800" b="1" dirty="0">
                <a:latin typeface="Courier" pitchFamily="2" charset="0"/>
              </a:rPr>
              <a:t>IOAM Indicator Label                 </a:t>
            </a:r>
            <a:r>
              <a:rPr lang="en-CA" sz="800" dirty="0">
                <a:latin typeface="Courier" pitchFamily="2" charset="0"/>
              </a:rPr>
              <a:t>| TC  |1|  TTL          |</a:t>
            </a:r>
          </a:p>
          <a:p>
            <a:r>
              <a:rPr lang="en-CA" sz="800" dirty="0">
                <a:latin typeface="Courier" pitchFamily="2" charset="0"/>
              </a:rPr>
              <a:t>   +-+-+-+-+-+-+-+-+-+-+-+-+-+-+-+-+-+-+-+-+-+-+-+-+-+-+-+-+-+-+-+-+&lt;-+ </a:t>
            </a:r>
          </a:p>
          <a:p>
            <a:r>
              <a:rPr lang="en-CA" sz="800" dirty="0">
                <a:latin typeface="Courier" pitchFamily="2" charset="0"/>
              </a:rPr>
              <a:t>   |0 0 0 1|Version|  Reserved     | IOAM G-</a:t>
            </a:r>
            <a:r>
              <a:rPr lang="en-CA" sz="800" dirty="0" err="1">
                <a:latin typeface="Courier" pitchFamily="2" charset="0"/>
              </a:rPr>
              <a:t>ACh</a:t>
            </a:r>
            <a:r>
              <a:rPr lang="en-CA" sz="800" dirty="0">
                <a:latin typeface="Courier" pitchFamily="2" charset="0"/>
              </a:rPr>
              <a:t>                    |  | </a:t>
            </a:r>
          </a:p>
          <a:p>
            <a:r>
              <a:rPr lang="en-CA" sz="800" dirty="0">
                <a:latin typeface="Courier" pitchFamily="2" charset="0"/>
              </a:rPr>
              <a:t>   +-+-+-+-+-+-+-+-+-+-+-+-+-+-+-+-+-+-+-+-+-+-+-+-+-+-+-+-+-+-+-+-+  | </a:t>
            </a:r>
          </a:p>
          <a:p>
            <a:r>
              <a:rPr lang="en-CA" sz="800" dirty="0">
                <a:latin typeface="Courier" pitchFamily="2" charset="0"/>
              </a:rPr>
              <a:t>   | Reserved      | Block Number  | IOAM-OPT-Type |IOAM HDR Length|  |</a:t>
            </a:r>
          </a:p>
          <a:p>
            <a:r>
              <a:rPr lang="en-CA" sz="800" dirty="0">
                <a:latin typeface="Courier" pitchFamily="2" charset="0"/>
              </a:rPr>
              <a:t>   +-+-+-+-+-+-+-+-+-+-+-+-+-+-+-+-+-+-+-+-+-+-+-+-+-+-+-+-+-+-+-+-+  I</a:t>
            </a:r>
          </a:p>
          <a:p>
            <a:r>
              <a:rPr lang="en-CA" sz="800" dirty="0">
                <a:latin typeface="Courier" pitchFamily="2" charset="0"/>
              </a:rPr>
              <a:t>   |                                                               |  O</a:t>
            </a:r>
          </a:p>
          <a:p>
            <a:r>
              <a:rPr lang="en-CA" sz="800" dirty="0">
                <a:latin typeface="Courier" pitchFamily="2" charset="0"/>
              </a:rPr>
              <a:t>   |                                                               |  A</a:t>
            </a:r>
          </a:p>
          <a:p>
            <a:r>
              <a:rPr lang="en-CA" sz="800" dirty="0">
                <a:latin typeface="Courier" pitchFamily="2" charset="0"/>
              </a:rPr>
              <a:t>   ~                 IOAM Option and Data Space                    ~  M</a:t>
            </a:r>
          </a:p>
          <a:p>
            <a:r>
              <a:rPr lang="en-CA" sz="800" dirty="0">
                <a:latin typeface="Courier" pitchFamily="2" charset="0"/>
              </a:rPr>
              <a:t>   |                                                               |  |</a:t>
            </a:r>
          </a:p>
          <a:p>
            <a:r>
              <a:rPr lang="en-CA" sz="800" dirty="0">
                <a:latin typeface="Courier" pitchFamily="2" charset="0"/>
              </a:rPr>
              <a:t>   |                                                               |  |</a:t>
            </a:r>
          </a:p>
          <a:p>
            <a:r>
              <a:rPr lang="en-CA" sz="800" dirty="0">
                <a:latin typeface="Courier" pitchFamily="2" charset="0"/>
              </a:rPr>
              <a:t>   +-+-+-+-+-+-+-+-+-+-+-+-+-+-+-+-+-+-+-+-+-+-+-+-+-+-+-+-+-+-+-+-+&lt;-+</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Payload + Padding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Figure: IOAM Encapsulation Example with SR-MPLS Header</a:t>
            </a:r>
            <a:endParaRPr lang="en-CA" sz="8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031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Next Steps</a:t>
            </a:r>
          </a:p>
        </p:txBody>
      </p:sp>
      <p:sp>
        <p:nvSpPr>
          <p:cNvPr id="3" name="Content Placeholder 2"/>
          <p:cNvSpPr>
            <a:spLocks noGrp="1"/>
          </p:cNvSpPr>
          <p:nvPr>
            <p:ph idx="1"/>
          </p:nvPr>
        </p:nvSpPr>
        <p:spPr>
          <a:xfrm>
            <a:off x="762000" y="1200150"/>
            <a:ext cx="7772400" cy="2743200"/>
          </a:xfrm>
        </p:spPr>
        <p:txBody>
          <a:bodyPr/>
          <a:lstStyle/>
          <a:p>
            <a:pPr lvl="0"/>
            <a:r>
              <a:rPr lang="en-US" sz="2400" dirty="0">
                <a:latin typeface="Calibri" charset="0"/>
                <a:ea typeface="Calibri" charset="0"/>
                <a:cs typeface="Calibri" charset="0"/>
              </a:rPr>
              <a:t>Welcome your comments and suggestions</a:t>
            </a:r>
          </a:p>
          <a:p>
            <a:r>
              <a:rPr lang="en-US" sz="2400" dirty="0"/>
              <a:t>Requesting MPLS WG adoption</a:t>
            </a:r>
          </a:p>
          <a:p>
            <a:pPr lvl="0"/>
            <a:endParaRPr lang="en-US" sz="2400" dirty="0">
              <a:latin typeface="Calibri" charset="0"/>
              <a:ea typeface="Calibri" charset="0"/>
              <a:cs typeface="Calibri" charset="0"/>
            </a:endParaRPr>
          </a:p>
        </p:txBody>
      </p:sp>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14</a:t>
            </a:fld>
            <a:endParaRPr lang="en-US" altLang="zh-CN"/>
          </a:p>
        </p:txBody>
      </p:sp>
    </p:spTree>
    <p:extLst>
      <p:ext uri="{BB962C8B-B14F-4D97-AF65-F5344CB8AC3E}">
        <p14:creationId xmlns:p14="http://schemas.microsoft.com/office/powerpoint/2010/main" val="2437508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15</a:t>
            </a:fld>
            <a:endParaRPr lang="en-US" altLang="zh-CN"/>
          </a:p>
        </p:txBody>
      </p:sp>
    </p:spTree>
    <p:extLst>
      <p:ext uri="{BB962C8B-B14F-4D97-AF65-F5344CB8AC3E}">
        <p14:creationId xmlns:p14="http://schemas.microsoft.com/office/powerpoint/2010/main" val="15840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Open Review Comments</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16</a:t>
            </a:fld>
            <a:endParaRPr lang="en-US" altLang="zh-CN"/>
          </a:p>
        </p:txBody>
      </p:sp>
    </p:spTree>
    <p:extLst>
      <p:ext uri="{BB962C8B-B14F-4D97-AF65-F5344CB8AC3E}">
        <p14:creationId xmlns:p14="http://schemas.microsoft.com/office/powerpoint/2010/main" val="1208650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457200" y="23400"/>
            <a:ext cx="8229600" cy="857250"/>
          </a:xfrm>
        </p:spPr>
        <p:txBody>
          <a:bodyPr/>
          <a:lstStyle/>
          <a:p>
            <a:pPr algn="l"/>
            <a:r>
              <a:rPr lang="en-US" sz="3200" dirty="0">
                <a:solidFill>
                  <a:srgbClr val="0070C0"/>
                </a:solidFill>
                <a:latin typeface="Calibri Light" panose="020F0302020204030204" pitchFamily="34" charset="0"/>
                <a:cs typeface="Calibri Light" panose="020F0302020204030204" pitchFamily="34" charset="0"/>
              </a:rPr>
              <a:t>1. Label Stack Size Imposed by Ingress</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457200" y="883090"/>
            <a:ext cx="8229600" cy="3671814"/>
          </a:xfrm>
        </p:spPr>
        <p:txBody>
          <a:bodyPr/>
          <a:lstStyle/>
          <a:p>
            <a:pPr>
              <a:spcBef>
                <a:spcPts val="600"/>
              </a:spcBef>
            </a:pPr>
            <a:r>
              <a:rPr lang="en-US" sz="1200" dirty="0">
                <a:latin typeface="Calibri" panose="020F0502020204030204" pitchFamily="34" charset="0"/>
                <a:cs typeface="Calibri" panose="020F0502020204030204" pitchFamily="34" charset="0"/>
              </a:rPr>
              <a:t>Applicable to E2E and </a:t>
            </a:r>
            <a:r>
              <a:rPr lang="en-US" sz="1200" dirty="0" err="1">
                <a:latin typeface="Calibri" panose="020F0502020204030204" pitchFamily="34" charset="0"/>
                <a:cs typeface="Calibri" panose="020F0502020204030204" pitchFamily="34" charset="0"/>
              </a:rPr>
              <a:t>HbH</a:t>
            </a:r>
            <a:r>
              <a:rPr lang="en-US" sz="1200" dirty="0">
                <a:latin typeface="Calibri" panose="020F0502020204030204" pitchFamily="34" charset="0"/>
                <a:cs typeface="Calibri" panose="020F0502020204030204" pitchFamily="34" charset="0"/>
              </a:rPr>
              <a:t> cases</a:t>
            </a:r>
          </a:p>
          <a:p>
            <a:pPr>
              <a:spcBef>
                <a:spcPts val="600"/>
              </a:spcBef>
            </a:pPr>
            <a:r>
              <a:rPr lang="en-US" sz="1200" dirty="0">
                <a:latin typeface="Calibri" panose="020F0502020204030204" pitchFamily="34" charset="0"/>
                <a:cs typeface="Calibri" panose="020F0502020204030204" pitchFamily="34" charset="0"/>
              </a:rPr>
              <a:t>Available label stack size reduced for the LSP</a:t>
            </a:r>
          </a:p>
          <a:p>
            <a:pPr lvl="1">
              <a:spcBef>
                <a:spcPts val="600"/>
              </a:spcBef>
            </a:pPr>
            <a:r>
              <a:rPr lang="en-US" sz="1200" dirty="0" err="1">
                <a:latin typeface="Calibri" panose="020F0502020204030204" pitchFamily="34" charset="0"/>
                <a:cs typeface="Calibri" panose="020F0502020204030204" pitchFamily="34" charset="0"/>
              </a:rPr>
              <a:t>HbH</a:t>
            </a:r>
            <a:r>
              <a:rPr lang="en-US" sz="1200" dirty="0">
                <a:latin typeface="Calibri" panose="020F0502020204030204" pitchFamily="34" charset="0"/>
                <a:cs typeface="Calibri" panose="020F0502020204030204" pitchFamily="34" charset="0"/>
              </a:rPr>
              <a:t> IOAM Indicator (Also, Extension Label 15 when using </a:t>
            </a:r>
            <a:r>
              <a:rPr lang="en-US" sz="1200" dirty="0" err="1">
                <a:latin typeface="Calibri" panose="020F0502020204030204" pitchFamily="34" charset="0"/>
                <a:cs typeface="Calibri" panose="020F0502020204030204" pitchFamily="34" charset="0"/>
              </a:rPr>
              <a:t>eSPL</a:t>
            </a:r>
            <a:r>
              <a:rPr lang="en-US" sz="1200" dirty="0">
                <a:latin typeface="Calibri" panose="020F0502020204030204" pitchFamily="34" charset="0"/>
                <a:cs typeface="Calibri" panose="020F0502020204030204" pitchFamily="34" charset="0"/>
              </a:rPr>
              <a:t>)</a:t>
            </a:r>
          </a:p>
          <a:p>
            <a:pPr>
              <a:spcBef>
                <a:spcPts val="600"/>
              </a:spcBef>
            </a:pPr>
            <a:r>
              <a:rPr lang="en-US" sz="1200" dirty="0">
                <a:latin typeface="Calibri" panose="020F0502020204030204" pitchFamily="34" charset="0"/>
                <a:cs typeface="Calibri" panose="020F0502020204030204" pitchFamily="34" charset="0"/>
              </a:rPr>
              <a:t>May need to add entropy label due to ECMP impact, further reducing available label stack size for the LSP</a:t>
            </a:r>
          </a:p>
          <a:p>
            <a:pPr lvl="1">
              <a:spcBef>
                <a:spcPts val="600"/>
              </a:spcBef>
            </a:pPr>
            <a:r>
              <a:rPr lang="en-US" sz="1200" dirty="0">
                <a:latin typeface="Calibri" panose="020F0502020204030204" pitchFamily="34" charset="0"/>
                <a:cs typeface="Calibri" panose="020F0502020204030204" pitchFamily="34" charset="0"/>
              </a:rPr>
              <a:t>ELI </a:t>
            </a:r>
          </a:p>
          <a:p>
            <a:pPr lvl="1">
              <a:spcBef>
                <a:spcPts val="600"/>
              </a:spcBef>
            </a:pPr>
            <a:r>
              <a:rPr lang="en-US" sz="1200" dirty="0">
                <a:latin typeface="Calibri" panose="020F0502020204030204" pitchFamily="34" charset="0"/>
                <a:cs typeface="Calibri" panose="020F0502020204030204" pitchFamily="34" charset="0"/>
              </a:rPr>
              <a:t>Entropy Label</a:t>
            </a:r>
          </a:p>
          <a:p>
            <a:pPr>
              <a:spcBef>
                <a:spcPts val="600"/>
              </a:spcBef>
            </a:pPr>
            <a:endParaRPr lang="en-US" sz="1200" dirty="0">
              <a:latin typeface="Calibri" panose="020F0502020204030204" pitchFamily="34" charset="0"/>
              <a:cs typeface="Calibri" panose="020F0502020204030204" pitchFamily="34" charset="0"/>
            </a:endParaRPr>
          </a:p>
          <a:p>
            <a:pPr marL="0" indent="0">
              <a:spcBef>
                <a:spcPts val="600"/>
              </a:spcBef>
              <a:buNone/>
            </a:pPr>
            <a:r>
              <a:rPr lang="en-US" sz="1200" dirty="0">
                <a:latin typeface="Calibri" panose="020F0502020204030204" pitchFamily="34" charset="0"/>
                <a:cs typeface="Calibri" panose="020F0502020204030204" pitchFamily="34" charset="0"/>
              </a:rPr>
              <a:t>Reply:</a:t>
            </a:r>
          </a:p>
          <a:p>
            <a:pPr>
              <a:spcBef>
                <a:spcPts val="600"/>
              </a:spcBef>
            </a:pPr>
            <a:r>
              <a:rPr lang="en-US" sz="1200" dirty="0">
                <a:latin typeface="Calibri" panose="020F0502020204030204" pitchFamily="34" charset="0"/>
                <a:cs typeface="Calibri" panose="020F0502020204030204" pitchFamily="34" charset="0"/>
              </a:rPr>
              <a:t>This is true for all mechanisms using </a:t>
            </a:r>
            <a:r>
              <a:rPr lang="en-US" sz="1200" dirty="0" err="1">
                <a:latin typeface="Calibri" panose="020F0502020204030204" pitchFamily="34" charset="0"/>
                <a:cs typeface="Calibri" panose="020F0502020204030204" pitchFamily="34" charset="0"/>
              </a:rPr>
              <a:t>eSPL</a:t>
            </a:r>
            <a:r>
              <a:rPr lang="en-US" sz="1200" dirty="0">
                <a:latin typeface="Calibri" panose="020F0502020204030204" pitchFamily="34" charset="0"/>
                <a:cs typeface="Calibri" panose="020F0502020204030204" pitchFamily="34" charset="0"/>
              </a:rPr>
              <a:t>.</a:t>
            </a:r>
          </a:p>
          <a:p>
            <a:pPr lvl="1">
              <a:spcBef>
                <a:spcPts val="600"/>
              </a:spcBef>
              <a:buFont typeface="Arial" panose="020B0604020202020204" pitchFamily="34" charset="0"/>
              <a:buChar char="•"/>
            </a:pPr>
            <a:r>
              <a:rPr lang="en-CA" sz="1200" dirty="0">
                <a:latin typeface="Calibri" panose="020F0502020204030204" pitchFamily="34" charset="0"/>
                <a:cs typeface="Calibri" panose="020F0502020204030204" pitchFamily="34" charset="0"/>
              </a:rPr>
              <a:t>SFC: https://</a:t>
            </a:r>
            <a:r>
              <a:rPr lang="en-CA" sz="1200" dirty="0" err="1">
                <a:latin typeface="Calibri" panose="020F0502020204030204" pitchFamily="34" charset="0"/>
                <a:cs typeface="Calibri" panose="020F0502020204030204" pitchFamily="34" charset="0"/>
              </a:rPr>
              <a:t>tools.ietf.org</a:t>
            </a:r>
            <a:r>
              <a:rPr lang="en-CA" sz="1200" dirty="0">
                <a:latin typeface="Calibri" panose="020F0502020204030204" pitchFamily="34" charset="0"/>
                <a:cs typeface="Calibri" panose="020F0502020204030204" pitchFamily="34" charset="0"/>
              </a:rPr>
              <a:t>/html/rfc8595 </a:t>
            </a:r>
          </a:p>
          <a:p>
            <a:pPr lvl="1">
              <a:spcBef>
                <a:spcPts val="600"/>
              </a:spcBef>
              <a:buFont typeface="Arial" panose="020B0604020202020204" pitchFamily="34" charset="0"/>
              <a:buChar char="•"/>
            </a:pPr>
            <a:r>
              <a:rPr lang="en-CA" sz="1200" dirty="0">
                <a:latin typeface="Calibri" panose="020F0502020204030204" pitchFamily="34" charset="0"/>
                <a:cs typeface="Calibri" panose="020F0502020204030204" pitchFamily="34" charset="0"/>
              </a:rPr>
              <a:t>E2E: draft-</a:t>
            </a:r>
            <a:r>
              <a:rPr lang="en-CA" sz="1200" dirty="0" err="1">
                <a:latin typeface="Calibri" panose="020F0502020204030204" pitchFamily="34" charset="0"/>
                <a:cs typeface="Calibri" panose="020F0502020204030204" pitchFamily="34" charset="0"/>
              </a:rPr>
              <a:t>cheng</a:t>
            </a:r>
            <a:r>
              <a:rPr lang="en-CA" sz="1200" dirty="0">
                <a:latin typeface="Calibri" panose="020F0502020204030204" pitchFamily="34" charset="0"/>
                <a:cs typeface="Calibri" panose="020F0502020204030204" pitchFamily="34" charset="0"/>
              </a:rPr>
              <a:t>-</a:t>
            </a:r>
            <a:r>
              <a:rPr lang="en-CA" sz="1200" dirty="0" err="1">
                <a:latin typeface="Calibri" panose="020F0502020204030204" pitchFamily="34" charset="0"/>
                <a:cs typeface="Calibri" panose="020F0502020204030204" pitchFamily="34" charset="0"/>
              </a:rPr>
              <a:t>mpls</a:t>
            </a:r>
            <a:r>
              <a:rPr lang="en-CA" sz="1200" dirty="0">
                <a:latin typeface="Calibri" panose="020F0502020204030204" pitchFamily="34" charset="0"/>
                <a:cs typeface="Calibri" panose="020F0502020204030204" pitchFamily="34" charset="0"/>
              </a:rPr>
              <a:t>-</a:t>
            </a:r>
            <a:r>
              <a:rPr lang="en-CA" sz="1200" dirty="0" err="1">
                <a:latin typeface="Calibri" panose="020F0502020204030204" pitchFamily="34" charset="0"/>
                <a:cs typeface="Calibri" panose="020F0502020204030204" pitchFamily="34" charset="0"/>
              </a:rPr>
              <a:t>inband</a:t>
            </a:r>
            <a:r>
              <a:rPr lang="en-CA" sz="1200" dirty="0">
                <a:latin typeface="Calibri" panose="020F0502020204030204" pitchFamily="34" charset="0"/>
                <a:cs typeface="Calibri" panose="020F0502020204030204" pitchFamily="34" charset="0"/>
              </a:rPr>
              <a:t>-pm-encapsulation</a:t>
            </a:r>
          </a:p>
          <a:p>
            <a:pPr>
              <a:spcBef>
                <a:spcPts val="600"/>
              </a:spcBef>
              <a:buFont typeface="Arial" panose="020B0604020202020204" pitchFamily="34" charset="0"/>
              <a:buChar char="•"/>
            </a:pPr>
            <a:r>
              <a:rPr lang="en-CA" sz="1200" dirty="0">
                <a:latin typeface="Calibri" panose="020F0502020204030204" pitchFamily="34" charset="0"/>
                <a:cs typeface="Calibri" panose="020F0502020204030204" pitchFamily="34" charset="0"/>
              </a:rPr>
              <a:t>E2E: One less label when decapsulating node signals it</a:t>
            </a:r>
          </a:p>
          <a:p>
            <a:pPr>
              <a:spcBef>
                <a:spcPts val="600"/>
              </a:spcBef>
              <a:buFont typeface="Arial" panose="020B0604020202020204" pitchFamily="34" charset="0"/>
              <a:buChar char="•"/>
            </a:pPr>
            <a:r>
              <a:rPr lang="en-CA" sz="1200" dirty="0" err="1">
                <a:latin typeface="Calibri" panose="020F0502020204030204" pitchFamily="34" charset="0"/>
                <a:cs typeface="Calibri" panose="020F0502020204030204" pitchFamily="34" charset="0"/>
              </a:rPr>
              <a:t>HbH</a:t>
            </a:r>
            <a:r>
              <a:rPr lang="en-CA" sz="1200" dirty="0">
                <a:latin typeface="Calibri" panose="020F0502020204030204" pitchFamily="34" charset="0"/>
                <a:cs typeface="Calibri" panose="020F0502020204030204" pitchFamily="34" charset="0"/>
              </a:rPr>
              <a:t>: Use IOAM Enabled Label (like SFL)</a:t>
            </a:r>
          </a:p>
          <a:p>
            <a:pPr marL="0" indent="0">
              <a:spcBef>
                <a:spcPts val="600"/>
              </a:spcBef>
              <a:buNone/>
            </a:pPr>
            <a:endParaRPr lang="en-US" sz="12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6047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17</a:t>
            </a:fld>
            <a:endParaRPr lang="en-US" altLang="zh-CN"/>
          </a:p>
        </p:txBody>
      </p:sp>
    </p:spTree>
    <p:extLst>
      <p:ext uri="{BB962C8B-B14F-4D97-AF65-F5344CB8AC3E}">
        <p14:creationId xmlns:p14="http://schemas.microsoft.com/office/powerpoint/2010/main" val="1151529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500406" y="0"/>
            <a:ext cx="7772400" cy="857250"/>
          </a:xfrm>
        </p:spPr>
        <p:txBody>
          <a:bodyPr/>
          <a:lstStyle/>
          <a:p>
            <a:pPr algn="l"/>
            <a:r>
              <a:rPr lang="en-US" sz="3200" dirty="0">
                <a:solidFill>
                  <a:srgbClr val="0070C0"/>
                </a:solidFill>
                <a:latin typeface="Calibri Light" panose="020F0302020204030204" pitchFamily="34" charset="0"/>
                <a:cs typeface="Calibri Light" panose="020F0302020204030204" pitchFamily="34" charset="0"/>
              </a:rPr>
              <a:t>2. Transit Nodes Scanning Label Stack</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473697" y="884932"/>
            <a:ext cx="8229600" cy="3373636"/>
          </a:xfrm>
        </p:spPr>
        <p:txBody>
          <a:bodyPr/>
          <a:lstStyle/>
          <a:p>
            <a:pPr>
              <a:spcBef>
                <a:spcPts val="600"/>
              </a:spcBef>
            </a:pPr>
            <a:r>
              <a:rPr lang="en-US" sz="1400" dirty="0">
                <a:latin typeface="Calibri" panose="020F0502020204030204" pitchFamily="34" charset="0"/>
                <a:cs typeface="Calibri" panose="020F0502020204030204" pitchFamily="34" charset="0"/>
              </a:rPr>
              <a:t>Applicable to </a:t>
            </a:r>
            <a:r>
              <a:rPr lang="en-US" sz="1400" dirty="0" err="1">
                <a:latin typeface="Calibri" panose="020F0502020204030204" pitchFamily="34" charset="0"/>
                <a:cs typeface="Calibri" panose="020F0502020204030204" pitchFamily="34" charset="0"/>
              </a:rPr>
              <a:t>HbH</a:t>
            </a:r>
            <a:r>
              <a:rPr lang="en-US" sz="1400" dirty="0">
                <a:latin typeface="Calibri" panose="020F0502020204030204" pitchFamily="34" charset="0"/>
                <a:cs typeface="Calibri" panose="020F0502020204030204" pitchFamily="34" charset="0"/>
              </a:rPr>
              <a:t> case</a:t>
            </a:r>
          </a:p>
          <a:p>
            <a:pPr>
              <a:spcBef>
                <a:spcPts val="600"/>
              </a:spcBef>
            </a:pPr>
            <a:r>
              <a:rPr lang="en-US" sz="1400" dirty="0">
                <a:latin typeface="Calibri" panose="020F0502020204030204" pitchFamily="34" charset="0"/>
                <a:cs typeface="Calibri" panose="020F0502020204030204" pitchFamily="34" charset="0"/>
              </a:rPr>
              <a:t>Transit nodes need to scan deeper into the MPLS header to find IOAM Indicator Label only when </a:t>
            </a:r>
            <a:r>
              <a:rPr lang="en-US" sz="1400" dirty="0" err="1">
                <a:latin typeface="Calibri" panose="020F0502020204030204" pitchFamily="34" charset="0"/>
                <a:cs typeface="Calibri" panose="020F0502020204030204" pitchFamily="34" charset="0"/>
              </a:rPr>
              <a:t>HbH</a:t>
            </a:r>
            <a:r>
              <a:rPr lang="en-US" sz="1400" dirty="0">
                <a:latin typeface="Calibri" panose="020F0502020204030204" pitchFamily="34" charset="0"/>
                <a:cs typeface="Calibri" panose="020F0502020204030204" pitchFamily="34" charset="0"/>
              </a:rPr>
              <a:t> IOAM is enabled</a:t>
            </a:r>
          </a:p>
          <a:p>
            <a:pPr>
              <a:spcBef>
                <a:spcPts val="600"/>
              </a:spcBef>
            </a:pPr>
            <a:endParaRPr lang="en-US" sz="1400" dirty="0">
              <a:latin typeface="Calibri" panose="020F0502020204030204" pitchFamily="34" charset="0"/>
              <a:cs typeface="Calibri" panose="020F0502020204030204" pitchFamily="34" charset="0"/>
            </a:endParaRPr>
          </a:p>
          <a:p>
            <a:pPr>
              <a:spcBef>
                <a:spcPts val="600"/>
              </a:spcBef>
            </a:pPr>
            <a:endParaRPr lang="en-US" sz="1400" dirty="0">
              <a:latin typeface="Calibri" panose="020F0502020204030204" pitchFamily="34" charset="0"/>
              <a:cs typeface="Calibri" panose="020F0502020204030204" pitchFamily="34" charset="0"/>
            </a:endParaRPr>
          </a:p>
          <a:p>
            <a:pPr marL="0" indent="0">
              <a:spcBef>
                <a:spcPts val="600"/>
              </a:spcBef>
              <a:buNone/>
            </a:pPr>
            <a:r>
              <a:rPr lang="en-US" sz="1400" dirty="0">
                <a:latin typeface="Calibri" panose="020F0502020204030204" pitchFamily="34" charset="0"/>
                <a:cs typeface="Calibri" panose="020F0502020204030204" pitchFamily="34" charset="0"/>
              </a:rPr>
              <a:t>Reply:</a:t>
            </a:r>
          </a:p>
          <a:p>
            <a:pPr>
              <a:spcBef>
                <a:spcPts val="600"/>
              </a:spcBef>
              <a:buFont typeface="Wingdings" pitchFamily="2" charset="2"/>
              <a:buChar char="ü"/>
            </a:pPr>
            <a:r>
              <a:rPr lang="en-US" sz="1400" dirty="0">
                <a:latin typeface="Calibri" panose="020F0502020204030204" pitchFamily="34" charset="0"/>
                <a:cs typeface="Calibri" panose="020F0502020204030204" pitchFamily="34" charset="0"/>
              </a:rPr>
              <a:t>This is also true for ELI and EL today.</a:t>
            </a:r>
            <a:endParaRPr lang="en-CA" sz="1400" dirty="0">
              <a:latin typeface="Calibri" panose="020F0502020204030204" pitchFamily="34" charset="0"/>
              <a:cs typeface="Calibri" panose="020F0502020204030204" pitchFamily="34" charset="0"/>
            </a:endParaRPr>
          </a:p>
          <a:p>
            <a:pPr>
              <a:spcBef>
                <a:spcPts val="600"/>
              </a:spcBef>
              <a:buFont typeface="Wingdings" pitchFamily="2" charset="2"/>
              <a:buChar char="ü"/>
            </a:pPr>
            <a:r>
              <a:rPr lang="en-CA" sz="1400" dirty="0">
                <a:latin typeface="Calibri" panose="020F0502020204030204" pitchFamily="34" charset="0"/>
                <a:cs typeface="Calibri" panose="020F0502020204030204" pitchFamily="34" charset="0"/>
              </a:rPr>
              <a:t>With any indicator scheme, the node will have to look past EOS into the packet to find the IOAM data that needs to be processed.</a:t>
            </a:r>
          </a:p>
          <a:p>
            <a:pPr>
              <a:spcBef>
                <a:spcPts val="600"/>
              </a:spcBef>
              <a:buFont typeface="Wingdings" pitchFamily="2" charset="2"/>
              <a:buChar char="ü"/>
            </a:pPr>
            <a:r>
              <a:rPr lang="en-CA" sz="1400" dirty="0">
                <a:latin typeface="Calibri" panose="020F0502020204030204" pitchFamily="34" charset="0"/>
                <a:cs typeface="Calibri" panose="020F0502020204030204" pitchFamily="34" charset="0"/>
              </a:rPr>
              <a:t>Use IOAM enabled label (like SFL) that avoids scanning label stack.</a:t>
            </a:r>
          </a:p>
          <a:p>
            <a:pPr>
              <a:spcBef>
                <a:spcPts val="600"/>
              </a:spcBef>
              <a:buFont typeface="Wingdings" pitchFamily="2" charset="2"/>
              <a:buChar char="ü"/>
            </a:pPr>
            <a:endParaRPr lang="en-CA" sz="1400" dirty="0">
              <a:latin typeface="Calibri" panose="020F0502020204030204" pitchFamily="34" charset="0"/>
              <a:cs typeface="Calibri" panose="020F0502020204030204" pitchFamily="34" charset="0"/>
            </a:endParaRPr>
          </a:p>
          <a:p>
            <a:pPr>
              <a:spcBef>
                <a:spcPts val="600"/>
              </a:spcBef>
            </a:pPr>
            <a:endParaRPr lang="en-US" sz="14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6047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18</a:t>
            </a:fld>
            <a:endParaRPr lang="en-US" altLang="zh-CN"/>
          </a:p>
        </p:txBody>
      </p:sp>
    </p:spTree>
    <p:extLst>
      <p:ext uri="{BB962C8B-B14F-4D97-AF65-F5344CB8AC3E}">
        <p14:creationId xmlns:p14="http://schemas.microsoft.com/office/powerpoint/2010/main" val="4096689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457200" y="0"/>
            <a:ext cx="8229600" cy="857250"/>
          </a:xfrm>
        </p:spPr>
        <p:txBody>
          <a:bodyPr/>
          <a:lstStyle/>
          <a:p>
            <a:pPr algn="l"/>
            <a:r>
              <a:rPr lang="en-US" sz="3200" dirty="0">
                <a:solidFill>
                  <a:srgbClr val="0070C0"/>
                </a:solidFill>
                <a:latin typeface="Calibri Light" panose="020F0302020204030204" pitchFamily="34" charset="0"/>
                <a:cs typeface="Calibri Light" panose="020F0302020204030204" pitchFamily="34" charset="0"/>
              </a:rPr>
              <a:t>3. Different FEC (like SFL) for IOAM Data Packets</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457200" y="971550"/>
            <a:ext cx="8229600" cy="3373636"/>
          </a:xfrm>
        </p:spPr>
        <p:txBody>
          <a:bodyPr/>
          <a:lstStyle/>
          <a:p>
            <a:pPr>
              <a:spcBef>
                <a:spcPts val="600"/>
              </a:spcBef>
            </a:pPr>
            <a:r>
              <a:rPr lang="en-CA" sz="1400" dirty="0">
                <a:solidFill>
                  <a:srgbClr val="000000"/>
                </a:solidFill>
                <a:latin typeface="Calibri" panose="020F0502020204030204" pitchFamily="34" charset="0"/>
                <a:cs typeface="Calibri" panose="020F0502020204030204" pitchFamily="34" charset="0"/>
              </a:rPr>
              <a:t>Applicable to </a:t>
            </a:r>
            <a:r>
              <a:rPr lang="en-CA" sz="1400" dirty="0" err="1">
                <a:solidFill>
                  <a:srgbClr val="000000"/>
                </a:solidFill>
                <a:latin typeface="Calibri" panose="020F0502020204030204" pitchFamily="34" charset="0"/>
                <a:cs typeface="Calibri" panose="020F0502020204030204" pitchFamily="34" charset="0"/>
              </a:rPr>
              <a:t>HbH</a:t>
            </a:r>
            <a:r>
              <a:rPr lang="en-CA" sz="1400" dirty="0">
                <a:solidFill>
                  <a:srgbClr val="000000"/>
                </a:solidFill>
                <a:latin typeface="Calibri" panose="020F0502020204030204" pitchFamily="34" charset="0"/>
                <a:cs typeface="Calibri" panose="020F0502020204030204" pitchFamily="34" charset="0"/>
              </a:rPr>
              <a:t> case</a:t>
            </a:r>
          </a:p>
          <a:p>
            <a:pPr>
              <a:spcBef>
                <a:spcPts val="600"/>
              </a:spcBef>
            </a:pPr>
            <a:r>
              <a:rPr lang="en-CA" sz="1400" dirty="0">
                <a:solidFill>
                  <a:srgbClr val="000000"/>
                </a:solidFill>
                <a:latin typeface="Calibri" panose="020F0502020204030204" pitchFamily="34" charset="0"/>
                <a:cs typeface="Calibri" panose="020F0502020204030204" pitchFamily="34" charset="0"/>
              </a:rPr>
              <a:t>With a special FEC for IOAM packets and a "normal” FEC for data packets that don't carry IOAM info, a node might drop the normal traffic while the IOAM traffic flows</a:t>
            </a:r>
          </a:p>
          <a:p>
            <a:pPr>
              <a:spcBef>
                <a:spcPts val="600"/>
              </a:spcBef>
            </a:pPr>
            <a:r>
              <a:rPr lang="en-CA" sz="1400" dirty="0">
                <a:solidFill>
                  <a:srgbClr val="000000"/>
                </a:solidFill>
                <a:latin typeface="Calibri" panose="020F0502020204030204" pitchFamily="34" charset="0"/>
                <a:cs typeface="Calibri" panose="020F0502020204030204" pitchFamily="34" charset="0"/>
              </a:rPr>
              <a:t>Use IOAM Enabled label (like SFL) for IOAM packets</a:t>
            </a:r>
          </a:p>
          <a:p>
            <a:pPr>
              <a:spcBef>
                <a:spcPts val="600"/>
              </a:spcBef>
            </a:pPr>
            <a:endParaRPr lang="en-CA" sz="1400" dirty="0">
              <a:solidFill>
                <a:srgbClr val="000000"/>
              </a:solidFill>
              <a:latin typeface="Calibri" panose="020F0502020204030204" pitchFamily="34" charset="0"/>
              <a:cs typeface="Calibri" panose="020F0502020204030204" pitchFamily="34" charset="0"/>
            </a:endParaRPr>
          </a:p>
          <a:p>
            <a:pPr marL="0" indent="0">
              <a:spcBef>
                <a:spcPts val="600"/>
              </a:spcBef>
              <a:buNone/>
            </a:pPr>
            <a:r>
              <a:rPr lang="en-CA" sz="1400" dirty="0">
                <a:solidFill>
                  <a:srgbClr val="000000"/>
                </a:solidFill>
                <a:latin typeface="Calibri" panose="020F0502020204030204" pitchFamily="34" charset="0"/>
                <a:cs typeface="Calibri" panose="020F0502020204030204" pitchFamily="34" charset="0"/>
              </a:rPr>
              <a:t>Reply:</a:t>
            </a:r>
          </a:p>
          <a:p>
            <a:pPr>
              <a:spcBef>
                <a:spcPts val="600"/>
              </a:spcBef>
              <a:buFont typeface="Wingdings" pitchFamily="2" charset="2"/>
              <a:buChar char="ü"/>
            </a:pPr>
            <a:r>
              <a:rPr lang="en-CA" sz="1400" dirty="0">
                <a:solidFill>
                  <a:srgbClr val="000000"/>
                </a:solidFill>
                <a:latin typeface="Calibri" panose="020F0502020204030204" pitchFamily="34" charset="0"/>
                <a:cs typeface="Calibri" panose="020F0502020204030204" pitchFamily="34" charset="0"/>
              </a:rPr>
              <a:t>This is indeed an issue with using SFL kind of approach. OAM reports the metrics of the LSP on which the normal traffic is not flowing. The forwarding normal packets are not using the LSP used by the OAM, as there are two synonymous LSPs.</a:t>
            </a:r>
            <a:endParaRPr lang="en-US" sz="1400" dirty="0">
              <a:latin typeface="Calibri" panose="020F0502020204030204" pitchFamily="34" charset="0"/>
              <a:cs typeface="Calibri" panose="020F0502020204030204" pitchFamily="34" charset="0"/>
            </a:endParaRPr>
          </a:p>
          <a:p>
            <a:pPr lvl="1">
              <a:spcBef>
                <a:spcPts val="600"/>
              </a:spcBef>
            </a:pPr>
            <a:endParaRPr lang="en-US" sz="1400" dirty="0">
              <a:latin typeface="Calibri" panose="020F0502020204030204" pitchFamily="34" charset="0"/>
              <a:cs typeface="Calibri" panose="020F0502020204030204" pitchFamily="34" charset="0"/>
            </a:endParaRPr>
          </a:p>
          <a:p>
            <a:pPr>
              <a:spcBef>
                <a:spcPts val="600"/>
              </a:spcBef>
            </a:pPr>
            <a:endParaRPr lang="en-US" sz="14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6047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19</a:t>
            </a:fld>
            <a:endParaRPr lang="en-US" altLang="zh-CN"/>
          </a:p>
        </p:txBody>
      </p:sp>
    </p:spTree>
    <p:extLst>
      <p:ext uri="{BB962C8B-B14F-4D97-AF65-F5344CB8AC3E}">
        <p14:creationId xmlns:p14="http://schemas.microsoft.com/office/powerpoint/2010/main" val="2453454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Agenda</a:t>
            </a:r>
          </a:p>
        </p:txBody>
      </p:sp>
      <p:sp>
        <p:nvSpPr>
          <p:cNvPr id="3" name="Content Placeholder 2"/>
          <p:cNvSpPr>
            <a:spLocks noGrp="1"/>
          </p:cNvSpPr>
          <p:nvPr>
            <p:ph idx="1"/>
          </p:nvPr>
        </p:nvSpPr>
        <p:spPr>
          <a:xfrm>
            <a:off x="685799" y="1009650"/>
            <a:ext cx="7772401" cy="3124200"/>
          </a:xfrm>
        </p:spPr>
        <p:txBody>
          <a:bodyPr/>
          <a:lstStyle/>
          <a:p>
            <a:r>
              <a:rPr lang="en-US" sz="2400" dirty="0"/>
              <a:t>Requirements and Scope</a:t>
            </a:r>
          </a:p>
          <a:p>
            <a:r>
              <a:rPr lang="en-US" sz="2400" dirty="0"/>
              <a:t>Summary</a:t>
            </a:r>
          </a:p>
          <a:p>
            <a:r>
              <a:rPr lang="en-US" sz="2400" dirty="0"/>
              <a:t>Next Steps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a:t>
            </a:fld>
            <a:endParaRPr lang="en-US" altLang="zh-CN"/>
          </a:p>
        </p:txBody>
      </p:sp>
    </p:spTree>
    <p:extLst>
      <p:ext uri="{BB962C8B-B14F-4D97-AF65-F5344CB8AC3E}">
        <p14:creationId xmlns:p14="http://schemas.microsoft.com/office/powerpoint/2010/main" val="1157046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304800" y="123407"/>
            <a:ext cx="8763000" cy="599270"/>
          </a:xfrm>
        </p:spPr>
        <p:txBody>
          <a:bodyPr/>
          <a:lstStyle/>
          <a:p>
            <a:pPr algn="l"/>
            <a:r>
              <a:rPr lang="en-CA" sz="2600" dirty="0">
                <a:solidFill>
                  <a:srgbClr val="0070C0"/>
                </a:solidFill>
                <a:latin typeface="Calibri Light" panose="020F0302020204030204" pitchFamily="34" charset="0"/>
                <a:cs typeface="Calibri Light" panose="020F0302020204030204" pitchFamily="34" charset="0"/>
              </a:rPr>
              <a:t>3. Example </a:t>
            </a:r>
            <a:r>
              <a:rPr lang="en-CA" sz="2600" dirty="0" err="1">
                <a:solidFill>
                  <a:srgbClr val="0070C0"/>
                </a:solidFill>
                <a:latin typeface="Calibri Light" panose="020F0302020204030204" pitchFamily="34" charset="0"/>
                <a:cs typeface="Calibri Light" panose="020F0302020204030204" pitchFamily="34" charset="0"/>
              </a:rPr>
              <a:t>HbH</a:t>
            </a:r>
            <a:r>
              <a:rPr lang="en-CA" sz="2600" dirty="0">
                <a:solidFill>
                  <a:srgbClr val="0070C0"/>
                </a:solidFill>
                <a:latin typeface="Calibri Light" panose="020F0302020204030204" pitchFamily="34" charset="0"/>
                <a:cs typeface="Calibri Light" panose="020F0302020204030204" pitchFamily="34" charset="0"/>
              </a:rPr>
              <a:t> IOAM Encapsulation Using IOAM Enabled Label</a:t>
            </a:r>
            <a:endParaRPr lang="en-US" sz="26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20</a:t>
            </a:fld>
            <a:endParaRPr lang="en-US" altLang="zh-CN" dirty="0"/>
          </a:p>
        </p:txBody>
      </p:sp>
      <p:sp>
        <p:nvSpPr>
          <p:cNvPr id="6" name="Rectangle 5">
            <a:extLst>
              <a:ext uri="{FF2B5EF4-FFF2-40B4-BE49-F238E27FC236}">
                <a16:creationId xmlns:a16="http://schemas.microsoft.com/office/drawing/2014/main" id="{1EED4007-3A19-0E4E-8496-6CECEEA363EB}"/>
              </a:ext>
            </a:extLst>
          </p:cNvPr>
          <p:cNvSpPr/>
          <p:nvPr/>
        </p:nvSpPr>
        <p:spPr>
          <a:xfrm>
            <a:off x="1905000" y="897328"/>
            <a:ext cx="5127092" cy="3693319"/>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Synonymous IOAM-Enabled-Label(1)     | TC  |S|  TTL          |</a:t>
            </a:r>
          </a:p>
          <a:p>
            <a:r>
              <a:rPr lang="en-CA" sz="900" dirty="0">
                <a:latin typeface="Courier" pitchFamily="2" charset="0"/>
              </a:rPr>
              <a:t>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  Synonymous IOAM-Enabled-Label(n)     | TC  |S|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Figure: IOAM Encapsulation Example with SR-MPLS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863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1905000" y="0"/>
            <a:ext cx="4385821" cy="857250"/>
          </a:xfrm>
        </p:spPr>
        <p:txBody>
          <a:bodyPr/>
          <a:lstStyle/>
          <a:p>
            <a:pPr algn="l"/>
            <a:r>
              <a:rPr lang="en-US" sz="3200" dirty="0">
                <a:solidFill>
                  <a:srgbClr val="0070C0"/>
                </a:solidFill>
                <a:latin typeface="Calibri Light" panose="020F0302020204030204" pitchFamily="34" charset="0"/>
                <a:cs typeface="Calibri Light" panose="020F0302020204030204" pitchFamily="34" charset="0"/>
              </a:rPr>
              <a:t>4. IOAM Data After EOS</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457200" y="971550"/>
            <a:ext cx="8229600" cy="3124200"/>
          </a:xfrm>
        </p:spPr>
        <p:txBody>
          <a:bodyPr/>
          <a:lstStyle/>
          <a:p>
            <a:pPr>
              <a:spcBef>
                <a:spcPts val="600"/>
              </a:spcBef>
            </a:pPr>
            <a:r>
              <a:rPr lang="en-CA" sz="1400" dirty="0">
                <a:latin typeface="Calibri" panose="020F0502020204030204" pitchFamily="34" charset="0"/>
                <a:cs typeface="Calibri" panose="020F0502020204030204" pitchFamily="34" charset="0"/>
              </a:rPr>
              <a:t>Applicable to E2E and </a:t>
            </a:r>
            <a:r>
              <a:rPr lang="en-CA" sz="1400" dirty="0" err="1">
                <a:latin typeface="Calibri" panose="020F0502020204030204" pitchFamily="34" charset="0"/>
                <a:cs typeface="Calibri" panose="020F0502020204030204" pitchFamily="34" charset="0"/>
              </a:rPr>
              <a:t>HbH</a:t>
            </a:r>
            <a:r>
              <a:rPr lang="en-CA" sz="1400" dirty="0">
                <a:latin typeface="Calibri" panose="020F0502020204030204" pitchFamily="34" charset="0"/>
                <a:cs typeface="Calibri" panose="020F0502020204030204" pitchFamily="34" charset="0"/>
              </a:rPr>
              <a:t> cases</a:t>
            </a:r>
          </a:p>
          <a:p>
            <a:pPr>
              <a:spcBef>
                <a:spcPts val="600"/>
              </a:spcBef>
            </a:pPr>
            <a:r>
              <a:rPr lang="en-CA" sz="1400" dirty="0">
                <a:latin typeface="Calibri" panose="020F0502020204030204" pitchFamily="34" charset="0"/>
                <a:cs typeface="Calibri" panose="020F0502020204030204" pitchFamily="34" charset="0"/>
              </a:rPr>
              <a:t>What if the LSP is carrying a PW or is </a:t>
            </a:r>
            <a:r>
              <a:rPr lang="en-CA" sz="1400" dirty="0" err="1">
                <a:latin typeface="Calibri" panose="020F0502020204030204" pitchFamily="34" charset="0"/>
                <a:cs typeface="Calibri" panose="020F0502020204030204" pitchFamily="34" charset="0"/>
              </a:rPr>
              <a:t>DetNet</a:t>
            </a:r>
            <a:r>
              <a:rPr lang="en-CA" sz="1400" dirty="0">
                <a:latin typeface="Calibri" panose="020F0502020204030204" pitchFamily="34" charset="0"/>
                <a:cs typeface="Calibri" panose="020F0502020204030204" pitchFamily="34" charset="0"/>
              </a:rPr>
              <a:t>? </a:t>
            </a:r>
          </a:p>
          <a:p>
            <a:pPr>
              <a:spcBef>
                <a:spcPts val="600"/>
              </a:spcBef>
            </a:pPr>
            <a:r>
              <a:rPr lang="en-CA" sz="1400" dirty="0">
                <a:latin typeface="Calibri" panose="020F0502020204030204" pitchFamily="34" charset="0"/>
                <a:cs typeface="Calibri" panose="020F0502020204030204" pitchFamily="34" charset="0"/>
              </a:rPr>
              <a:t>What if it is a MS-PW? </a:t>
            </a:r>
          </a:p>
          <a:p>
            <a:pPr>
              <a:spcBef>
                <a:spcPts val="600"/>
              </a:spcBef>
            </a:pPr>
            <a:r>
              <a:rPr lang="en-CA" sz="1400" dirty="0">
                <a:latin typeface="Calibri" panose="020F0502020204030204" pitchFamily="34" charset="0"/>
                <a:cs typeface="Calibri" panose="020F0502020204030204" pitchFamily="34" charset="0"/>
              </a:rPr>
              <a:t>In all these cases there is a CW immediately after EOS. </a:t>
            </a:r>
          </a:p>
          <a:p>
            <a:pPr>
              <a:spcBef>
                <a:spcPts val="600"/>
              </a:spcBef>
            </a:pPr>
            <a:r>
              <a:rPr lang="en-CA" sz="1400" dirty="0">
                <a:latin typeface="Calibri" panose="020F0502020204030204" pitchFamily="34" charset="0"/>
                <a:cs typeface="Calibri" panose="020F0502020204030204" pitchFamily="34" charset="0"/>
              </a:rPr>
              <a:t>Then there is the universal fragmentation idea that is floating about that also wants to follow EOS.</a:t>
            </a:r>
          </a:p>
          <a:p>
            <a:pPr>
              <a:spcBef>
                <a:spcPts val="600"/>
              </a:spcBef>
            </a:pPr>
            <a:endParaRPr lang="en-CA" sz="1400" dirty="0">
              <a:latin typeface="Calibri" panose="020F0502020204030204" pitchFamily="34" charset="0"/>
              <a:cs typeface="Calibri" panose="020F0502020204030204" pitchFamily="34" charset="0"/>
            </a:endParaRPr>
          </a:p>
          <a:p>
            <a:pPr marL="0" indent="0">
              <a:spcBef>
                <a:spcPts val="600"/>
              </a:spcBef>
              <a:buNone/>
            </a:pPr>
            <a:r>
              <a:rPr lang="en-CA" sz="1400" dirty="0">
                <a:latin typeface="Calibri" panose="020F0502020204030204" pitchFamily="34" charset="0"/>
                <a:cs typeface="Calibri" panose="020F0502020204030204" pitchFamily="34" charset="0"/>
              </a:rPr>
              <a:t>Reply:</a:t>
            </a:r>
          </a:p>
          <a:p>
            <a:pPr>
              <a:spcBef>
                <a:spcPts val="600"/>
              </a:spcBef>
              <a:buFont typeface="Wingdings" pitchFamily="2" charset="2"/>
              <a:buChar char="ü"/>
            </a:pPr>
            <a:r>
              <a:rPr lang="en-US" sz="1400" dirty="0">
                <a:latin typeface="Calibri" panose="020F0502020204030204" pitchFamily="34" charset="0"/>
                <a:cs typeface="Calibri" panose="020F0502020204030204" pitchFamily="34" charset="0"/>
              </a:rPr>
              <a:t>This is a generic issue applicable to all G-ACH mechanisms used for data traffic. </a:t>
            </a: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21</a:t>
            </a:fld>
            <a:endParaRPr lang="en-US" altLang="zh-CN"/>
          </a:p>
        </p:txBody>
      </p:sp>
    </p:spTree>
    <p:extLst>
      <p:ext uri="{BB962C8B-B14F-4D97-AF65-F5344CB8AC3E}">
        <p14:creationId xmlns:p14="http://schemas.microsoft.com/office/powerpoint/2010/main" val="2484630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22</a:t>
            </a:fld>
            <a:endParaRPr lang="en-US" altLang="zh-CN"/>
          </a:p>
        </p:txBody>
      </p:sp>
    </p:spTree>
    <p:extLst>
      <p:ext uri="{BB962C8B-B14F-4D97-AF65-F5344CB8AC3E}">
        <p14:creationId xmlns:p14="http://schemas.microsoft.com/office/powerpoint/2010/main" val="2276685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Requirements and Scope</a:t>
            </a:r>
          </a:p>
        </p:txBody>
      </p:sp>
      <p:sp>
        <p:nvSpPr>
          <p:cNvPr id="3" name="Content Placeholder 2"/>
          <p:cNvSpPr>
            <a:spLocks noGrp="1"/>
          </p:cNvSpPr>
          <p:nvPr>
            <p:ph idx="1"/>
          </p:nvPr>
        </p:nvSpPr>
        <p:spPr>
          <a:xfrm>
            <a:off x="457200" y="895350"/>
            <a:ext cx="8229600" cy="3543300"/>
          </a:xfrm>
        </p:spPr>
        <p:txBody>
          <a:bodyPr/>
          <a:lstStyle/>
          <a:p>
            <a:pPr marL="0" indent="0">
              <a:buNone/>
            </a:pPr>
            <a:r>
              <a:rPr lang="en-US" sz="1800" dirty="0"/>
              <a:t>Requirements:</a:t>
            </a:r>
          </a:p>
          <a:p>
            <a:pPr lvl="1">
              <a:buFont typeface="Wingdings" charset="2"/>
              <a:buChar char="§"/>
            </a:pPr>
            <a:r>
              <a:rPr lang="en-US" sz="1800" dirty="0"/>
              <a:t>Transport In-situ OAM (IOAM) data fields with MPLS Encapsulation</a:t>
            </a:r>
          </a:p>
          <a:p>
            <a:pPr marL="0" lvl="1" indent="0">
              <a:buNone/>
            </a:pPr>
            <a:r>
              <a:rPr lang="en-US" sz="1800" dirty="0"/>
              <a:t>Scope:</a:t>
            </a:r>
          </a:p>
          <a:p>
            <a:pPr lvl="1">
              <a:buFont typeface="Wingdings" charset="2"/>
              <a:buChar char="§"/>
            </a:pPr>
            <a:r>
              <a:rPr lang="en-US" sz="1800" dirty="0"/>
              <a:t>Using data fields defined in:</a:t>
            </a:r>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-data</a:t>
            </a:r>
            <a:endParaRPr lang="en-CA" sz="1800" dirty="0"/>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-direct-export</a:t>
            </a:r>
            <a:endParaRPr lang="en-CA" sz="1800" dirty="0"/>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-flags</a:t>
            </a:r>
          </a:p>
          <a:p>
            <a:pPr lvl="1">
              <a:buFont typeface="Wingdings" charset="2"/>
              <a:buChar char="§"/>
            </a:pPr>
            <a:r>
              <a:rPr lang="en-CA" sz="1800" dirty="0"/>
              <a:t>Edge-to-edge (E2E) IOAM</a:t>
            </a:r>
          </a:p>
          <a:p>
            <a:pPr lvl="1">
              <a:buFont typeface="Wingdings" charset="2"/>
              <a:buChar char="§"/>
            </a:pPr>
            <a:r>
              <a:rPr lang="en-CA" sz="1800" dirty="0"/>
              <a:t>Hop-by-hop (</a:t>
            </a:r>
            <a:r>
              <a:rPr lang="en-CA" sz="1800" dirty="0" err="1"/>
              <a:t>HbH</a:t>
            </a:r>
            <a:r>
              <a:rPr lang="en-CA" sz="1800" dirty="0"/>
              <a:t>) IOAM</a:t>
            </a:r>
          </a:p>
          <a:p>
            <a:pPr lvl="1">
              <a:buFont typeface="Wingdings" charset="2"/>
              <a:buChar char="§"/>
            </a:pPr>
            <a:endParaRPr lang="en-US" sz="1800"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3</a:t>
            </a:fld>
            <a:endParaRPr lang="en-US" altLang="zh-CN"/>
          </a:p>
        </p:txBody>
      </p:sp>
    </p:spTree>
    <p:extLst>
      <p:ext uri="{BB962C8B-B14F-4D97-AF65-F5344CB8AC3E}">
        <p14:creationId xmlns:p14="http://schemas.microsoft.com/office/powerpoint/2010/main" val="2099784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571500" y="130865"/>
            <a:ext cx="8001000" cy="599270"/>
          </a:xfrm>
        </p:spPr>
        <p:txBody>
          <a:bodyPr/>
          <a:lstStyle/>
          <a:p>
            <a:pPr algn="l"/>
            <a:r>
              <a:rPr lang="en-CA" sz="3200" dirty="0">
                <a:solidFill>
                  <a:srgbClr val="0070C0"/>
                </a:solidFill>
                <a:latin typeface="Calibri Light" panose="020F0302020204030204" pitchFamily="34" charset="0"/>
                <a:cs typeface="Calibri Light" panose="020F0302020204030204" pitchFamily="34" charset="0"/>
              </a:rPr>
              <a:t>IOAM Data Field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4</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676400" y="996218"/>
            <a:ext cx="5791200" cy="3323987"/>
          </a:xfrm>
          <a:prstGeom prst="rect">
            <a:avLst/>
          </a:prstGeom>
          <a:solidFill>
            <a:schemeClr val="accent6">
              <a:lumMod val="20000"/>
              <a:lumOff val="80000"/>
            </a:schemeClr>
          </a:solidFill>
        </p:spPr>
        <p:txBody>
          <a:bodyPr wrap="square">
            <a:spAutoFit/>
          </a:bodyPr>
          <a:lstStyle/>
          <a:p>
            <a:r>
              <a:rPr lang="en-CA" sz="1000" dirty="0">
                <a:latin typeface="Courier" pitchFamily="2" charset="0"/>
              </a:rPr>
              <a:t>   0                   1                   2                   3</a:t>
            </a:r>
          </a:p>
          <a:p>
            <a:r>
              <a:rPr lang="en-CA" sz="1000" dirty="0">
                <a:latin typeface="Courier" pitchFamily="2" charset="0"/>
              </a:rPr>
              <a:t>   0 1 2 3 4 5 6 7 8 9 0 1 2 3 4 5 6 7 8 9 0 1 2 3 4 5 6 7 8 9 0 1</a:t>
            </a:r>
          </a:p>
          <a:p>
            <a:r>
              <a:rPr lang="en-CA" sz="1000" dirty="0">
                <a:latin typeface="Courier" pitchFamily="2" charset="0"/>
              </a:rPr>
              <a:t>   +-+-+-+-+-+-+-+-+-+-+-+-+-+-+-+-+-+-+-+-+-+-+-+-+-+-+-+-+-+-+-+-+&lt;-+ </a:t>
            </a:r>
          </a:p>
          <a:p>
            <a:r>
              <a:rPr lang="en-CA" sz="1000" dirty="0">
                <a:latin typeface="Courier" pitchFamily="2" charset="0"/>
              </a:rPr>
              <a:t>   |0 0 0 1|Version|  Reserved     | IOAM G-</a:t>
            </a:r>
            <a:r>
              <a:rPr lang="en-CA" sz="1000" dirty="0" err="1">
                <a:latin typeface="Courier" pitchFamily="2" charset="0"/>
              </a:rPr>
              <a:t>ACh</a:t>
            </a:r>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 Reserved      | Block Number  | IOAM-OPT-Type |IOAM HDR Length|  |</a:t>
            </a:r>
          </a:p>
          <a:p>
            <a:r>
              <a:rPr lang="en-CA" sz="1000" dirty="0">
                <a:latin typeface="Courier" pitchFamily="2" charset="0"/>
              </a:rPr>
              <a:t>   +-+-+-+-+-+-+-+-+-+-+-+-+-+-+-+-+-+-+-+-+-+-+-+-+-+-+-+-+-+-+-+-+  I</a:t>
            </a:r>
          </a:p>
          <a:p>
            <a:r>
              <a:rPr lang="en-CA" sz="1000" dirty="0">
                <a:latin typeface="Courier" pitchFamily="2" charset="0"/>
              </a:rPr>
              <a:t>   |                                                               |  O</a:t>
            </a:r>
          </a:p>
          <a:p>
            <a:r>
              <a:rPr lang="en-CA" sz="1000" dirty="0">
                <a:latin typeface="Courier" pitchFamily="2" charset="0"/>
              </a:rPr>
              <a:t>   |                                                               |  A</a:t>
            </a:r>
          </a:p>
          <a:p>
            <a:r>
              <a:rPr lang="en-CA" sz="1000" dirty="0">
                <a:latin typeface="Courier" pitchFamily="2" charset="0"/>
              </a:rPr>
              <a:t>   ~                 IOAM Option and Data Space                    ~  M</a:t>
            </a:r>
          </a:p>
          <a:p>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+-+-+-+-+-+-+-+-+-+-+-+-+-+-+-+-+-+-+-+-+-+-+-+-+-+-+-+-+-+-+-+-+&lt;-+</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                 Payload + Padding                             ~</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a:t>
            </a:r>
          </a:p>
          <a:p>
            <a:r>
              <a:rPr lang="en-CA" sz="1000" dirty="0">
                <a:latin typeface="Courier" pitchFamily="2" charset="0"/>
              </a:rPr>
              <a:t>                Figure: IOAM Encapsulation in MPLS Header</a:t>
            </a:r>
            <a:endParaRPr lang="en-CA" sz="10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808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IOAM G-</a:t>
            </a:r>
            <a:r>
              <a:rPr lang="en-US" sz="3600" dirty="0" err="1">
                <a:solidFill>
                  <a:srgbClr val="0070C0"/>
                </a:solidFill>
                <a:latin typeface="Calibri Light" panose="020F0302020204030204" pitchFamily="34" charset="0"/>
                <a:cs typeface="Calibri Light" panose="020F0302020204030204" pitchFamily="34" charset="0"/>
              </a:rPr>
              <a:t>ACh</a:t>
            </a:r>
            <a:r>
              <a:rPr lang="en-US" sz="3600" dirty="0">
                <a:solidFill>
                  <a:srgbClr val="0070C0"/>
                </a:solidFill>
                <a:latin typeface="Calibri Light" panose="020F0302020204030204" pitchFamily="34" charset="0"/>
                <a:cs typeface="Calibri Light" panose="020F0302020204030204" pitchFamily="34" charset="0"/>
              </a:rPr>
              <a:t> Header</a:t>
            </a:r>
          </a:p>
        </p:txBody>
      </p:sp>
      <p:sp>
        <p:nvSpPr>
          <p:cNvPr id="3" name="Content Placeholder 2"/>
          <p:cNvSpPr>
            <a:spLocks noGrp="1"/>
          </p:cNvSpPr>
          <p:nvPr>
            <p:ph idx="1"/>
          </p:nvPr>
        </p:nvSpPr>
        <p:spPr>
          <a:xfrm>
            <a:off x="495300" y="971550"/>
            <a:ext cx="8153400" cy="3238501"/>
          </a:xfrm>
        </p:spPr>
        <p:txBody>
          <a:bodyPr/>
          <a:lstStyle/>
          <a:p>
            <a:pPr>
              <a:lnSpc>
                <a:spcPts val="2020"/>
              </a:lnSpc>
              <a:spcBef>
                <a:spcPts val="600"/>
              </a:spcBef>
            </a:pPr>
            <a:r>
              <a:rPr lang="en-CA" sz="1800" dirty="0"/>
              <a:t>New Generic Associated Channel (G-</a:t>
            </a:r>
            <a:r>
              <a:rPr lang="en-CA" sz="1800" dirty="0" err="1"/>
              <a:t>ACh</a:t>
            </a:r>
            <a:r>
              <a:rPr lang="en-CA" sz="1800" dirty="0"/>
              <a:t>) Type (value </a:t>
            </a:r>
            <a:r>
              <a:rPr lang="en-CA" sz="1800" dirty="0">
                <a:solidFill>
                  <a:srgbClr val="0070C0"/>
                </a:solidFill>
              </a:rPr>
              <a:t>TBA3</a:t>
            </a:r>
            <a:r>
              <a:rPr lang="en-CA" sz="1800" dirty="0"/>
              <a:t>) defined for IOAM</a:t>
            </a:r>
          </a:p>
          <a:p>
            <a:pPr>
              <a:lnSpc>
                <a:spcPts val="2020"/>
              </a:lnSpc>
              <a:spcBef>
                <a:spcPts val="600"/>
              </a:spcBef>
            </a:pPr>
            <a:r>
              <a:rPr lang="en-CA" sz="1800" dirty="0"/>
              <a:t>Protocol value </a:t>
            </a:r>
            <a:r>
              <a:rPr lang="en-CA" sz="1800" i="1" dirty="0"/>
              <a:t>0001b</a:t>
            </a:r>
            <a:r>
              <a:rPr lang="en-CA" sz="1800" dirty="0"/>
              <a:t> allows to avoid incorrect IP header based hashing over ECMP paths</a:t>
            </a:r>
          </a:p>
          <a:p>
            <a:pPr>
              <a:lnSpc>
                <a:spcPts val="2020"/>
              </a:lnSpc>
              <a:spcBef>
                <a:spcPts val="600"/>
              </a:spcBef>
            </a:pPr>
            <a:r>
              <a:rPr lang="en-CA" sz="1800" dirty="0"/>
              <a:t>Block Number can be used to: </a:t>
            </a:r>
          </a:p>
          <a:p>
            <a:pPr lvl="1">
              <a:lnSpc>
                <a:spcPts val="2020"/>
              </a:lnSpc>
              <a:spcBef>
                <a:spcPts val="600"/>
              </a:spcBef>
            </a:pPr>
            <a:r>
              <a:rPr lang="en-CA" sz="1800" dirty="0"/>
              <a:t>Aggregate IOAM data collected in data plane, e.g. compute measurement metrics for each block of a flow</a:t>
            </a:r>
          </a:p>
          <a:p>
            <a:pPr lvl="1">
              <a:lnSpc>
                <a:spcPts val="2020"/>
              </a:lnSpc>
              <a:spcBef>
                <a:spcPts val="600"/>
              </a:spcBef>
            </a:pPr>
            <a:r>
              <a:rPr lang="en-CA" sz="1800" dirty="0"/>
              <a:t>Correlate IOAM data from different nodes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5</a:t>
            </a:fld>
            <a:endParaRPr lang="en-US" altLang="zh-CN"/>
          </a:p>
        </p:txBody>
      </p:sp>
    </p:spTree>
    <p:extLst>
      <p:ext uri="{BB962C8B-B14F-4D97-AF65-F5344CB8AC3E}">
        <p14:creationId xmlns:p14="http://schemas.microsoft.com/office/powerpoint/2010/main" val="3591665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IOAM Indicator Label</a:t>
            </a:r>
          </a:p>
        </p:txBody>
      </p:sp>
      <p:sp>
        <p:nvSpPr>
          <p:cNvPr id="3" name="Content Placeholder 2"/>
          <p:cNvSpPr>
            <a:spLocks noGrp="1"/>
          </p:cNvSpPr>
          <p:nvPr>
            <p:ph idx="1"/>
          </p:nvPr>
        </p:nvSpPr>
        <p:spPr>
          <a:xfrm>
            <a:off x="457200" y="971550"/>
            <a:ext cx="8229600" cy="3257550"/>
          </a:xfrm>
        </p:spPr>
        <p:txBody>
          <a:bodyPr/>
          <a:lstStyle/>
          <a:p>
            <a:pPr>
              <a:lnSpc>
                <a:spcPts val="2320"/>
              </a:lnSpc>
              <a:spcBef>
                <a:spcPts val="600"/>
              </a:spcBef>
            </a:pPr>
            <a:r>
              <a:rPr lang="en-CA" sz="1800" dirty="0"/>
              <a:t>“IOAM Indicator Label” is used to indicate the presence of the IOAM data fields in the MPLS header after EOS.</a:t>
            </a:r>
          </a:p>
          <a:p>
            <a:pPr>
              <a:lnSpc>
                <a:spcPts val="2320"/>
              </a:lnSpc>
              <a:spcBef>
                <a:spcPts val="600"/>
              </a:spcBef>
            </a:pPr>
            <a:r>
              <a:rPr lang="en-CA" sz="1800" dirty="0"/>
              <a:t>Separate Indicator Labels are used for E2E and </a:t>
            </a:r>
            <a:r>
              <a:rPr lang="en-CA" sz="1800" dirty="0" err="1"/>
              <a:t>HbH</a:t>
            </a:r>
            <a:r>
              <a:rPr lang="en-CA" sz="1800" dirty="0"/>
              <a:t> IOAM to optimize IOAM processing on transit nodes.</a:t>
            </a:r>
          </a:p>
          <a:p>
            <a:pPr marL="0" indent="0">
              <a:lnSpc>
                <a:spcPts val="2320"/>
              </a:lnSpc>
              <a:buNone/>
            </a:pPr>
            <a:endParaRPr lang="en-CA" sz="1800"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6</a:t>
            </a:fld>
            <a:endParaRPr lang="en-US" altLang="zh-CN"/>
          </a:p>
        </p:txBody>
      </p:sp>
    </p:spTree>
    <p:extLst>
      <p:ext uri="{BB962C8B-B14F-4D97-AF65-F5344CB8AC3E}">
        <p14:creationId xmlns:p14="http://schemas.microsoft.com/office/powerpoint/2010/main" val="2338934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1066800" y="129372"/>
            <a:ext cx="6934200" cy="599270"/>
          </a:xfrm>
        </p:spPr>
        <p:txBody>
          <a:bodyPr/>
          <a:lstStyle/>
          <a:p>
            <a:pPr algn="l"/>
            <a:r>
              <a:rPr lang="en-CA" sz="3200" dirty="0">
                <a:solidFill>
                  <a:srgbClr val="0070C0"/>
                </a:solidFill>
                <a:latin typeface="Calibri Light" panose="020F0302020204030204" pitchFamily="34" charset="0"/>
                <a:cs typeface="Calibri Light" panose="020F0302020204030204" pitchFamily="34" charset="0"/>
              </a:rPr>
              <a:t>E2E IOAM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7</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2019300" y="1018555"/>
            <a:ext cx="5105400" cy="3277820"/>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b="1" dirty="0">
                <a:latin typeface="Courier" pitchFamily="2" charset="0"/>
              </a:rPr>
              <a:t>E2E IOAM Indicator Label             </a:t>
            </a:r>
            <a:r>
              <a:rPr lang="en-CA" sz="900" dirty="0">
                <a:latin typeface="Courier" pitchFamily="2" charset="0"/>
              </a:rPr>
              <a:t>| TC  |1|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E2E IOAM Encapsulation in 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4950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13"/>
            <a:ext cx="76962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E2E Indicator Label Allocation Methods</a:t>
            </a:r>
          </a:p>
        </p:txBody>
      </p:sp>
      <p:sp>
        <p:nvSpPr>
          <p:cNvPr id="3" name="Content Placeholder 2"/>
          <p:cNvSpPr>
            <a:spLocks noGrp="1"/>
          </p:cNvSpPr>
          <p:nvPr>
            <p:ph idx="1"/>
          </p:nvPr>
        </p:nvSpPr>
        <p:spPr>
          <a:xfrm>
            <a:off x="609600" y="1007445"/>
            <a:ext cx="7924800" cy="3429000"/>
          </a:xfrm>
        </p:spPr>
        <p:txBody>
          <a:bodyPr/>
          <a:lstStyle/>
          <a:p>
            <a:pPr marL="457200" lvl="0" indent="-457200">
              <a:buFont typeface="+mj-lt"/>
              <a:buAutoNum type="arabicPeriod"/>
            </a:pPr>
            <a:r>
              <a:rPr lang="en-CA" sz="2000" dirty="0"/>
              <a:t>Extension Label (15) and Label assigned by IANA with value </a:t>
            </a:r>
            <a:r>
              <a:rPr lang="en-CA" sz="2000" dirty="0">
                <a:solidFill>
                  <a:srgbClr val="0070C0"/>
                </a:solidFill>
              </a:rPr>
              <a:t>TBA1</a:t>
            </a:r>
          </a:p>
          <a:p>
            <a:pPr lvl="1" indent="-342900">
              <a:buFont typeface="Wingdings" pitchFamily="2" charset="2"/>
              <a:buChar char="§"/>
            </a:pPr>
            <a:r>
              <a:rPr lang="en-CA" sz="2000" dirty="0"/>
              <a:t>From Extended Special Purpose Labels (</a:t>
            </a:r>
            <a:r>
              <a:rPr lang="en-CA" sz="2000" dirty="0" err="1"/>
              <a:t>eSPL</a:t>
            </a:r>
            <a:r>
              <a:rPr lang="en-CA" sz="2000" dirty="0"/>
              <a:t>) range</a:t>
            </a:r>
          </a:p>
          <a:p>
            <a:pPr marL="457200" lvl="0" indent="-457200">
              <a:buFont typeface="+mj-lt"/>
              <a:buAutoNum type="arabicPeriod"/>
            </a:pPr>
            <a:r>
              <a:rPr lang="en-CA" sz="2000" dirty="0"/>
              <a:t>Global Label allocated by a controller</a:t>
            </a:r>
          </a:p>
          <a:p>
            <a:pPr lvl="1" indent="-342900">
              <a:buFont typeface="Wingdings" pitchFamily="2" charset="2"/>
              <a:buChar char="§"/>
            </a:pPr>
            <a:r>
              <a:rPr lang="en-CA" sz="2000" dirty="0"/>
              <a:t>The controller provisions the label on encapsulating and decapsulating nodes</a:t>
            </a:r>
          </a:p>
          <a:p>
            <a:pPr marL="457200" lvl="0" indent="-457200">
              <a:buFont typeface="+mj-lt"/>
              <a:buAutoNum type="arabicPeriod"/>
            </a:pPr>
            <a:r>
              <a:rPr lang="en-CA" sz="2000" dirty="0">
                <a:solidFill>
                  <a:srgbClr val="0070C0"/>
                </a:solidFill>
              </a:rPr>
              <a:t>The label allocated by the decapsulating node</a:t>
            </a:r>
          </a:p>
          <a:p>
            <a:pPr lvl="1" indent="-342900">
              <a:buFont typeface="Wingdings" pitchFamily="2" charset="2"/>
              <a:buChar char="§"/>
            </a:pPr>
            <a:r>
              <a:rPr lang="en-CA" sz="2000" dirty="0">
                <a:solidFill>
                  <a:srgbClr val="0070C0"/>
                </a:solidFill>
              </a:rPr>
              <a:t>Signaling/advertisement extensions needed to convey the label to all encapsulating nodes (out of scope)</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8</a:t>
            </a:fld>
            <a:endParaRPr lang="en-US" altLang="zh-CN"/>
          </a:p>
        </p:txBody>
      </p:sp>
    </p:spTree>
    <p:extLst>
      <p:ext uri="{BB962C8B-B14F-4D97-AF65-F5344CB8AC3E}">
        <p14:creationId xmlns:p14="http://schemas.microsoft.com/office/powerpoint/2010/main" val="16194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E2E IOAM Procedure</a:t>
            </a:r>
          </a:p>
        </p:txBody>
      </p:sp>
      <p:sp>
        <p:nvSpPr>
          <p:cNvPr id="3" name="Content Placeholder 2"/>
          <p:cNvSpPr>
            <a:spLocks noGrp="1"/>
          </p:cNvSpPr>
          <p:nvPr>
            <p:ph idx="1"/>
          </p:nvPr>
        </p:nvSpPr>
        <p:spPr>
          <a:xfrm>
            <a:off x="533399" y="857250"/>
            <a:ext cx="7982607" cy="3543300"/>
          </a:xfrm>
        </p:spPr>
        <p:txBody>
          <a:bodyPr/>
          <a:lstStyle/>
          <a:p>
            <a:pPr marL="457200" lvl="0" indent="-457200">
              <a:lnSpc>
                <a:spcPts val="2440"/>
              </a:lnSpc>
              <a:spcBef>
                <a:spcPts val="600"/>
              </a:spcBef>
              <a:buFont typeface="+mj-lt"/>
              <a:buAutoNum type="arabicPeriod"/>
            </a:pPr>
            <a:r>
              <a:rPr lang="en-CA" sz="1800" dirty="0"/>
              <a:t>The encapsulating node inserts an E2E Indicator Label and one or more IOAM data field(s) in the MPLS header.</a:t>
            </a:r>
          </a:p>
          <a:p>
            <a:pPr marL="457200" lvl="0" indent="-457200">
              <a:lnSpc>
                <a:spcPts val="2440"/>
              </a:lnSpc>
              <a:spcBef>
                <a:spcPts val="600"/>
              </a:spcBef>
              <a:buFont typeface="+mj-lt"/>
              <a:buAutoNum type="arabicPeriod"/>
            </a:pPr>
            <a:r>
              <a:rPr lang="en-CA" sz="1800" dirty="0"/>
              <a:t>The decapsulating node "punts the timestamped copy" of the data packet including IOAM data field(s). </a:t>
            </a:r>
          </a:p>
          <a:p>
            <a:pPr marL="857250" lvl="1" indent="-457200">
              <a:lnSpc>
                <a:spcPts val="2440"/>
              </a:lnSpc>
              <a:spcBef>
                <a:spcPts val="600"/>
              </a:spcBef>
              <a:buFont typeface="+mj-lt"/>
              <a:buAutoNum type="alphaLcPeriod"/>
            </a:pPr>
            <a:r>
              <a:rPr lang="en-CA" sz="1800" dirty="0"/>
              <a:t>The decapsulating node for E2E IOAM also pops the IOAM Indicator Label and the IOAM data field(s) from the MPLS header.</a:t>
            </a:r>
          </a:p>
          <a:p>
            <a:pPr marL="857250" lvl="1" indent="-457200">
              <a:lnSpc>
                <a:spcPts val="2440"/>
              </a:lnSpc>
              <a:spcBef>
                <a:spcPts val="600"/>
              </a:spcBef>
              <a:buFont typeface="+mj-lt"/>
              <a:buAutoNum type="alphaLcPeriod"/>
            </a:pPr>
            <a:r>
              <a:rPr lang="en-CA" sz="1800" dirty="0"/>
              <a:t>The decapsulating node processes IOAM data field(s).</a:t>
            </a:r>
          </a:p>
          <a:p>
            <a:pPr marL="857250" lvl="1" indent="-457200">
              <a:lnSpc>
                <a:spcPts val="2440"/>
              </a:lnSpc>
              <a:spcBef>
                <a:spcPts val="600"/>
              </a:spcBef>
              <a:buFont typeface="+mj-lt"/>
              <a:buAutoNum type="alphaLcPeriod"/>
            </a:pPr>
            <a:r>
              <a:rPr lang="en-CA" sz="1800" dirty="0"/>
              <a:t>The decapsulating node forwards the data packet downstream.</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9</a:t>
            </a:fld>
            <a:endParaRPr lang="en-US" altLang="zh-CN"/>
          </a:p>
        </p:txBody>
      </p:sp>
    </p:spTree>
    <p:extLst>
      <p:ext uri="{BB962C8B-B14F-4D97-AF65-F5344CB8AC3E}">
        <p14:creationId xmlns:p14="http://schemas.microsoft.com/office/powerpoint/2010/main" val="754385385"/>
      </p:ext>
    </p:extLst>
  </p:cSld>
  <p:clrMapOvr>
    <a:masterClrMapping/>
  </p:clrMapOvr>
</p:sld>
</file>

<file path=ppt/theme/theme1.xml><?xml version="1.0" encoding="utf-8"?>
<a:theme xmlns:a="http://schemas.openxmlformats.org/drawingml/2006/main" name="Default Desig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ustom 1">
      <a:majorFont>
        <a:latin typeface="Candara"/>
        <a:ea typeface="华文细黑"/>
        <a:cs typeface="SimSun"/>
      </a:majorFont>
      <a:minorFont>
        <a:latin typeface="Candara"/>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7113</TotalTime>
  <Words>1898</Words>
  <Application>Microsoft Macintosh PowerPoint</Application>
  <PresentationFormat>On-screen Show (16:9)</PresentationFormat>
  <Paragraphs>289</Paragraphs>
  <Slides>22</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Courier</vt:lpstr>
      <vt:lpstr>Wingdings</vt:lpstr>
      <vt:lpstr>Default Design</vt:lpstr>
      <vt:lpstr>MPLS Data Plane Encapsulation for In-situ OAM Data</vt:lpstr>
      <vt:lpstr>Agenda</vt:lpstr>
      <vt:lpstr>Requirements and Scope</vt:lpstr>
      <vt:lpstr>IOAM Data Field Encapsulation in MPLS Header</vt:lpstr>
      <vt:lpstr>IOAM G-ACh Header</vt:lpstr>
      <vt:lpstr>IOAM Indicator Label</vt:lpstr>
      <vt:lpstr>E2E IOAM Encapsulation in MPLS Header</vt:lpstr>
      <vt:lpstr>E2E Indicator Label Allocation Methods</vt:lpstr>
      <vt:lpstr>E2E IOAM Procedure</vt:lpstr>
      <vt:lpstr>HbH IOAM Encapsulation in MPLS Header</vt:lpstr>
      <vt:lpstr>HbH Indicator Label Allocation Methods</vt:lpstr>
      <vt:lpstr>HbH IOAM Procedure</vt:lpstr>
      <vt:lpstr>IOAM Encapsulation Example with SR-MPLS Header</vt:lpstr>
      <vt:lpstr>Next Steps</vt:lpstr>
      <vt:lpstr>PowerPoint Presentation</vt:lpstr>
      <vt:lpstr>PowerPoint Presentation</vt:lpstr>
      <vt:lpstr>1. Label Stack Size Imposed by Ingress</vt:lpstr>
      <vt:lpstr>2. Transit Nodes Scanning Label Stack</vt:lpstr>
      <vt:lpstr>3. Different FEC (like SFL) for IOAM Data Packets</vt:lpstr>
      <vt:lpstr>3. Example HbH IOAM Encapsulation Using IOAM Enabled Label</vt:lpstr>
      <vt:lpstr>4. IOAM Data After EOS</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PCEP-P2MP-MIB</dc:title>
  <dc:creator>d70584</dc:creator>
  <cp:lastModifiedBy>Rakesh Gandhi (rgandhi)</cp:lastModifiedBy>
  <cp:revision>1479</cp:revision>
  <dcterms:created xsi:type="dcterms:W3CDTF">2010-06-30T04:12:48Z</dcterms:created>
  <dcterms:modified xsi:type="dcterms:W3CDTF">2021-01-15T15:48:05Z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(6)D1ir8ERAy/CUg8oCLR9WSYrjo0k0KJYWIoD5xpyUin4mBtr0PPIodXNOtN4e1IZ94uMDDoAyrst3lPeddOdcwf7/7+PA6voBRYe1LYP4ZSZYFlnCxeMRo6n/UgoXCix8zii4J3kxUYVqL71ElOnJJvxINiopqspF+vhieK+/NtZqktPVdiw4uURrLBwHPr5wNfe/8O1259kvg0/17Du4Jo1NGvUiSrRwHllGfrdvguJP+CUq</vt:lpwstr>
  </property>
  <property fmtid="{D5CDD505-2E9C-101B-9397-08002B2CF9AE}" pid="3" name="_ms_pID_7253431">
    <vt:lpwstr>AktPVG+7fLSB4PzSs1rFnw9vwZczSdh5fZbEZ5YOdez/K4MmkI4AllXbK78Ao9ael4ZS9NNuCms3Y2GOojt60qLCBByhgA67xZdBCUNfCdy/c4/SAXWxturyDDm4XDQBo+EycexDPJZFokxQt4dTscgS9WT+xi9Btn1heIMCyFpLmoww28oZ5KQ9xluQlF/ipXMROb1MykTAQzFEEY+jojgJI5jcWsUBGlI48s3G6sipq9qa</vt:lpwstr>
  </property>
  <property fmtid="{D5CDD505-2E9C-101B-9397-08002B2CF9AE}" pid="4" name="_ms_pID_7253432">
    <vt:lpwstr>J8RTcmZFXiCMD1IF+uQ3mijX6a2z4YXzSgBf/4Tx+/eZAsI9JbakPO8+m/W7u9j4ECHK5i3sc57BLcwa5LOk3ItNcKo6uRcFIpiP5cgLDnrofhgD4LqPpV8PgqZejgHHJ5SGbP8ZJ/GRhrTE5MN4HPGyz3HlebHR5h1sRaBDluEXaLCOSLuG3nceTEdj9xEuBmXv4ub0JbUjldgEvPW7lD2VJnTFsf14JtJJJnXFsben91lM</vt:lpwstr>
  </property>
  <property fmtid="{D5CDD505-2E9C-101B-9397-08002B2CF9AE}" pid="5" name="_ms_pID_7253433">
    <vt:lpwstr>XaWNQIU180QbE+iYOLn5OB2nrCK5sP5Xv1Ngiv7Z6JV+DzA1i89cj928HHNgpuGTi7JMxW7mLncTUPAehJH4GJf6jCy/GQJbmde9l+ynMPQW83pSXMarFUCxspCQ6VBvtLpmsB1GfFvqchHven0zfhlO5Zf3G7WU1F2nWR93ZTwoq6UnRkPVYhIgTgn2r1ZW37zrYXM8Knnuuq+SzLacvInWIakJl5s9jFe5aQ9+h2pLDqyM</vt:lpwstr>
  </property>
  <property fmtid="{D5CDD505-2E9C-101B-9397-08002B2CF9AE}" pid="6" name="_ms_pID_7253434">
    <vt:lpwstr>4pIzCo38+f/fZsxlEVXtj3C54zTCW7w2KIFFi7RZaXrvtlEoqsGtqAOOfwHLO3D9UVG+k7r5WXJG6EOZ3LpG36CoU8xrNuldTuti818dXyp2EXbovZD8NDCuHHifgc8L1NklKzy+T932flMVt+xGEQHUgphJAyu/rJQNLzqi7JqueWY72NdQPhie/zgACxfp+/MGArCTqDhR28lj+eSgifb4SUpFth1hJq+grMfJEUcjia1G</vt:lpwstr>
  </property>
  <property fmtid="{D5CDD505-2E9C-101B-9397-08002B2CF9AE}" pid="7" name="_ms_pID_7253435">
    <vt:lpwstr>pIODpVBBmIVNTgLnmhNt+4TnyQOPqWMk0OJubrw+Gb2VzduHaSQBopCqrY/4dGGT2eEQuRt7GTmNqV2nG6dcwW71kUud9uwsls1vVA==</vt:lpwstr>
  </property>
  <property fmtid="{D5CDD505-2E9C-101B-9397-08002B2CF9AE}" pid="8" name="sflag">
    <vt:lpwstr>1437027015</vt:lpwstr>
  </property>
</Properties>
</file>