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99" r:id="rId3"/>
    <p:sldId id="315" r:id="rId4"/>
    <p:sldId id="1684" r:id="rId5"/>
    <p:sldId id="1671" r:id="rId6"/>
    <p:sldId id="1658" r:id="rId7"/>
    <p:sldId id="1659" r:id="rId8"/>
    <p:sldId id="1682" r:id="rId9"/>
    <p:sldId id="1672" r:id="rId10"/>
    <p:sldId id="1662" r:id="rId11"/>
    <p:sldId id="1681" r:id="rId12"/>
    <p:sldId id="1664" r:id="rId13"/>
    <p:sldId id="1683" r:id="rId14"/>
    <p:sldId id="1673" r:id="rId15"/>
    <p:sldId id="320" r:id="rId16"/>
    <p:sldId id="1680" r:id="rId17"/>
    <p:sldId id="1663" r:id="rId18"/>
    <p:sldId id="1685" r:id="rId19"/>
    <p:sldId id="1661" r:id="rId20"/>
    <p:sldId id="303" r:id="rId21"/>
    <p:sldId id="1670" r:id="rId22"/>
    <p:sldId id="1667" r:id="rId23"/>
    <p:sldId id="1688" r:id="rId24"/>
    <p:sldId id="1687" r:id="rId25"/>
    <p:sldId id="1690" r:id="rId26"/>
    <p:sldId id="1696" r:id="rId27"/>
    <p:sldId id="1695" r:id="rId28"/>
    <p:sldId id="1686" r:id="rId29"/>
    <p:sldId id="1669" r:id="rId30"/>
    <p:sldId id="1692" r:id="rId31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3061" autoAdjust="0"/>
  </p:normalViewPr>
  <p:slideViewPr>
    <p:cSldViewPr>
      <p:cViewPr varScale="1">
        <p:scale>
          <a:sx n="93" d="100"/>
          <a:sy n="93" d="100"/>
        </p:scale>
        <p:origin x="216" y="16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6768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146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0580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1960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418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73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874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003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6629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607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draft-ietf-detnet-mpls-13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draft-ietf-detnet-mpls-13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zzhang-intarea-generic-delivery-function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draft-ietf-detnet-mpls-1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1075" y="737426"/>
            <a:ext cx="7181850" cy="1200015"/>
          </a:xfrm>
        </p:spPr>
        <p:txBody>
          <a:bodyPr>
            <a:normAutofit/>
          </a:bodyPr>
          <a:lstStyle/>
          <a:p>
            <a:r>
              <a:rPr lang="en-US" sz="3600" dirty="0"/>
              <a:t>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2032880"/>
            <a:ext cx="7696200" cy="578643"/>
          </a:xfrm>
        </p:spPr>
        <p:txBody>
          <a:bodyPr/>
          <a:lstStyle/>
          <a:p>
            <a:r>
              <a:rPr lang="en-US" sz="2000" i="1" dirty="0"/>
              <a:t>draft-gandhi-mpls-ioam-sr-05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729916"/>
            <a:ext cx="4876800" cy="15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CA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Voitek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Kozak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9900" y="4803357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26458"/>
            <a:ext cx="76962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7445"/>
            <a:ext cx="7924800" cy="3429000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Extension Label (15) and Label assigned by IANA with value </a:t>
            </a:r>
            <a:r>
              <a:rPr lang="en-CA" sz="1800" dirty="0">
                <a:solidFill>
                  <a:srgbClr val="0070C0"/>
                </a:solidFill>
              </a:rPr>
              <a:t>TBA1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From Extended Special Purpose Labels (</a:t>
            </a:r>
            <a:r>
              <a:rPr lang="en-CA" sz="1800" dirty="0" err="1"/>
              <a:t>eSPL</a:t>
            </a:r>
            <a:r>
              <a:rPr lang="en-CA" sz="18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The controller provisions the label on encapsulating 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The IOAM Enabled Label allocated by the decapsulating node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Signaling/advertisement extensions needed to convey the label to all encapsulating nodes (out of scope)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0629"/>
            <a:ext cx="8610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3890630"/>
              </p:ext>
            </p:extLst>
          </p:nvPr>
        </p:nvGraphicFramePr>
        <p:xfrm>
          <a:off x="609600" y="914400"/>
          <a:ext cx="7848600" cy="22860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66596096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 (Note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Global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Signal/Advertise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 (compared to PHP)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6992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68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F00A95-F3B5-764C-8387-A924C41C81E1}"/>
              </a:ext>
            </a:extLst>
          </p:cNvPr>
          <p:cNvSpPr txBox="1">
            <a:spLocks/>
          </p:cNvSpPr>
          <p:nvPr/>
        </p:nvSpPr>
        <p:spPr bwMode="auto">
          <a:xfrm>
            <a:off x="533400" y="3392251"/>
            <a:ext cx="7848600" cy="1291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This is true for any mechanism that we are defining using 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eSPL</a:t>
            </a: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SFC: https://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tools.ietf.org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/html/rfc8595 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E2E: draft-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cheng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mpls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inband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-pm-encapsulation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ACH</a:t>
            </a:r>
          </a:p>
          <a:p>
            <a:pPr marL="457200" lvl="1" indent="0">
              <a:buNone/>
            </a:pP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14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543300"/>
          </a:xfrm>
        </p:spPr>
        <p:txBody>
          <a:bodyPr/>
          <a:lstStyle/>
          <a:p>
            <a:pPr marL="457200" lvl="0" indent="-457200">
              <a:lnSpc>
                <a:spcPts val="24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encapsulating node inserts an E2E Indicator Label and one or more IOAM data field(s) in the MPLS encapsulation.</a:t>
            </a:r>
          </a:p>
          <a:p>
            <a:pPr marL="457200" lvl="0" indent="-457200">
              <a:lnSpc>
                <a:spcPts val="24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transit (intermediate) nodes do not process IOAM data.</a:t>
            </a:r>
          </a:p>
          <a:p>
            <a:pPr marL="457200" lvl="0" indent="-457200">
              <a:lnSpc>
                <a:spcPts val="24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decapsulating node “punts the timestamped copy” of the data packet including IOAM data field(s). </a:t>
            </a:r>
          </a:p>
          <a:p>
            <a:pPr marL="857250" lvl="1" indent="-457200">
              <a:lnSpc>
                <a:spcPts val="24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600" dirty="0"/>
              <a:t>The decapsulating node processes IOAM data field(s) from the punted packet.</a:t>
            </a:r>
          </a:p>
          <a:p>
            <a:pPr marL="457200" indent="-457200">
              <a:lnSpc>
                <a:spcPts val="24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decapsulating node also pops the IOAM Indicator Label and the IOAM data field(s) from the MPLS encapsulation.</a:t>
            </a:r>
          </a:p>
          <a:p>
            <a:pPr marL="857250" lvl="1" indent="-457200">
              <a:lnSpc>
                <a:spcPts val="24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6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385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HbH</a:t>
            </a: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701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2393"/>
            <a:ext cx="8839200" cy="599270"/>
          </a:xfrm>
        </p:spPr>
        <p:txBody>
          <a:bodyPr/>
          <a:lstStyle/>
          <a:p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Header with MPLS Encapsulation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00200" y="865388"/>
            <a:ext cx="575564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 err="1">
                <a:latin typeface="Courier" pitchFamily="2" charset="0"/>
              </a:rPr>
              <a:t>HbH</a:t>
            </a:r>
            <a:r>
              <a:rPr lang="en-CA" sz="1000" b="1" dirty="0">
                <a:latin typeface="Courier" pitchFamily="2" charset="0"/>
              </a:rPr>
              <a:t>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           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Figure: </a:t>
            </a:r>
            <a:r>
              <a:rPr lang="en-CA" sz="1000" dirty="0" err="1">
                <a:latin typeface="Courier" pitchFamily="2" charset="0"/>
              </a:rPr>
              <a:t>HbH</a:t>
            </a:r>
            <a:r>
              <a:rPr lang="en-CA" sz="1000" dirty="0">
                <a:latin typeface="Courier" pitchFamily="2" charset="0"/>
              </a:rPr>
              <a:t> IOAM Header with MPLS Encapsulation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390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1685"/>
            <a:ext cx="7924800" cy="3140129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Extension Label (15) and Label assigned by IANA with value </a:t>
            </a:r>
            <a:r>
              <a:rPr lang="en-CA" sz="1800" dirty="0">
                <a:solidFill>
                  <a:srgbClr val="0070C0"/>
                </a:solidFill>
              </a:rPr>
              <a:t>TBA2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From Extended Special Purpose Labels (</a:t>
            </a:r>
            <a:r>
              <a:rPr lang="en-CA" sz="1800" dirty="0" err="1"/>
              <a:t>eSPL</a:t>
            </a:r>
            <a:r>
              <a:rPr lang="en-CA" sz="18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The controller provisions the label on encapsulating, transit 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The IOAM Enabled Label allocated by the transit and decapsulating nodes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Signaling/advertisement extensions needed to convey the label to all encapsulating nodes (out of scope)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60"/>
            <a:ext cx="8229600" cy="757302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3674311"/>
              </p:ext>
            </p:extLst>
          </p:nvPr>
        </p:nvGraphicFramePr>
        <p:xfrm>
          <a:off x="381002" y="759462"/>
          <a:ext cx="8458198" cy="249335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1188824465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1569819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  <a:gridCol w="1543517">
                  <a:extLst>
                    <a:ext uri="{9D8B030D-6E8A-4147-A177-3AD203B41FA5}">
                      <a16:colId xmlns:a16="http://schemas.microsoft.com/office/drawing/2014/main" val="975737954"/>
                    </a:ext>
                  </a:extLst>
                </a:gridCol>
                <a:gridCol w="1687262">
                  <a:extLst>
                    <a:ext uri="{9D8B030D-6E8A-4147-A177-3AD203B41FA5}">
                      <a16:colId xmlns:a16="http://schemas.microsoft.com/office/drawing/2014/main" val="907496208"/>
                    </a:ext>
                  </a:extLst>
                </a:gridCol>
              </a:tblGrid>
              <a:tr h="669288"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Scan Label Stack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(Notes 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Different FIB Entry for Local Label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 (Note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Global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  <a:tr h="75022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Signal/Advertise Label (like SFL)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Incoming Packet with Top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6992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396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8E1905-622E-3C47-B502-B0B087F33B26}"/>
              </a:ext>
            </a:extLst>
          </p:cNvPr>
          <p:cNvSpPr txBox="1">
            <a:spLocks/>
          </p:cNvSpPr>
          <p:nvPr/>
        </p:nvSpPr>
        <p:spPr bwMode="auto">
          <a:xfrm>
            <a:off x="212102" y="3306969"/>
            <a:ext cx="8458197" cy="1496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200" kern="0" dirty="0" err="1"/>
              <a:t>eSPL</a:t>
            </a:r>
            <a:r>
              <a:rPr lang="en-CA" sz="1200" kern="0" dirty="0"/>
              <a:t> at top of the label stack breaks MPLS forwarding in heterogenous network environment with and without IOAM capable nodes</a:t>
            </a:r>
          </a:p>
          <a:p>
            <a:pPr>
              <a:buFont typeface="+mj-lt"/>
              <a:buAutoNum type="arabicPeriod"/>
            </a:pPr>
            <a:r>
              <a:rPr lang="en-CA" sz="1200" kern="0" dirty="0"/>
              <a:t>Entropy Label similarly also requires transit nodes to scan label stack, however, entropy label processing is optional whereas IOAM processing is not optional</a:t>
            </a:r>
          </a:p>
          <a:p>
            <a:pPr>
              <a:buFont typeface="+mj-lt"/>
              <a:buAutoNum type="arabicPeriod"/>
            </a:pPr>
            <a:r>
              <a:rPr lang="en-CA" sz="1200" kern="0" dirty="0"/>
              <a:t>A transit node may have a limit on how many labels it can scan. </a:t>
            </a:r>
            <a:r>
              <a:rPr lang="en-CA" sz="1200" dirty="0">
                <a:latin typeface="Calibri" panose="020F0502020204030204" pitchFamily="34" charset="0"/>
                <a:cs typeface="Calibri" panose="020F0502020204030204" pitchFamily="34" charset="0"/>
              </a:rPr>
              <a:t>With any indicator scheme, the node will have to look past EOS into the packet to find the IOAM data that needs to be processed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2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ACH</a:t>
            </a:r>
          </a:p>
        </p:txBody>
      </p:sp>
    </p:spTree>
    <p:extLst>
      <p:ext uri="{BB962C8B-B14F-4D97-AF65-F5344CB8AC3E}">
        <p14:creationId xmlns:p14="http://schemas.microsoft.com/office/powerpoint/2010/main" val="1819153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3138"/>
            <a:ext cx="8229600" cy="3695700"/>
          </a:xfrm>
        </p:spPr>
        <p:txBody>
          <a:bodyPr/>
          <a:lstStyle/>
          <a:p>
            <a:pPr marL="457200" lvl="0" indent="-457200">
              <a:lnSpc>
                <a:spcPts val="19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encapsulating node inserts a </a:t>
            </a:r>
            <a:r>
              <a:rPr lang="en-CA" sz="1600" dirty="0" err="1"/>
              <a:t>HbH</a:t>
            </a:r>
            <a:r>
              <a:rPr lang="en-CA" sz="1600" dirty="0"/>
              <a:t> Indicator Label and one or more IOAM data field(s) in the MPLS encapsulation.</a:t>
            </a:r>
          </a:p>
          <a:p>
            <a:pPr marL="457200" indent="-457200">
              <a:lnSpc>
                <a:spcPts val="19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>
                <a:solidFill>
                  <a:srgbClr val="0070C0"/>
                </a:solidFill>
              </a:rPr>
              <a:t>The transit (intermediate) node processes </a:t>
            </a:r>
            <a:r>
              <a:rPr lang="en-CA" sz="1600" dirty="0" err="1">
                <a:solidFill>
                  <a:srgbClr val="0070C0"/>
                </a:solidFill>
              </a:rPr>
              <a:t>HbH</a:t>
            </a:r>
            <a:r>
              <a:rPr lang="en-CA" sz="1600" dirty="0">
                <a:solidFill>
                  <a:srgbClr val="0070C0"/>
                </a:solidFill>
              </a:rPr>
              <a:t> IOAM data field(s) and forwards the data packet including updated IOAM data field(s). </a:t>
            </a:r>
          </a:p>
          <a:p>
            <a:pPr marL="857250" lvl="1" indent="-457200">
              <a:lnSpc>
                <a:spcPts val="19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600" dirty="0">
                <a:solidFill>
                  <a:srgbClr val="0070C0"/>
                </a:solidFill>
              </a:rPr>
              <a:t>Transit node (intermediate) may punt the timestamped copy of the data packet for further IOAM processing</a:t>
            </a:r>
          </a:p>
          <a:p>
            <a:pPr marL="457200" lvl="0" indent="-457200">
              <a:lnSpc>
                <a:spcPts val="19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decapsulating node "punts the timestamped copy" of the data packet including IOAM data field(s). </a:t>
            </a:r>
          </a:p>
          <a:p>
            <a:pPr marL="857250" lvl="1" indent="-457200">
              <a:lnSpc>
                <a:spcPts val="19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600" dirty="0"/>
              <a:t>The decapsulating node processes IOAM data field(s) from the punted packet.</a:t>
            </a:r>
          </a:p>
          <a:p>
            <a:pPr marL="457200" indent="-457200">
              <a:lnSpc>
                <a:spcPts val="19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decapsulating node also pops the IOAM Indicator Label and the IOAM data field(s) from the MPLS encapsulation.</a:t>
            </a:r>
          </a:p>
          <a:p>
            <a:pPr marL="857250" lvl="1" indent="-457200">
              <a:lnSpc>
                <a:spcPts val="19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6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413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02393"/>
            <a:ext cx="8991600" cy="599270"/>
          </a:xfrm>
        </p:spPr>
        <p:txBody>
          <a:bodyPr/>
          <a:lstStyle/>
          <a:p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Header with MPLS Encapsulation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908659"/>
            <a:ext cx="579120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 err="1">
                <a:latin typeface="Courier" pitchFamily="2" charset="0"/>
              </a:rPr>
              <a:t>HbH</a:t>
            </a:r>
            <a:r>
              <a:rPr lang="en-CA" sz="1000" b="1" dirty="0">
                <a:latin typeface="Courier" pitchFamily="2" charset="0"/>
              </a:rPr>
              <a:t>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           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Figure: </a:t>
            </a:r>
            <a:r>
              <a:rPr lang="en-CA" sz="1000" dirty="0" err="1">
                <a:latin typeface="Courier" pitchFamily="2" charset="0"/>
              </a:rPr>
              <a:t>HbH</a:t>
            </a:r>
            <a:r>
              <a:rPr lang="en-CA" sz="1000" dirty="0">
                <a:latin typeface="Courier" pitchFamily="2" charset="0"/>
              </a:rPr>
              <a:t> IOAM Header with MPLS Encapsulation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530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00150"/>
            <a:ext cx="7772400" cy="2743200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Requesting MPLS WG adoption</a:t>
            </a:r>
          </a:p>
          <a:p>
            <a:pPr lvl="0"/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508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2669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Example IOAM Header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650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9427"/>
            <a:ext cx="83058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IOAM Header with SR-MPLS Encapsulation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305050" y="641003"/>
            <a:ext cx="4533900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</a:t>
            </a:r>
            <a:r>
              <a:rPr lang="en-CA" sz="800" b="1" dirty="0">
                <a:latin typeface="Courier" pitchFamily="2" charset="0"/>
              </a:rPr>
              <a:t>IOAM Indicator Label                  </a:t>
            </a:r>
            <a:r>
              <a:rPr lang="en-CA" sz="800" dirty="0">
                <a:latin typeface="Courier" pitchFamily="2" charset="0"/>
              </a:rPr>
              <a:t>| TC  |1|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800" dirty="0">
                <a:latin typeface="Courier" pitchFamily="2" charset="0"/>
              </a:rPr>
              <a:t>   |0 0 0 1|Version|  Reserved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                   |  | 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 </a:t>
            </a:r>
          </a:p>
          <a:p>
            <a:r>
              <a:rPr lang="en-CA" sz="800" dirty="0">
                <a:latin typeface="Courier" pitchFamily="2" charset="0"/>
              </a:rPr>
              <a:t>             </a:t>
            </a:r>
          </a:p>
          <a:p>
            <a:r>
              <a:rPr lang="en-CA" sz="800" dirty="0">
                <a:latin typeface="Courier" pitchFamily="2" charset="0"/>
              </a:rPr>
              <a:t>              Figure: IOAM Header with SR-MPLS Encapsulation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757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Header with Other Control Words/ACHs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595A-2AF7-A141-B580-268FFA30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71551"/>
            <a:ext cx="8153400" cy="3124200"/>
          </a:xfrm>
        </p:spPr>
        <p:txBody>
          <a:bodyPr/>
          <a:lstStyle/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IOAM header is part of the MPLS </a:t>
            </a:r>
            <a:r>
              <a:rPr lang="en-CA" sz="2000" dirty="0"/>
              <a:t>encapsulation</a:t>
            </a: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, any other control word / ACH is added after the IOAM header in the data packet.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The transit nodes can easily process the IOAM data field(s) after the EOS in the data packets.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The decapsulating node removes the MPLS </a:t>
            </a:r>
            <a:r>
              <a:rPr lang="en-CA" sz="2000" dirty="0"/>
              <a:t>encapsulation</a:t>
            </a: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 including the IOAM header and then processes the other control word /ACH following it.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2000" i="1" dirty="0">
                <a:latin typeface="Calibri" panose="020F0502020204030204" pitchFamily="34" charset="0"/>
                <a:cs typeface="Calibri" panose="020F0502020204030204" pitchFamily="34" charset="0"/>
              </a:rPr>
              <a:t>IOAM HDR Length </a:t>
            </a: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allows to find the Control word /ACH after the IOAM header.</a:t>
            </a:r>
          </a:p>
          <a:p>
            <a:pPr marL="0" indent="0">
              <a:lnSpc>
                <a:spcPts val="2120"/>
              </a:lnSpc>
              <a:spcBef>
                <a:spcPts val="600"/>
              </a:spcBef>
              <a:buNone/>
            </a:pPr>
            <a:endParaRPr lang="en-CA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0542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880"/>
            <a:ext cx="9144000" cy="599270"/>
          </a:xfrm>
        </p:spPr>
        <p:txBody>
          <a:bodyPr/>
          <a:lstStyle/>
          <a:p>
            <a:r>
              <a:rPr lang="en-CA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1 -  IOAM Header with Control Word [RFC4385]</a:t>
            </a:r>
            <a:endParaRPr lang="en-US" sz="30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514600" y="816375"/>
            <a:ext cx="5105400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Specified by PW Encapsulation                         |   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 Figure: IOAM Header with MPLS encapsulation with Control Word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656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17589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2 - IOAM Header with </a:t>
            </a:r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DetNet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590801" y="753957"/>
            <a:ext cx="5257800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S-Label 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Flow   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  Figure: IOAM Header with MPLS Encapsulation with </a:t>
            </a:r>
            <a:r>
              <a:rPr lang="en-CA" sz="900" dirty="0" err="1">
                <a:latin typeface="Courier" pitchFamily="2" charset="0"/>
              </a:rPr>
              <a:t>DetNet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B6980D-C5FD-DD49-B23C-35E646344467}"/>
              </a:ext>
            </a:extLst>
          </p:cNvPr>
          <p:cNvSpPr/>
          <p:nvPr/>
        </p:nvSpPr>
        <p:spPr>
          <a:xfrm>
            <a:off x="129909" y="4253032"/>
            <a:ext cx="173649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1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https://tools.ietf.org/html/draft-ietf-detnet-mpls-13</a:t>
            </a:r>
            <a:endParaRPr lang="en-C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119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7589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3 - IOAM Header with </a:t>
            </a:r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DetNet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590800" y="619185"/>
            <a:ext cx="46482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A-Label     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8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S-Label     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|0 0 0 1|Version| Reserved 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800" dirty="0">
                <a:latin typeface="Courier" pitchFamily="2" charset="0"/>
              </a:rPr>
              <a:t>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8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</a:t>
            </a:r>
            <a:r>
              <a:rPr lang="en-CA" sz="800" dirty="0" err="1">
                <a:latin typeface="Courier" pitchFamily="2" charset="0"/>
              </a:rPr>
              <a:t>DetNet</a:t>
            </a:r>
            <a:r>
              <a:rPr lang="en-CA" sz="800" dirty="0">
                <a:latin typeface="Courier" pitchFamily="2" charset="0"/>
              </a:rPr>
              <a:t> Flow      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 Figure: IOAM Header with MPLS Encapsulation with </a:t>
            </a:r>
            <a:r>
              <a:rPr lang="en-CA" sz="800" dirty="0" err="1">
                <a:latin typeface="Courier" pitchFamily="2" charset="0"/>
              </a:rPr>
              <a:t>DetNet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B6980D-C5FD-DD49-B23C-35E646344467}"/>
              </a:ext>
            </a:extLst>
          </p:cNvPr>
          <p:cNvSpPr/>
          <p:nvPr/>
        </p:nvSpPr>
        <p:spPr>
          <a:xfrm>
            <a:off x="54204" y="4186147"/>
            <a:ext cx="20031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https://tools.ietf.org/html/draft-ietf-detnet-mpls-13</a:t>
            </a:r>
            <a:endParaRPr lang="en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673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9124208" cy="717589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4-  IOAM Header with Generic Delivery Functions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590800" y="793671"/>
            <a:ext cx="5486400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Rsved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| This Header   | Header Length | Next Header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~              Variable field per “This header”                 ~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</a:t>
            </a:r>
            <a:r>
              <a:rPr lang="en-CA" sz="9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IOAM Header with MPLS Encapsulation with Generic Delivery Functions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26C24A-B63C-7045-B4DF-BFCC4C5A3608}"/>
              </a:ext>
            </a:extLst>
          </p:cNvPr>
          <p:cNvSpPr/>
          <p:nvPr/>
        </p:nvSpPr>
        <p:spPr>
          <a:xfrm>
            <a:off x="114300" y="3556640"/>
            <a:ext cx="24765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2"/>
              </a:rPr>
              <a:t>https://datatracker.ietf.org/doc/draft-zzhang-intarea-generic-delivery-functions/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Ingress/Egress Nodes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has no Hop-by-hop processing</a:t>
            </a:r>
          </a:p>
        </p:txBody>
      </p:sp>
    </p:spTree>
    <p:extLst>
      <p:ext uri="{BB962C8B-B14F-4D97-AF65-F5344CB8AC3E}">
        <p14:creationId xmlns:p14="http://schemas.microsoft.com/office/powerpoint/2010/main" val="2803628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999"/>
            <a:ext cx="91440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5 - IOAM Header with Another ACH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514600" y="843434"/>
            <a:ext cx="5105400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1|Version| Reserved      | Channel Type 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Figure: IOAM Header with MPLS Encapsulation with Another ACH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924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685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MPLS Encapsulation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907F7-DB3A-6445-92A9-566917C37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DetNet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Draft Examples</a:t>
            </a:r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C86001-8481-C84B-A042-A7318C5B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D8CF7-36B2-D945-91DA-240461A3D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0967AB-2779-D848-8775-51D4A949B4D7}"/>
              </a:ext>
            </a:extLst>
          </p:cNvPr>
          <p:cNvSpPr/>
          <p:nvPr/>
        </p:nvSpPr>
        <p:spPr>
          <a:xfrm>
            <a:off x="266307" y="857250"/>
            <a:ext cx="4534293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+---------------------------------+ &lt;--\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|           F-Label(s)            |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+---------------------------------+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|            A-Label              |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+=================================+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|       </a:t>
            </a:r>
            <a:r>
              <a:rPr lang="en-CA" sz="900" dirty="0" err="1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DetNet</a:t>
            </a: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 Word       |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+---------------------------------+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|         [ F-Label(s) ]          |    +--</a:t>
            </a:r>
            <a:r>
              <a:rPr lang="en-CA" sz="900" dirty="0" err="1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DetNet</a:t>
            </a: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plane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+---------------------------------+    |  MPLS Encapsulation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|            S-Label              |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+=================================+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|       </a:t>
            </a:r>
            <a:r>
              <a:rPr lang="en-CA" sz="900" dirty="0" err="1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DetNet</a:t>
            </a: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 Word       |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+---------------------------------+ &lt;--/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|                            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|           </a:t>
            </a:r>
            <a:r>
              <a:rPr lang="en-CA" sz="900" dirty="0" err="1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DetNet</a:t>
            </a: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Flow      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|         Payload  Packet    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|                            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+---------------------------------+ 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774C87-9477-FB46-8442-69F405517AAC}"/>
              </a:ext>
            </a:extLst>
          </p:cNvPr>
          <p:cNvSpPr/>
          <p:nvPr/>
        </p:nvSpPr>
        <p:spPr>
          <a:xfrm>
            <a:off x="4247953" y="2750300"/>
            <a:ext cx="4610493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+---------------------------------+ &lt;--\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|         [ F-Label(s) ]          |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+---------------------------------+    +--</a:t>
            </a:r>
            <a:r>
              <a:rPr lang="en-CA" sz="900" dirty="0" err="1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DetNet</a:t>
            </a: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plane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|            S-Label              |    |  MPLS encapsulation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+=================================+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|       </a:t>
            </a:r>
            <a:r>
              <a:rPr lang="en-CA" sz="900" dirty="0" err="1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DetNet</a:t>
            </a: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 Word       |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+---------------------------------+ &lt;--/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|                            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|           </a:t>
            </a:r>
            <a:r>
              <a:rPr lang="en-CA" sz="900" dirty="0" err="1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DetNet</a:t>
            </a: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Flow      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|         Payload  Packet    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|                            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+---------------------------------+ 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94C68A-6915-4143-B1AA-507639CEF4CA}"/>
              </a:ext>
            </a:extLst>
          </p:cNvPr>
          <p:cNvSpPr/>
          <p:nvPr/>
        </p:nvSpPr>
        <p:spPr>
          <a:xfrm>
            <a:off x="263165" y="4373821"/>
            <a:ext cx="333669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1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https://tools.ietf.org/html/draft-ietf-detnet-mpls-13</a:t>
            </a:r>
            <a:endParaRPr lang="en-C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9E41CA-21E8-664A-A8B2-DFA7AD69A38A}"/>
              </a:ext>
            </a:extLst>
          </p:cNvPr>
          <p:cNvSpPr/>
          <p:nvPr/>
        </p:nvSpPr>
        <p:spPr>
          <a:xfrm>
            <a:off x="4876800" y="949464"/>
            <a:ext cx="415290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|0 0 0 0|                Sequence Number                        |</a:t>
            </a:r>
          </a:p>
          <a:p>
            <a:r>
              <a:rPr lang="en-CA" sz="800" dirty="0">
                <a:latin typeface="Courier" pitchFamily="2" charset="0"/>
              </a:rPr>
              <a:t>+-+-+-+-+-+-+-+-+-+-+-+-+-+-+-+-+-+-+-+-+-+-+-+-+-+-+-+-+-+-+-+-+</a:t>
            </a:r>
          </a:p>
        </p:txBody>
      </p:sp>
    </p:spTree>
    <p:extLst>
      <p:ext uri="{BB962C8B-B14F-4D97-AF65-F5344CB8AC3E}">
        <p14:creationId xmlns:p14="http://schemas.microsoft.com/office/powerpoint/2010/main" val="3690752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IOAM Header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56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Header with MPLS Encapsulation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00200" y="1031216"/>
            <a:ext cx="5791200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 Reserved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           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Figure: IOAM Header with MPLS Encapsulation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08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71550"/>
            <a:ext cx="8153400" cy="3238501"/>
          </a:xfrm>
        </p:spPr>
        <p:txBody>
          <a:bodyPr/>
          <a:lstStyle/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New Generic Associated Channel (G-</a:t>
            </a:r>
            <a:r>
              <a:rPr lang="en-CA" sz="1800" dirty="0" err="1"/>
              <a:t>ACh</a:t>
            </a:r>
            <a:r>
              <a:rPr lang="en-CA" sz="1800" dirty="0"/>
              <a:t>) Type (value </a:t>
            </a:r>
            <a:r>
              <a:rPr lang="en-CA" sz="1800" dirty="0">
                <a:solidFill>
                  <a:srgbClr val="0070C0"/>
                </a:solidFill>
              </a:rPr>
              <a:t>TBA3</a:t>
            </a:r>
            <a:r>
              <a:rPr lang="en-CA" sz="1800" dirty="0"/>
              <a:t>) defined for IOAM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Protocol value </a:t>
            </a:r>
            <a:r>
              <a:rPr lang="en-CA" sz="1800" i="1" dirty="0"/>
              <a:t>0001b</a:t>
            </a:r>
            <a:r>
              <a:rPr lang="en-CA" sz="1800" dirty="0"/>
              <a:t> allows to avoid incorrect IP header based hashing over ECMP paths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Block Number can be used to: 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Aggregate IOAM data collected in data plane, e.g. compute measurement metrics for each block of a flow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Correlate IOAM data from different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3B0DEE-E361-1046-85F0-03B8346DB4B8}"/>
              </a:ext>
            </a:extLst>
          </p:cNvPr>
          <p:cNvSpPr/>
          <p:nvPr/>
        </p:nvSpPr>
        <p:spPr>
          <a:xfrm>
            <a:off x="571500" y="4278775"/>
            <a:ext cx="8000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www.iana.org</a:t>
            </a:r>
            <a:r>
              <a:rPr lang="en-US" sz="1400" dirty="0"/>
              <a:t>/assignments/g-ach-parameters/</a:t>
            </a:r>
            <a:r>
              <a:rPr lang="en-US" sz="1400" dirty="0" err="1"/>
              <a:t>g-ach-parameters.xhtml#mpls-g-ach-types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91665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1550"/>
            <a:ext cx="8077200" cy="3257550"/>
          </a:xfrm>
        </p:spPr>
        <p:txBody>
          <a:bodyPr/>
          <a:lstStyle/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600" dirty="0"/>
              <a:t>“IOAM Indicator Label” is used to indicate the presence of the IOAM data fields after EOS in the MPLS Encapsulation. 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600" dirty="0"/>
              <a:t>Separate Indicator Labels are defined for E2E IOAM (for edge nodes) and </a:t>
            </a:r>
            <a:r>
              <a:rPr lang="en-CA" sz="1600" dirty="0" err="1"/>
              <a:t>HbH</a:t>
            </a:r>
            <a:r>
              <a:rPr lang="en-CA" sz="1600" dirty="0"/>
              <a:t> IOAM (</a:t>
            </a:r>
            <a:r>
              <a:rPr lang="en-CA" sz="1600" i="1" dirty="0"/>
              <a:t>for edge and transit nodes</a:t>
            </a:r>
            <a:r>
              <a:rPr lang="en-CA" sz="1600" dirty="0"/>
              <a:t>) to optimize the IOAM processing on transit nodes when not needed.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600" dirty="0"/>
              <a:t>In case of E2E IOAM, the IOAM Option-Type(s) in the data packets are processed on edge nodes only. The transit nodes ignore the IOAM Option-Type(s) carried by the data packets. 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600" dirty="0"/>
              <a:t>In case of </a:t>
            </a:r>
            <a:r>
              <a:rPr lang="en-CA" sz="1600" dirty="0" err="1"/>
              <a:t>HbH</a:t>
            </a:r>
            <a:r>
              <a:rPr lang="en-CA" sz="1600" dirty="0"/>
              <a:t> IOAM, the IOAM Option-Type(s) in the data packets are processed on transit and edge nodes.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934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E2E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6489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29372"/>
            <a:ext cx="89154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Header with MPLS Encapsulation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95450" y="841584"/>
            <a:ext cx="575310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E2E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           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Figure: E2E IOAM Header with MPLS Encapsulation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5022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7453</TotalTime>
  <Words>3287</Words>
  <Application>Microsoft Macintosh PowerPoint</Application>
  <PresentationFormat>On-screen Show (16:9)</PresentationFormat>
  <Paragraphs>521</Paragraphs>
  <Slides>30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Courier</vt:lpstr>
      <vt:lpstr>Wingdings</vt:lpstr>
      <vt:lpstr>Default Design</vt:lpstr>
      <vt:lpstr>MPLS Data Plane Encapsulation for In-situ OAM Data</vt:lpstr>
      <vt:lpstr>Agenda</vt:lpstr>
      <vt:lpstr>Requirements and Scope</vt:lpstr>
      <vt:lpstr>PowerPoint Presentation</vt:lpstr>
      <vt:lpstr>IOAM Header with MPLS Encapsulation</vt:lpstr>
      <vt:lpstr>IOAM G-ACh Header</vt:lpstr>
      <vt:lpstr>IOAM Indicator Label</vt:lpstr>
      <vt:lpstr>PowerPoint Presentation</vt:lpstr>
      <vt:lpstr>E2E IOAM Header with MPLS Encapsulation</vt:lpstr>
      <vt:lpstr>E2E IOAM Indicator Label Allocation Methods</vt:lpstr>
      <vt:lpstr>E2E IOAM Indicator Label - Comparisons</vt:lpstr>
      <vt:lpstr>E2E IOAM Procedure</vt:lpstr>
      <vt:lpstr>PowerPoint Presentation</vt:lpstr>
      <vt:lpstr>HbH IOAM Header with MPLS Encapsulation</vt:lpstr>
      <vt:lpstr>HbH IOAM Indicator Label Allocation Methods</vt:lpstr>
      <vt:lpstr>HbH IOAM Indicator Label - Comparisons</vt:lpstr>
      <vt:lpstr>HbH IOAM Procedure</vt:lpstr>
      <vt:lpstr>HbH IOAM Header with MPLS Encapsulation</vt:lpstr>
      <vt:lpstr>Next Steps</vt:lpstr>
      <vt:lpstr>PowerPoint Presentation</vt:lpstr>
      <vt:lpstr>PowerPoint Presentation</vt:lpstr>
      <vt:lpstr>Example IOAM Header with SR-MPLS Encapsulation</vt:lpstr>
      <vt:lpstr>IOAM Header with Other Control Words/ACHs</vt:lpstr>
      <vt:lpstr>Example 1 -  IOAM Header with Control Word [RFC4385]</vt:lpstr>
      <vt:lpstr>Example 2 - IOAM Header with DetNet Control Word </vt:lpstr>
      <vt:lpstr>Example 3 - IOAM Header with DetNet Control Word</vt:lpstr>
      <vt:lpstr>Example 4-  IOAM Header with Generic Delivery Functions</vt:lpstr>
      <vt:lpstr>Example 5 - IOAM Header with Another ACH</vt:lpstr>
      <vt:lpstr>PowerPoint Presentation</vt:lpstr>
      <vt:lpstr>DetNet Draft Examples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1665</cp:revision>
  <dcterms:created xsi:type="dcterms:W3CDTF">2010-06-30T04:12:48Z</dcterms:created>
  <dcterms:modified xsi:type="dcterms:W3CDTF">2021-01-20T00:04:57Z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