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3" r:id="rId28"/>
    <p:sldId id="1686" r:id="rId29"/>
    <p:sldId id="1691"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3"/>
    <p:restoredTop sz="93034"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1093890630"/>
              </p:ext>
            </p:extLst>
          </p:nvPr>
        </p:nvGraphicFramePr>
        <p:xfrm>
          <a:off x="609600" y="914400"/>
          <a:ext cx="7848600" cy="2286000"/>
        </p:xfrm>
        <a:graphic>
          <a:graphicData uri="http://schemas.openxmlformats.org/drawingml/2006/table">
            <a:tbl>
              <a:tblPr firstRow="1" bandRow="1">
                <a:tableStyleId>{912C8C85-51F0-491E-9774-3900AFEF0FD7}</a:tableStyleId>
              </a:tblPr>
              <a:tblGrid>
                <a:gridCol w="457200">
                  <a:extLst>
                    <a:ext uri="{9D8B030D-6E8A-4147-A177-3AD203B41FA5}">
                      <a16:colId xmlns:a16="http://schemas.microsoft.com/office/drawing/2014/main" val="2665960960"/>
                    </a:ext>
                  </a:extLst>
                </a:gridCol>
                <a:gridCol w="2667000">
                  <a:extLst>
                    <a:ext uri="{9D8B030D-6E8A-4147-A177-3AD203B41FA5}">
                      <a16:colId xmlns:a16="http://schemas.microsoft.com/office/drawing/2014/main" val="1209939836"/>
                    </a:ext>
                  </a:extLst>
                </a:gridCol>
                <a:gridCol w="2667000">
                  <a:extLst>
                    <a:ext uri="{9D8B030D-6E8A-4147-A177-3AD203B41FA5}">
                      <a16:colId xmlns:a16="http://schemas.microsoft.com/office/drawing/2014/main" val="4011394575"/>
                    </a:ext>
                  </a:extLst>
                </a:gridCol>
                <a:gridCol w="20574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encapsulation.</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52400" y="102393"/>
            <a:ext cx="88392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9050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Header with MPLS Encapsulation</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93674311"/>
              </p:ext>
            </p:extLst>
          </p:nvPr>
        </p:nvGraphicFramePr>
        <p:xfrm>
          <a:off x="381002" y="759462"/>
          <a:ext cx="8458198" cy="2493355"/>
        </p:xfrm>
        <a:graphic>
          <a:graphicData uri="http://schemas.openxmlformats.org/drawingml/2006/table">
            <a:tbl>
              <a:tblPr firstRow="1" bandRow="1">
                <a:tableStyleId>{912C8C85-51F0-491E-9774-3900AFEF0FD7}</a:tableStyleId>
              </a:tblPr>
              <a:tblGrid>
                <a:gridCol w="381000">
                  <a:extLst>
                    <a:ext uri="{9D8B030D-6E8A-4147-A177-3AD203B41FA5}">
                      <a16:colId xmlns:a16="http://schemas.microsoft.com/office/drawing/2014/main" val="1188824465"/>
                    </a:ext>
                  </a:extLst>
                </a:gridCol>
                <a:gridCol w="1600200">
                  <a:extLst>
                    <a:ext uri="{9D8B030D-6E8A-4147-A177-3AD203B41FA5}">
                      <a16:colId xmlns:a16="http://schemas.microsoft.com/office/drawing/2014/main" val="1209939836"/>
                    </a:ext>
                  </a:extLst>
                </a:gridCol>
                <a:gridCol w="16764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solidFill>
                            <a:schemeClr val="tx1"/>
                          </a:solidFill>
                          <a:latin typeface="Calibri" panose="020F0502020204030204" pitchFamily="34" charset="0"/>
                          <a:cs typeface="Calibri" panose="020F0502020204030204" pitchFamily="34" charset="0"/>
                        </a:rPr>
                        <a:t>eSPL</a:t>
                      </a:r>
                      <a:r>
                        <a:rPr lang="en-US" sz="1400" b="0" i="0" dirty="0">
                          <a:solidFill>
                            <a:schemeClr val="tx1"/>
                          </a:solidFill>
                          <a:latin typeface="Calibri" panose="020F0502020204030204" pitchFamily="34" charset="0"/>
                          <a:cs typeface="Calibri" panose="020F0502020204030204" pitchFamily="34" charset="0"/>
                        </a:rPr>
                        <a:t> Labels</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 (Note 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Global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+0</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encapsulation.</a:t>
            </a:r>
          </a:p>
          <a:p>
            <a:pPr marL="457200" indent="-457200">
              <a:lnSpc>
                <a:spcPts val="1920"/>
              </a:lnSpc>
              <a:spcBef>
                <a:spcPts val="600"/>
              </a:spcBef>
              <a:buFont typeface="+mj-lt"/>
              <a:buAutoNum type="arabicPeriod"/>
            </a:pPr>
            <a:r>
              <a:rPr lang="en-CA" sz="1600" dirty="0">
                <a:solidFill>
                  <a:srgbClr val="0070C0"/>
                </a:solidFill>
              </a:rPr>
              <a:t>The transit (intermediate)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6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02393"/>
            <a:ext cx="89916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Header with MPLS Encapsulation</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r>
              <a:rPr lang="en-CA" sz="2800" dirty="0">
                <a:solidFill>
                  <a:srgbClr val="0070C0"/>
                </a:solidFill>
                <a:latin typeface="Calibri Light" panose="020F0302020204030204" pitchFamily="34" charset="0"/>
                <a:cs typeface="Calibri Light" panose="020F0302020204030204" pitchFamily="34" charset="0"/>
              </a:rPr>
              <a:t>Example IOAM Header with SR-MPLS Encapsulation</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Header with SR-MPLS Encapsulation</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2669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2000" dirty="0">
                <a:latin typeface="Calibri" panose="020F0502020204030204" pitchFamily="34" charset="0"/>
                <a:cs typeface="Calibri" panose="020F0502020204030204" pitchFamily="34" charset="0"/>
              </a:rPr>
              <a:t>IOAM header is considered part of the MPLS </a:t>
            </a:r>
            <a:r>
              <a:rPr lang="en-CA" sz="2000" dirty="0"/>
              <a:t>encapsulation</a:t>
            </a:r>
            <a:r>
              <a:rPr lang="en-CA" sz="2000" dirty="0">
                <a:latin typeface="Calibri" panose="020F0502020204030204" pitchFamily="34" charset="0"/>
                <a:cs typeface="Calibri" panose="020F0502020204030204" pitchFamily="34" charset="0"/>
              </a:rPr>
              <a:t>, any other control word is added after the IOAM Header with the packet.</a:t>
            </a:r>
          </a:p>
          <a:p>
            <a:pPr>
              <a:lnSpc>
                <a:spcPts val="212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120"/>
              </a:lnSpc>
              <a:spcBef>
                <a:spcPts val="600"/>
              </a:spcBef>
            </a:pPr>
            <a:r>
              <a:rPr lang="en-CA" sz="2000" dirty="0">
                <a:latin typeface="Calibri" panose="020F0502020204030204" pitchFamily="34" charset="0"/>
                <a:cs typeface="Calibri" panose="020F0502020204030204" pitchFamily="34" charset="0"/>
              </a:rPr>
              <a:t>The decapsulating node removes the MPLS </a:t>
            </a:r>
            <a:r>
              <a:rPr lang="en-CA" sz="2000" dirty="0"/>
              <a:t>encapsulation</a:t>
            </a:r>
            <a:r>
              <a:rPr lang="en-CA" sz="2000" dirty="0">
                <a:latin typeface="Calibri" panose="020F0502020204030204" pitchFamily="34" charset="0"/>
                <a:cs typeface="Calibri" panose="020F0502020204030204" pitchFamily="34" charset="0"/>
              </a:rPr>
              <a:t> including the IOAM header and then processes the other control word following it.</a:t>
            </a:r>
          </a:p>
          <a:p>
            <a:pPr>
              <a:lnSpc>
                <a:spcPts val="2120"/>
              </a:lnSpc>
              <a:spcBef>
                <a:spcPts val="600"/>
              </a:spcBef>
            </a:pPr>
            <a:r>
              <a:rPr lang="en-CA" sz="20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Example IOAM Header with Control Word [RFC4385]</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and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17589"/>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17589"/>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68504" y="4386202"/>
            <a:ext cx="1736496" cy="430887"/>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 Examples</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5029200" cy="286232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F-Label(s)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3772293" y="2647950"/>
            <a:ext cx="5105400" cy="193899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26364" y="1072694"/>
            <a:ext cx="4152900" cy="707886"/>
          </a:xfrm>
          <a:prstGeom prst="rect">
            <a:avLst/>
          </a:prstGeom>
          <a:solidFill>
            <a:schemeClr val="accent6">
              <a:lumMod val="20000"/>
              <a:lumOff val="80000"/>
            </a:schemeClr>
          </a:solidFill>
        </p:spPr>
        <p:txBody>
          <a:bodyPr wrap="square">
            <a:spAutoFit/>
          </a:bodyPr>
          <a:lstStyle/>
          <a:p>
            <a:r>
              <a:rPr lang="en-CA" sz="800" dirty="0">
                <a:latin typeface="Courier" pitchFamily="2" charset="0"/>
              </a:rPr>
              <a:t>0                   1                   2                   3</a:t>
            </a:r>
          </a:p>
          <a:p>
            <a:r>
              <a:rPr lang="en-CA" sz="800" dirty="0">
                <a:latin typeface="Courier" pitchFamily="2" charset="0"/>
              </a:rPr>
              <a:t>0 1 2 3 4 5 6 7 8 9 0 1 2 3 4 5 6 7 8 9 0 1 2 3 4 5 6 7 8 9 0 1</a:t>
            </a:r>
          </a:p>
          <a:p>
            <a:r>
              <a:rPr lang="en-CA" sz="800" dirty="0">
                <a:latin typeface="Courier" pitchFamily="2" charset="0"/>
              </a:rPr>
              <a:t>+-+-+-+-+-+-+-+-+-+-+-+-+-+-+-+-+-+-+-+-+-+-+-+-+-+-+-+-+-+-+-+-+</a:t>
            </a:r>
          </a:p>
          <a:p>
            <a:r>
              <a:rPr lang="en-CA" sz="800" dirty="0">
                <a:latin typeface="Courier" pitchFamily="2" charset="0"/>
              </a:rPr>
              <a:t>|0 0 0 0|                Sequence Number                        |</a:t>
            </a:r>
          </a:p>
          <a:p>
            <a:r>
              <a:rPr lang="en-CA" sz="800" dirty="0">
                <a:latin typeface="Courier" pitchFamily="2"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280"/>
              </a:lnSpc>
              <a:spcBef>
                <a:spcPts val="600"/>
              </a:spcBef>
            </a:pPr>
            <a:r>
              <a:rPr lang="en-CA" sz="2000" dirty="0">
                <a:latin typeface="Calibri" panose="020F0502020204030204" pitchFamily="34" charset="0"/>
                <a:cs typeface="Calibri" panose="020F0502020204030204" pitchFamily="34" charset="0"/>
              </a:rPr>
              <a:t>IOAM header is considered part of the MPLS Encapsulation, any other ACH is added after the IOAM Header with the packet.</a:t>
            </a:r>
          </a:p>
          <a:p>
            <a:pPr>
              <a:lnSpc>
                <a:spcPts val="228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280"/>
              </a:lnSpc>
              <a:spcBef>
                <a:spcPts val="600"/>
              </a:spcBef>
            </a:pPr>
            <a:r>
              <a:rPr lang="en-CA" sz="2000" dirty="0">
                <a:latin typeface="Calibri" panose="020F0502020204030204" pitchFamily="34" charset="0"/>
                <a:cs typeface="Calibri" panose="020F0502020204030204" pitchFamily="34" charset="0"/>
              </a:rPr>
              <a:t>The decapsulating node removes the MPLS Encapsulation including the IOAM header and then processes the next ACH following it.</a:t>
            </a:r>
          </a:p>
          <a:p>
            <a:pPr>
              <a:lnSpc>
                <a:spcPts val="2280"/>
              </a:lnSpc>
              <a:spcBef>
                <a:spcPts val="600"/>
              </a:spcBef>
            </a:pPr>
            <a:r>
              <a:rPr lang="en-CA" sz="2000" dirty="0">
                <a:latin typeface="Calibri" panose="020F0502020204030204" pitchFamily="34" charset="0"/>
                <a:cs typeface="Calibri" panose="020F0502020204030204" pitchFamily="34" charset="0"/>
              </a:rPr>
              <a:t>IOAM HDR Length allows to find the next ACH after the IOAM header.</a:t>
            </a:r>
          </a:p>
          <a:p>
            <a:pPr>
              <a:lnSpc>
                <a:spcPts val="2280"/>
              </a:lnSpc>
              <a:spcBef>
                <a:spcPts val="600"/>
              </a:spcBef>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Another ACH</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43434"/>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TBA</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759790"/>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633B0DEE-E361-1046-85F0-03B8346DB4B8}"/>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Encapsulation.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29372"/>
            <a:ext cx="89154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E2E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Header with MPLS Encapsulation</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7387</TotalTime>
  <Words>2893</Words>
  <Application>Microsoft Macintosh PowerPoint</Application>
  <PresentationFormat>On-screen Show (16:9)</PresentationFormat>
  <Paragraphs>457</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Header with MPLS Encapsulation</vt:lpstr>
      <vt:lpstr>IOAM G-ACh Header</vt:lpstr>
      <vt:lpstr>IOAM Indicator Label</vt:lpstr>
      <vt:lpstr>PowerPoint Presentation</vt:lpstr>
      <vt:lpstr>E2E IOAM Header with MPLS Encapsulation</vt:lpstr>
      <vt:lpstr>E2E IOAM Indicator Label Allocation Methods</vt:lpstr>
      <vt:lpstr>E2E IOAM Indicator Label - Comparisons</vt:lpstr>
      <vt:lpstr>E2E IOAM Procedure</vt:lpstr>
      <vt:lpstr>PowerPoint Presentation</vt:lpstr>
      <vt:lpstr>HbH IOAM Header with MPLS Encapsulation</vt:lpstr>
      <vt:lpstr>HbH IOAM Indicator Label Allocation Methods</vt:lpstr>
      <vt:lpstr>HbH IOAM Indicator Label - Comparisons</vt:lpstr>
      <vt:lpstr>HbH IOAM Procedure</vt:lpstr>
      <vt:lpstr>HbH IOAM Header with MPLS Encapsulation</vt:lpstr>
      <vt:lpstr>Example IOAM Header with SR-MPLS Encapsulation</vt:lpstr>
      <vt:lpstr>Next Steps</vt:lpstr>
      <vt:lpstr>PowerPoint Presentation</vt:lpstr>
      <vt:lpstr>PowerPoint Presentation</vt:lpstr>
      <vt:lpstr>IOAM Header and Another Control Word</vt:lpstr>
      <vt:lpstr>Example IOAM Header with Control Word [RFC4385]</vt:lpstr>
      <vt:lpstr>Example IOAM Header with DetNet Control Word</vt:lpstr>
      <vt:lpstr>DetNet Draft Examples</vt:lpstr>
      <vt:lpstr>IOAM Header and Another ACH</vt:lpstr>
      <vt:lpstr>IOAM Header with Another ACH</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1639</cp:revision>
  <dcterms:created xsi:type="dcterms:W3CDTF">2010-06-30T04:12:48Z</dcterms:created>
  <dcterms:modified xsi:type="dcterms:W3CDTF">2021-01-19T14:47:02Z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