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10" r:id="rId11"/>
    <p:sldId id="303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7"/>
    <p:restoredTop sz="93845" autoAdjust="0"/>
  </p:normalViewPr>
  <p:slideViewPr>
    <p:cSldViewPr>
      <p:cViewPr varScale="1">
        <p:scale>
          <a:sx n="80" d="100"/>
          <a:sy n="80" d="100"/>
        </p:scale>
        <p:origin x="856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779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9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893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67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pierluigi.ventre@cnit.it)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stefano.salsano@uniroma2.it)" TargetMode="External"/><Relationship Id="rId12" Type="http://schemas.openxmlformats.org/officeDocument/2006/relationships/hyperlink" Target="mailto:daniel.bernier@bell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aniel.voyer@bell.ca" TargetMode="External"/><Relationship Id="rId11" Type="http://schemas.openxmlformats.org/officeDocument/2006/relationships/hyperlink" Target="mailto:zali@cisco.com" TargetMode="External"/><Relationship Id="rId5" Type="http://schemas.openxmlformats.org/officeDocument/2006/relationships/hyperlink" Target="mailto:sagsoni@cisco.com" TargetMode="External"/><Relationship Id="rId10" Type="http://schemas.openxmlformats.org/officeDocument/2006/relationships/hyperlink" Target="mailto:pkhordoc@cisco.com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mach.chen@huawei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1457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in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672904"/>
            <a:ext cx="7696200" cy="685800"/>
          </a:xfrm>
        </p:spPr>
        <p:txBody>
          <a:bodyPr/>
          <a:lstStyle/>
          <a:p>
            <a:r>
              <a:rPr lang="en-US" sz="2400" u="sng" dirty="0"/>
              <a:t>draft-gandhi-spring-sr-mpls-pm-02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095500" y="2266950"/>
            <a:ext cx="6705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6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7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pierluigi.ventre@cnit.it)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1"/>
              </a:rPr>
              <a:t>zali@cisco.com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Bernier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2"/>
              </a:rPr>
              <a:t>daniel.bernier@bell.ca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62300" y="476250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IETF @ Montreal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1"/>
            <a:ext cx="7239000" cy="2209800"/>
          </a:xfrm>
        </p:spPr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800" dirty="0"/>
              <a:t>Multiple implementations already exist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Request for WG adoption </a:t>
            </a:r>
          </a:p>
          <a:p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In-band Probes for SR Links and SR Policies</a:t>
            </a:r>
          </a:p>
          <a:p>
            <a:r>
              <a:rPr lang="en-US" sz="2400" dirty="0"/>
              <a:t>DM and LM Packets for SR Links and SR Policies</a:t>
            </a:r>
          </a:p>
          <a:p>
            <a:r>
              <a:rPr lang="en-US" sz="2400" dirty="0"/>
              <a:t>Probe Responses</a:t>
            </a:r>
          </a:p>
          <a:p>
            <a:r>
              <a:rPr lang="en-US" sz="2400" dirty="0"/>
              <a:t>SR Link Extended TE Metrics Advertisements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 for SR links and end-to-end SR Policies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marL="0" lvl="1" indent="0">
              <a:buNone/>
            </a:pPr>
            <a:r>
              <a:rPr lang="en-US" sz="2200" dirty="0"/>
              <a:t>Scope:</a:t>
            </a:r>
          </a:p>
          <a:p>
            <a:pPr marL="685800" lvl="2" indent="-285750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 indent="-285750">
              <a:buFont typeface="Wingdings" charset="2"/>
              <a:buChar char="§"/>
            </a:pPr>
            <a:r>
              <a:rPr lang="en-US" sz="1800" dirty="0"/>
              <a:t>In-band PM </a:t>
            </a:r>
            <a:r>
              <a:rPr lang="en-US" sz="1800" b="1" dirty="0"/>
              <a:t>probe messages</a:t>
            </a:r>
          </a:p>
          <a:p>
            <a:pPr marL="685800" lvl="2" indent="-285750">
              <a:buFont typeface="Wingdings" charset="2"/>
              <a:buChar char="§"/>
            </a:pPr>
            <a:r>
              <a:rPr lang="en-US" sz="1800" dirty="0"/>
              <a:t>Use RFC 6374 (defined for MPLS-TP) based mechanisms</a:t>
            </a:r>
          </a:p>
          <a:p>
            <a:pPr marL="685800" lvl="2" indent="-285750">
              <a:buFont typeface="Wingdings" charset="2"/>
              <a:buChar char="§"/>
            </a:pPr>
            <a:r>
              <a:rPr lang="en-US" sz="1800" dirty="0"/>
              <a:t>Use RFC 7876 (UDP return path) for probe response messages</a:t>
            </a:r>
          </a:p>
          <a:p>
            <a:pPr marL="685800" lvl="2" indent="-285750">
              <a:buFont typeface="Wingdings" charset="2"/>
              <a:buChar char="§"/>
            </a:pPr>
            <a:r>
              <a:rPr lang="en-US" sz="1800" dirty="0"/>
              <a:t>Informational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/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19350"/>
            <a:ext cx="5943600" cy="15494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19969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</a:t>
            </a:r>
            <a:r>
              <a:rPr lang="en-US" sz="2000" b="1" dirty="0"/>
              <a:t>in-band</a:t>
            </a:r>
            <a:r>
              <a:rPr lang="en-US" sz="2000" dirty="0"/>
              <a:t>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353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/>
              <a:t>PM Probes for SR Policies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92353" cy="1231526"/>
          </a:xfrm>
        </p:spPr>
        <p:txBody>
          <a:bodyPr/>
          <a:lstStyle/>
          <a:p>
            <a:pPr lvl="0"/>
            <a:r>
              <a:rPr lang="en-US" sz="2000" dirty="0"/>
              <a:t>For end-to-end measurement of SR Policies, the PM probe query messages for delay and loss measurements are sent </a:t>
            </a:r>
            <a:r>
              <a:rPr lang="en-US" sz="2000" b="1" dirty="0"/>
              <a:t>in-band</a:t>
            </a:r>
            <a:r>
              <a:rPr lang="en-US" sz="2000" dirty="0"/>
              <a:t>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 and SR-MPLS label stack.</a:t>
            </a:r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030412"/>
            <a:ext cx="5943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/>
              <a:t>DM Probes for SR Links and SR Policies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864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733550"/>
            <a:ext cx="3200400" cy="12192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sz="1600" dirty="0"/>
              <a:t>DM probes use the message format defined in [RFC6374] as payload.</a:t>
            </a:r>
          </a:p>
          <a:p>
            <a:pPr marL="400050" lvl="1" indent="0">
              <a:buNone/>
            </a:pPr>
            <a:r>
              <a:rPr lang="en-US" sz="1600" dirty="0"/>
              <a:t>GAL   : 13</a:t>
            </a:r>
          </a:p>
          <a:p>
            <a:pPr marL="400050" lvl="1" indent="0">
              <a:buNone/>
            </a:pPr>
            <a:r>
              <a:rPr lang="en-US" sz="1600" dirty="0" err="1"/>
              <a:t>GAch</a:t>
            </a:r>
            <a:r>
              <a:rPr lang="en-US" sz="1600" dirty="0"/>
              <a:t> : 0x000C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099" y="971550"/>
            <a:ext cx="5764901" cy="354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5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24" y="9455"/>
            <a:ext cx="8610600" cy="857250"/>
          </a:xfrm>
        </p:spPr>
        <p:txBody>
          <a:bodyPr/>
          <a:lstStyle/>
          <a:p>
            <a:r>
              <a:rPr lang="en-US" sz="3600" dirty="0"/>
              <a:t>LM Probes for SR Links and SR Policies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92824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657350"/>
            <a:ext cx="3352800" cy="16764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sz="1600" dirty="0"/>
              <a:t>LM probes use the message format defined in [RFC6374] as payload.</a:t>
            </a:r>
          </a:p>
          <a:p>
            <a:pPr marL="400050" lvl="1" indent="0">
              <a:buNone/>
            </a:pPr>
            <a:r>
              <a:rPr lang="en-US" sz="1600" dirty="0"/>
              <a:t>GAL   : 13</a:t>
            </a:r>
          </a:p>
          <a:p>
            <a:pPr marL="400050" lvl="1" indent="0">
              <a:buNone/>
            </a:pPr>
            <a:r>
              <a:rPr lang="en-US" sz="1600" dirty="0" err="1"/>
              <a:t>GAch</a:t>
            </a:r>
            <a:r>
              <a:rPr lang="en-US" sz="1600" dirty="0"/>
              <a:t> : 0x000A (Direct)</a:t>
            </a:r>
          </a:p>
          <a:p>
            <a:pPr marL="400050" lvl="1" indent="0">
              <a:buNone/>
            </a:pPr>
            <a:r>
              <a:rPr lang="en-US" sz="1600" dirty="0"/>
              <a:t>             0x000B (Inferred)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078" y="940558"/>
            <a:ext cx="5448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5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65" y="3362"/>
            <a:ext cx="8229600" cy="857250"/>
          </a:xfrm>
        </p:spPr>
        <p:txBody>
          <a:bodyPr/>
          <a:lstStyle/>
          <a:p>
            <a:r>
              <a:rPr lang="en-US" sz="3600" dirty="0"/>
              <a:t>Probe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229600" cy="3594848"/>
          </a:xfrm>
        </p:spPr>
        <p:txBody>
          <a:bodyPr/>
          <a:lstStyle/>
          <a:p>
            <a:r>
              <a:rPr lang="en-US" sz="2000" dirty="0"/>
              <a:t>One-way Measurement Response (out-of-band)</a:t>
            </a:r>
          </a:p>
          <a:p>
            <a:pPr lvl="1"/>
            <a:r>
              <a:rPr lang="en-US" sz="2000" dirty="0"/>
              <a:t>Sent to the </a:t>
            </a:r>
            <a:r>
              <a:rPr lang="en-US" sz="2000" dirty="0" err="1"/>
              <a:t>querier</a:t>
            </a:r>
            <a:r>
              <a:rPr lang="en-US" sz="2000" dirty="0"/>
              <a:t> node using the information from the UDP Return Object (URO) TLV [RFC7876].</a:t>
            </a:r>
          </a:p>
          <a:p>
            <a:pPr lvl="1"/>
            <a:r>
              <a:rPr lang="en-US" sz="2000" dirty="0"/>
              <a:t>URO TLV is sent by the </a:t>
            </a:r>
            <a:r>
              <a:rPr lang="en-US" sz="2000" dirty="0" err="1"/>
              <a:t>querier</a:t>
            </a:r>
            <a:r>
              <a:rPr lang="en-US" sz="2000" dirty="0"/>
              <a:t> node in the probe query messages and contains the UDP destination port and IP address.</a:t>
            </a:r>
          </a:p>
          <a:p>
            <a:r>
              <a:rPr lang="en-US" sz="2000" dirty="0"/>
              <a:t>Two-way Measurement Response (in-band)</a:t>
            </a:r>
          </a:p>
          <a:p>
            <a:pPr lvl="1"/>
            <a:r>
              <a:rPr lang="en-US" sz="2000" dirty="0"/>
              <a:t>Sent to the </a:t>
            </a:r>
            <a:r>
              <a:rPr lang="en-US" sz="2000" dirty="0" err="1"/>
              <a:t>querier</a:t>
            </a:r>
            <a:r>
              <a:rPr lang="en-US" sz="2000" dirty="0"/>
              <a:t> node using a message similar to the in-band probe query message as SR-MPLS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3165" y="47829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</p:spTree>
    <p:extLst>
      <p:ext uri="{BB962C8B-B14F-4D97-AF65-F5344CB8AC3E}">
        <p14:creationId xmlns:p14="http://schemas.microsoft.com/office/powerpoint/2010/main" val="110115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/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</p:spPr>
        <p:txBody>
          <a:bodyPr/>
          <a:lstStyle/>
          <a:p>
            <a:r>
              <a:rPr lang="en-US" sz="2000" dirty="0"/>
              <a:t>PM procedure is used to 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[draft-ietf-lsr-isis-rfc7810bis]</a:t>
            </a:r>
          </a:p>
          <a:p>
            <a:pPr lvl="1"/>
            <a:r>
              <a:rPr lang="en-US" sz="2000" dirty="0"/>
              <a:t>BGP-LS   [draft-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idr</a:t>
            </a:r>
            <a:r>
              <a:rPr lang="en-US" sz="2000" dirty="0"/>
              <a:t>-</a:t>
            </a:r>
            <a:r>
              <a:rPr lang="en-US" sz="2000" dirty="0" err="1"/>
              <a:t>te</a:t>
            </a:r>
            <a:r>
              <a:rPr lang="en-US" sz="2000" dirty="0"/>
              <a:t>-pm-</a:t>
            </a:r>
            <a:r>
              <a:rPr lang="en-US" sz="2000" dirty="0" err="1"/>
              <a:t>bgp</a:t>
            </a:r>
            <a:r>
              <a:rPr lang="en-US" sz="2000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3165" y="47829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102</a:t>
            </a:r>
            <a:r>
              <a:rPr lang="en-US" altLang="zh-CN" baseline="30000" dirty="0"/>
              <a:t>nd</a:t>
            </a:r>
            <a:r>
              <a:rPr lang="en-US" altLang="zh-CN" dirty="0"/>
              <a:t> IETF @ Montreal</a:t>
            </a:r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5258</TotalTime>
  <Words>615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Wingdings</vt:lpstr>
      <vt:lpstr>Default Design</vt:lpstr>
      <vt:lpstr>Performance Measurement in Segment Routing Networks with MPLS Data Plane</vt:lpstr>
      <vt:lpstr>Agenda</vt:lpstr>
      <vt:lpstr>Requirements and Scope</vt:lpstr>
      <vt:lpstr>PM Probes for SR Links</vt:lpstr>
      <vt:lpstr>PM Probes for SR Policies</vt:lpstr>
      <vt:lpstr>DM Probes for SR Links and SR Policies</vt:lpstr>
      <vt:lpstr>LM Probes for SR Links and SR Policies</vt:lpstr>
      <vt:lpstr>Probe Responses</vt:lpstr>
      <vt:lpstr>SR Link Extended TE Metrics Advertisement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VRAJ</cp:lastModifiedBy>
  <cp:revision>912</cp:revision>
  <dcterms:created xsi:type="dcterms:W3CDTF">2010-06-30T04:12:48Z</dcterms:created>
  <dcterms:modified xsi:type="dcterms:W3CDTF">2018-07-15T12:30:17Z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