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5" r:id="rId27"/>
    <p:sldId id="1703" r:id="rId28"/>
    <p:sldId id="1690" r:id="rId29"/>
    <p:sldId id="1699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Indicator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Indicator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Indicator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89964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Hop-by-Hop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Indicator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Indicator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IOAM FEC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02836"/>
              </p:ext>
            </p:extLst>
          </p:nvPr>
        </p:nvGraphicFramePr>
        <p:xfrm>
          <a:off x="457200" y="759462"/>
          <a:ext cx="8305800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IOM FEC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IOM FEC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9885"/>
            <a:ext cx="79248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MPLS header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9194B00-5AD6-B34B-A2E3-075C5F710B26}"/>
              </a:ext>
            </a:extLst>
          </p:cNvPr>
          <p:cNvSpPr/>
          <p:nvPr/>
        </p:nvSpPr>
        <p:spPr>
          <a:xfrm>
            <a:off x="1752598" y="1809751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ED561A0-4D92-5C49-88EE-9B449D537B85}"/>
              </a:ext>
            </a:extLst>
          </p:cNvPr>
          <p:cNvSpPr/>
          <p:nvPr/>
        </p:nvSpPr>
        <p:spPr>
          <a:xfrm rot="10800000">
            <a:off x="1752599" y="859382"/>
            <a:ext cx="79997" cy="7979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17C1B-5F36-C540-9B2D-69848A4E79C5}"/>
              </a:ext>
            </a:extLst>
          </p:cNvPr>
          <p:cNvSpPr txBox="1"/>
          <p:nvPr/>
        </p:nvSpPr>
        <p:spPr>
          <a:xfrm>
            <a:off x="776687" y="11469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C5DA-120D-844C-AD2B-2114F8A26438}"/>
              </a:ext>
            </a:extLst>
          </p:cNvPr>
          <p:cNvSpPr txBox="1"/>
          <p:nvPr/>
        </p:nvSpPr>
        <p:spPr>
          <a:xfrm>
            <a:off x="778877" y="20536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AEB769-163F-A743-BC08-507757986AB3}"/>
              </a:ext>
            </a:extLst>
          </p:cNvPr>
          <p:cNvCxnSpPr>
            <a:cxnSpLocks/>
          </p:cNvCxnSpPr>
          <p:nvPr/>
        </p:nvCxnSpPr>
        <p:spPr>
          <a:xfrm>
            <a:off x="852887" y="1733551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60546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BE85087-2F44-7F44-9ADA-FF40D970CB18}"/>
              </a:ext>
            </a:extLst>
          </p:cNvPr>
          <p:cNvSpPr/>
          <p:nvPr/>
        </p:nvSpPr>
        <p:spPr>
          <a:xfrm>
            <a:off x="1523998" y="1809751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1ED8C8E-0A9B-B143-BA11-D9B7D6330F49}"/>
              </a:ext>
            </a:extLst>
          </p:cNvPr>
          <p:cNvSpPr/>
          <p:nvPr/>
        </p:nvSpPr>
        <p:spPr>
          <a:xfrm rot="10800000">
            <a:off x="1523999" y="812304"/>
            <a:ext cx="79997" cy="845046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26A0E-E63C-7347-A903-DCAD94B7AB9E}"/>
              </a:ext>
            </a:extLst>
          </p:cNvPr>
          <p:cNvSpPr txBox="1"/>
          <p:nvPr/>
        </p:nvSpPr>
        <p:spPr>
          <a:xfrm>
            <a:off x="548087" y="11469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49916-B74A-1044-B97B-A89C24B911DF}"/>
              </a:ext>
            </a:extLst>
          </p:cNvPr>
          <p:cNvSpPr txBox="1"/>
          <p:nvPr/>
        </p:nvSpPr>
        <p:spPr>
          <a:xfrm>
            <a:off x="550277" y="20536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BA29F-A61D-4141-83E8-03E714F07069}"/>
              </a:ext>
            </a:extLst>
          </p:cNvPr>
          <p:cNvCxnSpPr>
            <a:cxnSpLocks/>
          </p:cNvCxnSpPr>
          <p:nvPr/>
        </p:nvCxnSpPr>
        <p:spPr>
          <a:xfrm>
            <a:off x="624287" y="1733551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000" dirty="0"/>
              <a:t>Requesting WG adoption</a:t>
            </a:r>
          </a:p>
          <a:p>
            <a:pPr lvl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Address any open items as part of W</a:t>
            </a:r>
            <a:r>
              <a:rPr lang="en-US" sz="2000" dirty="0"/>
              <a:t>G process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19050" y="4073717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51FF7B3-70B0-F84B-8BAB-F52E1301983B}"/>
              </a:ext>
            </a:extLst>
          </p:cNvPr>
          <p:cNvSpPr/>
          <p:nvPr/>
        </p:nvSpPr>
        <p:spPr>
          <a:xfrm>
            <a:off x="2209798" y="1746276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A58CB07-798E-3D43-8FF1-66DE788A8E05}"/>
              </a:ext>
            </a:extLst>
          </p:cNvPr>
          <p:cNvSpPr/>
          <p:nvPr/>
        </p:nvSpPr>
        <p:spPr>
          <a:xfrm rot="10800000">
            <a:off x="2209799" y="876285"/>
            <a:ext cx="79997" cy="71758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20227-7AE9-654A-9C55-599016790A67}"/>
              </a:ext>
            </a:extLst>
          </p:cNvPr>
          <p:cNvSpPr txBox="1"/>
          <p:nvPr/>
        </p:nvSpPr>
        <p:spPr>
          <a:xfrm>
            <a:off x="1233887" y="108351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8EB96-6C93-D141-86E0-5C9F57CF700D}"/>
              </a:ext>
            </a:extLst>
          </p:cNvPr>
          <p:cNvSpPr txBox="1"/>
          <p:nvPr/>
        </p:nvSpPr>
        <p:spPr>
          <a:xfrm>
            <a:off x="1236077" y="19901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C16FD-1417-714A-B6FB-EB0588799B4C}"/>
              </a:ext>
            </a:extLst>
          </p:cNvPr>
          <p:cNvCxnSpPr>
            <a:cxnSpLocks/>
          </p:cNvCxnSpPr>
          <p:nvPr/>
        </p:nvCxnSpPr>
        <p:spPr>
          <a:xfrm>
            <a:off x="1310087" y="167007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57289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 and PW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466067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590550"/>
            <a:ext cx="5715000" cy="4662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CE55552-B33C-BC48-B5C2-83DCE0996BEB}"/>
              </a:ext>
            </a:extLst>
          </p:cNvPr>
          <p:cNvSpPr/>
          <p:nvPr/>
        </p:nvSpPr>
        <p:spPr>
          <a:xfrm>
            <a:off x="1661711" y="1885950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95EC22-8C96-3440-BAF4-F36B002BB4AD}"/>
              </a:ext>
            </a:extLst>
          </p:cNvPr>
          <p:cNvSpPr/>
          <p:nvPr/>
        </p:nvSpPr>
        <p:spPr>
          <a:xfrm rot="10800000">
            <a:off x="1661712" y="971551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7A301-428F-5248-A100-C3C67F6497B5}"/>
              </a:ext>
            </a:extLst>
          </p:cNvPr>
          <p:cNvSpPr txBox="1"/>
          <p:nvPr/>
        </p:nvSpPr>
        <p:spPr>
          <a:xfrm>
            <a:off x="685800" y="12231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1FD8B-5FF4-2549-AC7D-2C51DE8C4C2C}"/>
              </a:ext>
            </a:extLst>
          </p:cNvPr>
          <p:cNvSpPr txBox="1"/>
          <p:nvPr/>
        </p:nvSpPr>
        <p:spPr>
          <a:xfrm>
            <a:off x="687990" y="21298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763AF1-D738-694D-86BE-BA5C35C34ED5}"/>
              </a:ext>
            </a:extLst>
          </p:cNvPr>
          <p:cNvSpPr/>
          <p:nvPr/>
        </p:nvSpPr>
        <p:spPr>
          <a:xfrm>
            <a:off x="0" y="3648519"/>
            <a:ext cx="1793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573AF5-E221-8342-9D69-A1ACD53F93D6}"/>
              </a:ext>
            </a:extLst>
          </p:cNvPr>
          <p:cNvCxnSpPr>
            <a:cxnSpLocks/>
          </p:cNvCxnSpPr>
          <p:nvPr/>
        </p:nvCxnSpPr>
        <p:spPr>
          <a:xfrm>
            <a:off x="762000" y="180975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53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33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8"/>
            <a:ext cx="8229600" cy="3665821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intermediate nodes</a:t>
            </a:r>
            <a:r>
              <a:rPr lang="en-CA" sz="16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The E2E IOAM Label allows to bypass IOAM processing on intermediate nodes in case of E2E IOAM.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intermediate and edge nodes.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Edge-2-Edge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7908</TotalTime>
  <Words>3057</Words>
  <Application>Microsoft Macintosh PowerPoint</Application>
  <PresentationFormat>On-screen Show (16:9)</PresentationFormat>
  <Paragraphs>464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Generic Delivery Function with IOAM Data Fields</vt:lpstr>
      <vt:lpstr>Example - Generic Delivery Function with IOAM Data Fields and PW</vt:lpstr>
      <vt:lpstr>Example - DetNet Control Word [RFC8964] with IOAM Data Fields 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1914</cp:revision>
  <dcterms:created xsi:type="dcterms:W3CDTF">2010-06-30T04:12:48Z</dcterms:created>
  <dcterms:modified xsi:type="dcterms:W3CDTF">2021-02-25T01:57:07Z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