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9" r:id="rId3"/>
    <p:sldId id="315" r:id="rId4"/>
    <p:sldId id="1653" r:id="rId5"/>
    <p:sldId id="317" r:id="rId6"/>
    <p:sldId id="319" r:id="rId7"/>
    <p:sldId id="1659" r:id="rId8"/>
    <p:sldId id="1655" r:id="rId9"/>
    <p:sldId id="1658" r:id="rId10"/>
    <p:sldId id="1664" r:id="rId11"/>
    <p:sldId id="1662" r:id="rId12"/>
    <p:sldId id="1663" r:id="rId13"/>
    <p:sldId id="320" r:id="rId14"/>
    <p:sldId id="1667" r:id="rId15"/>
    <p:sldId id="1666" r:id="rId16"/>
    <p:sldId id="1661" r:id="rId17"/>
    <p:sldId id="303" r:id="rId18"/>
    <p:sldId id="1660" r:id="rId19"/>
    <p:sldId id="1665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/>
    <p:restoredTop sz="93061" autoAdjust="0"/>
  </p:normalViewPr>
  <p:slideViewPr>
    <p:cSldViewPr>
      <p:cViewPr varScale="1">
        <p:scale>
          <a:sx n="159" d="100"/>
          <a:sy n="159" d="100"/>
        </p:scale>
        <p:origin x="113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5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429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72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2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3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7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57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508459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771273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20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24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4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transit 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621"/>
            <a:ext cx="80772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43100" y="627191"/>
            <a:ext cx="52578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Indicator Label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Figure: IOAM Encapsulation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4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7621"/>
            <a:ext cx="8915400" cy="599270"/>
          </a:xfrm>
        </p:spPr>
        <p:txBody>
          <a:bodyPr/>
          <a:lstStyle/>
          <a:p>
            <a:pPr algn="l"/>
            <a:r>
              <a:rPr lang="en-CA" sz="25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with Flow Label Example with SR-MPLS Header</a:t>
            </a:r>
            <a:endParaRPr lang="en-US" sz="25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43100" y="648324"/>
            <a:ext cx="5219700" cy="4392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and Flow Indicator Label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|0 0 0 0|      Flow label                       | Block Number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Figure: IOAM Encapsulation with Flow Label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1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9718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20040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Draft to progress in MPLS WG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IANA code-points allocated by MPLS WG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Keep SPRING WG in the loop for SR aspects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Inform IPPM WG about the milestones (adoption, Last Call)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IOAM base work is done in IPPM WG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69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95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600" dirty="0"/>
              <a:t>Oct 2018</a:t>
            </a:r>
          </a:p>
          <a:p>
            <a:pPr lvl="1"/>
            <a:r>
              <a:rPr lang="en-US" sz="1600" dirty="0"/>
              <a:t>Draft was published </a:t>
            </a:r>
            <a:r>
              <a:rPr lang="en-US" sz="1600" i="1" dirty="0"/>
              <a:t>draft-gandhi-spring-ioam-sr-mpls-00</a:t>
            </a:r>
          </a:p>
          <a:p>
            <a:r>
              <a:rPr lang="en-US" sz="1600" dirty="0"/>
              <a:t>Nov 2018 and March 2019 </a:t>
            </a:r>
            <a:endParaRPr lang="en-US" sz="1600" i="1" dirty="0"/>
          </a:p>
          <a:p>
            <a:pPr lvl="1"/>
            <a:r>
              <a:rPr lang="en-US" sz="1600" dirty="0"/>
              <a:t>Draft was discussed in IPPM WG meetings as part of the IOAM updates</a:t>
            </a:r>
          </a:p>
          <a:p>
            <a:r>
              <a:rPr lang="en-US" sz="1600" dirty="0"/>
              <a:t>July 2019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draft-gandhi-spring-ioam-sr-mpls-01 </a:t>
            </a:r>
            <a:r>
              <a:rPr lang="en-US" sz="1600" dirty="0"/>
              <a:t>at IETF 105 Montreal in SPRING and MPLS WGs</a:t>
            </a:r>
          </a:p>
          <a:p>
            <a:r>
              <a:rPr lang="en-US" sz="1600" dirty="0"/>
              <a:t>Oct 2019</a:t>
            </a:r>
          </a:p>
          <a:p>
            <a:pPr lvl="1"/>
            <a:r>
              <a:rPr lang="en-US" sz="1600" b="1" dirty="0"/>
              <a:t>Chairs agreed to progress the work in MPLS WG</a:t>
            </a:r>
          </a:p>
          <a:p>
            <a:pPr lvl="1"/>
            <a:r>
              <a:rPr lang="en-US" sz="1600" dirty="0"/>
              <a:t>Draft renamed to </a:t>
            </a:r>
            <a:r>
              <a:rPr lang="en-US" sz="1600" i="1" dirty="0"/>
              <a:t>draft-gandhi-mpls-ioam-sr-00 </a:t>
            </a:r>
          </a:p>
          <a:p>
            <a:r>
              <a:rPr lang="en-US" sz="1600" dirty="0"/>
              <a:t>Nov 2019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draft-gandhi-mpls-ioam-sr-00</a:t>
            </a:r>
            <a:r>
              <a:rPr lang="en-US" sz="1600" dirty="0"/>
              <a:t> at IETF 106 Singapore in MPLS WG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Generic MPLS data plane encapsulation including SR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Added procedure for hop-by-hop IOAM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Addressed review comments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8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150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0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49"/>
            <a:ext cx="8229600" cy="386476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/>
              <a:t>Separate Label values are used for edge-to-edge and hop-by-hop IOAM: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dirty="0"/>
              <a:t>Edge-to-edge TBA2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dirty="0"/>
              <a:t>Hop-by-hop TBA4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b="1" dirty="0"/>
              <a:t>Protocol</a:t>
            </a:r>
            <a:r>
              <a:rPr lang="en-CA" sz="1600" dirty="0"/>
              <a:t> value 0000b allows to avoid incorrect IP header based hashing over ECMP paths.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b="1" dirty="0"/>
              <a:t>Flow Label</a:t>
            </a:r>
            <a:r>
              <a:rPr lang="en-CA" sz="1600" dirty="0"/>
              <a:t> identifies the traffic flow that can be used for IOAM purpose.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b="1" dirty="0"/>
              <a:t>Block Number </a:t>
            </a:r>
            <a:r>
              <a:rPr lang="en-CA" sz="1600" dirty="0"/>
              <a:t>can be used to 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b="1" dirty="0"/>
              <a:t>Aggregate</a:t>
            </a:r>
            <a:r>
              <a:rPr lang="en-CA" sz="1600" dirty="0"/>
              <a:t> IOAM data collected in data plane, e.g. compute measurement metrics for each block of a flow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b="1" dirty="0"/>
              <a:t>Correlate</a:t>
            </a:r>
            <a:r>
              <a:rPr lang="en-CA" sz="1600" dirty="0"/>
              <a:t>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6469</TotalTime>
  <Words>1557</Words>
  <Application>Microsoft Macintosh PowerPoint</Application>
  <PresentationFormat>On-screen Show (16:9)</PresentationFormat>
  <Paragraphs>253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History of the Draft</vt:lpstr>
      <vt:lpstr>Updates Since IETF-106 (Version-00)</vt:lpstr>
      <vt:lpstr>IOAM Data Field Encapsulation in MPLS Header</vt:lpstr>
      <vt:lpstr>IOAM Indicator Label</vt:lpstr>
      <vt:lpstr>IOAM Data Field Encapsulation with Flow Label in MPLS Header</vt:lpstr>
      <vt:lpstr>IOAM and Flow Indicator Label</vt:lpstr>
      <vt:lpstr>Edge-to-edge IOAM Procedure</vt:lpstr>
      <vt:lpstr>E2E Indicator Label Allocation Methods</vt:lpstr>
      <vt:lpstr>Hob-by-hop IOAM Procedure</vt:lpstr>
      <vt:lpstr>HbH Indicator Label Allocation Methods</vt:lpstr>
      <vt:lpstr>IOAM Encapsulation Example with SR-MPLS Header</vt:lpstr>
      <vt:lpstr>IOAM Encapsulation with Flow Label Example with SR-MPLS Header</vt:lpstr>
      <vt:lpstr>Next Steps</vt:lpstr>
      <vt:lpstr>PowerPoint Presentation</vt:lpstr>
      <vt:lpstr>WG Co-ordination Plan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1326</cp:revision>
  <dcterms:created xsi:type="dcterms:W3CDTF">2010-06-30T04:12:48Z</dcterms:created>
  <dcterms:modified xsi:type="dcterms:W3CDTF">2020-04-06T16:31:00Z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