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661" r:id="rId2"/>
    <p:sldId id="1662" r:id="rId3"/>
    <p:sldId id="1663" r:id="rId4"/>
    <p:sldId id="1672" r:id="rId5"/>
    <p:sldId id="1666" r:id="rId6"/>
    <p:sldId id="1673" r:id="rId7"/>
    <p:sldId id="1669" r:id="rId8"/>
    <p:sldId id="1674" r:id="rId9"/>
    <p:sldId id="1668" r:id="rId10"/>
    <p:sldId id="321" r:id="rId11"/>
    <p:sldId id="1675" r:id="rId12"/>
    <p:sldId id="3054" r:id="rId13"/>
    <p:sldId id="1670" r:id="rId14"/>
    <p:sldId id="1671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7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5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20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24" y="168380"/>
            <a:ext cx="4432852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Stand-alone Direct-mode LM Test Packet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1200150"/>
            <a:ext cx="443285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Stand-alone Direct-mode Loss Measurement (LM) test packet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test packet, not tied to DM</a:t>
            </a:r>
          </a:p>
          <a:p>
            <a:r>
              <a:rPr lang="en-US" sz="1400" kern="0" dirty="0"/>
              <a:t>Direct-mode LM packet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direct-mode LM test packets</a:t>
            </a:r>
          </a:p>
          <a:p>
            <a:r>
              <a:rPr lang="en-US" sz="1400" kern="0" dirty="0"/>
              <a:t>Does not modify existing STAMP procedure as different destination UDP port is used for direct-mode LM test packets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323704"/>
            <a:ext cx="4152900" cy="4231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session-sender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32"/>
            <a:ext cx="8686800" cy="857250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Stand-alone Direct-mode LM Test Packet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CA4982-ADC3-6347-A4DB-7B22B346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6665"/>
            <a:ext cx="8194766" cy="3778086"/>
          </a:xfrm>
        </p:spPr>
        <p:txBody>
          <a:bodyPr/>
          <a:lstStyle/>
          <a:p>
            <a:r>
              <a:rPr lang="en-US" sz="1200" dirty="0"/>
              <a:t>Session-Sender:</a:t>
            </a:r>
          </a:p>
          <a:p>
            <a:pPr lvl="1"/>
            <a:r>
              <a:rPr lang="en-US" sz="1200" dirty="0"/>
              <a:t>Hardware needs to load the test packet in write-able memory which is limited</a:t>
            </a:r>
          </a:p>
          <a:p>
            <a:pPr lvl="2"/>
            <a:r>
              <a:rPr lang="en-US" sz="1200" dirty="0"/>
              <a:t>With LM TLV, counter may not be at fixed location</a:t>
            </a:r>
          </a:p>
          <a:p>
            <a:pPr lvl="2"/>
            <a:r>
              <a:rPr lang="en-US" sz="1200" dirty="0"/>
              <a:t>With LM TLV, counter also deeper into the test packet at offset (Eth 18, IPv6 40, UDP 8, STAMP 44, TLV Type 4, Total = 114 Byte)</a:t>
            </a:r>
          </a:p>
          <a:p>
            <a:pPr lvl="2"/>
            <a:r>
              <a:rPr lang="en-US" sz="1200" dirty="0"/>
              <a:t>Also need to include other </a:t>
            </a:r>
            <a:r>
              <a:rPr lang="en-US" sz="1200" dirty="0" err="1"/>
              <a:t>Encaps</a:t>
            </a:r>
            <a:r>
              <a:rPr lang="en-US" sz="1200" dirty="0"/>
              <a:t> / headers in offset</a:t>
            </a:r>
          </a:p>
          <a:p>
            <a:pPr lvl="1"/>
            <a:r>
              <a:rPr lang="en-US" sz="1200" dirty="0"/>
              <a:t>Hardware also not capable to write both TS and Counter in the same test packet</a:t>
            </a:r>
          </a:p>
          <a:p>
            <a:pPr lvl="1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Hardware also not capable to recompute UDP checksum</a:t>
            </a:r>
          </a:p>
          <a:p>
            <a:r>
              <a:rPr lang="en-US" sz="1200" dirty="0"/>
              <a:t>Session-Reflector:</a:t>
            </a:r>
          </a:p>
          <a:p>
            <a:pPr lvl="1"/>
            <a:r>
              <a:rPr lang="en-US" sz="1200" dirty="0"/>
              <a:t>Some test packets received from one session-sender with base test packet and some with LM TLV, hence need to parse EVERY received test packet to check if direct-mode loss TLV is present before punting the packet</a:t>
            </a:r>
          </a:p>
          <a:p>
            <a:pPr lvl="1"/>
            <a:r>
              <a:rPr lang="en-US" sz="1200" dirty="0"/>
              <a:t>Hardware needs to punt with receive TS or receive Counter</a:t>
            </a:r>
          </a:p>
          <a:p>
            <a:pPr lvl="1"/>
            <a:r>
              <a:rPr lang="en-US" sz="1200" dirty="0"/>
              <a:t>Hardware also not capable to punt with both TS and Counter for the same test packet</a:t>
            </a:r>
          </a:p>
          <a:p>
            <a:r>
              <a:rPr lang="en-US" sz="1200" dirty="0"/>
              <a:t>Separate UDP port + LM message format eliminate the complexity in Hardware</a:t>
            </a:r>
          </a:p>
          <a:p>
            <a:pPr lvl="1"/>
            <a:r>
              <a:rPr lang="en-US" sz="1200" dirty="0"/>
              <a:t>Counter at fixed location - offset (no TLV, Eth 18, IPv6 40, UDP 8, Seq 4, Total = 70 Byte)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946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ular Callout 27">
            <a:extLst>
              <a:ext uri="{FF2B5EF4-FFF2-40B4-BE49-F238E27FC236}">
                <a16:creationId xmlns:a16="http://schemas.microsoft.com/office/drawing/2014/main" id="{CBAA138F-2CEA-4473-835A-18AEC15829E1}"/>
              </a:ext>
            </a:extLst>
          </p:cNvPr>
          <p:cNvSpPr/>
          <p:nvPr/>
        </p:nvSpPr>
        <p:spPr bwMode="auto">
          <a:xfrm>
            <a:off x="1586997" y="2204585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itle 2"/>
          <p:cNvSpPr txBox="1">
            <a:spLocks/>
          </p:cNvSpPr>
          <p:nvPr/>
        </p:nvSpPr>
        <p:spPr bwMode="auto">
          <a:xfrm>
            <a:off x="260797" y="160190"/>
            <a:ext cx="8622406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Direct-mode Loss Measurement 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Inline Counter-stamping in Hardware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68C06FA-081C-49D7-9C77-0D814D62D5F5}"/>
              </a:ext>
            </a:extLst>
          </p:cNvPr>
          <p:cNvSpPr/>
          <p:nvPr/>
        </p:nvSpPr>
        <p:spPr>
          <a:xfrm>
            <a:off x="3153455" y="1659535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A350B2C-B724-4674-97E3-2CF0AF13068D}"/>
              </a:ext>
            </a:extLst>
          </p:cNvPr>
          <p:cNvSpPr/>
          <p:nvPr/>
        </p:nvSpPr>
        <p:spPr>
          <a:xfrm>
            <a:off x="1558989" y="1668679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1" name="Down Arrow 84">
            <a:extLst>
              <a:ext uri="{FF2B5EF4-FFF2-40B4-BE49-F238E27FC236}">
                <a16:creationId xmlns:a16="http://schemas.microsoft.com/office/drawing/2014/main" id="{5ED5220D-7439-4496-8A23-28A6BFD05925}"/>
              </a:ext>
            </a:extLst>
          </p:cNvPr>
          <p:cNvSpPr/>
          <p:nvPr/>
        </p:nvSpPr>
        <p:spPr>
          <a:xfrm rot="16200000">
            <a:off x="1942787" y="1739351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C4903E4-8DD5-4797-8DD2-1EEDB990F97E}"/>
              </a:ext>
            </a:extLst>
          </p:cNvPr>
          <p:cNvCxnSpPr>
            <a:cxnSpLocks/>
            <a:stCxn id="216" idx="6"/>
            <a:endCxn id="184" idx="2"/>
          </p:cNvCxnSpPr>
          <p:nvPr/>
        </p:nvCxnSpPr>
        <p:spPr>
          <a:xfrm flipV="1">
            <a:off x="1778445" y="1769263"/>
            <a:ext cx="1375010" cy="91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45216" y="282357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Way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Counters – counter-stamping in hardware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37C330-061A-4D11-B791-663C35AE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25" y="1998896"/>
            <a:ext cx="1858270" cy="2602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EDEA6A-B814-4903-B375-7ACD7A460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19" y="1280835"/>
            <a:ext cx="1771035" cy="268339"/>
          </a:xfrm>
          <a:prstGeom prst="rect">
            <a:avLst/>
          </a:prstGeom>
        </p:spPr>
      </p:pic>
      <p:sp>
        <p:nvSpPr>
          <p:cNvPr id="33" name="Rounded Rectangular Callout 27">
            <a:extLst>
              <a:ext uri="{FF2B5EF4-FFF2-40B4-BE49-F238E27FC236}">
                <a16:creationId xmlns:a16="http://schemas.microsoft.com/office/drawing/2014/main" id="{5B66A804-559C-44DA-9263-5AAB6E584282}"/>
              </a:ext>
            </a:extLst>
          </p:cNvPr>
          <p:cNvSpPr/>
          <p:nvPr/>
        </p:nvSpPr>
        <p:spPr bwMode="auto">
          <a:xfrm>
            <a:off x="3014860" y="2225740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26C513-7470-4B7E-A306-AF186112A1AA}"/>
              </a:ext>
            </a:extLst>
          </p:cNvPr>
          <p:cNvSpPr txBox="1"/>
          <p:nvPr/>
        </p:nvSpPr>
        <p:spPr>
          <a:xfrm>
            <a:off x="2939802" y="1390336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89D29B-E69E-4D8C-996E-D88AD5BCCE67}"/>
              </a:ext>
            </a:extLst>
          </p:cNvPr>
          <p:cNvSpPr txBox="1"/>
          <p:nvPr/>
        </p:nvSpPr>
        <p:spPr>
          <a:xfrm>
            <a:off x="1669439" y="1390513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804B2D-2257-F24C-8F26-69ECD9F3168B}"/>
              </a:ext>
            </a:extLst>
          </p:cNvPr>
          <p:cNvSpPr txBox="1"/>
          <p:nvPr/>
        </p:nvSpPr>
        <p:spPr>
          <a:xfrm>
            <a:off x="938631" y="1632921"/>
            <a:ext cx="600659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171B4-8F2B-B348-BFD7-91DA8AD8E4E2}"/>
              </a:ext>
            </a:extLst>
          </p:cNvPr>
          <p:cNvSpPr txBox="1"/>
          <p:nvPr/>
        </p:nvSpPr>
        <p:spPr>
          <a:xfrm>
            <a:off x="3426249" y="1632921"/>
            <a:ext cx="709663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Reflector</a:t>
            </a:r>
          </a:p>
        </p:txBody>
      </p:sp>
      <p:sp>
        <p:nvSpPr>
          <p:cNvPr id="38" name="Down Arrow 84">
            <a:extLst>
              <a:ext uri="{FF2B5EF4-FFF2-40B4-BE49-F238E27FC236}">
                <a16:creationId xmlns:a16="http://schemas.microsoft.com/office/drawing/2014/main" id="{4CF0B229-F560-3542-9B4B-4C0897B4C936}"/>
              </a:ext>
            </a:extLst>
          </p:cNvPr>
          <p:cNvSpPr/>
          <p:nvPr/>
        </p:nvSpPr>
        <p:spPr>
          <a:xfrm rot="5400000">
            <a:off x="2904636" y="2013009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57809" y="1651946"/>
            <a:ext cx="3578944" cy="919804"/>
          </a:xfrm>
        </p:spPr>
        <p:txBody>
          <a:bodyPr/>
          <a:lstStyle/>
          <a:p>
            <a:r>
              <a:rPr lang="en-US" sz="1200" dirty="0"/>
              <a:t>Advertise extended TE metrics – link loss percentage</a:t>
            </a:r>
          </a:p>
          <a:p>
            <a:pPr lvl="1"/>
            <a:r>
              <a:rPr lang="en-US" sz="1000" dirty="0"/>
              <a:t>RFC 8570 (IS-IS)</a:t>
            </a:r>
          </a:p>
          <a:p>
            <a:pPr lvl="1"/>
            <a:r>
              <a:rPr lang="en-US" sz="1000" dirty="0"/>
              <a:t>RFC 7471 (OSPF)</a:t>
            </a:r>
          </a:p>
          <a:p>
            <a:pPr lvl="1"/>
            <a:r>
              <a:rPr lang="en-US" sz="1000" dirty="0"/>
              <a:t>RFC 8571 (BGP-LS)</a:t>
            </a:r>
          </a:p>
          <a:p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49293" y="3485475"/>
            <a:ext cx="464949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Delay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Eliminate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control-channel signaling for sessions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hardware implementation - very high scale for number of sessions and faster detection interval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0719"/>
            <a:ext cx="7924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Draft defines extensions for RFC 8762 - STAMP</a:t>
            </a:r>
          </a:p>
          <a:p>
            <a:pPr marL="1200150" lvl="2" indent="-342900"/>
            <a:r>
              <a:rPr lang="en-US" sz="1600" dirty="0"/>
              <a:t>Updates RFC 8762 due to new field (control code) in the message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Extensions specific to SR?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Use Test packet,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Indicate new packet loss message is for direct-mode loss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Move Receive Counter and other Reply message fields to Section 4.1 from 3.2</a:t>
            </a:r>
          </a:p>
          <a:p>
            <a:pPr lvl="2"/>
            <a:r>
              <a:rPr lang="en-CA" sz="1600" dirty="0"/>
              <a:t>Explain how the counters and sequence numbers are used to do loss measurement</a:t>
            </a: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5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existing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test packet has been sent over a bidirectional path and the reply is required over the same path in the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Reply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54" y="1170814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    Session-Sender Control Code in Test Packet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281"/>
            <a:ext cx="8229600" cy="3394472"/>
          </a:xfrm>
        </p:spPr>
        <p:txBody>
          <a:bodyPr/>
          <a:lstStyle/>
          <a:p>
            <a:r>
              <a:rPr lang="en-US" sz="1600" dirty="0"/>
              <a:t>Two-way measurement mode</a:t>
            </a:r>
          </a:p>
          <a:p>
            <a:pPr lvl="1"/>
            <a:r>
              <a:rPr lang="en-US" sz="1600" dirty="0"/>
              <a:t>Reflector needs to send reply on the same link (</a:t>
            </a:r>
            <a:r>
              <a:rPr lang="en-US" sz="1600" b="1" dirty="0"/>
              <a:t>in-band</a:t>
            </a:r>
            <a:r>
              <a:rPr lang="en-US" sz="1600" dirty="0"/>
              <a:t>) (symmetric delay on forward and reverse link)</a:t>
            </a:r>
          </a:p>
          <a:p>
            <a:r>
              <a:rPr lang="en-US" sz="1600" dirty="0"/>
              <a:t>No way of knowing if one-way or two-way mode from the STAMP test packet</a:t>
            </a:r>
          </a:p>
          <a:p>
            <a:r>
              <a:rPr lang="en-US" sz="1600" dirty="0"/>
              <a:t>Not scalable to configure for each (session id, source-address) on session-reflector (can have an order of 1K links)</a:t>
            </a:r>
          </a:p>
          <a:p>
            <a:pPr lvl="1"/>
            <a:r>
              <a:rPr lang="en-US" sz="1600" dirty="0"/>
              <a:t>Cannot always send reply on the same incoming interface as the STAMP test packet reply may need to be IP routed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Target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r>
              <a:rPr lang="en-US" sz="1600" dirty="0"/>
              <a:t>For </a:t>
            </a:r>
            <a:r>
              <a:rPr lang="en-US" sz="1600" dirty="0" err="1"/>
              <a:t>Bidir</a:t>
            </a:r>
            <a:r>
              <a:rPr lang="en-US" sz="1600" dirty="0"/>
              <a:t> SR Policy, reply test packet needs to be sent (</a:t>
            </a:r>
            <a:r>
              <a:rPr lang="en-US" sz="1600" b="1" dirty="0"/>
              <a:t>in-band)</a:t>
            </a:r>
            <a:r>
              <a:rPr lang="en-US" sz="1600" dirty="0"/>
              <a:t> on the reverse SR Policy</a:t>
            </a:r>
          </a:p>
          <a:p>
            <a:r>
              <a:rPr lang="en-US" sz="1600" dirty="0" err="1"/>
              <a:t>Bidir</a:t>
            </a:r>
            <a:r>
              <a:rPr lang="en-US" sz="1600" dirty="0"/>
              <a:t> SR Path (forward and reverse) dynamically computed using CSPF by the head-end node</a:t>
            </a:r>
          </a:p>
          <a:p>
            <a:pPr lvl="1"/>
            <a:r>
              <a:rPr lang="en-US" sz="1600" dirty="0"/>
              <a:t>Path can change often based on topology change, link/node failure in the network, etc.</a:t>
            </a:r>
          </a:p>
          <a:p>
            <a:r>
              <a:rPr lang="en-US" sz="1600" dirty="0"/>
              <a:t>No signaling in SR, possible to use PCE</a:t>
            </a:r>
          </a:p>
          <a:p>
            <a:r>
              <a:rPr lang="en-US" sz="1600" dirty="0"/>
              <a:t>Need per session state on session-reflector node to store reverse paths (each session-id, source-address) – order of 10Ks SR Policy (that can have active and standby candidate-paths and each can have multiple segment-lists)</a:t>
            </a:r>
          </a:p>
          <a:p>
            <a:r>
              <a:rPr lang="en-US" sz="1600" dirty="0"/>
              <a:t>In SR, state is in the packet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3041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test packet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7398</TotalTime>
  <Words>1677</Words>
  <Application>Microsoft Macintosh PowerPoint</Application>
  <PresentationFormat>On-screen Show (16:9)</PresentationFormat>
  <Paragraphs>246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Review Comments</vt:lpstr>
      <vt:lpstr>STAMP - Session-Sender Control Code Field</vt:lpstr>
      <vt:lpstr>STAMP - Session-Sender Control Code Field</vt:lpstr>
      <vt:lpstr>STAMP - Return Path TLV</vt:lpstr>
      <vt:lpstr>STAMP - Return Path TLV</vt:lpstr>
      <vt:lpstr>STAMP - Destination Node Address TLV</vt:lpstr>
      <vt:lpstr>STAMP - Stand-alone Direct-mode LM Test Packet Format</vt:lpstr>
      <vt:lpstr>STAMP - Stand-alone Direct-mode LM Test Packet Format</vt:lpstr>
      <vt:lpstr>PowerPoint Presentation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1855</cp:revision>
  <dcterms:created xsi:type="dcterms:W3CDTF">2010-06-30T04:12:48Z</dcterms:created>
  <dcterms:modified xsi:type="dcterms:W3CDTF">2021-01-13T23:03:20Z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