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9" r:id="rId3"/>
    <p:sldId id="315" r:id="rId4"/>
    <p:sldId id="1684" r:id="rId5"/>
    <p:sldId id="1671" r:id="rId6"/>
    <p:sldId id="1658" r:id="rId7"/>
    <p:sldId id="1659" r:id="rId8"/>
    <p:sldId id="1682" r:id="rId9"/>
    <p:sldId id="1672" r:id="rId10"/>
    <p:sldId id="1662" r:id="rId11"/>
    <p:sldId id="1681" r:id="rId12"/>
    <p:sldId id="1664" r:id="rId13"/>
    <p:sldId id="1683" r:id="rId14"/>
    <p:sldId id="1673" r:id="rId15"/>
    <p:sldId id="320" r:id="rId16"/>
    <p:sldId id="1680" r:id="rId17"/>
    <p:sldId id="1663" r:id="rId18"/>
    <p:sldId id="1661" r:id="rId19"/>
    <p:sldId id="303" r:id="rId20"/>
    <p:sldId id="1670" r:id="rId21"/>
    <p:sldId id="1667" r:id="rId22"/>
    <p:sldId id="1688" r:id="rId23"/>
    <p:sldId id="1687" r:id="rId24"/>
    <p:sldId id="1690" r:id="rId25"/>
    <p:sldId id="1696" r:id="rId26"/>
    <p:sldId id="1695" r:id="rId27"/>
    <p:sldId id="1686" r:id="rId28"/>
    <p:sldId id="1669" r:id="rId2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32" d="100"/>
          <a:sy n="132" d="100"/>
        </p:scale>
        <p:origin x="168" y="10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890630"/>
              </p:ext>
            </p:extLst>
          </p:nvPr>
        </p:nvGraphicFramePr>
        <p:xfrm>
          <a:off x="609600" y="914400"/>
          <a:ext cx="7848600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66596096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 (compared to PHP)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29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ACH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encapsulating, intermediate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712625"/>
              </p:ext>
            </p:extLst>
          </p:nvPr>
        </p:nvGraphicFramePr>
        <p:xfrm>
          <a:off x="381002" y="759462"/>
          <a:ext cx="8458198" cy="24933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18882446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447798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665538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687262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 (like SFL)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Incoming Packet with Top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220352" y="3310379"/>
            <a:ext cx="8779498" cy="149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200" kern="0" dirty="0" err="1"/>
              <a:t>eSPL</a:t>
            </a:r>
            <a:r>
              <a:rPr lang="en-CA" sz="1200" kern="0" dirty="0"/>
              <a:t> at top of the label stack breaks MPLS forwarding in heterogenous network environment with and without IOAM capable nodes</a:t>
            </a:r>
          </a:p>
          <a:p>
            <a:pPr>
              <a:buFont typeface="+mj-lt"/>
              <a:buAutoNum type="arabicPeriod"/>
            </a:pPr>
            <a:r>
              <a:rPr lang="en-CA" sz="1200" kern="0" dirty="0"/>
              <a:t>Entropy Label similarly also requires intermediate nodes to scan label stack, however, entropy label processing is optional whereas IOAM processing is not optional</a:t>
            </a:r>
          </a:p>
          <a:p>
            <a:pPr>
              <a:buFont typeface="+mj-lt"/>
              <a:buAutoNum type="arabicPeriod"/>
            </a:pPr>
            <a:r>
              <a:rPr lang="en-CA" sz="1200" kern="0" dirty="0"/>
              <a:t>A intermediate node may have a limit on how many labels it can scan. </a:t>
            </a: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ACH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may punt the timestamped copy of the data packet 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7432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Requesting MPLS WG adoption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9427"/>
            <a:ext cx="83058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 Reserved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5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Other Control Words/ACHs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1"/>
            <a:ext cx="8153400" cy="3124200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 are part of the MPLS </a:t>
            </a:r>
            <a:r>
              <a:rPr lang="en-CA" sz="2000" dirty="0"/>
              <a:t>encapsulation after the EOS</a:t>
            </a: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, any other control word / ACH is added after the IOAM Data Fields in the data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The intermediate nodes can easily process the IOAM data field(s) after the EOS in the data packets.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removes the MPLS </a:t>
            </a:r>
            <a:r>
              <a:rPr lang="en-CA" sz="2000" dirty="0"/>
              <a:t>encapsulation</a:t>
            </a: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processes the other control word /ACH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20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allows to find the Control word /ACH after the IOAM Data Fields.</a:t>
            </a:r>
          </a:p>
          <a:p>
            <a:pPr marL="0" indent="0">
              <a:lnSpc>
                <a:spcPts val="2220"/>
              </a:lnSpc>
              <a:spcBef>
                <a:spcPts val="600"/>
              </a:spcBef>
              <a:buNone/>
            </a:pP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PW 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[RFC4385] 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865190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         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Figure: PW Encapsulation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05000" y="711150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Figure: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119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8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57400" y="619185"/>
            <a:ext cx="46482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Figure: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73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590800" y="793671"/>
            <a:ext cx="57912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114300" y="3556640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803628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999"/>
            <a:ext cx="9144000" cy="599270"/>
          </a:xfrm>
        </p:spPr>
        <p:txBody>
          <a:bodyPr/>
          <a:lstStyle/>
          <a:p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5 - MPLS 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ACH 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62200" y="874002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Figure: MPLS Encapsulation with Another ACH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24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1031216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 Reserved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7613</TotalTime>
  <Words>3070</Words>
  <Application>Microsoft Macintosh PowerPoint</Application>
  <PresentationFormat>On-screen Show (16:9)</PresentationFormat>
  <Paragraphs>458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Next Steps</vt:lpstr>
      <vt:lpstr>PowerPoint Presentation</vt:lpstr>
      <vt:lpstr>PowerPoint Presentation</vt:lpstr>
      <vt:lpstr>Example SR-MPLS Encapsulation with IOAM Data Fields</vt:lpstr>
      <vt:lpstr>IOAM Data Fields with Other Control Words/ACHs</vt:lpstr>
      <vt:lpstr>Example 1 - PW Encap Control Word [RFC4385] with IOAM Data Fields</vt:lpstr>
      <vt:lpstr>Example 2 - DetNet Control Word [RFC8964] with IOAM Data Fields </vt:lpstr>
      <vt:lpstr>Example 3 - DetNet Control Word [RFC8964] with IOAM Data Fields</vt:lpstr>
      <vt:lpstr>Example 4 - Generic Delivery Function Encap with IOAM Data Fields</vt:lpstr>
      <vt:lpstr>Example 5 - MPLS Encap with Another ACH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1722</cp:revision>
  <dcterms:created xsi:type="dcterms:W3CDTF">2010-06-30T04:12:48Z</dcterms:created>
  <dcterms:modified xsi:type="dcterms:W3CDTF">2021-02-18T00:33:12Z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