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9" r:id="rId3"/>
    <p:sldId id="315" r:id="rId4"/>
    <p:sldId id="1673" r:id="rId5"/>
    <p:sldId id="326" r:id="rId6"/>
    <p:sldId id="1659" r:id="rId7"/>
    <p:sldId id="1675" r:id="rId8"/>
    <p:sldId id="1662" r:id="rId9"/>
    <p:sldId id="1674" r:id="rId10"/>
    <p:sldId id="1669" r:id="rId11"/>
    <p:sldId id="1658" r:id="rId12"/>
    <p:sldId id="1663" r:id="rId13"/>
    <p:sldId id="318" r:id="rId14"/>
    <p:sldId id="303" r:id="rId15"/>
    <p:sldId id="1672" r:id="rId16"/>
    <p:sldId id="1664" r:id="rId17"/>
    <p:sldId id="1654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17"/>
    <p:restoredTop sz="93083" autoAdjust="0"/>
  </p:normalViewPr>
  <p:slideViewPr>
    <p:cSldViewPr>
      <p:cViewPr varScale="1">
        <p:scale>
          <a:sx n="164" d="100"/>
          <a:sy n="164" d="100"/>
        </p:scale>
        <p:origin x="160" y="2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9/17/20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7011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5763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28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177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7785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616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3474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797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1146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footer.foote@nokia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oses.Nagarajah@team.telstra.com" TargetMode="External"/><Relationship Id="rId5" Type="http://schemas.openxmlformats.org/officeDocument/2006/relationships/hyperlink" Target="mailto:Navin.Vaghamshi@ril.com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Enhanced Performance Delay and Liveness Monitoring in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draft-gandhi-spring-sr-enhanced-plm-03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00200" y="2730976"/>
            <a:ext cx="6248400" cy="153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Navin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Vaghamshi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Reliance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Navin.Vaghamshi@ril.com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Moses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Nagarajah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- Telstra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Moses.Nagarajah@team.telstra.com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Richard Foote - Nokia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footer.foote@nokia.com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CA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6100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and Forward SID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81000" y="666750"/>
            <a:ext cx="4643034" cy="3831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IP Address = Sender IPv6 Address                      .</a:t>
            </a:r>
          </a:p>
          <a:p>
            <a:r>
              <a:rPr lang="en-CA" sz="900" dirty="0">
                <a:latin typeface="Courier" pitchFamily="2" charset="0"/>
              </a:rPr>
              <a:t>.  Destination IP Address = Destination IPv6 Address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SRH as specified in RFC 8754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&lt;Segment List&gt;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.  </a:t>
            </a:r>
            <a:r>
              <a:rPr lang="en-CA" sz="900" dirty="0" err="1">
                <a:latin typeface="Courier" pitchFamily="2" charset="0"/>
              </a:rPr>
              <a:t>End.TSF</a:t>
            </a:r>
            <a:r>
              <a:rPr lang="en-CA" sz="900" dirty="0">
                <a:latin typeface="Courier" pitchFamily="2" charset="0"/>
              </a:rPr>
              <a:t> with Reflector SID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IP Address = </a:t>
            </a:r>
            <a:r>
              <a:rPr lang="en-CA" sz="900" b="1" dirty="0">
                <a:latin typeface="Courier" pitchFamily="2" charset="0"/>
              </a:rPr>
              <a:t>Reflector</a:t>
            </a:r>
            <a:r>
              <a:rPr lang="en-CA" sz="900" dirty="0">
                <a:latin typeface="Courier" pitchFamily="2" charset="0"/>
              </a:rPr>
              <a:t> IPv6 Address                   .</a:t>
            </a:r>
          </a:p>
          <a:p>
            <a:r>
              <a:rPr lang="en-CA" sz="900" dirty="0">
                <a:latin typeface="Courier" pitchFamily="2" charset="0"/>
              </a:rPr>
              <a:t>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IPv6 Address     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Port = As chosen by Sender                            . </a:t>
            </a:r>
          </a:p>
          <a:p>
            <a:r>
              <a:rPr lang="en-CA" sz="900" dirty="0">
                <a:latin typeface="Courier" pitchFamily="2" charset="0"/>
              </a:rPr>
              <a:t>.  Destination Port = As chosen by Sender           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Payload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 Example Probe Message with Endpoint Function for SRv6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5688" y="933449"/>
            <a:ext cx="3678973" cy="3276600"/>
          </a:xfrm>
        </p:spPr>
        <p:txBody>
          <a:bodyPr/>
          <a:lstStyle/>
          <a:p>
            <a:r>
              <a:rPr lang="en-US" sz="1400" dirty="0"/>
              <a:t>Endpoint SID Function </a:t>
            </a:r>
            <a:r>
              <a:rPr lang="en-US" sz="1400" dirty="0" err="1"/>
              <a:t>End.TSF</a:t>
            </a:r>
            <a:r>
              <a:rPr lang="en-US" sz="1400" dirty="0"/>
              <a:t> is defined for Timestamp and Forward network programming and is carried for the Reflector node SID</a:t>
            </a:r>
          </a:p>
          <a:p>
            <a:r>
              <a:rPr lang="en-US" sz="1400" dirty="0"/>
              <a:t>Reverse path can be IP</a:t>
            </a:r>
          </a:p>
          <a:p>
            <a:pPr lvl="1"/>
            <a:r>
              <a:rPr lang="en-US" sz="1400" dirty="0"/>
              <a:t>Reflector node removes SRH</a:t>
            </a:r>
          </a:p>
          <a:p>
            <a:r>
              <a:rPr lang="en-US" sz="1400" dirty="0"/>
              <a:t>Reverse path can be SR</a:t>
            </a:r>
          </a:p>
          <a:p>
            <a:pPr lvl="1"/>
            <a:r>
              <a:rPr lang="en-US" sz="1400" dirty="0"/>
              <a:t>Reverse direction SR path Segment-list carried in SRH</a:t>
            </a:r>
          </a:p>
          <a:p>
            <a:pPr lvl="1"/>
            <a:r>
              <a:rPr lang="en-US" sz="1400" dirty="0"/>
              <a:t>Reflector node does not remove the SRH</a:t>
            </a:r>
          </a:p>
          <a:p>
            <a:r>
              <a:rPr lang="en-US" sz="1400" dirty="0"/>
              <a:t>Source and Destination Addresses are swapped that represent the Reverse direction path in the inner IPv6 header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0436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0"/>
            <a:ext cx="8305800" cy="3564549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SR Paths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PM probe messages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IPv4 when return path is also SR-MPLS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53591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41881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257300" y="649394"/>
            <a:ext cx="6629400" cy="41844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       | Controller |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PDLM Mode                     /    \      Timestamp Label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LB or Enhanced Mode        /      \       Timestamp2 Offset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Measurement Protocol        /        \      Timestamp Format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Missed Probe Message Count /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Timestamp Label           /  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Timestamp Format       /    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Delay threshold/Count   /      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Source/</a:t>
            </a:r>
            <a:r>
              <a:rPr lang="en-CA" sz="1100" dirty="0" err="1">
                <a:latin typeface="Courier" pitchFamily="2" charset="0"/>
              </a:rPr>
              <a:t>Dest</a:t>
            </a:r>
            <a:r>
              <a:rPr lang="en-CA" sz="1100" dirty="0">
                <a:latin typeface="Courier" pitchFamily="2" charset="0"/>
              </a:rPr>
              <a:t> UDP Ports  /        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   v                    v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|       |            |       |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|   R1  |============|   R5  |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|       |  SR Path   |       |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Sender              Reflector</a:t>
            </a:r>
          </a:p>
          <a:p>
            <a:pPr>
              <a:lnSpc>
                <a:spcPts val="1640"/>
              </a:lnSpc>
            </a:pPr>
            <a:endParaRPr lang="en-CA" sz="1100" dirty="0">
              <a:latin typeface="Courier" pitchFamily="2" charset="0"/>
            </a:endParaRP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Figure 2: Example Provisioning Model</a:t>
            </a:r>
          </a:p>
        </p:txBody>
      </p:sp>
    </p:spTree>
    <p:extLst>
      <p:ext uri="{BB962C8B-B14F-4D97-AF65-F5344CB8AC3E}">
        <p14:creationId xmlns:p14="http://schemas.microsoft.com/office/powerpoint/2010/main" val="21907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Requesting SPRING WG adoption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3906884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78" y="-7749"/>
            <a:ext cx="8988754" cy="764281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Loopback Mode with Timestamp and Forward for SR-MPLS Policy</a:t>
            </a:r>
            <a:endParaRPr lang="en-US" sz="2600" b="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3086611" y="1320785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3" name="Conector recto de flecha 27"/>
          <p:cNvCxnSpPr>
            <a:cxnSpLocks/>
            <a:stCxn id="41" idx="3"/>
            <a:endCxn id="58" idx="1"/>
          </p:cNvCxnSpPr>
          <p:nvPr/>
        </p:nvCxnSpPr>
        <p:spPr>
          <a:xfrm>
            <a:off x="1773182" y="2668375"/>
            <a:ext cx="5546322" cy="17153"/>
          </a:xfrm>
          <a:prstGeom prst="straightConnector1">
            <a:avLst/>
          </a:prstGeom>
          <a:ln w="31750">
            <a:solidFill>
              <a:srgbClr val="00B0F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060553" y="1110925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</a:t>
            </a:r>
          </a:p>
        </p:txBody>
      </p:sp>
      <p:sp>
        <p:nvSpPr>
          <p:cNvPr id="38" name="Right Arrow 37"/>
          <p:cNvSpPr/>
          <p:nvPr/>
        </p:nvSpPr>
        <p:spPr>
          <a:xfrm rot="10800000">
            <a:off x="5499498" y="3225785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5224912" y="2998674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Return Probe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562B6D-39F1-3B44-8CE3-8A7F5BB9258F}"/>
              </a:ext>
            </a:extLst>
          </p:cNvPr>
          <p:cNvGrpSpPr/>
          <p:nvPr/>
        </p:nvGrpSpPr>
        <p:grpSpPr>
          <a:xfrm>
            <a:off x="1251625" y="2410109"/>
            <a:ext cx="521557" cy="516532"/>
            <a:chOff x="1965275" y="975597"/>
            <a:chExt cx="822419" cy="654514"/>
          </a:xfrm>
        </p:grpSpPr>
        <p:pic>
          <p:nvPicPr>
            <p:cNvPr id="4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5AAE98F9-A069-C048-B3D5-55E7B9B5F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6D59F3-F912-FC42-98BF-A6B45ADF4A01}"/>
                </a:ext>
              </a:extLst>
            </p:cNvPr>
            <p:cNvSpPr txBox="1"/>
            <p:nvPr/>
          </p:nvSpPr>
          <p:spPr>
            <a:xfrm>
              <a:off x="2004893" y="1273811"/>
              <a:ext cx="655157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2 PE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14E505-92DC-4849-830C-BAD0107D61A9}"/>
              </a:ext>
            </a:extLst>
          </p:cNvPr>
          <p:cNvGrpSpPr/>
          <p:nvPr/>
        </p:nvGrpSpPr>
        <p:grpSpPr>
          <a:xfrm>
            <a:off x="4198539" y="2434144"/>
            <a:ext cx="521557" cy="516532"/>
            <a:chOff x="1965275" y="975597"/>
            <a:chExt cx="822419" cy="654514"/>
          </a:xfrm>
        </p:grpSpPr>
        <p:pic>
          <p:nvPicPr>
            <p:cNvPr id="5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41967DC3-7451-394C-B6F3-F196CDB91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F7ABC0-DF64-F641-82DF-C3A0E22D71C0}"/>
                </a:ext>
              </a:extLst>
            </p:cNvPr>
            <p:cNvSpPr txBox="1"/>
            <p:nvPr/>
          </p:nvSpPr>
          <p:spPr>
            <a:xfrm>
              <a:off x="2154046" y="1274055"/>
              <a:ext cx="523757" cy="33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16C2B6-4251-E04A-A846-6AAC72235997}"/>
              </a:ext>
            </a:extLst>
          </p:cNvPr>
          <p:cNvGrpSpPr/>
          <p:nvPr/>
        </p:nvGrpSpPr>
        <p:grpSpPr>
          <a:xfrm>
            <a:off x="7319504" y="2427262"/>
            <a:ext cx="521557" cy="516532"/>
            <a:chOff x="1965275" y="975597"/>
            <a:chExt cx="822419" cy="654514"/>
          </a:xfrm>
        </p:grpSpPr>
        <p:pic>
          <p:nvPicPr>
            <p:cNvPr id="58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F8B08FB9-0FD7-1D43-8EE4-3BF53E09C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E2EC502-CCB7-FD44-B00D-EC26B6B49B65}"/>
                </a:ext>
              </a:extLst>
            </p:cNvPr>
            <p:cNvSpPr txBox="1"/>
            <p:nvPr/>
          </p:nvSpPr>
          <p:spPr>
            <a:xfrm>
              <a:off x="2004893" y="1273811"/>
              <a:ext cx="773983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4 PE</a:t>
              </a:r>
            </a:p>
          </p:txBody>
        </p: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6720AE7-7765-2040-B90F-D28641A5B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173835"/>
              </p:ext>
            </p:extLst>
          </p:nvPr>
        </p:nvGraphicFramePr>
        <p:xfrm>
          <a:off x="1897581" y="941070"/>
          <a:ext cx="1099698" cy="15544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48545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045320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C40E417-0B1E-D34F-BEB3-C4C040CD8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306970"/>
              </p:ext>
            </p:extLst>
          </p:nvPr>
        </p:nvGraphicFramePr>
        <p:xfrm>
          <a:off x="4973133" y="1200150"/>
          <a:ext cx="1046667" cy="13258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46667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81524"/>
                  </a:ext>
                </a:extLst>
              </a:tr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EF299B1-A382-B840-9CAB-B5081910A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532799"/>
              </p:ext>
            </p:extLst>
          </p:nvPr>
        </p:nvGraphicFramePr>
        <p:xfrm>
          <a:off x="2906850" y="3001875"/>
          <a:ext cx="1099698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12891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302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CE696EDB-9F02-EA4B-81B6-8814BB811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819412"/>
              </p:ext>
            </p:extLst>
          </p:nvPr>
        </p:nvGraphicFramePr>
        <p:xfrm>
          <a:off x="6042743" y="3001875"/>
          <a:ext cx="1155603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5603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48539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792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7F473AA6-C228-2A4D-8CF1-3689FFFB1B2C}"/>
              </a:ext>
            </a:extLst>
          </p:cNvPr>
          <p:cNvSpPr/>
          <p:nvPr/>
        </p:nvSpPr>
        <p:spPr>
          <a:xfrm>
            <a:off x="7540917" y="1935978"/>
            <a:ext cx="527467" cy="1676400"/>
          </a:xfrm>
          <a:prstGeom prst="curvedLeftArrow">
            <a:avLst>
              <a:gd name="adj1" fmla="val 25000"/>
              <a:gd name="adj2" fmla="val 50000"/>
              <a:gd name="adj3" fmla="val 30488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2ADAD4B5-AD36-964A-A4C4-2323190D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14279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24" name="Slide Number Placeholder 1">
            <a:extLst>
              <a:ext uri="{FF2B5EF4-FFF2-40B4-BE49-F238E27FC236}">
                <a16:creationId xmlns:a16="http://schemas.microsoft.com/office/drawing/2014/main" id="{341759B9-1F01-1540-9B5C-5FADFEE3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39699" y="4746087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6922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21992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50"/>
            <a:ext cx="80010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Performance Delay Monitoring &amp; Liveness Monitoring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Running single protocol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Simplify implementations and reduce development cost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Simplify deployment and reduce operational complexity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No reflector dependency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Stateless on reflector (e.g. reflector unaware of the monitoring protocol) </a:t>
            </a:r>
          </a:p>
          <a:p>
            <a:pPr lvl="3">
              <a:buFont typeface="Wingdings" pitchFamily="2" charset="2"/>
              <a:buChar char="ü"/>
            </a:pPr>
            <a:r>
              <a:rPr lang="en-US" sz="1400" dirty="0"/>
              <a:t>State is in the probe message - spirit of SR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Higher scale and faster detection interval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 Light)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8762 (Simple TWAMP (STAMP)) defined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71550"/>
            <a:ext cx="8153400" cy="2941618"/>
          </a:xfrm>
        </p:spPr>
        <p:txBody>
          <a:bodyPr/>
          <a:lstStyle/>
          <a:p>
            <a:r>
              <a:rPr lang="en-US" sz="1600" dirty="0"/>
              <a:t>March 2020</a:t>
            </a:r>
          </a:p>
          <a:p>
            <a:pPr lvl="1"/>
            <a:r>
              <a:rPr lang="en-US" sz="1600" dirty="0"/>
              <a:t>Draft was published</a:t>
            </a:r>
          </a:p>
          <a:p>
            <a:r>
              <a:rPr lang="en-US" sz="1600" dirty="0"/>
              <a:t>April 2020</a:t>
            </a:r>
          </a:p>
          <a:p>
            <a:pPr lvl="1"/>
            <a:r>
              <a:rPr lang="en-US" sz="1600" dirty="0"/>
              <a:t>Presented version 00 in IETF 107 Virtual MPLS WG Meeting</a:t>
            </a:r>
          </a:p>
          <a:p>
            <a:r>
              <a:rPr lang="en-US" sz="1600" dirty="0"/>
              <a:t>July 2020</a:t>
            </a:r>
          </a:p>
          <a:p>
            <a:pPr lvl="1"/>
            <a:r>
              <a:rPr lang="en-US" sz="1600" dirty="0"/>
              <a:t>Presented version 02 in IETF 108 Online SPRING WG meeting</a:t>
            </a:r>
          </a:p>
          <a:p>
            <a:r>
              <a:rPr lang="en-US" sz="1600" dirty="0"/>
              <a:t>September 2020</a:t>
            </a:r>
          </a:p>
          <a:p>
            <a:pPr lvl="1"/>
            <a:r>
              <a:rPr lang="en-US" sz="1600" dirty="0"/>
              <a:t>Presented version 02 in MPLS WG Interim meeting</a:t>
            </a:r>
          </a:p>
          <a:p>
            <a:endParaRPr lang="en-US" sz="1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691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748" y="0"/>
            <a:ext cx="8319052" cy="686133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PM Probes in Loopback Mode for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05494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3193752"/>
            <a:ext cx="7924800" cy="1327365"/>
          </a:xfrm>
        </p:spPr>
        <p:txBody>
          <a:bodyPr/>
          <a:lstStyle/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Using PM probes (TWAMP Light/Simple TWAMP (STAMP) delay measurement messages) in Loopback Mode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Probe messages sent using Segment List(s) of the SR Policy Candidate Path(s)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Probe messages are not punted on the reflector node out of fast-path in forwarding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Reflector is agnostic of the monitoring protocol 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409997" y="780787"/>
            <a:ext cx="4019206" cy="20928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t1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/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  Probe          +-------+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 - - - - - - - - - - |       |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R1  |====================||  R5   |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|&lt;- - - - - - - - - - |       |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  Return Probe   +-------+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\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t4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Sender                      Reflector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(Forward, Not Punt)</a:t>
            </a:r>
          </a:p>
          <a:p>
            <a:pPr>
              <a:spcAft>
                <a:spcPts val="0"/>
              </a:spcAft>
            </a:pP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Figure: PM Loopback Mode</a:t>
            </a:r>
            <a:endParaRPr lang="en-CA" sz="10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D476F52-EE2A-D340-BC0B-FF970B35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" y="0"/>
            <a:ext cx="9029700" cy="618771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</a:t>
            </a:r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Performance Delay and Liveness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7934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2742429"/>
            <a:ext cx="8382000" cy="2123658"/>
          </a:xfrm>
        </p:spPr>
        <p:txBody>
          <a:bodyPr/>
          <a:lstStyle/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Using PM probes in loopback mode enabled with network programming function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The network programming function optimizes the "operations of punt and inject the probe packet" on the reflector node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As probe packets are forwarded in fast-path, faster liveness failure detection is possible</a:t>
            </a:r>
          </a:p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Reflector node adds the receive timestamp in the payload of the received probe message in the fast-path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Only adds the receive timestamp if the source address or destination address in the probe message matches the local node address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Ensure loopback probe packets return from the intended reflector node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1905000" y="618771"/>
            <a:ext cx="4800600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</a:rPr>
              <a:t>             t1                t2</a:t>
            </a:r>
          </a:p>
          <a:p>
            <a:r>
              <a:rPr lang="en-CA" sz="1100" dirty="0">
                <a:latin typeface="Courier" pitchFamily="2" charset="0"/>
              </a:rPr>
              <a:t>            /                   \</a:t>
            </a:r>
            <a:br>
              <a:rPr lang="en-CA" sz="1100" dirty="0">
                <a:latin typeface="Courier" pitchFamily="2" charset="0"/>
              </a:rPr>
            </a:br>
            <a:r>
              <a:rPr lang="en-CA" sz="1100" dirty="0">
                <a:latin typeface="Courier" pitchFamily="2" charset="0"/>
              </a:rPr>
              <a:t>   +-------+      Probe          +-------+</a:t>
            </a:r>
          </a:p>
          <a:p>
            <a:r>
              <a:rPr lang="en-CA" sz="1100" dirty="0">
                <a:latin typeface="Courier" pitchFamily="2" charset="0"/>
              </a:rPr>
              <a:t>   |       | 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|   R1  |====================||  R5   |</a:t>
            </a:r>
          </a:p>
          <a:p>
            <a:r>
              <a:rPr lang="en-CA" sz="1100" dirty="0">
                <a:latin typeface="Courier" pitchFamily="2" charset="0"/>
              </a:rPr>
              <a:t>   |       |&lt;-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+-------+      Return Probe   +-------+</a:t>
            </a:r>
          </a:p>
          <a:p>
            <a:r>
              <a:rPr lang="en-CA" sz="1100" dirty="0">
                <a:latin typeface="Courier" pitchFamily="2" charset="0"/>
              </a:rPr>
              <a:t>    Sender                       Reflector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(Timestamp,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 Pop and Forward)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Figure: Loopback Mode Enabled with Network Programming 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229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9" y="76090"/>
            <a:ext cx="9029700" cy="710446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Notifications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199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47699" y="965020"/>
            <a:ext cx="7848601" cy="3359330"/>
          </a:xfrm>
        </p:spPr>
        <p:txBody>
          <a:bodyPr/>
          <a:lstStyle/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2000" dirty="0"/>
              <a:t>Delay metrics are notified when consecutive M number of probe messages have delay values exceed the configured thresholds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2000" dirty="0"/>
              <a:t>Liveness failure (bring-down - loss of heart beats) is notified when consecutive N number of return probe messages are not received at the sender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2000" dirty="0"/>
              <a:t>Liveness success (bring-up - success of heart beats) is notified as soon as one or more return probe messages are received at the sender</a:t>
            </a:r>
            <a:endParaRPr lang="en-CA" sz="2000" dirty="0"/>
          </a:p>
          <a:p>
            <a:pPr>
              <a:lnSpc>
                <a:spcPts val="2180"/>
              </a:lnSpc>
              <a:spcBef>
                <a:spcPts val="600"/>
              </a:spcBef>
            </a:pPr>
            <a:endParaRPr lang="en-US" sz="2000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8392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74" y="0"/>
            <a:ext cx="9144000" cy="731027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Messages for Timestamp and Forward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04800" y="1878514"/>
            <a:ext cx="4242226" cy="2431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  |         Transmit Timestamp (t1)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  |         Error Estimate        |    MBZ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  |         Receive Timestamp (t2)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r>
              <a:rPr lang="en-US" sz="800" dirty="0">
                <a:latin typeface="Courier" pitchFamily="2" charset="0"/>
              </a:rPr>
              <a:t>  .                                                               .</a:t>
            </a:r>
            <a:endParaRPr lang="en-CA" sz="800" dirty="0">
              <a:latin typeface="Courier" pitchFamily="2" charset="0"/>
            </a:endParaRPr>
          </a:p>
          <a:p>
            <a:r>
              <a:rPr lang="en-US" sz="8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US" sz="800" dirty="0">
                <a:latin typeface="Courier" pitchFamily="2" charset="0"/>
              </a:rPr>
              <a:t>  ~         Variable Length Padding                               ~</a:t>
            </a:r>
            <a:endParaRPr lang="en-CA" sz="800" dirty="0">
              <a:latin typeface="Courier" pitchFamily="2" charset="0"/>
            </a:endParaRPr>
          </a:p>
          <a:p>
            <a:r>
              <a:rPr lang="en-US" sz="8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US" sz="800" dirty="0">
                <a:latin typeface="Courier" pitchFamily="2" charset="0"/>
              </a:rPr>
              <a:t>  .                                                               .</a:t>
            </a:r>
            <a:endParaRPr lang="en-CA" sz="800" dirty="0">
              <a:latin typeface="Courier" pitchFamily="2" charset="0"/>
            </a:endParaRPr>
          </a:p>
          <a:p>
            <a:r>
              <a:rPr lang="en-US" sz="800" dirty="0">
                <a:latin typeface="Courier" pitchFamily="2" charset="0"/>
              </a:rPr>
              <a:t>  +-+-+-+-+-+-+-+-+-+-+-+-+-+-+-+-+-+-+-+-+-+-+-+-+-+-+-+-+-+-+-+-+ </a:t>
            </a:r>
            <a:endParaRPr lang="en-CA" sz="800" dirty="0">
              <a:latin typeface="Courier" pitchFamily="2" charset="0"/>
            </a:endParaRPr>
          </a:p>
          <a:p>
            <a:pPr>
              <a:spcAft>
                <a:spcPts val="0"/>
              </a:spcAft>
            </a:pPr>
            <a:endParaRPr lang="en-CA" sz="8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Figure: TWAMP Compatible Light Probe Message Format</a:t>
            </a:r>
            <a:endParaRPr lang="en-US" sz="8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506" y="703293"/>
            <a:ext cx="8370165" cy="988236"/>
          </a:xfrm>
        </p:spPr>
        <p:txBody>
          <a:bodyPr/>
          <a:lstStyle/>
          <a:p>
            <a:r>
              <a:rPr lang="en-US" sz="1200" dirty="0"/>
              <a:t>Leverage existing TWAMP implementations and deployments with compatible probe message format</a:t>
            </a:r>
          </a:p>
          <a:p>
            <a:r>
              <a:rPr lang="en-US" sz="1200" dirty="0"/>
              <a:t>Sender adds Transmit Timestamp (t1)</a:t>
            </a:r>
          </a:p>
          <a:p>
            <a:r>
              <a:rPr lang="en-US" sz="1200" dirty="0"/>
              <a:t>Reflector adds Receive Timestamp (t2) at fixed offset in payload locally provisioned (consistently in the network)</a:t>
            </a:r>
          </a:p>
          <a:p>
            <a:pPr lvl="1"/>
            <a:r>
              <a:rPr lang="en-US" sz="1200" dirty="0"/>
              <a:t>E.g. offset-byte 16 from the start of the payload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9A9A6A-2ADE-4772-8A9B-054CD2389A6C}"/>
              </a:ext>
            </a:extLst>
          </p:cNvPr>
          <p:cNvSpPr/>
          <p:nvPr/>
        </p:nvSpPr>
        <p:spPr>
          <a:xfrm>
            <a:off x="4673174" y="1878514"/>
            <a:ext cx="4242226" cy="2431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  |         Transmit Timestamp (t1)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  |         Error Estimate        |    SSID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  |         Receive Timestamp (t2)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800" dirty="0">
                <a:latin typeface="Courier" pitchFamily="2" charset="0"/>
              </a:rPr>
              <a:t>|                                                               |</a:t>
            </a:r>
            <a:endParaRPr lang="en-CA" sz="800" dirty="0">
              <a:latin typeface="Courier" pitchFamily="2" charset="0"/>
            </a:endParaRPr>
          </a:p>
          <a:p>
            <a:r>
              <a:rPr lang="en-US" sz="800" dirty="0">
                <a:latin typeface="Courier" pitchFamily="2" charset="0"/>
              </a:rPr>
              <a:t>  |         Fixed Length Padding                                  |</a:t>
            </a:r>
            <a:endParaRPr lang="en-CA" sz="800" dirty="0">
              <a:latin typeface="Courier" pitchFamily="2" charset="0"/>
            </a:endParaRPr>
          </a:p>
          <a:p>
            <a:r>
              <a:rPr lang="en-US" sz="800" dirty="0">
                <a:latin typeface="Courier" pitchFamily="2" charset="0"/>
              </a:rPr>
              <a:t>  |                                                               |</a:t>
            </a:r>
            <a:endParaRPr lang="en-CA" sz="800" dirty="0">
              <a:latin typeface="Courier" pitchFamily="2" charset="0"/>
            </a:endParaRPr>
          </a:p>
          <a:p>
            <a:r>
              <a:rPr lang="en-US" sz="800" dirty="0">
                <a:latin typeface="Courier" pitchFamily="2" charset="0"/>
              </a:rPr>
              <a:t>  |                                                               |</a:t>
            </a:r>
            <a:endParaRPr lang="en-CA" sz="800" dirty="0">
              <a:latin typeface="Courier" pitchFamily="2" charset="0"/>
            </a:endParaRPr>
          </a:p>
          <a:p>
            <a:r>
              <a:rPr lang="en-US" sz="800" dirty="0">
                <a:latin typeface="Courier" pitchFamily="2" charset="0"/>
              </a:rPr>
              <a:t>  |                                                               |</a:t>
            </a:r>
            <a:endParaRPr lang="en-CA" sz="800" dirty="0">
              <a:latin typeface="Courier" pitchFamily="2" charset="0"/>
            </a:endParaRPr>
          </a:p>
          <a:p>
            <a:r>
              <a:rPr lang="en-US" sz="800" dirty="0">
                <a:latin typeface="Courier" pitchFamily="2" charset="0"/>
              </a:rPr>
              <a:t>  +-+-+-+-+-+-+-+-+-+-+-+-+-+-+-+-+-+-+-+-+-+-+-+-+-+-+-+-+-+-+-+-+ </a:t>
            </a:r>
            <a:endParaRPr lang="en-CA" sz="800" dirty="0">
              <a:latin typeface="Courier" pitchFamily="2" charset="0"/>
            </a:endParaRPr>
          </a:p>
          <a:p>
            <a:pPr>
              <a:spcAft>
                <a:spcPts val="0"/>
              </a:spcAft>
            </a:pPr>
            <a:endParaRPr lang="en-CA" sz="8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Figure: STAMP Compatible Probe Message Format</a:t>
            </a:r>
            <a:endParaRPr lang="en-US" sz="8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069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SR-MPLS with Timestamp, Pop and Forward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32214" y="658832"/>
            <a:ext cx="4696986" cy="4108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0 1 2 3 4 5 6 7 8 9 0 1 2 3 4 5 6 7 8 9 0 1 2 3 4 5 6 7 8 9 0 1   +-+-+-+-+-+-+-+-+-+-+-+-+-+-+-+-+-+-+-+-+-+-+-+-+-+-+-+-+-+-+-+-+ |            Label(1)                   | TC  |S|      TTL      | +-+-+-+-+-+-+-+-+-+-+-+-+-+-+-+-+-+-+-+-+-+-+-+-+-+-+-+-+-+-+-+-+ .                                                               . .                                                               . .                                                               . +-+-+-+-+-+-+-+-+-+-+-+-+-+-+-+-+-+-+-+-+-+-+-+-+-+-+-+-+-+-+-+-+ |            Label(n)                   | TC  |S|      TTL      | +-+-+-+-+-+-+-+-+-+-+-+-+-+-+-+-+-+-+-+-+-+-+-+-+-+-+-+-+-+-+-+-+ |            Extension Label (15)       | TC  |S|      TTL      | +-+-+-+-+-+-+-+-+-+-+-+-+-+-+-+-+-+-+-+-+-+-+-+-+-+-+-+-+-+-+-+-+ |            </a:t>
            </a:r>
            <a:r>
              <a:rPr lang="en-CA" sz="900" b="1" dirty="0">
                <a:latin typeface="Courier" pitchFamily="2" charset="0"/>
              </a:rPr>
              <a:t>Timestamp Label (TBA1)     </a:t>
            </a:r>
            <a:r>
              <a:rPr lang="en-CA" sz="900" dirty="0">
                <a:latin typeface="Courier" pitchFamily="2" charset="0"/>
              </a:rPr>
              <a:t>| TC  |S|      TTL      | +-+-+-+-+-+-+-+-+-+-+-+-+-+-+-+-+-+-+-+-+-+-+-+-+-+-+-+-+-+-+-+-+ | IP Header                                                     | .  Source IP Address = </a:t>
            </a:r>
            <a:r>
              <a:rPr lang="en-CA" sz="900" b="1" dirty="0">
                <a:latin typeface="Courier" pitchFamily="2" charset="0"/>
              </a:rPr>
              <a:t>Reflector</a:t>
            </a:r>
            <a:r>
              <a:rPr lang="en-CA" sz="900" dirty="0">
                <a:latin typeface="Courier" pitchFamily="2" charset="0"/>
              </a:rPr>
              <a:t> IPv4 or IPv6 Address           . 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IPv4 or IPv6 Address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 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 | UDP Header                                                    | .  Source Port = As chosen by Sender                            . .  Destination Port = As chosen by Sender                       . .                                                               . +---------------------------------------------------------------+ | Payload                                                       | 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  </a:t>
            </a:r>
          </a:p>
          <a:p>
            <a:r>
              <a:rPr lang="en-CA" sz="900" dirty="0">
                <a:latin typeface="Courier" pitchFamily="2" charset="0"/>
              </a:rPr>
              <a:t>     Example Probe Message with Timestamp Label for SR-MPLS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1123950"/>
            <a:ext cx="3678973" cy="2590800"/>
          </a:xfrm>
        </p:spPr>
        <p:txBody>
          <a:bodyPr/>
          <a:lstStyle/>
          <a:p>
            <a:r>
              <a:rPr lang="en-US" sz="1600" dirty="0"/>
              <a:t>Extended Special-purpose label (TBA1) is defined for Timestamp, Pop and Forward function</a:t>
            </a:r>
          </a:p>
          <a:p>
            <a:r>
              <a:rPr lang="en-US" sz="1600" dirty="0"/>
              <a:t>Reverse Path can be IP or SR-MPLS</a:t>
            </a:r>
          </a:p>
          <a:p>
            <a:r>
              <a:rPr lang="en-US" sz="1600" dirty="0"/>
              <a:t>Source and Destination Addresses are swapped that represent the Reverse direction path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799277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7917</TotalTime>
  <Words>1614</Words>
  <Application>Microsoft Macintosh PowerPoint</Application>
  <PresentationFormat>On-screen Show (16:9)</PresentationFormat>
  <Paragraphs>274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Enhanced Performance Delay and Liveness Monitoring in Segment Routing Networks</vt:lpstr>
      <vt:lpstr>Agenda</vt:lpstr>
      <vt:lpstr>Requirements and Scope</vt:lpstr>
      <vt:lpstr>History of the Draft</vt:lpstr>
      <vt:lpstr>PM Probes in Loopback Mode for SR Policy</vt:lpstr>
      <vt:lpstr>Enhanced Performance Delay and Liveness Monitoring of SR Policy</vt:lpstr>
      <vt:lpstr>Notifications</vt:lpstr>
      <vt:lpstr>Probe Messages for Timestamp and Forward Function</vt:lpstr>
      <vt:lpstr>SR-MPLS with Timestamp, Pop and Forward Function</vt:lpstr>
      <vt:lpstr>SRv6 with Timestamp and Forward SID Function</vt:lpstr>
      <vt:lpstr>ECMP Support for SR Paths</vt:lpstr>
      <vt:lpstr>Example Provisioning Model</vt:lpstr>
      <vt:lpstr>Next Steps</vt:lpstr>
      <vt:lpstr>PowerPoint Presentation</vt:lpstr>
      <vt:lpstr>Backup</vt:lpstr>
      <vt:lpstr>Loopback Mode with Timestamp and Forward for SR-MPLS Policy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1783</cp:revision>
  <dcterms:created xsi:type="dcterms:W3CDTF">2010-06-30T04:12:48Z</dcterms:created>
  <dcterms:modified xsi:type="dcterms:W3CDTF">2020-09-17T21:29:37Z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