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9" r:id="rId3"/>
    <p:sldId id="315" r:id="rId4"/>
    <p:sldId id="1673" r:id="rId5"/>
    <p:sldId id="326" r:id="rId6"/>
    <p:sldId id="1659" r:id="rId7"/>
    <p:sldId id="1662" r:id="rId8"/>
    <p:sldId id="1674" r:id="rId9"/>
    <p:sldId id="1669" r:id="rId10"/>
    <p:sldId id="1658" r:id="rId11"/>
    <p:sldId id="1663" r:id="rId12"/>
    <p:sldId id="318" r:id="rId13"/>
    <p:sldId id="303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17"/>
    <p:restoredTop sz="93083" autoAdjust="0"/>
  </p:normalViewPr>
  <p:slideViewPr>
    <p:cSldViewPr>
      <p:cViewPr varScale="1">
        <p:scale>
          <a:sx n="164" d="100"/>
          <a:sy n="164" d="100"/>
        </p:scale>
        <p:origin x="160" y="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6/19/20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Enhanced Performance Delay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7"/>
            <a:ext cx="6248400" cy="121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 if return path is </a:t>
            </a:r>
            <a:r>
              <a:rPr lang="en-US" sz="1600" b="1" dirty="0"/>
              <a:t>also</a:t>
            </a:r>
            <a:r>
              <a:rPr lang="en-US" sz="1600" dirty="0"/>
              <a:t>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53591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368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257300" y="649394"/>
            <a:ext cx="6629400" cy="41844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PDLM Mode                     /    \      Network Programming Label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LB or Enhanced Mode        /      \       Timestamp2 Offset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Measurement Protocol        /        \    Timestamp Format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Missed Probe Message Count /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Network Programming Label /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Timestamp Format         /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/  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/    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v                    v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R1  |============|   R5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Sender              Reflector</a:t>
            </a:r>
          </a:p>
          <a:p>
            <a:pPr>
              <a:lnSpc>
                <a:spcPts val="1640"/>
              </a:lnSpc>
            </a:pPr>
            <a:endParaRPr lang="en-CA" sz="1100" dirty="0">
              <a:latin typeface="Courier" pitchFamily="2" charset="0"/>
            </a:endParaRP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Figure 2: Example Provisioning Model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SPRING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80010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Delay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Support ECMP SR paths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for liveness detection and performance measurement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 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endpoint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Stateless on endpoint (e.g. endpoint unaware of the probe protocol)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scale and faster detection interval (e.g. packets not punted from fast-path in forwarding)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8762 (STAMP) defined probe messages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 dirty="0"/>
              <a:t>Presented </a:t>
            </a:r>
            <a:r>
              <a:rPr lang="en-US" sz="1600" i="1" dirty="0"/>
              <a:t>version 00</a:t>
            </a:r>
            <a:r>
              <a:rPr lang="en-US" sz="1600" dirty="0"/>
              <a:t> in IETF MPLS WG Virtual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716757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Delay and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768" y="2864597"/>
            <a:ext cx="8319052" cy="1971394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Using PM probes (TWAMP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are not punted on the reflector node out of fast-path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failure is notified when consecutive N number of return probe messages are not received at the sender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Round-trip delay (t4 - t1) metrics are notified when consecutive M number of probe messages have delay values exceed the configured thresholds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209800" y="686133"/>
            <a:ext cx="3733800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t1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Probe       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|====================||  R5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Return Probe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t4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(Simply Forward)</a:t>
            </a:r>
          </a:p>
          <a:p>
            <a:pPr>
              <a:spcAft>
                <a:spcPts val="0"/>
              </a:spcAft>
            </a:pP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Loopback Mode</a:t>
            </a:r>
            <a:endParaRPr lang="en-CA" sz="10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710446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</a:t>
            </a:r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Performance Delay and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374" y="2775680"/>
            <a:ext cx="8395252" cy="2138362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Using PM probes in loopback mode enabled with network programming function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punt, add receive timestamp and inject the probe packet" on the reflector node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Reflector node adds the receive timestamp in the payload of the received probe message without punting the message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adds the receive timestamp if the source address or destination address in the probe message matches the local node address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Liveness failure is notified when consecutive N number of return probe messages are not received at the sender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One-way delay (t2 – t1) metrics are notified when consecutive M number of probe messages have delay values exceed the configured thresholds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618771"/>
            <a:ext cx="4800600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  t1                t2</a:t>
            </a:r>
          </a:p>
          <a:p>
            <a:r>
              <a:rPr lang="en-CA" sz="1100" dirty="0">
                <a:latin typeface="Courier" pitchFamily="2" charset="0"/>
              </a:rPr>
              <a:t>            /                   \</a:t>
            </a:r>
            <a:br>
              <a:rPr lang="en-CA" sz="1100" dirty="0">
                <a:latin typeface="Courier" pitchFamily="2" charset="0"/>
              </a:rPr>
            </a:br>
            <a:r>
              <a:rPr lang="en-CA" sz="1100" dirty="0">
                <a:latin typeface="Courier" pitchFamily="2" charset="0"/>
              </a:rPr>
              <a:t>   +-------+       Probe        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|====================||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 Return Probe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9050"/>
            <a:ext cx="8686800" cy="731027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Message for Timestamp and Forward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16648" y="1764596"/>
            <a:ext cx="4089826" cy="3093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Receive Timestamp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~                      Padding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Figure: TWAMP Light Probe Message Format</a:t>
            </a:r>
            <a:endParaRPr lang="en-US" sz="7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2" y="669114"/>
            <a:ext cx="8433225" cy="988236"/>
          </a:xfrm>
        </p:spPr>
        <p:txBody>
          <a:bodyPr/>
          <a:lstStyle/>
          <a:p>
            <a:r>
              <a:rPr lang="en-US" sz="1400" dirty="0"/>
              <a:t>Sender adds Transmit Timestamp (t1)</a:t>
            </a:r>
          </a:p>
          <a:p>
            <a:r>
              <a:rPr lang="en-US" sz="1400" dirty="0"/>
              <a:t>Reflector adds Receive Timestamp (t2) at fixed offset in payload locally provisioned (consistently in the network)</a:t>
            </a:r>
          </a:p>
          <a:p>
            <a:pPr lvl="1"/>
            <a:r>
              <a:rPr lang="en-US" sz="1400" dirty="0"/>
              <a:t>E.g. offset-byte 16 from the start of the payload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4673174" y="1769060"/>
            <a:ext cx="4089826" cy="26314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SSID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Receive Timestamp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MBZ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    Figure: STAMP Probe Message Format</a:t>
            </a:r>
            <a:endParaRPr lang="en-US" sz="75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2214" y="615197"/>
            <a:ext cx="4696986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0 1 2 3 4 5 6 7 8 9 0 1 2 3 4 5 6 7 8 9 0 1 2 3 4 5 6 7 8 9 0 1   +-+-+-+-+-+-+-+-+-+-+-+-+-+-+-+-+-+-+-+-+-+-+-+-+-+-+-+-+-+-+-+-+ |            Label(1)                   | TC  |S|      TTL      | +-+-+-+-+-+-+-+-+-+-+-+-+-+-+-+-+-+-+-+-+-+-+-+-+-+-+-+-+-+-+-+-+ .                                                               . .                                                               . .                                                               . +-+-+-+-+-+-+-+-+-+-+-+-+-+-+-+-+-+-+-+-+-+-+-+-+-+-+-+-+-+-+-+-+ |            Label(n)                   | TC  |S|      TTL      | +-+-+-+-+-+-+-+-+-+-+-+-+-+-+-+-+-+-+-+-+-+-+-+-+-+-+-+-+-+-+-+-+ |            </a:t>
            </a:r>
            <a:r>
              <a:rPr lang="en-CA" sz="900" b="1" dirty="0">
                <a:latin typeface="Courier" pitchFamily="2" charset="0"/>
              </a:rPr>
              <a:t>Timestamp Label (TBA1)     </a:t>
            </a:r>
            <a:r>
              <a:rPr lang="en-CA" sz="900" dirty="0">
                <a:latin typeface="Courier" pitchFamily="2" charset="0"/>
              </a:rPr>
              <a:t>| TC  |S|      TTL      | +-+-+-+-+-+-+-+-+-+-+-+-+-+-+-+-+-+-+-+-+-+-+-+-+-+-+-+-+-+-+-+-+ | IP Header                                                     |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IPv4 or IPv6 Address           .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IPv4 or IPv6 Address         . .  Protocol = UDP                                               . .                                                               . +---------------------------------------------------------------+ | UDP Header                                                    | .  Source Port = As chosen by Sender                            . .  Destination Port = As chosen by Sender                       . .                                                               . +---------------------------------------------------------------+ |  Payload as defined in Section 4.2.1 of RFC 5357 Or           | |  Payload as defined in Section 4.2 of RFC 8762                | .                                                               .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  </a:t>
            </a:r>
          </a:p>
          <a:p>
            <a:r>
              <a:rPr lang="en-CA" sz="900" dirty="0">
                <a:latin typeface="Courier" pitchFamily="2" charset="0"/>
              </a:rPr>
              <a:t>     Example Probe Message with Timestamp Label for SR-MPLS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1123950"/>
            <a:ext cx="3678973" cy="2590800"/>
          </a:xfrm>
        </p:spPr>
        <p:txBody>
          <a:bodyPr/>
          <a:lstStyle/>
          <a:p>
            <a:r>
              <a:rPr lang="en-US" sz="1600" dirty="0"/>
              <a:t>Extended Special-purpose label (TBA1) is defined for Timestamp and Forward network programming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to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09966" y="742950"/>
            <a:ext cx="4936919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Destination IPv6 Address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SRH as specified in RFC 8754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END.TSF with Target SID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 </a:t>
            </a:r>
          </a:p>
          <a:p>
            <a:r>
              <a:rPr lang="en-CA" sz="900" dirty="0">
                <a:latin typeface="Courier" pitchFamily="2" charset="0"/>
              </a:rPr>
              <a:t>  .  Destination Port = As chosen by Sender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Or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Example Probe Message with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85" y="989897"/>
            <a:ext cx="3678973" cy="3276600"/>
          </a:xfrm>
        </p:spPr>
        <p:txBody>
          <a:bodyPr/>
          <a:lstStyle/>
          <a:p>
            <a:r>
              <a:rPr lang="en-US" sz="1400" dirty="0"/>
              <a:t>Endpoint Function END.TSF is defined for Timestamp and Forward network programming and is carried for the 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Reflector node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carried in SRH</a:t>
            </a:r>
          </a:p>
          <a:p>
            <a:pPr lvl="1"/>
            <a:r>
              <a:rPr lang="en-US" sz="1400" dirty="0"/>
              <a:t>Reflector node does not remove the SRH</a:t>
            </a:r>
          </a:p>
          <a:p>
            <a:r>
              <a:rPr lang="en-US" sz="1400" dirty="0"/>
              <a:t>Source and Destination Addresses are swapped to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7650</TotalTime>
  <Words>1491</Words>
  <Application>Microsoft Macintosh PowerPoint</Application>
  <PresentationFormat>On-screen Show (16:9)</PresentationFormat>
  <Paragraphs>231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Enhanced Performance Delay and Liveness Monitoring in Segment Routing Networks</vt:lpstr>
      <vt:lpstr>Agenda</vt:lpstr>
      <vt:lpstr>Requirements and Scope</vt:lpstr>
      <vt:lpstr>History of the Draft</vt:lpstr>
      <vt:lpstr>Performance Delay and Liveness Monitoring of SR Policy</vt:lpstr>
      <vt:lpstr>Enhanced Performance Delay and Liveness Monitoring of SR Policy</vt:lpstr>
      <vt:lpstr>Probe Message for Timestamp and Forward Function</vt:lpstr>
      <vt:lpstr>SR-MPLS with Timestamp and Forward Function</vt:lpstr>
      <vt:lpstr>SRv6 with Timestamp and Forward Function</vt:lpstr>
      <vt:lpstr>ECMP Support for SR Paths</vt:lpstr>
      <vt:lpstr>Example Provisioning Model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1699</cp:revision>
  <dcterms:created xsi:type="dcterms:W3CDTF">2010-06-30T04:12:48Z</dcterms:created>
  <dcterms:modified xsi:type="dcterms:W3CDTF">2020-06-19T15:04:41Z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