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99" r:id="rId3"/>
    <p:sldId id="315" r:id="rId4"/>
    <p:sldId id="1673" r:id="rId5"/>
    <p:sldId id="326" r:id="rId6"/>
    <p:sldId id="1659" r:id="rId7"/>
    <p:sldId id="1662" r:id="rId8"/>
    <p:sldId id="1674" r:id="rId9"/>
    <p:sldId id="1669" r:id="rId10"/>
    <p:sldId id="1658" r:id="rId11"/>
    <p:sldId id="1663" r:id="rId12"/>
    <p:sldId id="318" r:id="rId13"/>
    <p:sldId id="303" r:id="rId14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417"/>
    <p:restoredTop sz="93083" autoAdjust="0"/>
  </p:normalViewPr>
  <p:slideViewPr>
    <p:cSldViewPr>
      <p:cViewPr varScale="1">
        <p:scale>
          <a:sx n="83" d="100"/>
          <a:sy n="83" d="100"/>
        </p:scale>
        <p:origin x="76" y="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7785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616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797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1146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7011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oses.Nagarajah@team.telstra.com" TargetMode="External"/><Relationship Id="rId5" Type="http://schemas.openxmlformats.org/officeDocument/2006/relationships/hyperlink" Target="mailto:Navin.Vaghamshi@ril.com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Enhanced Performance Measurement and Liveness Monitoring in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draft-gandhi-spring-sr-enhanced-plm-01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00200" y="2730977"/>
            <a:ext cx="6248400" cy="1212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Navin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Vaghamshi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Reliance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Navin.Vaghamshi@ril.com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Moses 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Nagarajah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- Telstra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Moses.Nagarajah@team.telstra.com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0"/>
            <a:ext cx="8305800" cy="3564549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SR Paths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destination address in IPv4 header (e.g. 127/8) if return path is SR-MPLS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5368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295400" y="818969"/>
            <a:ext cx="6629400" cy="37805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Destination UDP Port            /  \      Network Programming Label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Measurement Protocol           /    \     Timestamp2 Offset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PLM Type                      /      \    Timestamp Format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LB or Enhanced LB         /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Authentication Mode &amp; Key   /          \     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Network Programming Label  /    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Timestamp Format          /      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/                \ 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    |  SR Path   |     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R1  |============|   R5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21907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Requesting WG adoption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57250"/>
            <a:ext cx="77724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Performance Delay Measurement &amp; Liveness Monitoring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Support ECMP SR paths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Running single protocol for liveness detection and performance measurement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 Simplify deployment and reduce operational complexity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No endpoint dependency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Stateless on endpoint (e.g. endpoint unaware of the probe protocol)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Higher scale and faster detection interval (e.g. packets not punted out of fast-path)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 Light)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8762 (STAMP)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User-configured IP/UDP path for probe messages</a:t>
            </a:r>
          </a:p>
          <a:p>
            <a:pPr lvl="1">
              <a:buFont typeface="Wingdings" charset="2"/>
              <a:buChar char="§"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71550"/>
            <a:ext cx="8153400" cy="2941618"/>
          </a:xfrm>
        </p:spPr>
        <p:txBody>
          <a:bodyPr/>
          <a:lstStyle/>
          <a:p>
            <a:r>
              <a:rPr lang="en-US" sz="1600" dirty="0"/>
              <a:t>March 2020</a:t>
            </a:r>
          </a:p>
          <a:p>
            <a:pPr lvl="1"/>
            <a:r>
              <a:rPr lang="en-US" sz="1600" dirty="0"/>
              <a:t>Draft was published</a:t>
            </a:r>
          </a:p>
          <a:p>
            <a:r>
              <a:rPr lang="en-US" sz="1600" dirty="0"/>
              <a:t>April 2020</a:t>
            </a:r>
          </a:p>
          <a:p>
            <a:pPr lvl="1"/>
            <a:r>
              <a:rPr lang="en-US" sz="1600" dirty="0"/>
              <a:t>Presented </a:t>
            </a:r>
            <a:r>
              <a:rPr lang="en-US" sz="1600" i="1" dirty="0"/>
              <a:t>version 00</a:t>
            </a:r>
            <a:r>
              <a:rPr lang="en-US" sz="1600" dirty="0"/>
              <a:t> in IETF MPLS WG Virtual Meeting</a:t>
            </a:r>
          </a:p>
          <a:p>
            <a:endParaRPr lang="en-US" sz="16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691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and Liveness Monitoring of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05494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3768" y="2712525"/>
            <a:ext cx="8319052" cy="2328582"/>
          </a:xfrm>
        </p:spPr>
        <p:txBody>
          <a:bodyPr/>
          <a:lstStyle/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Using PM probes (TWAMP Light/STAMP delay measurement messages) in Loopback Mode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Probe messages sent using Segment List(s) of the SR Policy Candidate Path(s)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Probe messages are not punted on the reflector out of fast-path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Return path can be IP or SR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Liveness failure is notified when consecutive N number of probe messages are not received back at the sender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Round-trip delay (t4 - t1) metrics are notified when consecutive M number of probe messages have delay values exceed the configured thresholds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endParaRPr lang="en-US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2209800" y="819150"/>
            <a:ext cx="4648200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+-------+ t1     Probe        +-------+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    | - - - - - - - - - - |    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R1  |====================||  R5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    |&lt;- - - - - - - - - - |    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+-------+ t4   Return Probe   +-------+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Sender                       Reflector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(Simply Forward)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Figure: Loopback Mode</a:t>
            </a:r>
            <a:endParaRPr lang="en-CA" sz="12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D476F52-EE2A-D340-BC0B-FF970B35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0"/>
            <a:ext cx="8915400" cy="786646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 Performance and Liveness Monitoring of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4374" y="2647950"/>
            <a:ext cx="8395252" cy="2138362"/>
          </a:xfrm>
        </p:spPr>
        <p:txBody>
          <a:bodyPr/>
          <a:lstStyle/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Using PM probes in loopback mode enabled with network programming function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The network programming function optimizes the "operations of punt, add receive timestamp and inject the probe packet" on the reflector node</a:t>
            </a:r>
          </a:p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Reflector node adds the receive timestamp in the payload of the received probe message without punting the message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Only adds the receive timestamp if the source address in the probe message matches the local node address</a:t>
            </a:r>
          </a:p>
          <a:p>
            <a:pPr>
              <a:lnSpc>
                <a:spcPts val="1580"/>
              </a:lnSpc>
              <a:spcBef>
                <a:spcPts val="600"/>
              </a:spcBef>
            </a:pPr>
            <a:r>
              <a:rPr lang="en-US" sz="1200" dirty="0"/>
              <a:t>Liveness failure is notified when consecutive N number of probe messages are not received back at the sender</a:t>
            </a:r>
          </a:p>
          <a:p>
            <a:pPr>
              <a:lnSpc>
                <a:spcPts val="1580"/>
              </a:lnSpc>
              <a:spcBef>
                <a:spcPts val="600"/>
              </a:spcBef>
            </a:pPr>
            <a:r>
              <a:rPr lang="en-US" sz="1200" dirty="0"/>
              <a:t>One-way delay (t2 – t1) metrics are notified when consecutive M number of probe messages have delay values exceed the configured thresholds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1905000" y="786646"/>
            <a:ext cx="4800600" cy="1785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</a:rPr>
              <a:t>   +-------+ t1    Probe      t2 +-------+</a:t>
            </a:r>
          </a:p>
          <a:p>
            <a:r>
              <a:rPr lang="en-CA" sz="1100" dirty="0">
                <a:latin typeface="Courier" pitchFamily="2" charset="0"/>
              </a:rPr>
              <a:t>   |       | 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|   R1  |====================||  R5   |</a:t>
            </a:r>
          </a:p>
          <a:p>
            <a:r>
              <a:rPr lang="en-CA" sz="1100" dirty="0">
                <a:latin typeface="Courier" pitchFamily="2" charset="0"/>
              </a:rPr>
              <a:t>   |       |&lt;-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+-------+     Return Probe    +-------+</a:t>
            </a:r>
          </a:p>
          <a:p>
            <a:r>
              <a:rPr lang="en-CA" sz="1100" dirty="0">
                <a:latin typeface="Courier" pitchFamily="2" charset="0"/>
              </a:rPr>
              <a:t>    Sender                       Reflector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(Timestamp,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 Pop and Forward)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Figure: Loopback Mode Enabled with Network Programming 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3B8A35F-BB55-F94F-9CE5-879C79FD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2295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9050"/>
            <a:ext cx="84582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Message – Enhanced Loopback Mode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16648" y="1662158"/>
            <a:ext cx="4089826" cy="3093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75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Transmit Timestamp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Error Estimate        |    MBZ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  |        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Receive Timestamp                                     </a:t>
            </a:r>
            <a:r>
              <a:rPr lang="en-US" sz="75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~                      Padding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75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750" dirty="0">
                <a:latin typeface="Courier" pitchFamily="2" charset="0"/>
              </a:rPr>
              <a:t>              Figure: TWAMP Light Probe Message Format</a:t>
            </a:r>
            <a:endParaRPr lang="en-US" sz="75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11977"/>
            <a:ext cx="8433225" cy="857250"/>
          </a:xfrm>
        </p:spPr>
        <p:txBody>
          <a:bodyPr/>
          <a:lstStyle/>
          <a:p>
            <a:r>
              <a:rPr lang="en-US" sz="1400" dirty="0"/>
              <a:t>Sender adds the Transmit Timestamp</a:t>
            </a:r>
          </a:p>
          <a:p>
            <a:r>
              <a:rPr lang="en-US" sz="1400" dirty="0"/>
              <a:t>Reflector adds the Receive Timestamp at fixed offset locally provisioned (consistently in the network)</a:t>
            </a:r>
          </a:p>
          <a:p>
            <a:pPr lvl="1"/>
            <a:r>
              <a:rPr lang="en-US" sz="1400" dirty="0"/>
              <a:t>E.g. offset-byte 16 from the start of the payload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9A9A6A-2ADE-4772-8A9B-054CD2389A6C}"/>
              </a:ext>
            </a:extLst>
          </p:cNvPr>
          <p:cNvSpPr/>
          <p:nvPr/>
        </p:nvSpPr>
        <p:spPr>
          <a:xfrm>
            <a:off x="4673174" y="1662158"/>
            <a:ext cx="4089826" cy="26314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75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Transmit Timestamp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Error Estimate        |   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SSID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  |        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Receive Timestamp                                     </a:t>
            </a:r>
            <a:r>
              <a:rPr lang="en-US" sz="75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</a:t>
            </a: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Padding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75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750" dirty="0">
                <a:latin typeface="Courier" pitchFamily="2" charset="0"/>
              </a:rPr>
              <a:t>                  Figure: STAMP Probe Message Format</a:t>
            </a:r>
            <a:endParaRPr lang="en-US" sz="75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069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SR-MPLS with Timestamp and Forward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256014" y="615197"/>
            <a:ext cx="4620786" cy="4108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0 1 2 3 4 5 6 7 8 9 0 1 2 3 4 5 6 7 8 9 0 1 2 3 4 5 6 7 8 9 0 1     +-+-+-+-+-+-+-+-+-+-+-+-+-+-+-+-+-+-+-+-+-+-+-+-+-+-+-+-+-+-+-+-+     |            Label(1)                   | TC  |S|      TTL      |     +-+-+-+-+-+-+-+-+-+-+-+-+-+-+-+-+-+-+-+-+-+-+-+-+-+-+-+-+-+-+-+-+     .                                                               .     .                                                               .     .                                                               .     +-+-+-+-+-+-+-+-+-+-+-+-+-+-+-+-+-+-+-+-+-+-+-+-+-+-+-+-+-+-+-+-+     |            Label(n)                   | TC  |S|      TTL      |     +-+-+-+-+-+-+-+-+-+-+-+-+-+-+-+-+-+-+-+-+-+-+-+-+-+-+-+-+-+-+-+-+     |            </a:t>
            </a:r>
            <a:r>
              <a:rPr lang="en-CA" sz="900" b="1" dirty="0">
                <a:latin typeface="Courier" pitchFamily="2" charset="0"/>
              </a:rPr>
              <a:t>Timestamp Label (TBA1)     </a:t>
            </a:r>
            <a:r>
              <a:rPr lang="en-CA" sz="900" dirty="0">
                <a:latin typeface="Courier" pitchFamily="2" charset="0"/>
              </a:rPr>
              <a:t>| TC  |S|      TTL      |     +---------------------------------------------------------------+     | IP Header                                                     |     .  Source IP Address = </a:t>
            </a:r>
            <a:r>
              <a:rPr lang="en-CA" sz="900" b="1" dirty="0">
                <a:latin typeface="Courier" pitchFamily="2" charset="0"/>
              </a:rPr>
              <a:t>Reflector</a:t>
            </a:r>
            <a:r>
              <a:rPr lang="en-CA" sz="900" dirty="0">
                <a:latin typeface="Courier" pitchFamily="2" charset="0"/>
              </a:rPr>
              <a:t> IPv4 or IPv6 Address           .     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IPv4 or IPv6 Address         .     .  Protocol = UDP                                               .     .                                                               .     +---------------------------------------------------------------+     | UDP Header                                                    |     .  Source Port = As chosen by Sender                            .     .  Destination Port = User-configured Port                      .     .                                                               .     +-+-+-+-+-+-+-+-+-+-+-+-+-+-+-+-+-+-+-+-+-+-+-+-+-+-+-+-+-+-+-+-+     |  Payload as defined in Section 4.2.1 of RFC 5357              |     |  Payload as defined in Section 4.2 of RFC 8762                |     .                                                               .   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  </a:t>
            </a:r>
          </a:p>
          <a:p>
            <a:r>
              <a:rPr lang="en-CA" sz="900" dirty="0">
                <a:latin typeface="Courier" pitchFamily="2" charset="0"/>
              </a:rPr>
              <a:t>     Example Probe Message for SR-MPLS with Timestamp Label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1123950"/>
            <a:ext cx="3678973" cy="2590800"/>
          </a:xfrm>
        </p:spPr>
        <p:txBody>
          <a:bodyPr/>
          <a:lstStyle/>
          <a:p>
            <a:r>
              <a:rPr lang="en-US" sz="1600" dirty="0"/>
              <a:t>Extended Special-purpose label (TBA1) is defined for Timestamp and Forward network function</a:t>
            </a:r>
          </a:p>
          <a:p>
            <a:r>
              <a:rPr lang="en-US" sz="1600" dirty="0"/>
              <a:t>Reverse Path can be IP or SR-MPLS</a:t>
            </a:r>
          </a:p>
          <a:p>
            <a:r>
              <a:rPr lang="en-US" sz="1600" dirty="0"/>
              <a:t>Source and Destination Addresses are swapped to represent the Reverse direction path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7992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SRv6 with Timestamp and Forward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09966" y="797568"/>
            <a:ext cx="4898173" cy="3831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IP Address = Sender IPv6 Address   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IP Address = Next IPv6 Address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 SRH as specified in RFC 8754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 &lt;Segment List&gt;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END.TSF with Target SID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IP Address = </a:t>
            </a:r>
            <a:r>
              <a:rPr lang="en-CA" sz="900" b="1" dirty="0">
                <a:latin typeface="Courier" pitchFamily="2" charset="0"/>
              </a:rPr>
              <a:t>Reflector</a:t>
            </a:r>
            <a:r>
              <a:rPr lang="en-CA" sz="900" dirty="0">
                <a:latin typeface="Courier" pitchFamily="2" charset="0"/>
              </a:rPr>
              <a:t> IPv6 Address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IPv6 Address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UDP Header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Port = As chosen by Sender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Port = User-configured Port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4.2.1 of RFC 5357 |            |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 of RFC 8762                |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   Example Probe Message for SRv6 with Endpoint Function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885" y="989897"/>
            <a:ext cx="3678973" cy="3276600"/>
          </a:xfrm>
        </p:spPr>
        <p:txBody>
          <a:bodyPr/>
          <a:lstStyle/>
          <a:p>
            <a:r>
              <a:rPr lang="en-US" sz="1400" dirty="0"/>
              <a:t>Endpoint Function END.TSF is defined for Timestamp and Forward and carried for the Reflector node SID</a:t>
            </a:r>
          </a:p>
          <a:p>
            <a:r>
              <a:rPr lang="en-US" sz="1400" dirty="0"/>
              <a:t>Reverse path can be IP</a:t>
            </a:r>
          </a:p>
          <a:p>
            <a:pPr lvl="1"/>
            <a:r>
              <a:rPr lang="en-US" sz="1400" dirty="0"/>
              <a:t>Reflector node removes SRH</a:t>
            </a:r>
          </a:p>
          <a:p>
            <a:r>
              <a:rPr lang="en-US" sz="1400" dirty="0"/>
              <a:t>Reverse path can be SR</a:t>
            </a:r>
          </a:p>
          <a:p>
            <a:pPr lvl="1"/>
            <a:r>
              <a:rPr lang="en-US" sz="1400" dirty="0"/>
              <a:t>Reverse direction SR path carried in SRH</a:t>
            </a:r>
          </a:p>
          <a:p>
            <a:pPr lvl="1"/>
            <a:r>
              <a:rPr lang="en-US" sz="1400" dirty="0"/>
              <a:t>Reflector node does not remove the SRH</a:t>
            </a:r>
          </a:p>
          <a:p>
            <a:r>
              <a:rPr lang="en-US" sz="1400" dirty="0"/>
              <a:t>Source and Destination Addresses are swapped to represent the Reverse direction path in the inner IPv6 header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043660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7590</TotalTime>
  <Words>1474</Words>
  <Application>Microsoft Office PowerPoint</Application>
  <PresentationFormat>On-screen Show (16:9)</PresentationFormat>
  <Paragraphs>226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</vt:lpstr>
      <vt:lpstr>Wingdings</vt:lpstr>
      <vt:lpstr>Default Design</vt:lpstr>
      <vt:lpstr>Enhanced Performance Measurement and Liveness Monitoring in Segment Routing Networks</vt:lpstr>
      <vt:lpstr>Agenda</vt:lpstr>
      <vt:lpstr>Requirements and Scope</vt:lpstr>
      <vt:lpstr>History of the Draft</vt:lpstr>
      <vt:lpstr>Performance and Liveness Monitoring of SR Policy</vt:lpstr>
      <vt:lpstr>Enhanced Performance and Liveness Monitoring of SR Policy</vt:lpstr>
      <vt:lpstr>Probe Message – Enhanced Loopback Mode</vt:lpstr>
      <vt:lpstr>SR-MPLS with Timestamp and Forward Function</vt:lpstr>
      <vt:lpstr>SRv6 with Timestamp and Forward Function</vt:lpstr>
      <vt:lpstr>ECMP Support for SR Paths</vt:lpstr>
      <vt:lpstr>Example Provisioning Model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</cp:lastModifiedBy>
  <cp:revision>1659</cp:revision>
  <dcterms:created xsi:type="dcterms:W3CDTF">2010-06-30T04:12:48Z</dcterms:created>
  <dcterms:modified xsi:type="dcterms:W3CDTF">2020-05-10T00:10:55Z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