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4" r:id="rId2"/>
    <p:sldId id="299" r:id="rId3"/>
    <p:sldId id="325" r:id="rId4"/>
    <p:sldId id="316" r:id="rId5"/>
    <p:sldId id="321" r:id="rId6"/>
    <p:sldId id="322" r:id="rId7"/>
    <p:sldId id="320" r:id="rId8"/>
    <p:sldId id="319" r:id="rId9"/>
    <p:sldId id="323" r:id="rId10"/>
    <p:sldId id="318" r:id="rId11"/>
    <p:sldId id="303" r:id="rId12"/>
    <p:sldId id="1650" r:id="rId13"/>
    <p:sldId id="1649" r:id="rId14"/>
    <p:sldId id="1652" r:id="rId15"/>
    <p:sldId id="127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/>
    <p:restoredTop sz="93083" autoAdjust="0"/>
  </p:normalViewPr>
  <p:slideViewPr>
    <p:cSldViewPr>
      <p:cViewPr varScale="1">
        <p:scale>
          <a:sx n="175" d="100"/>
          <a:sy n="175" d="100"/>
        </p:scale>
        <p:origin x="80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33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6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75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0035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656#section-4.1.2" TargetMode="External"/><Relationship Id="rId2" Type="http://schemas.openxmlformats.org/officeDocument/2006/relationships/hyperlink" Target="https://tools.ietf.org/html/rfc5357#section-4.2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921793"/>
            <a:ext cx="6248400" cy="124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712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8486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Implementations exist</a:t>
            </a:r>
          </a:p>
          <a:p>
            <a:r>
              <a:rPr lang="en-US" sz="2400" dirty="0"/>
              <a:t>Like to r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equest for SPRING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20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52500" y="971550"/>
            <a:ext cx="7124700" cy="2918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+------------+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| Controller |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+------------+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Destination UDP Port          /     \        Destination UDP Port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Measurement Type Delay/Loss  /       \       Measurement Type Delay/Loss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Authentication Mode &amp; Key   /         \      Authentication Mode &amp; Key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Timestamp Format           /           \     Timestamp Format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&amp; Measurement Mode      /             \     &amp; Measurement Mode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Padding Bytes, MBZ Bytes /               \   Padding Bytes, MBZ Bytes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v                 v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+-----+           +-----+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|  S  |           |  R  |</a:t>
            </a:r>
          </a:p>
          <a:p>
            <a:pPr>
              <a:lnSpc>
                <a:spcPts val="1740"/>
              </a:lnSpc>
              <a:spcAft>
                <a:spcPts val="0"/>
              </a:spcAft>
            </a:pPr>
            <a:r>
              <a:rPr lang="en-CA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+-----+           +-----+ 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7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228" y="78949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+ LM TLV Probe Sender/Reflector Packets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(Fixed Offsets for Counters) (Destination UDP </a:t>
            </a:r>
            <a:r>
              <a:rPr lang="en-US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Port3</a:t>
            </a: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DM+LM)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886" y="841266"/>
            <a:ext cx="431074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Type  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~                            Value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48629" y="841266"/>
            <a:ext cx="436879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Type  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~                            Value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505200" y="4805362"/>
            <a:ext cx="20574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105</a:t>
            </a:r>
            <a:r>
              <a:rPr lang="en-US" altLang="zh-CN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IETF @ Montreal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823200" y="4735393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/>
              <a:pPr algn="r">
                <a:defRPr/>
              </a:pPr>
              <a:t>13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8651439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76200" y="-21771"/>
            <a:ext cx="9372600" cy="502920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TWAMP, STAMP, STAMP-TLV Probe Sender Packet Formats (Different Padding size)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18812"/>
            <a:ext cx="4263524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|        Error Estimate 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+-+-+-+-+-+-+-+-+-+-+-+-+-+-+-+-+                               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7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.                         Packet Padding                        </a:t>
            </a: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+-+-+-+-+-+-+-+-+-+-+-+-+-+-+-+-+-+-+-+-+-+-+-+-+-+-+-+-+-+-+-+-+</a:t>
            </a:r>
            <a:endParaRPr lang="en-US" sz="700" b="1" dirty="0">
              <a:solidFill>
                <a:schemeClr val="bg2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0E862-B31C-E848-9C28-A34D8BAE5FED}"/>
              </a:ext>
            </a:extLst>
          </p:cNvPr>
          <p:cNvSpPr/>
          <p:nvPr/>
        </p:nvSpPr>
        <p:spPr>
          <a:xfrm>
            <a:off x="4343400" y="2334694"/>
            <a:ext cx="4270782" cy="26468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                MBZ (30 octets)                       </a:t>
            </a: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Type  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~                            Value                              ~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 lvl="3"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STAMP with TLV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00FCC1-F0C8-7742-A0B8-6D01E7962FA1}"/>
              </a:ext>
            </a:extLst>
          </p:cNvPr>
          <p:cNvSpPr/>
          <p:nvPr/>
        </p:nvSpPr>
        <p:spPr>
          <a:xfrm>
            <a:off x="3676" y="2319273"/>
            <a:ext cx="4259848" cy="28469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                MBZ (27 octets)                       </a:t>
            </a: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               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|               |          Server Octets        |               </a:t>
            </a: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               </a:t>
            </a: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|           Remaining Packet Padding (to be reflected)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~          (length in octets specified in Server Octets)        ~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+                                               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</a:t>
            </a:r>
          </a:p>
          <a:p>
            <a:pPr lvl="4"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STAMP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97C15D9-B702-C543-8661-DC63717F33A6}"/>
              </a:ext>
            </a:extLst>
          </p:cNvPr>
          <p:cNvSpPr txBox="1">
            <a:spLocks/>
          </p:cNvSpPr>
          <p:nvPr/>
        </p:nvSpPr>
        <p:spPr>
          <a:xfrm>
            <a:off x="6934200" y="4799919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/>
              <a:pPr algn="r">
                <a:defRPr/>
              </a:pPr>
              <a:t>14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92908174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-90178"/>
            <a:ext cx="6477000" cy="566286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Measurement Probe Packet - Authenticated Mode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4405" y="467991"/>
            <a:ext cx="3738795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MBZ (12 octets)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|                        Transmit Counter                       </a:t>
            </a: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CA" sz="700" b="1" dirty="0">
                <a:solidFill>
                  <a:schemeClr val="tx2"/>
                </a:solidFill>
                <a:latin typeface="Courier" pitchFamily="2" charset="0"/>
              </a:rPr>
              <a:t>X|B|                           |         Block Number          </a:t>
            </a:r>
            <a:r>
              <a:rPr lang="en-US" sz="7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US" sz="7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MBZ (6 octets)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MBZ (8 octets)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MBZ (12 octets)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CA" sz="7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X|B|                           |    Sender Block Number       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US" sz="7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MBZ (4 octets)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+-+-+-+-+-+-+-+-+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MBZ (15 octets)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HMAC (16 octets)                       |</a:t>
            </a:r>
          </a:p>
          <a:p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 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Packet Padding                          |</a:t>
            </a:r>
          </a:p>
          <a:p>
            <a:pPr>
              <a:spcAft>
                <a:spcPts val="0"/>
              </a:spcAft>
            </a:pPr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       +-+-+-+-+-+-+-+-+-+-+-+-+-+-+-+-+</a:t>
            </a:r>
          </a:p>
          <a:p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|                               |      Checksum Complement      |</a:t>
            </a:r>
          </a:p>
          <a:p>
            <a:r>
              <a:rPr lang="en-US" sz="7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619462" y="767553"/>
            <a:ext cx="238538" cy="5156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3131463"/>
            <a:ext cx="1104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LM Packet – </a:t>
            </a: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RFC 5357-based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029B792-7145-E346-8902-87F4E68D69AB}"/>
              </a:ext>
            </a:extLst>
          </p:cNvPr>
          <p:cNvSpPr txBox="1">
            <a:spLocks/>
          </p:cNvSpPr>
          <p:nvPr/>
        </p:nvSpPr>
        <p:spPr>
          <a:xfrm>
            <a:off x="6858000" y="4774519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/>
              <a:pPr algn="r">
                <a:defRPr/>
              </a:pPr>
              <a:t>15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4556230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581400"/>
          </a:xfrm>
        </p:spPr>
        <p:txBody>
          <a:bodyPr/>
          <a:lstStyle/>
          <a:p>
            <a:r>
              <a:rPr lang="en-US" sz="2800" dirty="0"/>
              <a:t>Requirements and Scope</a:t>
            </a:r>
          </a:p>
          <a:p>
            <a:r>
              <a:rPr lang="en-US" sz="2800" dirty="0"/>
              <a:t>Probe Query and Response Messages</a:t>
            </a:r>
          </a:p>
          <a:p>
            <a:r>
              <a:rPr lang="en-US" sz="2800" dirty="0"/>
              <a:t>ECMP Support for SR Policy</a:t>
            </a:r>
          </a:p>
          <a:p>
            <a:r>
              <a:rPr lang="en-US" sz="28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382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P2P/ 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(e.g.,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5357 (TWAMP)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User-configured</a:t>
            </a:r>
            <a:r>
              <a:rPr lang="en-US" sz="1600" dirty="0"/>
              <a:t> IP/UDP path for probe messages (TWAMP-Light)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Authenticated and unauthenticated modes</a:t>
            </a:r>
          </a:p>
          <a:p>
            <a:pPr lvl="1">
              <a:buFont typeface="Wingdings" charset="2"/>
              <a:buChar char="§"/>
            </a:pPr>
            <a:endParaRPr lang="en-US" sz="1600" b="1" dirty="0"/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87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458200" cy="1102908"/>
          </a:xfrm>
        </p:spPr>
        <p:txBody>
          <a:bodyPr/>
          <a:lstStyle/>
          <a:p>
            <a:r>
              <a:rPr lang="en-US" sz="1400" dirty="0"/>
              <a:t>User defined IP/UDP path for PM probe messages for delay and loss measurements for SR links and end-to-end P2P/ P2MP SR Policies.</a:t>
            </a:r>
          </a:p>
          <a:p>
            <a:r>
              <a:rPr lang="en-US" sz="1400" dirty="0"/>
              <a:t>Payload contains RFC 5357 (TWAMP) defined probe message for Delay Measurement (DM).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identifying DM probe packets in unauthenticated mode.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09800" y="1981527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Responder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Router Alert Option Not Set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  <a:hlinkClick r:id="rId2"/>
              </a:rPr>
              <a:t>Section 4.2.1 of RFC 5357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| Payload = Message as specified in </a:t>
            </a:r>
            <a:r>
              <a:rPr lang="en-US" sz="900" b="1" u="sng" dirty="0">
                <a:latin typeface="Courier" charset="0"/>
                <a:ea typeface="Courier" charset="0"/>
                <a:cs typeface="Courier" charset="0"/>
                <a:hlinkClick r:id="rId3"/>
              </a:rPr>
              <a:t>Section 4.1.2 of RFC 4656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Figure 1: DM Probe Query Message for TWAMP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93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</a:t>
            </a:r>
            <a:b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TWAMP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0"/>
            <a:ext cx="4191000" cy="4893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IP Header                                                     |  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  Source IP Address = </a:t>
            </a:r>
            <a:r>
              <a:rPr lang="en-CA" sz="800" b="1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IPv4 or IPv6 Address             .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  Destination IP Address = Responder IPv4 or IPv6 Address      .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  Router Alert Option Not Set                                  .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  Source Port = As chosen by </a:t>
            </a:r>
            <a:r>
              <a:rPr lang="en-CA" sz="800" b="1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                     .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  Destination Port = User-configured Port for Loss Measurement .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CA" sz="800" b="1" dirty="0">
                <a:solidFill>
                  <a:schemeClr val="tx2"/>
                </a:solidFill>
                <a:latin typeface="Courier" pitchFamily="2" charset="0"/>
              </a:rPr>
              <a:t>X|B|                           |         Block Number          </a:t>
            </a: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US" sz="800" b="1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CA" sz="800" b="1" dirty="0">
                <a:solidFill>
                  <a:schemeClr val="accent6"/>
                </a:solidFill>
                <a:latin typeface="Courier" pitchFamily="2" charset="0"/>
              </a:rPr>
              <a:t>X|B|                           |     Sender Block Number       </a:t>
            </a: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US" sz="800" b="1" dirty="0">
              <a:solidFill>
                <a:schemeClr val="accent6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|  </a:t>
            </a: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Sender TTL   |                                     </a:t>
            </a:r>
            <a:r>
              <a:rPr lang="en-CA" sz="800" b="1" dirty="0">
                <a:solidFill>
                  <a:schemeClr val="accent6"/>
                </a:solidFill>
                <a:latin typeface="Courier" pitchFamily="2" charset="0"/>
              </a:rPr>
              <a:t>          </a:t>
            </a: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+-+-+-+-+-+-+-+-+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                      Packet Padding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                             +-+-+-+-+-+-+-+-+-+-+-+-+-+-+-+-+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                             |      Checksum Complement      |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" charset="0"/>
                <a:ea typeface="Courier" charset="0"/>
                <a:cs typeface="Courier" charset="0"/>
              </a:rPr>
              <a:t> </a:t>
            </a:r>
            <a:endParaRPr lang="en-US" sz="8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      Figure 2A: LM Probe Query Message for TWAMP</a:t>
            </a:r>
            <a:endParaRPr lang="en-US" sz="800" b="1" dirty="0">
              <a:solidFill>
                <a:schemeClr val="tx2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09592"/>
            <a:ext cx="4000500" cy="2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Loss Measurement (LM) message defined with </a:t>
            </a:r>
            <a:r>
              <a:rPr lang="en-US" sz="1600" b="1" kern="0" dirty="0"/>
              <a:t>fixed offsets</a:t>
            </a:r>
            <a:r>
              <a:rPr lang="en-US" sz="1600" kern="0" dirty="0"/>
              <a:t> for transmit and receive traffic counters.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pPr lvl="1"/>
            <a:r>
              <a:rPr lang="en-US" sz="1600" kern="0" dirty="0"/>
              <a:t>Aligned with DM message format</a:t>
            </a:r>
          </a:p>
          <a:p>
            <a:r>
              <a:rPr lang="en-US" sz="1600" kern="0" dirty="0"/>
              <a:t>LM Message format is also defined for authenticated mode.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 in unauthenticated mode.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297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or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385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Segment List(0)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Segment List(n)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 3: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END.OTP (DM) or END.OP (LM) with Target SRv6 SID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 4: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 Or,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219200"/>
          </a:xfrm>
        </p:spPr>
        <p:txBody>
          <a:bodyPr/>
          <a:lstStyle/>
          <a:p>
            <a:r>
              <a:rPr lang="en-US" sz="1600" dirty="0"/>
              <a:t>One-way, two-way and loopback measurement modes for delay.</a:t>
            </a:r>
          </a:p>
          <a:p>
            <a:r>
              <a:rPr lang="en-US" sz="1600" dirty="0"/>
              <a:t>For one-way mode, the probe response is sent out of band.</a:t>
            </a:r>
          </a:p>
          <a:p>
            <a:r>
              <a:rPr lang="en-US" sz="1600" dirty="0"/>
              <a:t>For two-way mode, Return Path TLV is used.</a:t>
            </a:r>
          </a:p>
          <a:p>
            <a:r>
              <a:rPr lang="en-US" sz="1600" dirty="0"/>
              <a:t>For loopback mode, the probe query message contains both forward and reverse path in the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227005"/>
            <a:ext cx="51816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Source IP Address = Responder IPv4 or IPv6 Address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Destination IP Address = Source IP Address from Query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Router Alert Option Not Set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Source Port = As chosen by Responder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Destination Port = Source Port from Query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| Payload for DM or LM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67833"/>
            <a:ext cx="8305800" cy="3608917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IP/UDP header (e.g. 127/8 for IPv4 and FFFF:7F00/104 for IPv6)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Entropy label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SRH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98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Applicability of STAMP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6350"/>
            <a:ext cx="4419600" cy="2667000"/>
          </a:xfrm>
        </p:spPr>
        <p:txBody>
          <a:bodyPr/>
          <a:lstStyle/>
          <a:p>
            <a:r>
              <a:rPr lang="en-US" sz="1800" dirty="0"/>
              <a:t>Probe message formats defined in </a:t>
            </a:r>
            <a:r>
              <a:rPr lang="en-US" sz="1800" i="1" dirty="0"/>
              <a:t>draft-</a:t>
            </a:r>
            <a:r>
              <a:rPr lang="en-US" sz="1800" i="1" dirty="0" err="1"/>
              <a:t>ietf</a:t>
            </a:r>
            <a:r>
              <a:rPr lang="en-US" sz="1800" i="1" dirty="0"/>
              <a:t>-</a:t>
            </a:r>
            <a:r>
              <a:rPr lang="en-US" sz="1800" i="1" dirty="0" err="1"/>
              <a:t>ippm</a:t>
            </a:r>
            <a:r>
              <a:rPr lang="en-US" sz="1800" i="1" dirty="0"/>
              <a:t>-stamp</a:t>
            </a:r>
            <a:r>
              <a:rPr lang="en-US" sz="1800" dirty="0"/>
              <a:t> are applicable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Different padding size configuration option (27 (29), 30, etc.)</a:t>
            </a:r>
          </a:p>
          <a:p>
            <a:r>
              <a:rPr lang="en-US" sz="1800" dirty="0"/>
              <a:t>TLVs defined in </a:t>
            </a:r>
            <a:r>
              <a:rPr lang="en-US" sz="1800" i="1" dirty="0"/>
              <a:t>draft-</a:t>
            </a:r>
            <a:r>
              <a:rPr lang="en-US" sz="1800" i="1" dirty="0" err="1"/>
              <a:t>mirsky</a:t>
            </a:r>
            <a:r>
              <a:rPr lang="en-US" sz="1800" i="1" dirty="0"/>
              <a:t>-</a:t>
            </a:r>
            <a:r>
              <a:rPr lang="en-US" sz="1800" i="1" dirty="0" err="1"/>
              <a:t>ippm</a:t>
            </a:r>
            <a:r>
              <a:rPr lang="en-US" sz="1800" i="1" dirty="0"/>
              <a:t>-stamp-option-</a:t>
            </a:r>
            <a:r>
              <a:rPr lang="en-US" sz="1800" i="1" dirty="0" err="1"/>
              <a:t>tlv</a:t>
            </a:r>
            <a:r>
              <a:rPr lang="en-US" sz="1800" i="1" dirty="0"/>
              <a:t> </a:t>
            </a:r>
            <a:r>
              <a:rPr lang="en-US" sz="1800" dirty="0"/>
              <a:t>are applicable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Define Return Path TLV for STAMP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105</a:t>
            </a:r>
            <a:r>
              <a:rPr lang="en-US" altLang="zh-CN" baseline="30000" dirty="0"/>
              <a:t>th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2362C-E514-FE47-9ABB-B5B184A55332}"/>
              </a:ext>
            </a:extLst>
          </p:cNvPr>
          <p:cNvSpPr/>
          <p:nvPr/>
        </p:nvSpPr>
        <p:spPr>
          <a:xfrm>
            <a:off x="4572000" y="937320"/>
            <a:ext cx="441960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Figure 8A: Return Path TLV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Segment List(1)                            |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  Segment List(n)                            |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Figure 8B: Segment List Sub-TLV in Return Path TLV</a:t>
            </a:r>
          </a:p>
        </p:txBody>
      </p:sp>
    </p:spTree>
    <p:extLst>
      <p:ext uri="{BB962C8B-B14F-4D97-AF65-F5344CB8AC3E}">
        <p14:creationId xmlns:p14="http://schemas.microsoft.com/office/powerpoint/2010/main" val="2519373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6211</TotalTime>
  <Words>2140</Words>
  <Application>Microsoft Macintosh PowerPoint</Application>
  <PresentationFormat>On-screen Show (16:9)</PresentationFormat>
  <Paragraphs>427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SimSun</vt:lpstr>
      <vt:lpstr>SimSun</vt:lpstr>
      <vt:lpstr>Arial</vt:lpstr>
      <vt:lpstr>Calibri</vt:lpstr>
      <vt:lpstr>Calibri Light</vt:lpstr>
      <vt:lpstr>Candara</vt:lpstr>
      <vt:lpstr>CiscoSans ExtraLight</vt:lpstr>
      <vt:lpstr>Courier</vt:lpstr>
      <vt:lpstr>Courier New</vt:lpstr>
      <vt:lpstr>Wingdings</vt:lpstr>
      <vt:lpstr>Default Design</vt:lpstr>
      <vt:lpstr>Performance Measurement Using TWAMP for Segment Routing Networks</vt:lpstr>
      <vt:lpstr>Agenda</vt:lpstr>
      <vt:lpstr>Requirements and Scope</vt:lpstr>
      <vt:lpstr>Probe Query Message</vt:lpstr>
      <vt:lpstr>LM Message Format for TWAMP</vt:lpstr>
      <vt:lpstr>Probes for SR-MPLS or SRv6 Policy</vt:lpstr>
      <vt:lpstr>Probe Response Message</vt:lpstr>
      <vt:lpstr>ECMP Support for SR Policy</vt:lpstr>
      <vt:lpstr>Applicability of STAMP</vt:lpstr>
      <vt:lpstr>Next Steps</vt:lpstr>
      <vt:lpstr>PowerPoint Presentation</vt:lpstr>
      <vt:lpstr>Provisioning Model</vt:lpstr>
      <vt:lpstr>STAMP DM Message + LM TLV Probe Sender/Reflector Packets  (Fixed Offsets for Counters) (Destination UDP Port3 for DM+LM)</vt:lpstr>
      <vt:lpstr>TWAMP, STAMP, STAMP-TLV Probe Sender Packet Formats (Different Padding size)</vt:lpstr>
      <vt:lpstr>Loss Measurement Probe Packet - Authenticated Mode </vt:lpstr>
    </vt:vector>
  </TitlesOfParts>
  <Company>Huawei Technologies Co.,Ltd.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1224</cp:revision>
  <dcterms:created xsi:type="dcterms:W3CDTF">2010-06-30T04:12:48Z</dcterms:created>
  <dcterms:modified xsi:type="dcterms:W3CDTF">2019-07-22T14:22:43Z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