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1661" r:id="rId2"/>
    <p:sldId id="1662" r:id="rId3"/>
    <p:sldId id="1663" r:id="rId4"/>
    <p:sldId id="1672" r:id="rId5"/>
    <p:sldId id="1666" r:id="rId6"/>
    <p:sldId id="1673" r:id="rId7"/>
    <p:sldId id="1669" r:id="rId8"/>
    <p:sldId id="1674" r:id="rId9"/>
    <p:sldId id="1668" r:id="rId10"/>
    <p:sldId id="321" r:id="rId11"/>
    <p:sldId id="1675" r:id="rId12"/>
    <p:sldId id="3054" r:id="rId13"/>
    <p:sldId id="1670" r:id="rId14"/>
    <p:sldId id="1671" r:id="rId15"/>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5E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p:restoredTop sz="93083" autoAdjust="0"/>
  </p:normalViewPr>
  <p:slideViewPr>
    <p:cSldViewPr>
      <p:cViewPr varScale="1">
        <p:scale>
          <a:sx n="146" d="100"/>
          <a:sy n="146" d="100"/>
        </p:scale>
        <p:origin x="176" y="76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8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1/13/21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789171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17953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2731868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546535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11</a:t>
            </a:fld>
            <a:endParaRPr lang="en-US" altLang="zh-CN"/>
          </a:p>
        </p:txBody>
      </p:sp>
    </p:spTree>
    <p:extLst>
      <p:ext uri="{BB962C8B-B14F-4D97-AF65-F5344CB8AC3E}">
        <p14:creationId xmlns:p14="http://schemas.microsoft.com/office/powerpoint/2010/main" val="99220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12</a:t>
            </a:fld>
            <a:endParaRPr lang="en-US"/>
          </a:p>
        </p:txBody>
      </p:sp>
    </p:spTree>
    <p:extLst>
      <p:ext uri="{BB962C8B-B14F-4D97-AF65-F5344CB8AC3E}">
        <p14:creationId xmlns:p14="http://schemas.microsoft.com/office/powerpoint/2010/main" val="2878068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13</a:t>
            </a:fld>
            <a:endParaRPr lang="en-US" altLang="zh-CN"/>
          </a:p>
        </p:txBody>
      </p:sp>
    </p:spTree>
    <p:extLst>
      <p:ext uri="{BB962C8B-B14F-4D97-AF65-F5344CB8AC3E}">
        <p14:creationId xmlns:p14="http://schemas.microsoft.com/office/powerpoint/2010/main" val="1250483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14</a:t>
            </a:fld>
            <a:endParaRPr lang="en-US" altLang="zh-CN"/>
          </a:p>
        </p:txBody>
      </p:sp>
    </p:spTree>
    <p:extLst>
      <p:ext uri="{BB962C8B-B14F-4D97-AF65-F5344CB8AC3E}">
        <p14:creationId xmlns:p14="http://schemas.microsoft.com/office/powerpoint/2010/main" val="3553270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8283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gandhi@cisco.com" TargetMode="External"/><Relationship Id="rId7" Type="http://schemas.openxmlformats.org/officeDocument/2006/relationships/hyperlink" Target="mailto:Bart.Janssens@colt.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ach.chen@huawei.com" TargetMode="External"/><Relationship Id="rId5" Type="http://schemas.openxmlformats.org/officeDocument/2006/relationships/hyperlink" Target="mailto:daniel.voyer@bell.ca" TargetMode="External"/><Relationship Id="rId4" Type="http://schemas.openxmlformats.org/officeDocument/2006/relationships/hyperlink" Target="mailto:cfilsfil@cisco.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152400" y="438150"/>
            <a:ext cx="8763000" cy="1676400"/>
          </a:xfrm>
        </p:spPr>
        <p:txBody>
          <a:bodyPr>
            <a:normAutofit/>
          </a:bodyPr>
          <a:lstStyle/>
          <a:p>
            <a:r>
              <a:rPr lang="en-US" sz="3600" dirty="0"/>
              <a:t>Simple TWAMP (STAMP) Extensions for Segment Routing Networks</a:t>
            </a:r>
          </a:p>
        </p:txBody>
      </p:sp>
      <p:sp>
        <p:nvSpPr>
          <p:cNvPr id="2051" name="Rectangle 3"/>
          <p:cNvSpPr>
            <a:spLocks noGrp="1" noChangeArrowheads="1"/>
          </p:cNvSpPr>
          <p:nvPr>
            <p:ph type="subTitle" idx="1"/>
          </p:nvPr>
        </p:nvSpPr>
        <p:spPr>
          <a:xfrm>
            <a:off x="609600" y="2005807"/>
            <a:ext cx="7696200" cy="413543"/>
          </a:xfrm>
        </p:spPr>
        <p:txBody>
          <a:bodyPr/>
          <a:lstStyle/>
          <a:p>
            <a:r>
              <a:rPr lang="en-US" sz="1800" i="1" dirty="0"/>
              <a:t>draft-gandhi-ippm-stamp-srpm-01</a:t>
            </a:r>
          </a:p>
        </p:txBody>
      </p:sp>
      <p:sp>
        <p:nvSpPr>
          <p:cNvPr id="2052" name="Rectangle 4"/>
          <p:cNvSpPr>
            <a:spLocks noChangeArrowheads="1"/>
          </p:cNvSpPr>
          <p:nvPr/>
        </p:nvSpPr>
        <p:spPr bwMode="auto">
          <a:xfrm>
            <a:off x="1676400" y="2800350"/>
            <a:ext cx="6248400" cy="1478757"/>
          </a:xfrm>
          <a:prstGeom prst="rect">
            <a:avLst/>
          </a:prstGeom>
          <a:noFill/>
          <a:ln w="9525">
            <a:noFill/>
            <a:miter lim="800000"/>
            <a:headEnd/>
            <a:tailEnd/>
          </a:ln>
        </p:spPr>
        <p:txBody>
          <a:bodyPr/>
          <a:lstStyle/>
          <a:p>
            <a:pPr>
              <a:spcBef>
                <a:spcPct val="20000"/>
              </a:spcBef>
            </a:pPr>
            <a:r>
              <a:rPr lang="en-US" altLang="zh-CN" i="1" dirty="0">
                <a:latin typeface="Calibri" panose="020F0502020204030204" pitchFamily="34" charset="0"/>
                <a:ea typeface="Calibri" charset="0"/>
                <a:cs typeface="Calibri" panose="020F0502020204030204" pitchFamily="34" charset="0"/>
              </a:rPr>
              <a:t>Rakesh Gandhi - Cisco Systems (</a:t>
            </a:r>
            <a:r>
              <a:rPr lang="en-US" altLang="zh-CN" i="1" dirty="0">
                <a:latin typeface="Calibri" panose="020F0502020204030204" pitchFamily="34" charset="0"/>
                <a:ea typeface="Calibri" charset="0"/>
                <a:cs typeface="Calibri" panose="020F0502020204030204" pitchFamily="34" charset="0"/>
                <a:hlinkClick r:id="rId3"/>
              </a:rPr>
              <a:t>rgandhi@cisco.com</a:t>
            </a:r>
            <a:r>
              <a:rPr lang="en-US" altLang="zh-CN" i="1" dirty="0">
                <a:latin typeface="Calibri" panose="020F0502020204030204" pitchFamily="34" charset="0"/>
                <a:ea typeface="Calibri" charset="0"/>
                <a:cs typeface="Calibri" panose="020F0502020204030204" pitchFamily="34" charset="0"/>
              </a:rPr>
              <a:t>) - Presenter</a:t>
            </a:r>
          </a:p>
          <a:p>
            <a:r>
              <a:rPr lang="en-US" i="1" dirty="0">
                <a:latin typeface="Calibri" panose="020F0502020204030204" pitchFamily="34" charset="0"/>
                <a:ea typeface="Calibri" charset="0"/>
                <a:cs typeface="Calibri" panose="020F0502020204030204" pitchFamily="34" charset="0"/>
              </a:rPr>
              <a:t>Clarence </a:t>
            </a:r>
            <a:r>
              <a:rPr lang="en-US" i="1" dirty="0" err="1">
                <a:latin typeface="Calibri" panose="020F0502020204030204" pitchFamily="34" charset="0"/>
                <a:ea typeface="Calibri" charset="0"/>
                <a:cs typeface="Calibri" panose="020F0502020204030204" pitchFamily="34" charset="0"/>
              </a:rPr>
              <a:t>Filsfils</a:t>
            </a:r>
            <a:r>
              <a:rPr lang="en-US" i="1" dirty="0">
                <a:latin typeface="Calibri" panose="020F0502020204030204" pitchFamily="34" charset="0"/>
                <a:ea typeface="Calibri" charset="0"/>
                <a:cs typeface="Calibri" panose="020F0502020204030204" pitchFamily="34" charset="0"/>
              </a:rPr>
              <a:t> - Cisco Systems (</a:t>
            </a:r>
            <a:r>
              <a:rPr lang="en-US" i="1" dirty="0">
                <a:latin typeface="Calibri" panose="020F0502020204030204" pitchFamily="34" charset="0"/>
                <a:ea typeface="Calibri" charset="0"/>
                <a:cs typeface="Calibri" panose="020F0502020204030204" pitchFamily="34" charset="0"/>
                <a:hlinkClick r:id="rId4"/>
              </a:rPr>
              <a:t>cfilsfil@cisco.com</a:t>
            </a:r>
            <a:r>
              <a:rPr lang="en-US" i="1" dirty="0">
                <a:latin typeface="Calibri" panose="020F0502020204030204" pitchFamily="34" charset="0"/>
                <a:ea typeface="Calibri" charset="0"/>
                <a:cs typeface="Calibri" panose="020F0502020204030204" pitchFamily="34" charset="0"/>
              </a:rPr>
              <a:t>)</a:t>
            </a:r>
          </a:p>
          <a:p>
            <a:r>
              <a:rPr lang="en-US" i="1" dirty="0">
                <a:latin typeface="Calibri" panose="020F0502020204030204" pitchFamily="34" charset="0"/>
                <a:ea typeface="Calibri" charset="0"/>
                <a:cs typeface="Calibri" panose="020F0502020204030204" pitchFamily="34" charset="0"/>
              </a:rPr>
              <a:t>Daniel </a:t>
            </a:r>
            <a:r>
              <a:rPr lang="en-US" i="1" dirty="0" err="1">
                <a:latin typeface="Calibri" panose="020F0502020204030204" pitchFamily="34" charset="0"/>
                <a:ea typeface="Calibri" charset="0"/>
                <a:cs typeface="Calibri" panose="020F0502020204030204" pitchFamily="34" charset="0"/>
              </a:rPr>
              <a:t>Voyer</a:t>
            </a:r>
            <a:r>
              <a:rPr lang="en-US" i="1" dirty="0">
                <a:latin typeface="Calibri" panose="020F0502020204030204" pitchFamily="34" charset="0"/>
                <a:ea typeface="Calibri" charset="0"/>
                <a:cs typeface="Calibri" panose="020F0502020204030204" pitchFamily="34" charset="0"/>
              </a:rPr>
              <a:t> - Bell Canada (</a:t>
            </a:r>
            <a:r>
              <a:rPr lang="en-US" i="1" dirty="0">
                <a:latin typeface="Calibri" panose="020F0502020204030204" pitchFamily="34" charset="0"/>
                <a:ea typeface="Calibri" charset="0"/>
                <a:cs typeface="Calibri" panose="020F0502020204030204" pitchFamily="34" charset="0"/>
                <a:hlinkClick r:id="rId5"/>
              </a:rPr>
              <a:t>daniel.voyer@bell.ca</a:t>
            </a:r>
            <a:r>
              <a:rPr lang="en-US" i="1" dirty="0">
                <a:latin typeface="Calibri" panose="020F0502020204030204" pitchFamily="34" charset="0"/>
                <a:ea typeface="Calibri" charset="0"/>
                <a:cs typeface="Calibri" panose="020F0502020204030204" pitchFamily="34" charset="0"/>
              </a:rPr>
              <a:t>)</a:t>
            </a:r>
          </a:p>
          <a:p>
            <a:r>
              <a:rPr lang="en-CA" i="1" dirty="0">
                <a:latin typeface="Calibri" panose="020F0502020204030204" pitchFamily="34" charset="0"/>
                <a:cs typeface="Calibri" panose="020F0502020204030204" pitchFamily="34" charset="0"/>
              </a:rPr>
              <a:t>Mach(</a:t>
            </a:r>
            <a:r>
              <a:rPr lang="en-CA" i="1" dirty="0" err="1">
                <a:latin typeface="Calibri" panose="020F0502020204030204" pitchFamily="34" charset="0"/>
                <a:cs typeface="Calibri" panose="020F0502020204030204" pitchFamily="34" charset="0"/>
              </a:rPr>
              <a:t>Guoyi</a:t>
            </a:r>
            <a:r>
              <a:rPr lang="en-CA" i="1" dirty="0">
                <a:latin typeface="Calibri" panose="020F0502020204030204" pitchFamily="34" charset="0"/>
                <a:cs typeface="Calibri" panose="020F0502020204030204" pitchFamily="34" charset="0"/>
              </a:rPr>
              <a:t>) Chen - Huawei (</a:t>
            </a:r>
            <a:r>
              <a:rPr lang="en-CA" i="1" dirty="0">
                <a:latin typeface="Calibri" panose="020F0502020204030204" pitchFamily="34" charset="0"/>
                <a:cs typeface="Calibri" panose="020F0502020204030204" pitchFamily="34" charset="0"/>
                <a:hlinkClick r:id="rId6"/>
              </a:rPr>
              <a:t>mach.chen@huawei.com</a:t>
            </a:r>
            <a:r>
              <a:rPr lang="en-CA" i="1" dirty="0">
                <a:latin typeface="Calibri" panose="020F0502020204030204" pitchFamily="34" charset="0"/>
                <a:cs typeface="Calibri" panose="020F0502020204030204" pitchFamily="34" charset="0"/>
              </a:rPr>
              <a:t>)</a:t>
            </a:r>
          </a:p>
          <a:p>
            <a:r>
              <a:rPr lang="en-CA" i="1" dirty="0">
                <a:latin typeface="Calibri" panose="020F0502020204030204" pitchFamily="34" charset="0"/>
                <a:cs typeface="Calibri" panose="020F0502020204030204" pitchFamily="34" charset="0"/>
              </a:rPr>
              <a:t>Bart Janssens - Colt (</a:t>
            </a:r>
            <a:r>
              <a:rPr lang="en-CA" i="1" dirty="0">
                <a:latin typeface="Calibri" panose="020F0502020204030204" pitchFamily="34" charset="0"/>
                <a:cs typeface="Calibri" panose="020F0502020204030204" pitchFamily="34" charset="0"/>
                <a:hlinkClick r:id="rId7"/>
              </a:rPr>
              <a:t>Bart.Janssens@colt.net</a:t>
            </a:r>
            <a:r>
              <a:rPr lang="en-CA" i="1" dirty="0">
                <a:latin typeface="Calibri" panose="020F0502020204030204" pitchFamily="34" charset="0"/>
                <a:cs typeface="Calibri" panose="020F0502020204030204" pitchFamily="34" charset="0"/>
              </a:rPr>
              <a:t>)</a:t>
            </a:r>
          </a:p>
        </p:txBody>
      </p:sp>
      <p:sp>
        <p:nvSpPr>
          <p:cNvPr id="6"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dirty="0"/>
          </a:p>
        </p:txBody>
      </p:sp>
    </p:spTree>
    <p:extLst>
      <p:ext uri="{BB962C8B-B14F-4D97-AF65-F5344CB8AC3E}">
        <p14:creationId xmlns:p14="http://schemas.microsoft.com/office/powerpoint/2010/main" val="1356656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24" y="168380"/>
            <a:ext cx="4432852" cy="845539"/>
          </a:xfrm>
        </p:spPr>
        <p:txBody>
          <a:bodyPr/>
          <a:lstStyle/>
          <a:p>
            <a:pPr algn="l"/>
            <a:r>
              <a:rPr lang="en-US" sz="2800" dirty="0">
                <a:solidFill>
                  <a:srgbClr val="0070C0"/>
                </a:solidFill>
                <a:latin typeface="Calibri Light" panose="020F0302020204030204" pitchFamily="34" charset="0"/>
                <a:cs typeface="Calibri Light" panose="020F0302020204030204" pitchFamily="34" charset="0"/>
              </a:rPr>
              <a:t>STAMP - Stand-alone Direct-mode LM Message Format</a:t>
            </a:r>
          </a:p>
        </p:txBody>
      </p:sp>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6" name="Content Placeholder 2"/>
          <p:cNvSpPr txBox="1">
            <a:spLocks/>
          </p:cNvSpPr>
          <p:nvPr/>
        </p:nvSpPr>
        <p:spPr bwMode="auto">
          <a:xfrm>
            <a:off x="139148" y="1200150"/>
            <a:ext cx="4432852" cy="3124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sz="1400" kern="0" dirty="0"/>
              <a:t>Stand-alone Direct-mode Loss Measurement (LM) query and response messages defined</a:t>
            </a:r>
          </a:p>
          <a:p>
            <a:pPr lvl="1"/>
            <a:r>
              <a:rPr lang="en-US" sz="1400" kern="0" dirty="0"/>
              <a:t>Hardware efficient counter-stamping</a:t>
            </a:r>
          </a:p>
          <a:p>
            <a:pPr lvl="2"/>
            <a:r>
              <a:rPr lang="en-US" sz="1400" kern="0" dirty="0"/>
              <a:t>Well-known locations for transmit and receive traffic counters</a:t>
            </a:r>
          </a:p>
          <a:p>
            <a:pPr lvl="1"/>
            <a:r>
              <a:rPr lang="en-US" sz="1400" kern="0" dirty="0"/>
              <a:t>Stand-alone LM message, not tied to DM</a:t>
            </a:r>
          </a:p>
          <a:p>
            <a:r>
              <a:rPr lang="en-US" sz="1400" kern="0" dirty="0"/>
              <a:t>Direct-mode LM message format is also defined for authenticated mode</a:t>
            </a:r>
          </a:p>
          <a:p>
            <a:r>
              <a:rPr lang="en-US" sz="1400" kern="0" dirty="0"/>
              <a:t>User-configured destination UDP </a:t>
            </a:r>
            <a:r>
              <a:rPr lang="en-US" sz="1400" b="1" kern="0" dirty="0">
                <a:solidFill>
                  <a:srgbClr val="0070C0"/>
                </a:solidFill>
              </a:rPr>
              <a:t>Port2</a:t>
            </a:r>
            <a:r>
              <a:rPr lang="en-US" sz="1400" kern="0" dirty="0"/>
              <a:t> is used for identifying direct-mode LM probe packets</a:t>
            </a:r>
          </a:p>
          <a:p>
            <a:r>
              <a:rPr lang="en-US" sz="1400" kern="0" dirty="0"/>
              <a:t>Does not modify existing STAMP (which is for DM) procedure as different destination UDP port is used for direct-mode LM</a:t>
            </a:r>
          </a:p>
        </p:txBody>
      </p:sp>
      <p:sp>
        <p:nvSpPr>
          <p:cNvPr id="3" name="Slide Number Placeholder 2"/>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dirty="0"/>
          </a:p>
        </p:txBody>
      </p:sp>
      <p:sp>
        <p:nvSpPr>
          <p:cNvPr id="12" name="Rectangle 6">
            <a:extLst>
              <a:ext uri="{FF2B5EF4-FFF2-40B4-BE49-F238E27FC236}">
                <a16:creationId xmlns:a16="http://schemas.microsoft.com/office/drawing/2014/main" id="{4A78EA58-D2E5-2049-B04D-B08F3B44297B}"/>
              </a:ext>
            </a:extLst>
          </p:cNvPr>
          <p:cNvSpPr>
            <a:spLocks noChangeArrowheads="1"/>
          </p:cNvSpPr>
          <p:nvPr/>
        </p:nvSpPr>
        <p:spPr bwMode="auto">
          <a:xfrm>
            <a:off x="4699552" y="323704"/>
            <a:ext cx="4152900" cy="4231928"/>
          </a:xfrm>
          <a:prstGeom prst="rect">
            <a:avLst/>
          </a:prstGeom>
          <a:solidFill>
            <a:schemeClr val="accent6">
              <a:lumMod val="20000"/>
              <a:lumOff val="80000"/>
            </a:schemeClr>
          </a:solidFill>
          <a:ln>
            <a:noFill/>
          </a:ln>
          <a:effectLst/>
        </p:spPr>
        <p:txBody>
          <a:bodyPr vert="horz" wrap="square" lIns="91440" tIns="45720" rIns="91440" bIns="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0                   1                   2                   3</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0 1 2 3 4 5 6 7 8 9 0 1 2 3 4 5 6 7 8 9 0 1 2 3 4 5 6 7 8 9 0 1</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IP Header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Source IP Address = Session-Sender IPv4 or IPv6 Address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Destination IP Address = Session-Reflector IPv4 or IPv6 </a:t>
            </a:r>
            <a:r>
              <a:rPr kumimoji="0" lang="en-US" altLang="en-US" sz="800" u="none" strike="noStrike" cap="none" normalizeH="0" baseline="0" dirty="0" err="1">
                <a:ln>
                  <a:noFill/>
                </a:ln>
                <a:solidFill>
                  <a:schemeClr val="tx1"/>
                </a:solidFill>
                <a:effectLst/>
                <a:latin typeface="Courier" pitchFamily="2" charset="0"/>
                <a:ea typeface="Times New Roman" panose="02020603050405020304" pitchFamily="18" charset="0"/>
                <a:cs typeface="Courier New" panose="02070309020205020404" pitchFamily="49" charset="0"/>
              </a:rPr>
              <a:t>Addr</a:t>
            </a: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Protocol = UDP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UDP Header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Source Port = As chosen by Session-Sender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Destination Port = User-configured </a:t>
            </a:r>
            <a:r>
              <a:rPr kumimoji="0" lang="en-US" altLang="en-US" sz="800" b="1" u="none" strike="noStrike" cap="none" normalizeH="0" baseline="0" dirty="0">
                <a:ln>
                  <a:noFill/>
                </a:ln>
                <a:solidFill>
                  <a:srgbClr val="0070C0"/>
                </a:solidFill>
                <a:effectLst/>
                <a:latin typeface="Courier" pitchFamily="2" charset="0"/>
                <a:ea typeface="Times New Roman" panose="02020603050405020304" pitchFamily="18" charset="0"/>
                <a:cs typeface="Courier New" panose="02070309020205020404" pitchFamily="49" charset="0"/>
              </a:rPr>
              <a:t>Port2</a:t>
            </a: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for Loss Measurement.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Sequence Number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Transmit Counter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|X|B| Reserved  | Block Number  | SSID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Receive Counter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Session-Sender Sequence Number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Session-Sender Counter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|X|B| Reserved  |Sender Block Nu|  MBZ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Sender TTL   |      MBZ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r>
              <a:rPr kumimoji="0" lang="en-US" altLang="en-US" sz="600" u="none" strike="noStrike" cap="none" normalizeH="0" baseline="0" dirty="0">
                <a:ln>
                  <a:noFill/>
                </a:ln>
                <a:solidFill>
                  <a:schemeClr val="bg2">
                    <a:lumMod val="50000"/>
                  </a:schemeClr>
                </a:solidFill>
                <a:effectLst/>
                <a:latin typeface="Courier" pitchFamily="2" charset="0"/>
              </a:rPr>
              <a:t> </a:t>
            </a:r>
            <a:endParaRPr kumimoji="0" lang="en-US" altLang="en-US" sz="1800" u="none" strike="noStrike" cap="none" normalizeH="0" baseline="0" dirty="0">
              <a:ln>
                <a:noFill/>
              </a:ln>
              <a:solidFill>
                <a:schemeClr val="bg2">
                  <a:lumMod val="50000"/>
                </a:schemeClr>
              </a:solidFill>
              <a:effectLst/>
              <a:latin typeface="Courier" pitchFamily="2" charset="0"/>
            </a:endParaRPr>
          </a:p>
        </p:txBody>
      </p:sp>
    </p:spTree>
    <p:extLst>
      <p:ext uri="{BB962C8B-B14F-4D97-AF65-F5344CB8AC3E}">
        <p14:creationId xmlns:p14="http://schemas.microsoft.com/office/powerpoint/2010/main" val="4229054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32"/>
            <a:ext cx="8686800" cy="857250"/>
          </a:xfrm>
        </p:spPr>
        <p:txBody>
          <a:bodyPr/>
          <a:lstStyle/>
          <a:p>
            <a:pPr algn="l"/>
            <a:r>
              <a:rPr lang="en-US" sz="3000" dirty="0">
                <a:solidFill>
                  <a:srgbClr val="0070C0"/>
                </a:solidFill>
                <a:latin typeface="Calibri Light" panose="020F0302020204030204" pitchFamily="34" charset="0"/>
                <a:cs typeface="Calibri Light" panose="020F0302020204030204" pitchFamily="34" charset="0"/>
              </a:rPr>
              <a:t>STAMP - Stand-alone Direct-mode LM Message Format</a:t>
            </a:r>
          </a:p>
        </p:txBody>
      </p:sp>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
        <p:nvSpPr>
          <p:cNvPr id="7" name="Content Placeholder 6">
            <a:extLst>
              <a:ext uri="{FF2B5EF4-FFF2-40B4-BE49-F238E27FC236}">
                <a16:creationId xmlns:a16="http://schemas.microsoft.com/office/drawing/2014/main" id="{5ECA4982-ADC3-6347-A4DB-7B22B34698D6}"/>
              </a:ext>
            </a:extLst>
          </p:cNvPr>
          <p:cNvSpPr>
            <a:spLocks noGrp="1"/>
          </p:cNvSpPr>
          <p:nvPr>
            <p:ph idx="1"/>
          </p:nvPr>
        </p:nvSpPr>
        <p:spPr>
          <a:xfrm>
            <a:off x="439783" y="859153"/>
            <a:ext cx="8229600" cy="3778086"/>
          </a:xfrm>
        </p:spPr>
        <p:txBody>
          <a:bodyPr/>
          <a:lstStyle/>
          <a:p>
            <a:r>
              <a:rPr lang="en-US" sz="1400" dirty="0"/>
              <a:t>Sender:</a:t>
            </a:r>
          </a:p>
          <a:p>
            <a:pPr lvl="1"/>
            <a:r>
              <a:rPr lang="en-US" sz="1400" dirty="0"/>
              <a:t>Counter at fixed location - offset value (no TLV, Eth 18, IPv6 40, UDP 8, Seq 4, Total = 70 Byte)</a:t>
            </a:r>
          </a:p>
          <a:p>
            <a:pPr lvl="1"/>
            <a:r>
              <a:rPr lang="en-US" sz="1400" dirty="0"/>
              <a:t>With LM TLV – may not be at fixed location, also deeper into the packet at offset (Eth 18, IPv6 40, UDP 8, STAMP 44, TLV Type 4, Total = 114 Byte)</a:t>
            </a:r>
          </a:p>
          <a:p>
            <a:pPr lvl="1"/>
            <a:r>
              <a:rPr lang="en-US" sz="1400" dirty="0"/>
              <a:t>May need to include other </a:t>
            </a:r>
            <a:r>
              <a:rPr lang="en-US" sz="1400" dirty="0" err="1"/>
              <a:t>Encaps</a:t>
            </a:r>
            <a:r>
              <a:rPr lang="en-US" sz="1400" dirty="0"/>
              <a:t> / headers in offset</a:t>
            </a:r>
          </a:p>
          <a:p>
            <a:pPr lvl="1"/>
            <a:r>
              <a:rPr lang="en-US" sz="1400" dirty="0"/>
              <a:t>H/W also not capable to write both TS and Counter in the same packet</a:t>
            </a:r>
          </a:p>
          <a:p>
            <a:pPr lvl="2"/>
            <a:r>
              <a:rPr lang="en-US" sz="1400" dirty="0"/>
              <a:t>H/W also not capable to recompute UDP checksum</a:t>
            </a:r>
          </a:p>
          <a:p>
            <a:r>
              <a:rPr lang="en-US" sz="1400" dirty="0"/>
              <a:t>Reflector:</a:t>
            </a:r>
          </a:p>
          <a:p>
            <a:pPr lvl="1"/>
            <a:r>
              <a:rPr lang="en-US" sz="1400" dirty="0"/>
              <a:t>Some test packets received from one sender with base test packet and some with LM TLV, hence need to parse the received packet to check if it is for delay or direct-mode loss before punting the packet</a:t>
            </a:r>
          </a:p>
          <a:p>
            <a:pPr lvl="1"/>
            <a:r>
              <a:rPr lang="en-US" sz="1400" dirty="0"/>
              <a:t>H/W need to punt with receive TS or receive Counter</a:t>
            </a:r>
          </a:p>
          <a:p>
            <a:pPr lvl="1"/>
            <a:r>
              <a:rPr lang="en-US" sz="1400" dirty="0"/>
              <a:t>H/W also not capable to do both for the same packet</a:t>
            </a:r>
          </a:p>
          <a:p>
            <a:r>
              <a:rPr lang="en-US" sz="1400" dirty="0"/>
              <a:t>Separate UDP port + message format eliminate the complexity in hardware</a:t>
            </a:r>
          </a:p>
        </p:txBody>
      </p:sp>
    </p:spTree>
    <p:extLst>
      <p:ext uri="{BB962C8B-B14F-4D97-AF65-F5344CB8AC3E}">
        <p14:creationId xmlns:p14="http://schemas.microsoft.com/office/powerpoint/2010/main" val="1769466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ular Callout 27">
            <a:extLst>
              <a:ext uri="{FF2B5EF4-FFF2-40B4-BE49-F238E27FC236}">
                <a16:creationId xmlns:a16="http://schemas.microsoft.com/office/drawing/2014/main" id="{CBAA138F-2CEA-4473-835A-18AEC15829E1}"/>
              </a:ext>
            </a:extLst>
          </p:cNvPr>
          <p:cNvSpPr/>
          <p:nvPr/>
        </p:nvSpPr>
        <p:spPr bwMode="auto">
          <a:xfrm>
            <a:off x="1586997" y="2204585"/>
            <a:ext cx="807377" cy="260302"/>
          </a:xfrm>
          <a:prstGeom prst="wedgeRoundRectCallout">
            <a:avLst>
              <a:gd name="adj1" fmla="val -33284"/>
              <a:gd name="adj2" fmla="val -225175"/>
              <a:gd name="adj3" fmla="val 16667"/>
            </a:avLst>
          </a:prstGeom>
          <a:solidFill>
            <a:srgbClr val="FFFFFF">
              <a:lumMod val="95000"/>
            </a:srgb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lvl="0" indent="0" algn="ctr" defTabSz="814388" eaLnBrk="0" fontAlgn="auto" latinLnBrk="0" hangingPunct="0">
              <a:lnSpc>
                <a:spcPct val="90000"/>
              </a:lnSpc>
              <a:spcBef>
                <a:spcPts val="0"/>
              </a:spcBef>
              <a:spcAft>
                <a:spcPts val="0"/>
              </a:spcAft>
              <a:buClrTx/>
              <a:buSzTx/>
              <a:buFontTx/>
              <a:buNone/>
              <a:tabLst/>
              <a:defRPr/>
            </a:pPr>
            <a:r>
              <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rPr>
              <a:t>Counter</a:t>
            </a:r>
            <a:r>
              <a:rPr kumimoji="0" lang="en-US" sz="1100" u="none" strike="noStrike" kern="0" cap="none" spc="0" normalizeH="0" noProof="0" dirty="0">
                <a:ln>
                  <a:noFill/>
                </a:ln>
                <a:solidFill>
                  <a:srgbClr val="002060"/>
                </a:solidFill>
                <a:effectLst/>
                <a:uLnTx/>
                <a:uFillTx/>
                <a:latin typeface="Arial" panose="020B0604020202020204" pitchFamily="34" charset="0"/>
                <a:cs typeface="Arial" panose="020B0604020202020204" pitchFamily="34" charset="0"/>
              </a:rPr>
              <a:t> 1</a:t>
            </a:r>
            <a:endPar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endParaRPr>
          </a:p>
        </p:txBody>
      </p:sp>
      <p:sp>
        <p:nvSpPr>
          <p:cNvPr id="114" name="Title 2"/>
          <p:cNvSpPr txBox="1">
            <a:spLocks/>
          </p:cNvSpPr>
          <p:nvPr/>
        </p:nvSpPr>
        <p:spPr bwMode="auto">
          <a:xfrm>
            <a:off x="260797" y="160190"/>
            <a:ext cx="8622406" cy="73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2800" b="0" i="0" u="none" kern="120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3200" dirty="0">
                <a:solidFill>
                  <a:srgbClr val="0070C0"/>
                </a:solidFill>
                <a:latin typeface="Calibri Light" panose="020F0302020204030204" pitchFamily="34" charset="0"/>
                <a:cs typeface="Calibri Light" panose="020F0302020204030204" pitchFamily="34" charset="0"/>
              </a:rPr>
              <a:t>Link Direct-mode Loss Measurement </a:t>
            </a:r>
          </a:p>
          <a:p>
            <a:r>
              <a:rPr lang="en-US" sz="3200" dirty="0">
                <a:solidFill>
                  <a:srgbClr val="0070C0"/>
                </a:solidFill>
                <a:latin typeface="Calibri Light" panose="020F0302020204030204" pitchFamily="34" charset="0"/>
                <a:cs typeface="Calibri Light" panose="020F0302020204030204" pitchFamily="34" charset="0"/>
              </a:rPr>
              <a:t>– Inline Counter-stamping in Hardware</a:t>
            </a:r>
          </a:p>
        </p:txBody>
      </p:sp>
      <p:sp>
        <p:nvSpPr>
          <p:cNvPr id="184" name="Oval 183">
            <a:extLst>
              <a:ext uri="{FF2B5EF4-FFF2-40B4-BE49-F238E27FC236}">
                <a16:creationId xmlns:a16="http://schemas.microsoft.com/office/drawing/2014/main" id="{368C06FA-081C-49D7-9C77-0D814D62D5F5}"/>
              </a:ext>
            </a:extLst>
          </p:cNvPr>
          <p:cNvSpPr/>
          <p:nvPr/>
        </p:nvSpPr>
        <p:spPr>
          <a:xfrm>
            <a:off x="3153455" y="1659535"/>
            <a:ext cx="219456" cy="219456"/>
          </a:xfrm>
          <a:prstGeom prst="ellipse">
            <a:avLst/>
          </a:prstGeom>
          <a:noFill/>
          <a:ln w="38100">
            <a:solidFill>
              <a:schemeClr val="accent2"/>
            </a:solidFill>
            <a:headEnd type="none" w="med" len="med"/>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100" dirty="0">
                <a:solidFill>
                  <a:srgbClr val="002060"/>
                </a:solidFill>
                <a:latin typeface="Arial" panose="020B0604020202020204" pitchFamily="34" charset="0"/>
                <a:cs typeface="Arial" panose="020B0604020202020204" pitchFamily="34" charset="0"/>
              </a:rPr>
              <a:t>2</a:t>
            </a:r>
          </a:p>
        </p:txBody>
      </p:sp>
      <p:sp>
        <p:nvSpPr>
          <p:cNvPr id="216" name="Oval 215">
            <a:extLst>
              <a:ext uri="{FF2B5EF4-FFF2-40B4-BE49-F238E27FC236}">
                <a16:creationId xmlns:a16="http://schemas.microsoft.com/office/drawing/2014/main" id="{FA350B2C-B724-4674-97E3-2CF0AF13068D}"/>
              </a:ext>
            </a:extLst>
          </p:cNvPr>
          <p:cNvSpPr/>
          <p:nvPr/>
        </p:nvSpPr>
        <p:spPr>
          <a:xfrm>
            <a:off x="1558989" y="1668679"/>
            <a:ext cx="219456" cy="219456"/>
          </a:xfrm>
          <a:prstGeom prst="ellipse">
            <a:avLst/>
          </a:prstGeom>
          <a:noFill/>
          <a:ln w="38100">
            <a:solidFill>
              <a:schemeClr val="accent2"/>
            </a:solidFill>
            <a:headEnd type="none" w="med" len="med"/>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100" dirty="0">
                <a:solidFill>
                  <a:srgbClr val="002060"/>
                </a:solidFill>
                <a:latin typeface="Arial" panose="020B0604020202020204" pitchFamily="34" charset="0"/>
                <a:cs typeface="Arial" panose="020B0604020202020204" pitchFamily="34" charset="0"/>
              </a:rPr>
              <a:t>1</a:t>
            </a:r>
          </a:p>
        </p:txBody>
      </p:sp>
      <p:sp>
        <p:nvSpPr>
          <p:cNvPr id="261" name="Down Arrow 84">
            <a:extLst>
              <a:ext uri="{FF2B5EF4-FFF2-40B4-BE49-F238E27FC236}">
                <a16:creationId xmlns:a16="http://schemas.microsoft.com/office/drawing/2014/main" id="{5ED5220D-7439-4496-8A23-28A6BFD05925}"/>
              </a:ext>
            </a:extLst>
          </p:cNvPr>
          <p:cNvSpPr/>
          <p:nvPr/>
        </p:nvSpPr>
        <p:spPr>
          <a:xfrm rot="16200000">
            <a:off x="1942787" y="1739351"/>
            <a:ext cx="125006" cy="326374"/>
          </a:xfrm>
          <a:prstGeom prst="downArrow">
            <a:avLst>
              <a:gd name="adj1" fmla="val 39181"/>
              <a:gd name="adj2" fmla="val 61505"/>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solidFill>
                <a:srgbClr val="002060"/>
              </a:solidFill>
              <a:latin typeface="Arial" panose="020B0604020202020204" pitchFamily="34" charset="0"/>
              <a:cs typeface="Arial" panose="020B0604020202020204" pitchFamily="34" charset="0"/>
            </a:endParaRPr>
          </a:p>
        </p:txBody>
      </p:sp>
      <p:cxnSp>
        <p:nvCxnSpPr>
          <p:cNvPr id="270" name="Straight Connector 269">
            <a:extLst>
              <a:ext uri="{FF2B5EF4-FFF2-40B4-BE49-F238E27FC236}">
                <a16:creationId xmlns:a16="http://schemas.microsoft.com/office/drawing/2014/main" id="{CC4903E4-8DD5-4797-8DD2-1EEDB990F97E}"/>
              </a:ext>
            </a:extLst>
          </p:cNvPr>
          <p:cNvCxnSpPr>
            <a:cxnSpLocks/>
            <a:stCxn id="216" idx="6"/>
            <a:endCxn id="184" idx="2"/>
          </p:cNvCxnSpPr>
          <p:nvPr/>
        </p:nvCxnSpPr>
        <p:spPr>
          <a:xfrm flipV="1">
            <a:off x="1778445" y="1769263"/>
            <a:ext cx="1375010" cy="9144"/>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5" name="Content Placeholder 2">
            <a:extLst>
              <a:ext uri="{FF2B5EF4-FFF2-40B4-BE49-F238E27FC236}">
                <a16:creationId xmlns:a16="http://schemas.microsoft.com/office/drawing/2014/main" id="{BA21E28E-354B-471D-8C2D-8DABDC2C9953}"/>
              </a:ext>
            </a:extLst>
          </p:cNvPr>
          <p:cNvSpPr txBox="1">
            <a:spLocks/>
          </p:cNvSpPr>
          <p:nvPr/>
        </p:nvSpPr>
        <p:spPr>
          <a:xfrm>
            <a:off x="245216" y="2823572"/>
            <a:ext cx="4215984" cy="1052161"/>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ts val="1360"/>
              </a:lnSpc>
              <a:spcBef>
                <a:spcPts val="0"/>
              </a:spcBef>
            </a:pPr>
            <a:r>
              <a:rPr lang="en-US" sz="1000" dirty="0">
                <a:solidFill>
                  <a:srgbClr val="002060"/>
                </a:solidFill>
                <a:latin typeface="Arial" panose="020B0604020202020204" pitchFamily="34" charset="0"/>
                <a:cs typeface="Arial" panose="020B0604020202020204" pitchFamily="34" charset="0"/>
              </a:rPr>
              <a:t>One Way Packet Loss %     </a:t>
            </a:r>
          </a:p>
          <a:p>
            <a:pPr marL="188912" lvl="1" indent="0">
              <a:lnSpc>
                <a:spcPts val="1360"/>
              </a:lnSpc>
              <a:spcBef>
                <a:spcPts val="0"/>
              </a:spcBef>
              <a:buNone/>
            </a:pPr>
            <a:r>
              <a:rPr lang="en-US" sz="1000" dirty="0">
                <a:solidFill>
                  <a:srgbClr val="002060"/>
                </a:solidFill>
                <a:latin typeface="Arial" panose="020B0604020202020204" pitchFamily="34" charset="0"/>
                <a:cs typeface="Arial" panose="020B0604020202020204" pitchFamily="34" charset="0"/>
              </a:rPr>
              <a:t>= 100* ( ( ( C1(t) – C1(t-1) ) – ( C2(t) – C2(t-1) ) / ( C1(t) – C1(t-1) )    </a:t>
            </a:r>
          </a:p>
          <a:p>
            <a:pPr marL="188912" lvl="1" indent="0">
              <a:lnSpc>
                <a:spcPts val="1360"/>
              </a:lnSpc>
              <a:spcBef>
                <a:spcPts val="0"/>
              </a:spcBef>
              <a:buNone/>
            </a:pPr>
            <a:r>
              <a:rPr lang="en-US" sz="1000" dirty="0">
                <a:solidFill>
                  <a:srgbClr val="002060"/>
                </a:solidFill>
                <a:latin typeface="Arial" panose="020B0604020202020204" pitchFamily="34" charset="0"/>
                <a:cs typeface="Arial" panose="020B0604020202020204" pitchFamily="34" charset="0"/>
              </a:rPr>
              <a:t>= 100* ( ( (103 – 100) – (203 – 200) ) / (103 – 100) )    </a:t>
            </a:r>
          </a:p>
          <a:p>
            <a:pPr marL="188912" lvl="1" indent="0">
              <a:lnSpc>
                <a:spcPts val="1360"/>
              </a:lnSpc>
              <a:spcBef>
                <a:spcPts val="0"/>
              </a:spcBef>
              <a:buNone/>
            </a:pPr>
            <a:r>
              <a:rPr lang="en-US" sz="1000" dirty="0">
                <a:solidFill>
                  <a:srgbClr val="002060"/>
                </a:solidFill>
                <a:latin typeface="Arial" panose="020B0604020202020204" pitchFamily="34" charset="0"/>
                <a:cs typeface="Arial" panose="020B0604020202020204" pitchFamily="34" charset="0"/>
              </a:rPr>
              <a:t>= 0</a:t>
            </a:r>
          </a:p>
          <a:p>
            <a:pPr>
              <a:lnSpc>
                <a:spcPts val="1360"/>
              </a:lnSpc>
              <a:spcBef>
                <a:spcPts val="0"/>
              </a:spcBef>
            </a:pPr>
            <a:r>
              <a:rPr lang="en-US" sz="1000" dirty="0">
                <a:solidFill>
                  <a:srgbClr val="002060"/>
                </a:solidFill>
                <a:latin typeface="Arial" panose="020B0604020202020204" pitchFamily="34" charset="0"/>
                <a:cs typeface="Arial" panose="020B0604020202020204" pitchFamily="34" charset="0"/>
              </a:rPr>
              <a:t>Hardware Counters – counter-stamping in hardware</a:t>
            </a:r>
          </a:p>
        </p:txBody>
      </p:sp>
      <p:pic>
        <p:nvPicPr>
          <p:cNvPr id="2" name="Picture 1">
            <a:extLst>
              <a:ext uri="{FF2B5EF4-FFF2-40B4-BE49-F238E27FC236}">
                <a16:creationId xmlns:a16="http://schemas.microsoft.com/office/drawing/2014/main" id="{7637C330-061A-4D11-B791-663C35AE8884}"/>
              </a:ext>
            </a:extLst>
          </p:cNvPr>
          <p:cNvPicPr>
            <a:picLocks noChangeAspect="1"/>
          </p:cNvPicPr>
          <p:nvPr/>
        </p:nvPicPr>
        <p:blipFill>
          <a:blip r:embed="rId3"/>
          <a:stretch>
            <a:fillRect/>
          </a:stretch>
        </p:blipFill>
        <p:spPr>
          <a:xfrm>
            <a:off x="783825" y="1998896"/>
            <a:ext cx="1858270" cy="260231"/>
          </a:xfrm>
          <a:prstGeom prst="rect">
            <a:avLst/>
          </a:prstGeom>
        </p:spPr>
      </p:pic>
      <p:pic>
        <p:nvPicPr>
          <p:cNvPr id="3" name="Picture 2">
            <a:extLst>
              <a:ext uri="{FF2B5EF4-FFF2-40B4-BE49-F238E27FC236}">
                <a16:creationId xmlns:a16="http://schemas.microsoft.com/office/drawing/2014/main" id="{D1EDEA6A-B814-4903-B375-7ACD7A460DE8}"/>
              </a:ext>
            </a:extLst>
          </p:cNvPr>
          <p:cNvPicPr>
            <a:picLocks noChangeAspect="1"/>
          </p:cNvPicPr>
          <p:nvPr/>
        </p:nvPicPr>
        <p:blipFill>
          <a:blip r:embed="rId4"/>
          <a:stretch>
            <a:fillRect/>
          </a:stretch>
        </p:blipFill>
        <p:spPr>
          <a:xfrm>
            <a:off x="2085419" y="1280835"/>
            <a:ext cx="1771035" cy="268339"/>
          </a:xfrm>
          <a:prstGeom prst="rect">
            <a:avLst/>
          </a:prstGeom>
        </p:spPr>
      </p:pic>
      <p:sp>
        <p:nvSpPr>
          <p:cNvPr id="33" name="Rounded Rectangular Callout 27">
            <a:extLst>
              <a:ext uri="{FF2B5EF4-FFF2-40B4-BE49-F238E27FC236}">
                <a16:creationId xmlns:a16="http://schemas.microsoft.com/office/drawing/2014/main" id="{5B66A804-559C-44DA-9263-5AAB6E584282}"/>
              </a:ext>
            </a:extLst>
          </p:cNvPr>
          <p:cNvSpPr/>
          <p:nvPr/>
        </p:nvSpPr>
        <p:spPr bwMode="auto">
          <a:xfrm>
            <a:off x="3014860" y="2225740"/>
            <a:ext cx="807377" cy="260302"/>
          </a:xfrm>
          <a:prstGeom prst="wedgeRoundRectCallout">
            <a:avLst>
              <a:gd name="adj1" fmla="val -33284"/>
              <a:gd name="adj2" fmla="val -225175"/>
              <a:gd name="adj3" fmla="val 16667"/>
            </a:avLst>
          </a:prstGeom>
          <a:solidFill>
            <a:srgbClr val="FFFFFF">
              <a:lumMod val="95000"/>
            </a:srgb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lvl="0" indent="0" algn="ctr" defTabSz="814388" eaLnBrk="0" fontAlgn="auto" latinLnBrk="0" hangingPunct="0">
              <a:lnSpc>
                <a:spcPct val="90000"/>
              </a:lnSpc>
              <a:spcBef>
                <a:spcPts val="0"/>
              </a:spcBef>
              <a:spcAft>
                <a:spcPts val="0"/>
              </a:spcAft>
              <a:buClrTx/>
              <a:buSzTx/>
              <a:buFontTx/>
              <a:buNone/>
              <a:tabLst/>
              <a:defRPr/>
            </a:pPr>
            <a:r>
              <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rPr>
              <a:t>Counter</a:t>
            </a:r>
            <a:r>
              <a:rPr kumimoji="0" lang="en-US" sz="1100" u="none" strike="noStrike" kern="0" cap="none" spc="0" normalizeH="0" noProof="0" dirty="0">
                <a:ln>
                  <a:noFill/>
                </a:ln>
                <a:solidFill>
                  <a:srgbClr val="002060"/>
                </a:solidFill>
                <a:effectLst/>
                <a:uLnTx/>
                <a:uFillTx/>
                <a:latin typeface="Arial" panose="020B0604020202020204" pitchFamily="34" charset="0"/>
                <a:cs typeface="Arial" panose="020B0604020202020204" pitchFamily="34" charset="0"/>
              </a:rPr>
              <a:t> 2</a:t>
            </a:r>
            <a:endPar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9726C513-7470-4B7E-A306-AF186112A1AA}"/>
              </a:ext>
            </a:extLst>
          </p:cNvPr>
          <p:cNvSpPr txBox="1"/>
          <p:nvPr/>
        </p:nvSpPr>
        <p:spPr>
          <a:xfrm>
            <a:off x="2939802" y="1390336"/>
            <a:ext cx="381048"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HW</a:t>
            </a:r>
          </a:p>
        </p:txBody>
      </p:sp>
      <p:sp>
        <p:nvSpPr>
          <p:cNvPr id="35" name="TextBox 34">
            <a:extLst>
              <a:ext uri="{FF2B5EF4-FFF2-40B4-BE49-F238E27FC236}">
                <a16:creationId xmlns:a16="http://schemas.microsoft.com/office/drawing/2014/main" id="{3A89D29B-E69E-4D8C-996E-D88AD5BCCE67}"/>
              </a:ext>
            </a:extLst>
          </p:cNvPr>
          <p:cNvSpPr txBox="1"/>
          <p:nvPr/>
        </p:nvSpPr>
        <p:spPr>
          <a:xfrm>
            <a:off x="1669439" y="1390513"/>
            <a:ext cx="381048"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HW</a:t>
            </a:r>
          </a:p>
        </p:txBody>
      </p:sp>
      <p:sp>
        <p:nvSpPr>
          <p:cNvPr id="31" name="TextBox 30">
            <a:extLst>
              <a:ext uri="{FF2B5EF4-FFF2-40B4-BE49-F238E27FC236}">
                <a16:creationId xmlns:a16="http://schemas.microsoft.com/office/drawing/2014/main" id="{E5804B2D-2257-F24C-8F26-69ECD9F3168B}"/>
              </a:ext>
            </a:extLst>
          </p:cNvPr>
          <p:cNvSpPr txBox="1"/>
          <p:nvPr/>
        </p:nvSpPr>
        <p:spPr>
          <a:xfrm>
            <a:off x="938631" y="1632921"/>
            <a:ext cx="600659"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Sender</a:t>
            </a:r>
          </a:p>
        </p:txBody>
      </p:sp>
      <p:sp>
        <p:nvSpPr>
          <p:cNvPr id="36" name="TextBox 35">
            <a:extLst>
              <a:ext uri="{FF2B5EF4-FFF2-40B4-BE49-F238E27FC236}">
                <a16:creationId xmlns:a16="http://schemas.microsoft.com/office/drawing/2014/main" id="{F2B171B4-8F2B-B348-BFD7-91DA8AD8E4E2}"/>
              </a:ext>
            </a:extLst>
          </p:cNvPr>
          <p:cNvSpPr txBox="1"/>
          <p:nvPr/>
        </p:nvSpPr>
        <p:spPr>
          <a:xfrm>
            <a:off x="3426249" y="1632921"/>
            <a:ext cx="709663"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Reflector</a:t>
            </a:r>
          </a:p>
        </p:txBody>
      </p:sp>
      <p:sp>
        <p:nvSpPr>
          <p:cNvPr id="38" name="Down Arrow 84">
            <a:extLst>
              <a:ext uri="{FF2B5EF4-FFF2-40B4-BE49-F238E27FC236}">
                <a16:creationId xmlns:a16="http://schemas.microsoft.com/office/drawing/2014/main" id="{4CF0B229-F560-3542-9B4B-4C0897B4C936}"/>
              </a:ext>
            </a:extLst>
          </p:cNvPr>
          <p:cNvSpPr/>
          <p:nvPr/>
        </p:nvSpPr>
        <p:spPr>
          <a:xfrm rot="5400000">
            <a:off x="2904636" y="2013009"/>
            <a:ext cx="125006" cy="326374"/>
          </a:xfrm>
          <a:prstGeom prst="downArrow">
            <a:avLst>
              <a:gd name="adj1" fmla="val 39181"/>
              <a:gd name="adj2" fmla="val 61505"/>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solidFill>
                <a:srgbClr val="002060"/>
              </a:solidFill>
              <a:latin typeface="Arial" panose="020B0604020202020204" pitchFamily="34" charset="0"/>
              <a:cs typeface="Arial" panose="020B0604020202020204" pitchFamily="34" charset="0"/>
            </a:endParaRPr>
          </a:p>
        </p:txBody>
      </p:sp>
      <p:sp>
        <p:nvSpPr>
          <p:cNvPr id="39" name="Text Placeholder 1">
            <a:extLst>
              <a:ext uri="{FF2B5EF4-FFF2-40B4-BE49-F238E27FC236}">
                <a16:creationId xmlns:a16="http://schemas.microsoft.com/office/drawing/2014/main" id="{8B43DDA2-2FA7-F54E-9F65-37724BB1E7DD}"/>
              </a:ext>
            </a:extLst>
          </p:cNvPr>
          <p:cNvSpPr>
            <a:spLocks noGrp="1"/>
          </p:cNvSpPr>
          <p:nvPr>
            <p:ph type="body" sz="quarter" idx="10"/>
          </p:nvPr>
        </p:nvSpPr>
        <p:spPr>
          <a:xfrm>
            <a:off x="5057809" y="1651946"/>
            <a:ext cx="3578944" cy="1255802"/>
          </a:xfrm>
        </p:spPr>
        <p:txBody>
          <a:bodyPr/>
          <a:lstStyle/>
          <a:p>
            <a:r>
              <a:rPr lang="en-US" sz="1200" dirty="0"/>
              <a:t>Advertise extended TE metrics – link loss percentage</a:t>
            </a:r>
          </a:p>
          <a:p>
            <a:r>
              <a:rPr lang="en-US" sz="1200" dirty="0"/>
              <a:t>RFC 8570 (IS-IS)</a:t>
            </a:r>
          </a:p>
          <a:p>
            <a:r>
              <a:rPr lang="en-US" sz="1200" dirty="0"/>
              <a:t>RFC 7471 (OSPF)</a:t>
            </a:r>
          </a:p>
          <a:p>
            <a:r>
              <a:rPr lang="en-US" sz="1200" dirty="0"/>
              <a:t>RFC 8571 (BGP-LS)</a:t>
            </a:r>
          </a:p>
          <a:p>
            <a:endParaRPr lang="en-US" sz="1200" dirty="0"/>
          </a:p>
        </p:txBody>
      </p:sp>
      <p:sp>
        <p:nvSpPr>
          <p:cNvPr id="40" name="Rectangle 39">
            <a:extLst>
              <a:ext uri="{FF2B5EF4-FFF2-40B4-BE49-F238E27FC236}">
                <a16:creationId xmlns:a16="http://schemas.microsoft.com/office/drawing/2014/main" id="{09C6C87B-54DF-0946-8C6B-D8BC82F61FD8}"/>
              </a:ext>
            </a:extLst>
          </p:cNvPr>
          <p:cNvSpPr/>
          <p:nvPr/>
        </p:nvSpPr>
        <p:spPr>
          <a:xfrm>
            <a:off x="4316154" y="3401729"/>
            <a:ext cx="4649491" cy="923330"/>
          </a:xfrm>
          <a:prstGeom prst="rect">
            <a:avLst/>
          </a:prstGeom>
          <a:solidFill>
            <a:schemeClr val="accent1">
              <a:lumMod val="20000"/>
              <a:lumOff val="80000"/>
            </a:schemeClr>
          </a:solidFill>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0 1 2 3 4 5 6 7 8 9 0 1 2 3 4 5 6 7 8 9 0 1 2 3 4 5 6 7 8 9 0 1</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   Type        |     Length    |</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  RESERVED   |                    Link Loss                  |</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t>
            </a:r>
            <a:endParaRPr lang="en-CA" sz="900" b="1" dirty="0">
              <a:latin typeface="Courier" pitchFamily="2" charset="0"/>
              <a:ea typeface="Calibri" panose="020F0502020204030204" pitchFamily="34" charset="0"/>
              <a:cs typeface="Times New Roman" panose="02020603050405020304" pitchFamily="18" charset="0"/>
            </a:endParaRPr>
          </a:p>
        </p:txBody>
      </p:sp>
      <p:sp>
        <p:nvSpPr>
          <p:cNvPr id="20" name="Footer Placeholder 3">
            <a:extLst>
              <a:ext uri="{FF2B5EF4-FFF2-40B4-BE49-F238E27FC236}">
                <a16:creationId xmlns:a16="http://schemas.microsoft.com/office/drawing/2014/main" id="{5CF2E694-5ECB-4743-9B69-8CA1B5B3D746}"/>
              </a:ext>
            </a:extLst>
          </p:cNvPr>
          <p:cNvSpPr txBox="1">
            <a:spLocks/>
          </p:cNvSpPr>
          <p:nvPr/>
        </p:nvSpPr>
        <p:spPr bwMode="auto">
          <a:xfrm>
            <a:off x="3581400" y="4789458"/>
            <a:ext cx="1600200" cy="357188"/>
          </a:xfrm>
          <a:prstGeom prst="rect">
            <a:avLst/>
          </a:prstGeom>
          <a:noFill/>
          <a:ln w="9525">
            <a:noFill/>
            <a:miter lim="800000"/>
            <a:headEnd/>
            <a:tailEnd/>
          </a:ln>
        </p:spPr>
        <p:txBody>
          <a:bodyPr vert="horz" wrap="square" lIns="0" tIns="45710" rIns="0" bIns="45710" numCol="1" anchor="t" anchorCtr="0" compatLnSpc="1">
            <a:prstTxWarp prst="textNoShape">
              <a:avLst/>
            </a:prstTxWarp>
            <a:noAutofit/>
          </a:bodyPr>
          <a:lstStyle>
            <a:lvl1pPr marL="174625" indent="-117475" algn="l" rtl="0" eaLnBrk="0" fontAlgn="base" hangingPunct="0">
              <a:lnSpc>
                <a:spcPct val="95000"/>
              </a:lnSpc>
              <a:spcBef>
                <a:spcPts val="1110"/>
              </a:spcBef>
              <a:spcAft>
                <a:spcPct val="0"/>
              </a:spcAft>
              <a:buClr>
                <a:schemeClr val="tx1"/>
              </a:buClr>
              <a:buSzPct val="60000"/>
              <a:buFont typeface="Arial"/>
              <a:buChar char="•"/>
              <a:defRPr sz="2000" b="0" i="0" baseline="0">
                <a:solidFill>
                  <a:schemeClr val="tx1"/>
                </a:solidFill>
                <a:latin typeface="+mn-lt"/>
                <a:ea typeface="Calibri" charset="0"/>
                <a:cs typeface="CiscoSans ExtraLight"/>
              </a:defRPr>
            </a:lvl1pPr>
            <a:lvl2pPr marL="288925" indent="-114300" algn="l" rtl="0" eaLnBrk="0" fontAlgn="base" hangingPunct="0">
              <a:lnSpc>
                <a:spcPct val="95000"/>
              </a:lnSpc>
              <a:spcBef>
                <a:spcPts val="450"/>
              </a:spcBef>
              <a:spcAft>
                <a:spcPct val="0"/>
              </a:spcAft>
              <a:buClr>
                <a:schemeClr val="tx1"/>
              </a:buClr>
              <a:buSzPct val="60000"/>
              <a:buFont typeface="Arial"/>
              <a:buChar char="•"/>
              <a:defRPr sz="1800" b="0" i="0">
                <a:solidFill>
                  <a:schemeClr val="tx1"/>
                </a:solidFill>
                <a:latin typeface="+mn-lt"/>
                <a:ea typeface="Calibri" charset="0"/>
                <a:cs typeface="CiscoSans ExtraLight"/>
              </a:defRPr>
            </a:lvl2pPr>
            <a:lvl3pPr marL="403225" indent="-114300" algn="l" rtl="0" eaLnBrk="0" fontAlgn="base" hangingPunct="0">
              <a:spcBef>
                <a:spcPct val="20000"/>
              </a:spcBef>
              <a:spcAft>
                <a:spcPct val="0"/>
              </a:spcAft>
              <a:buClr>
                <a:schemeClr val="tx1"/>
              </a:buClr>
              <a:buSzPct val="60000"/>
              <a:buFont typeface="Arial"/>
              <a:buChar char="•"/>
              <a:defRPr sz="1600" b="0" i="0">
                <a:solidFill>
                  <a:schemeClr val="tx1"/>
                </a:solidFill>
                <a:latin typeface="+mn-lt"/>
                <a:ea typeface="Calibri" charset="0"/>
                <a:cs typeface="CiscoSans ExtraLight"/>
              </a:defRPr>
            </a:lvl3pPr>
            <a:lvl4pPr marL="517525" indent="-114300" algn="l" rtl="0" eaLnBrk="0" fontAlgn="base" hangingPunct="0">
              <a:spcBef>
                <a:spcPct val="20000"/>
              </a:spcBef>
              <a:spcAft>
                <a:spcPct val="0"/>
              </a:spcAft>
              <a:buClr>
                <a:schemeClr val="tx1"/>
              </a:buClr>
              <a:buSzPct val="60000"/>
              <a:buFont typeface="Arial"/>
              <a:buChar char="•"/>
              <a:defRPr sz="1400" b="0" i="0">
                <a:solidFill>
                  <a:schemeClr val="tx1"/>
                </a:solidFill>
                <a:latin typeface="+mn-lt"/>
                <a:ea typeface="Calibri" charset="0"/>
                <a:cs typeface="CiscoSans ExtraLight"/>
              </a:defRPr>
            </a:lvl4pPr>
            <a:lvl5pPr marL="631825" indent="-114300" algn="l" rtl="0" eaLnBrk="0" fontAlgn="base" hangingPunct="0">
              <a:spcBef>
                <a:spcPct val="20000"/>
              </a:spcBef>
              <a:spcAft>
                <a:spcPct val="0"/>
              </a:spcAft>
              <a:buClr>
                <a:schemeClr val="tx1"/>
              </a:buClr>
              <a:buSzPct val="60000"/>
              <a:buFont typeface="Arial"/>
              <a:buChar char="•"/>
              <a:defRPr sz="1200" b="0" i="0">
                <a:solidFill>
                  <a:schemeClr val="tx1"/>
                </a:solidFill>
                <a:latin typeface="+mn-lt"/>
                <a:ea typeface="Calibri" charset="0"/>
                <a:cs typeface="CiscoSans ExtraLight"/>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57150" indent="0">
              <a:buNone/>
            </a:pPr>
            <a:r>
              <a:rPr lang="en-CA" sz="1400" kern="0" dirty="0">
                <a:latin typeface="Calibri" panose="020F0502020204030204" pitchFamily="34" charset="0"/>
                <a:cs typeface="Calibri" panose="020F0502020204030204" pitchFamily="34" charset="0"/>
              </a:rPr>
              <a:t>110</a:t>
            </a:r>
            <a:r>
              <a:rPr lang="en-CA" sz="1400" kern="0" baseline="30000" dirty="0">
                <a:latin typeface="Calibri" panose="020F0502020204030204" pitchFamily="34" charset="0"/>
                <a:cs typeface="Calibri" panose="020F0502020204030204" pitchFamily="34" charset="0"/>
              </a:rPr>
              <a:t>th</a:t>
            </a:r>
            <a:r>
              <a:rPr lang="en-CA" sz="1400" kern="0" dirty="0">
                <a:latin typeface="Calibri" panose="020F0502020204030204" pitchFamily="34" charset="0"/>
                <a:cs typeface="Calibri" panose="020F0502020204030204" pitchFamily="34" charset="0"/>
              </a:rPr>
              <a:t> IETF Online</a:t>
            </a:r>
          </a:p>
        </p:txBody>
      </p:sp>
      <p:sp>
        <p:nvSpPr>
          <p:cNvPr id="21" name="Slide Number Placeholder 4">
            <a:extLst>
              <a:ext uri="{FF2B5EF4-FFF2-40B4-BE49-F238E27FC236}">
                <a16:creationId xmlns:a16="http://schemas.microsoft.com/office/drawing/2014/main" id="{6C6009CF-9E67-C84A-A806-26B46ABE1A2A}"/>
              </a:ext>
            </a:extLst>
          </p:cNvPr>
          <p:cNvSpPr txBox="1">
            <a:spLocks/>
          </p:cNvSpPr>
          <p:nvPr/>
        </p:nvSpPr>
        <p:spPr>
          <a:xfrm>
            <a:off x="6746647" y="4735920"/>
            <a:ext cx="2133600" cy="357188"/>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BD6E0F59-1DD8-40FC-9C92-B6295CBA6CCA}" type="slidenum">
              <a:rPr lang="en-US" altLang="zh-CN" sz="1400" smtClean="0">
                <a:latin typeface="Calibri" panose="020F0502020204030204" pitchFamily="34" charset="0"/>
                <a:cs typeface="Calibri" panose="020F0502020204030204" pitchFamily="34" charset="0"/>
              </a:rPr>
              <a:pPr algn="r">
                <a:defRPr/>
              </a:pPr>
              <a:t>12</a:t>
            </a:fld>
            <a:endParaRPr lang="en-US" altLang="zh-C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385381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685800" y="1123950"/>
            <a:ext cx="8001000" cy="2514599"/>
          </a:xfrm>
        </p:spPr>
        <p:txBody>
          <a:bodyPr/>
          <a:lstStyle/>
          <a:p>
            <a:pPr lvl="0"/>
            <a:r>
              <a:rPr lang="en-US" sz="2400" dirty="0">
                <a:latin typeface="Calibri" charset="0"/>
                <a:ea typeface="Calibri" charset="0"/>
                <a:cs typeface="Calibri" charset="0"/>
              </a:rPr>
              <a:t>Welcome your comments and suggestions</a:t>
            </a:r>
          </a:p>
          <a:p>
            <a:pPr lvl="0"/>
            <a:r>
              <a:rPr lang="en-US" sz="2400" dirty="0"/>
              <a:t>Requesting WG adoption</a:t>
            </a:r>
            <a:endParaRPr lang="en-US" sz="2400" dirty="0">
              <a:latin typeface="Calibri" charset="0"/>
              <a:ea typeface="Calibri" charset="0"/>
              <a:cs typeface="Calibri" charset="0"/>
            </a:endParaRPr>
          </a:p>
          <a:p>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dirty="0"/>
          </a:p>
        </p:txBody>
      </p:sp>
    </p:spTree>
    <p:extLst>
      <p:ext uri="{BB962C8B-B14F-4D97-AF65-F5344CB8AC3E}">
        <p14:creationId xmlns:p14="http://schemas.microsoft.com/office/powerpoint/2010/main" val="256002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Tree>
    <p:extLst>
      <p:ext uri="{BB962C8B-B14F-4D97-AF65-F5344CB8AC3E}">
        <p14:creationId xmlns:p14="http://schemas.microsoft.com/office/powerpoint/2010/main" val="109163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823"/>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573741" y="1157288"/>
            <a:ext cx="8113059" cy="3124200"/>
          </a:xfrm>
        </p:spPr>
        <p:txBody>
          <a:bodyPr/>
          <a:lstStyle/>
          <a:p>
            <a:r>
              <a:rPr lang="en-US" sz="2400" dirty="0"/>
              <a:t>Requirements and Scope</a:t>
            </a:r>
          </a:p>
          <a:p>
            <a:r>
              <a:rPr lang="en-US" sz="2400" dirty="0"/>
              <a:t>Summary of Extensions</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320409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685800" y="971550"/>
            <a:ext cx="7772400" cy="3581399"/>
          </a:xfrm>
        </p:spPr>
        <p:txBody>
          <a:bodyPr/>
          <a:lstStyle/>
          <a:p>
            <a:pPr marL="0" indent="0">
              <a:buNone/>
            </a:pPr>
            <a:r>
              <a:rPr lang="en-US" sz="1600" dirty="0"/>
              <a:t>Requirements:</a:t>
            </a:r>
          </a:p>
          <a:p>
            <a:pPr lvl="1">
              <a:buFont typeface="Wingdings" charset="2"/>
              <a:buChar char="§"/>
            </a:pPr>
            <a:r>
              <a:rPr lang="en-US" sz="1600" dirty="0"/>
              <a:t>Support in-band Delay Measurement </a:t>
            </a:r>
          </a:p>
          <a:p>
            <a:pPr lvl="1">
              <a:buFont typeface="Wingdings" charset="2"/>
              <a:buChar char="§"/>
            </a:pPr>
            <a:r>
              <a:rPr lang="en-US" sz="1600" dirty="0"/>
              <a:t>Support stand-alone direct-mode Loss Measurement</a:t>
            </a:r>
          </a:p>
          <a:p>
            <a:pPr lvl="1">
              <a:buFont typeface="Wingdings" charset="2"/>
              <a:buChar char="§"/>
            </a:pPr>
            <a:r>
              <a:rPr lang="en-US" sz="1600" dirty="0"/>
              <a:t>Support links and SR paths</a:t>
            </a:r>
          </a:p>
          <a:p>
            <a:pPr marL="0" indent="0">
              <a:buNone/>
            </a:pPr>
            <a:r>
              <a:rPr lang="en-US" sz="1600" dirty="0"/>
              <a:t>Goals: </a:t>
            </a:r>
          </a:p>
          <a:p>
            <a:pPr lvl="1">
              <a:buFont typeface="Wingdings" charset="2"/>
              <a:buChar char="§"/>
            </a:pPr>
            <a:r>
              <a:rPr lang="en-US" sz="1600" dirty="0"/>
              <a:t>Eliminate per session provisioning</a:t>
            </a:r>
          </a:p>
          <a:p>
            <a:pPr lvl="1">
              <a:buFont typeface="Wingdings" charset="2"/>
              <a:buChar char="§"/>
            </a:pPr>
            <a:r>
              <a:rPr lang="en-US" sz="1600" dirty="0"/>
              <a:t>Stateless on session-reflector</a:t>
            </a:r>
          </a:p>
          <a:p>
            <a:pPr lvl="1">
              <a:buFont typeface="Wingdings" charset="2"/>
              <a:buChar char="§"/>
            </a:pPr>
            <a:r>
              <a:rPr lang="en-US" sz="1600" dirty="0"/>
              <a:t>Support very high scale for number of sessions and faster detection interval</a:t>
            </a:r>
          </a:p>
          <a:p>
            <a:pPr marL="0" lvl="1" indent="0">
              <a:buNone/>
            </a:pPr>
            <a:r>
              <a:rPr lang="en-US" sz="1600" dirty="0"/>
              <a:t>Scope:</a:t>
            </a:r>
          </a:p>
          <a:p>
            <a:pPr lvl="1">
              <a:buFont typeface="Wingdings" pitchFamily="2" charset="2"/>
              <a:buChar char="§"/>
            </a:pPr>
            <a:r>
              <a:rPr lang="en-US" sz="1600" dirty="0"/>
              <a:t>STAMP [</a:t>
            </a:r>
            <a:r>
              <a:rPr lang="en-CA" sz="1600" dirty="0"/>
              <a:t>RFC 8762</a:t>
            </a:r>
            <a:r>
              <a:rPr lang="en-US" sz="1600" dirty="0"/>
              <a:t>]</a:t>
            </a:r>
          </a:p>
          <a:p>
            <a:pPr lvl="1">
              <a:buFont typeface="Wingdings" charset="2"/>
              <a:buChar char="§"/>
            </a:pPr>
            <a:r>
              <a:rPr lang="en-US" sz="1600" dirty="0"/>
              <a:t>STAMP TLVs [</a:t>
            </a:r>
            <a:r>
              <a:rPr lang="en-CA" sz="1600" dirty="0"/>
              <a:t>draft-</a:t>
            </a:r>
            <a:r>
              <a:rPr lang="en-CA" sz="1600" dirty="0" err="1"/>
              <a:t>ietf</a:t>
            </a:r>
            <a:r>
              <a:rPr lang="en-CA" sz="1600" dirty="0"/>
              <a:t>-</a:t>
            </a:r>
            <a:r>
              <a:rPr lang="en-CA" sz="1600" dirty="0" err="1"/>
              <a:t>ippm</a:t>
            </a:r>
            <a:r>
              <a:rPr lang="en-CA" sz="1600" dirty="0"/>
              <a:t>-stamp-option-</a:t>
            </a:r>
            <a:r>
              <a:rPr lang="en-CA" sz="1600" dirty="0" err="1"/>
              <a:t>tlv</a:t>
            </a:r>
            <a:r>
              <a:rPr lang="en-CA" sz="1600" dirty="0"/>
              <a:t>]</a:t>
            </a:r>
            <a:endParaRPr lang="en-US" sz="16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dirty="0"/>
          </a:p>
        </p:txBody>
      </p:sp>
    </p:spTree>
    <p:extLst>
      <p:ext uri="{BB962C8B-B14F-4D97-AF65-F5344CB8AC3E}">
        <p14:creationId xmlns:p14="http://schemas.microsoft.com/office/powerpoint/2010/main" val="1576110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Review Comments</a:t>
            </a:r>
          </a:p>
        </p:txBody>
      </p:sp>
      <p:sp>
        <p:nvSpPr>
          <p:cNvPr id="3" name="Content Placeholder 2"/>
          <p:cNvSpPr>
            <a:spLocks noGrp="1"/>
          </p:cNvSpPr>
          <p:nvPr>
            <p:ph idx="1"/>
          </p:nvPr>
        </p:nvSpPr>
        <p:spPr>
          <a:xfrm>
            <a:off x="609600" y="1000719"/>
            <a:ext cx="7924800" cy="3642123"/>
          </a:xfrm>
        </p:spPr>
        <p:txBody>
          <a:bodyPr/>
          <a:lstStyle/>
          <a:p>
            <a:pPr>
              <a:buFont typeface="+mj-lt"/>
              <a:buAutoNum type="arabicPeriod"/>
            </a:pPr>
            <a:r>
              <a:rPr lang="en-US" sz="1600" dirty="0"/>
              <a:t>Draft status:</a:t>
            </a:r>
          </a:p>
          <a:p>
            <a:pPr marL="800100" lvl="1" indent="-342900">
              <a:buFont typeface="+mj-lt"/>
              <a:buAutoNum type="alphaLcParenR"/>
            </a:pPr>
            <a:r>
              <a:rPr lang="en-US" sz="1600" dirty="0"/>
              <a:t>Draft defines extensions for RFC 8762 - STAMP</a:t>
            </a:r>
          </a:p>
          <a:p>
            <a:pPr marL="1200150" lvl="2" indent="-342900"/>
            <a:r>
              <a:rPr lang="en-US" sz="1600" dirty="0"/>
              <a:t>Updates RFC 8762 due to new field (control code) in the message</a:t>
            </a:r>
          </a:p>
          <a:p>
            <a:pPr>
              <a:buFont typeface="+mj-lt"/>
              <a:buAutoNum type="arabicPeriod"/>
            </a:pPr>
            <a:r>
              <a:rPr lang="en-US" sz="1600" dirty="0"/>
              <a:t>Extensions not specific to SR?</a:t>
            </a:r>
          </a:p>
          <a:p>
            <a:pPr>
              <a:buFont typeface="+mj-lt"/>
              <a:buAutoNum type="arabicPeriod"/>
            </a:pPr>
            <a:r>
              <a:rPr lang="en-US" sz="1600" dirty="0"/>
              <a:t>Editorial</a:t>
            </a:r>
          </a:p>
          <a:p>
            <a:pPr marL="800100" lvl="1" indent="-342900">
              <a:buFont typeface="+mj-lt"/>
              <a:buAutoNum type="alphaLcParenR"/>
            </a:pPr>
            <a:r>
              <a:rPr lang="en-US" sz="1600" dirty="0"/>
              <a:t>Define Abbreviations (BSID, SRH, HMAC-SHA)</a:t>
            </a:r>
          </a:p>
          <a:p>
            <a:pPr marL="800100" lvl="1" indent="-342900">
              <a:buFont typeface="+mj-lt"/>
              <a:buAutoNum type="alphaLcParenR"/>
            </a:pPr>
            <a:r>
              <a:rPr lang="en-US" sz="1600" dirty="0"/>
              <a:t>Use Test packet, Session-Sender, Session-Reflector terms</a:t>
            </a:r>
          </a:p>
          <a:p>
            <a:pPr marL="800100" lvl="1" indent="-342900">
              <a:buFont typeface="+mj-lt"/>
              <a:buAutoNum type="alphaLcParenR"/>
            </a:pPr>
            <a:r>
              <a:rPr lang="en-US" sz="1600" dirty="0"/>
              <a:t>Show entire test packet with session-sender control code field</a:t>
            </a:r>
          </a:p>
          <a:p>
            <a:pPr marL="800100" lvl="1" indent="-342900">
              <a:buFont typeface="+mj-lt"/>
              <a:buAutoNum type="alphaLcParenR"/>
            </a:pPr>
            <a:r>
              <a:rPr lang="en-US" sz="1600" dirty="0"/>
              <a:t>Indicate new packet loss message is for direct-mode loss </a:t>
            </a:r>
          </a:p>
          <a:p>
            <a:pPr marL="800100" lvl="1" indent="-342900">
              <a:buFont typeface="+mj-lt"/>
              <a:buAutoNum type="alphaLcParenR"/>
            </a:pPr>
            <a:r>
              <a:rPr lang="en-US" sz="1600" dirty="0"/>
              <a:t>Move Receive Counter and other Response message fields to Section 4.1 from 3.2</a:t>
            </a:r>
          </a:p>
          <a:p>
            <a:pPr lvl="2"/>
            <a:r>
              <a:rPr lang="en-CA" sz="1600" dirty="0"/>
              <a:t>Explain how the counters and sequence numbers are used to do loss measurement</a:t>
            </a:r>
          </a:p>
          <a:p>
            <a:endParaRPr lang="en-US" sz="16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Tree>
    <p:extLst>
      <p:ext uri="{BB962C8B-B14F-4D97-AF65-F5344CB8AC3E}">
        <p14:creationId xmlns:p14="http://schemas.microsoft.com/office/powerpoint/2010/main" val="719859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61523" y="0"/>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Session-Sender Control Code Field</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
        <p:nvSpPr>
          <p:cNvPr id="3" name="Rectangle 2">
            <a:extLst>
              <a:ext uri="{FF2B5EF4-FFF2-40B4-BE49-F238E27FC236}">
                <a16:creationId xmlns:a16="http://schemas.microsoft.com/office/drawing/2014/main" id="{6F8B51A9-F47A-FA46-BE0D-7921BDF2E8D6}"/>
              </a:ext>
            </a:extLst>
          </p:cNvPr>
          <p:cNvSpPr/>
          <p:nvPr/>
        </p:nvSpPr>
        <p:spPr>
          <a:xfrm>
            <a:off x="261523" y="970771"/>
            <a:ext cx="3439354" cy="2677656"/>
          </a:xfrm>
          <a:prstGeom prst="rect">
            <a:avLst/>
          </a:prstGeom>
        </p:spPr>
        <p:txBody>
          <a:bodyPr wrap="square">
            <a:spAutoFit/>
          </a:bodyPr>
          <a:lstStyle/>
          <a:p>
            <a:r>
              <a:rPr lang="en-US" sz="1400" b="1" dirty="0">
                <a:solidFill>
                  <a:schemeClr val="tx2"/>
                </a:solidFill>
                <a:latin typeface="Calibri" panose="020F0502020204030204" pitchFamily="34" charset="0"/>
                <a:cs typeface="Calibri" panose="020F0502020204030204" pitchFamily="34" charset="0"/>
              </a:rPr>
              <a:t>In a Query: </a:t>
            </a:r>
            <a:r>
              <a:rPr lang="en-US" sz="1400" b="1" dirty="0">
                <a:solidFill>
                  <a:srgbClr val="0070C0"/>
                </a:solidFill>
                <a:latin typeface="Calibri" panose="020F0502020204030204" pitchFamily="34" charset="0"/>
                <a:cs typeface="Calibri" panose="020F0502020204030204" pitchFamily="34" charset="0"/>
              </a:rPr>
              <a:t>Session-Sender Control Code</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0x0: Out-of-band Response Requested.  </a:t>
            </a:r>
          </a:p>
          <a:p>
            <a:r>
              <a:rPr lang="en-US" sz="1400" dirty="0">
                <a:solidFill>
                  <a:schemeClr val="tx2"/>
                </a:solidFill>
                <a:latin typeface="Calibri" panose="020F0502020204030204" pitchFamily="34" charset="0"/>
                <a:cs typeface="Calibri" panose="020F0502020204030204" pitchFamily="34" charset="0"/>
              </a:rPr>
              <a:t>This is the existing behavior.</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0x1: In-band Response Requested.  </a:t>
            </a:r>
          </a:p>
          <a:p>
            <a:r>
              <a:rPr lang="en-US" sz="1400" dirty="0">
                <a:solidFill>
                  <a:schemeClr val="tx2"/>
                </a:solidFill>
                <a:latin typeface="Calibri" panose="020F0502020204030204" pitchFamily="34" charset="0"/>
                <a:cs typeface="Calibri" panose="020F0502020204030204" pitchFamily="34" charset="0"/>
              </a:rPr>
              <a:t>Indicates that this query has been sent over a bidirectional path and the probe response is required over the same path in reverse direction.</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0x2: No Response Requested.</a:t>
            </a:r>
          </a:p>
        </p:txBody>
      </p:sp>
      <p:sp>
        <p:nvSpPr>
          <p:cNvPr id="10" name="Rectangle 3">
            <a:extLst>
              <a:ext uri="{FF2B5EF4-FFF2-40B4-BE49-F238E27FC236}">
                <a16:creationId xmlns:a16="http://schemas.microsoft.com/office/drawing/2014/main" id="{842037ED-18C8-3A4C-9963-FA517B7E84E3}"/>
              </a:ext>
            </a:extLst>
          </p:cNvPr>
          <p:cNvSpPr>
            <a:spLocks noChangeArrowheads="1"/>
          </p:cNvSpPr>
          <p:nvPr/>
        </p:nvSpPr>
        <p:spPr bwMode="auto">
          <a:xfrm>
            <a:off x="3667954" y="1170814"/>
            <a:ext cx="5214523" cy="3123932"/>
          </a:xfrm>
          <a:prstGeom prst="rect">
            <a:avLst/>
          </a:prstGeom>
          <a:solidFill>
            <a:schemeClr val="accent6">
              <a:lumMod val="20000"/>
              <a:lumOff val="80000"/>
            </a:schemeClr>
          </a:solidFill>
          <a:ln>
            <a:noFill/>
          </a:ln>
          <a:effectLst/>
        </p:spPr>
        <p:txBody>
          <a:bodyPr vert="horz" wrap="square" lIns="91440" tIns="45720" rIns="91440" bIns="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000" dirty="0">
                <a:latin typeface="Courier" pitchFamily="2" charset="0"/>
                <a:ea typeface="Times New Roman" panose="02020603050405020304" pitchFamily="18" charset="0"/>
              </a:rPr>
              <a:t>0 </a:t>
            </a: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1 2 3 4 5 6 7 8 9 0 1 2 3 4 5 6 7 8 9 0 1 2 3 4 5 6 7 8 9 0 1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 |                        Sequence Number                        | +-+-+-+-+-+-+-+-+-+-+-+-+-+-+-+-+-+-+-+-+-+-+-+-+-+-+-+-+-+-+-+-+ |                        Timestamp                              | |                                                               | +-+-+-+-+-+-+-+-+-+-+-+-+-+-+-+-+-+-+-+-+-+-+-+-+-+-+-+-+-+-+-+-+</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         Error Estimate        |            SSID               |</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         MBZ                                   |</a:t>
            </a:r>
            <a:r>
              <a:rPr kumimoji="0" lang="en-US" altLang="en-US" sz="1000" b="1" u="none" strike="noStrike" cap="none" normalizeH="0" baseline="0" dirty="0">
                <a:ln>
                  <a:noFill/>
                </a:ln>
                <a:solidFill>
                  <a:srgbClr val="0070C0"/>
                </a:solidFill>
                <a:effectLst/>
                <a:latin typeface="Courier" pitchFamily="2" charset="0"/>
                <a:ea typeface="Times New Roman" panose="02020603050405020304" pitchFamily="18" charset="0"/>
                <a:cs typeface="Times New Roman" panose="02020603050405020304" pitchFamily="18" charset="0"/>
              </a:rPr>
              <a:t>Se Control Code</a:t>
            </a: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000" dirty="0">
                <a:latin typeface="Courier" pitchFamily="2" charset="0"/>
                <a:ea typeface="Times New Roman" panose="02020603050405020304" pitchFamily="18" charset="0"/>
              </a:rPr>
              <a:t>|                                                               |</a:t>
            </a:r>
            <a:endPar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endParaRPr>
          </a:p>
          <a:p>
            <a:r>
              <a:rPr lang="en-US" altLang="en-US" sz="1000" dirty="0">
                <a:latin typeface="Courier" pitchFamily="2" charset="0"/>
                <a:ea typeface="Times New Roman" panose="02020603050405020304" pitchFamily="18" charset="0"/>
              </a:rPr>
              <a:t>|                        MBZ  (24 octets)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000" dirty="0">
              <a:latin typeface="Courier" pitchFamily="2" charset="0"/>
            </a:endParaRPr>
          </a:p>
          <a:p>
            <a:pPr lvl="0"/>
            <a:r>
              <a:rPr lang="en-CA" sz="1000" dirty="0">
                <a:latin typeface="Courier" pitchFamily="2" charset="0"/>
              </a:rPr>
              <a:t>      Figure: Session-Sender Control Code in STAMP DM Message</a:t>
            </a:r>
            <a:r>
              <a:rPr kumimoji="0" lang="en-US" altLang="en-US" sz="1000" u="none" strike="noStrike" cap="none" normalizeH="0" baseline="0" dirty="0">
                <a:ln>
                  <a:noFill/>
                </a:ln>
                <a:solidFill>
                  <a:schemeClr val="tx1"/>
                </a:solidFill>
                <a:effectLst/>
                <a:latin typeface="Courier" pitchFamily="2" charset="0"/>
              </a:rPr>
              <a:t> </a:t>
            </a:r>
          </a:p>
        </p:txBody>
      </p:sp>
      <p:sp>
        <p:nvSpPr>
          <p:cNvPr id="6" name="Rectangle 5">
            <a:extLst>
              <a:ext uri="{FF2B5EF4-FFF2-40B4-BE49-F238E27FC236}">
                <a16:creationId xmlns:a16="http://schemas.microsoft.com/office/drawing/2014/main" id="{4A396F60-0825-3541-B7EA-5564EB024B3F}"/>
              </a:ext>
            </a:extLst>
          </p:cNvPr>
          <p:cNvSpPr/>
          <p:nvPr/>
        </p:nvSpPr>
        <p:spPr>
          <a:xfrm>
            <a:off x="457200" y="3925414"/>
            <a:ext cx="2570887" cy="738664"/>
          </a:xfrm>
          <a:prstGeom prst="rect">
            <a:avLst/>
          </a:prstGeom>
          <a:ln>
            <a:solidFill>
              <a:schemeClr val="accent6"/>
            </a:solidFill>
          </a:ln>
        </p:spPr>
        <p:txBody>
          <a:bodyPr wrap="square">
            <a:spAutoFit/>
          </a:bodyPr>
          <a:lstStyle/>
          <a:p>
            <a:r>
              <a:rPr lang="en-US" sz="1400" dirty="0">
                <a:solidFill>
                  <a:schemeClr val="tx2"/>
                </a:solidFill>
                <a:latin typeface="Calibri" panose="020F0502020204030204" pitchFamily="34" charset="0"/>
                <a:cs typeface="Calibri" panose="020F0502020204030204" pitchFamily="34" charset="0"/>
              </a:rPr>
              <a:t>With this, the Session-Reflector node does not require any additional state for PM</a:t>
            </a:r>
          </a:p>
        </p:txBody>
      </p:sp>
    </p:spTree>
    <p:extLst>
      <p:ext uri="{BB962C8B-B14F-4D97-AF65-F5344CB8AC3E}">
        <p14:creationId xmlns:p14="http://schemas.microsoft.com/office/powerpoint/2010/main" val="270480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D926-6462-6147-8D6F-5C80A37CA43D}"/>
              </a:ext>
            </a:extLst>
          </p:cNvPr>
          <p:cNvSpPr>
            <a:spLocks noGrp="1"/>
          </p:cNvSpPr>
          <p:nvPr>
            <p:ph type="title"/>
          </p:nvPr>
        </p:nvSpPr>
        <p:spPr>
          <a:xfrm>
            <a:off x="457200" y="102393"/>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Session-Sender Control Code Field</a:t>
            </a:r>
            <a:endParaRPr lang="en-US" sz="3200" dirty="0"/>
          </a:p>
        </p:txBody>
      </p:sp>
      <p:sp>
        <p:nvSpPr>
          <p:cNvPr id="3" name="Content Placeholder 2">
            <a:extLst>
              <a:ext uri="{FF2B5EF4-FFF2-40B4-BE49-F238E27FC236}">
                <a16:creationId xmlns:a16="http://schemas.microsoft.com/office/drawing/2014/main" id="{FAD97578-5975-5644-B374-459176F950CB}"/>
              </a:ext>
            </a:extLst>
          </p:cNvPr>
          <p:cNvSpPr>
            <a:spLocks noGrp="1"/>
          </p:cNvSpPr>
          <p:nvPr>
            <p:ph idx="1"/>
          </p:nvPr>
        </p:nvSpPr>
        <p:spPr>
          <a:xfrm>
            <a:off x="457200" y="960281"/>
            <a:ext cx="8229600" cy="3394472"/>
          </a:xfrm>
        </p:spPr>
        <p:txBody>
          <a:bodyPr/>
          <a:lstStyle/>
          <a:p>
            <a:r>
              <a:rPr lang="en-US" sz="1600" dirty="0"/>
              <a:t>Two-way measurement mode that does not require clock synchronization</a:t>
            </a:r>
          </a:p>
          <a:p>
            <a:r>
              <a:rPr lang="en-US" sz="1600" dirty="0"/>
              <a:t>Reflector needs to send response back on the same link (symmetric delay on forward and reverse link) for two-way mode</a:t>
            </a:r>
          </a:p>
          <a:p>
            <a:r>
              <a:rPr lang="en-US" sz="1600" dirty="0"/>
              <a:t>No way of knowing if one-way or two-way mode from the STAMP test packets</a:t>
            </a:r>
          </a:p>
          <a:p>
            <a:r>
              <a:rPr lang="en-US" sz="1600" dirty="0"/>
              <a:t>Not scalable to configure for each (session id, source-address) on reflector (can have an order of 1K links)</a:t>
            </a:r>
          </a:p>
          <a:p>
            <a:pPr lvl="1"/>
            <a:r>
              <a:rPr lang="en-US" sz="1600" dirty="0"/>
              <a:t>Reflector node may have PTP clock sync but may be not all sender nodes</a:t>
            </a:r>
          </a:p>
          <a:p>
            <a:pPr lvl="1"/>
            <a:r>
              <a:rPr lang="en-US" sz="1600" dirty="0"/>
              <a:t>Cannot always send response back on the same incoming interface as the STAMP test packet may be received for an SR Policy</a:t>
            </a:r>
          </a:p>
          <a:p>
            <a:pPr lvl="1"/>
            <a:endParaRPr lang="en-US" sz="1600" dirty="0"/>
          </a:p>
        </p:txBody>
      </p:sp>
      <p:sp>
        <p:nvSpPr>
          <p:cNvPr id="4" name="Footer Placeholder 3">
            <a:extLst>
              <a:ext uri="{FF2B5EF4-FFF2-40B4-BE49-F238E27FC236}">
                <a16:creationId xmlns:a16="http://schemas.microsoft.com/office/drawing/2014/main" id="{ED92B1FC-C461-8C49-AF5F-4F33A15BFAA9}"/>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BAF4415C-5D53-634A-99AA-27A073C5C9EA}"/>
              </a:ext>
            </a:extLst>
          </p:cNvPr>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Tree>
    <p:extLst>
      <p:ext uri="{BB962C8B-B14F-4D97-AF65-F5344CB8AC3E}">
        <p14:creationId xmlns:p14="http://schemas.microsoft.com/office/powerpoint/2010/main" val="44885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28600" y="-8968"/>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Return Path TLV</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4343400" y="837063"/>
            <a:ext cx="4419600" cy="1323439"/>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|STAMP TLV Flags|  Type = TBA2  |     Length                    |</a:t>
            </a:r>
          </a:p>
          <a:p>
            <a:r>
              <a:rPr lang="en-CA" sz="800" dirty="0">
                <a:latin typeface="Courier" pitchFamily="2" charset="0"/>
              </a:rPr>
              <a:t>    +-+-+-+-+-+-+-+-+-+-+-+-+-+-+-+-+-+-+-+-+-+-+-+-+-+-+-+-+-+-+-+-+</a:t>
            </a:r>
          </a:p>
          <a:p>
            <a:r>
              <a:rPr lang="en-CA" sz="800" dirty="0">
                <a:latin typeface="Courier" pitchFamily="2" charset="0"/>
              </a:rPr>
              <a:t>    |                    Return Path Sub-TLVs                       |</a:t>
            </a:r>
          </a:p>
          <a:p>
            <a:r>
              <a:rPr lang="en-CA" sz="800" dirty="0">
                <a:latin typeface="Courier" pitchFamily="2" charset="0"/>
              </a:rPr>
              <a:t>    .                                                               .</a:t>
            </a:r>
          </a:p>
          <a:p>
            <a:r>
              <a:rPr lang="en-CA" sz="800" dirty="0">
                <a:latin typeface="Courier" pitchFamily="2" charset="0"/>
              </a:rPr>
              <a:t>    +-+-+-+-+-+-+-+-+-+-+-+-+-+-+-+-+-+-+-+-+-+-+-+-+-+-+-+-+-+-+-+-+</a:t>
            </a:r>
          </a:p>
          <a:p>
            <a:endParaRPr lang="en-CA" sz="800" dirty="0">
              <a:latin typeface="Courier" pitchFamily="2" charset="0"/>
            </a:endParaRPr>
          </a:p>
          <a:p>
            <a:r>
              <a:rPr lang="en-CA" sz="800" dirty="0">
                <a:latin typeface="Courier" pitchFamily="2" charset="0"/>
              </a:rPr>
              <a:t>                         Figure: Return Path TLV</a:t>
            </a:r>
          </a:p>
        </p:txBody>
      </p:sp>
      <p:sp>
        <p:nvSpPr>
          <p:cNvPr id="6" name="Content Placeholder 2">
            <a:extLst>
              <a:ext uri="{FF2B5EF4-FFF2-40B4-BE49-F238E27FC236}">
                <a16:creationId xmlns:a16="http://schemas.microsoft.com/office/drawing/2014/main" id="{23AC919A-376F-2044-ADF3-0CCFB1FD964A}"/>
              </a:ext>
            </a:extLst>
          </p:cNvPr>
          <p:cNvSpPr>
            <a:spLocks noGrp="1"/>
          </p:cNvSpPr>
          <p:nvPr>
            <p:ph idx="1"/>
          </p:nvPr>
        </p:nvSpPr>
        <p:spPr>
          <a:xfrm>
            <a:off x="152400" y="985158"/>
            <a:ext cx="4114800" cy="3350617"/>
          </a:xfrm>
        </p:spPr>
        <p:txBody>
          <a:bodyPr/>
          <a:lstStyle/>
          <a:p>
            <a:pPr marL="0" indent="0">
              <a:spcBef>
                <a:spcPts val="600"/>
              </a:spcBef>
              <a:buNone/>
            </a:pPr>
            <a:r>
              <a:rPr lang="en-CA" sz="1400" b="1" dirty="0">
                <a:latin typeface="Calibri" panose="020F0502020204030204" pitchFamily="34" charset="0"/>
                <a:ea typeface="Calibri" panose="020F0502020204030204" pitchFamily="34" charset="0"/>
                <a:cs typeface="Consolas" panose="020B0609020204030204" pitchFamily="49" charset="0"/>
              </a:rPr>
              <a:t>Return Path TLV (value TBA2):</a:t>
            </a:r>
            <a:endParaRPr lang="en-CA" sz="1400" b="1" dirty="0"/>
          </a:p>
          <a:p>
            <a:pPr marL="0" indent="0">
              <a:spcBef>
                <a:spcPts val="600"/>
              </a:spcBef>
              <a:buNone/>
            </a:pPr>
            <a:r>
              <a:rPr lang="en-CA" sz="1400" dirty="0"/>
              <a:t>Sub-TLVs Types:</a:t>
            </a:r>
          </a:p>
          <a:p>
            <a:pPr>
              <a:spcBef>
                <a:spcPts val="600"/>
              </a:spcBef>
            </a:pPr>
            <a:r>
              <a:rPr lang="en-CA" sz="1400" dirty="0"/>
              <a:t>Type (value 1): Return Address. Target node address of the response; different than the Source Address in the query</a:t>
            </a:r>
          </a:p>
          <a:p>
            <a:pPr>
              <a:spcBef>
                <a:spcPts val="600"/>
              </a:spcBef>
            </a:pPr>
            <a:r>
              <a:rPr lang="en-CA" sz="1400" dirty="0"/>
              <a:t>Type (value 2): SR-MPLS Label Stack of the Reverse SR Path</a:t>
            </a:r>
          </a:p>
          <a:p>
            <a:pPr>
              <a:spcBef>
                <a:spcPts val="600"/>
              </a:spcBef>
            </a:pPr>
            <a:r>
              <a:rPr lang="en-CA" sz="1400" dirty="0"/>
              <a:t>Type (value 3): SR-MPLS Binding SID [draft-</a:t>
            </a:r>
            <a:r>
              <a:rPr lang="en-CA" sz="1400" dirty="0" err="1"/>
              <a:t>ietf</a:t>
            </a:r>
            <a:r>
              <a:rPr lang="en-CA" sz="1400" dirty="0"/>
              <a:t>-</a:t>
            </a:r>
            <a:r>
              <a:rPr lang="en-CA" sz="1400" dirty="0" err="1"/>
              <a:t>pce</a:t>
            </a:r>
            <a:r>
              <a:rPr lang="en-CA" sz="1400" dirty="0"/>
              <a:t>-binding-label-</a:t>
            </a:r>
            <a:r>
              <a:rPr lang="en-CA" sz="1400" dirty="0" err="1"/>
              <a:t>sid</a:t>
            </a:r>
            <a:r>
              <a:rPr lang="en-CA" sz="1400" dirty="0"/>
              <a:t>] of the Reverse SR Policy</a:t>
            </a:r>
          </a:p>
          <a:p>
            <a:pPr>
              <a:spcBef>
                <a:spcPts val="600"/>
              </a:spcBef>
            </a:pPr>
            <a:r>
              <a:rPr lang="en-CA" sz="1400" dirty="0"/>
              <a:t>Type (value 4): SRv6 Segment List of the Reverse SR Path</a:t>
            </a:r>
          </a:p>
          <a:p>
            <a:pPr>
              <a:spcBef>
                <a:spcPts val="600"/>
              </a:spcBef>
            </a:pPr>
            <a:r>
              <a:rPr lang="en-CA" sz="1400" dirty="0"/>
              <a:t>Type (value 5): SRv6 Binding SID [draft-</a:t>
            </a:r>
            <a:r>
              <a:rPr lang="en-CA" sz="1400" dirty="0" err="1"/>
              <a:t>ietf</a:t>
            </a:r>
            <a:r>
              <a:rPr lang="en-CA" sz="1400" dirty="0"/>
              <a:t>-</a:t>
            </a:r>
            <a:r>
              <a:rPr lang="en-CA" sz="1400" dirty="0" err="1"/>
              <a:t>pce</a:t>
            </a:r>
            <a:r>
              <a:rPr lang="en-CA" sz="1400" dirty="0"/>
              <a:t>-binding-label-</a:t>
            </a:r>
            <a:r>
              <a:rPr lang="en-CA" sz="1400" dirty="0" err="1"/>
              <a:t>sid</a:t>
            </a:r>
            <a:r>
              <a:rPr lang="en-CA" sz="1400" dirty="0"/>
              <a:t>] of the Reverse SR Policy</a:t>
            </a:r>
            <a:endParaRPr lang="en-US" sz="1400" dirty="0">
              <a:latin typeface="Calibri" charset="0"/>
              <a:ea typeface="Calibri" charset="0"/>
              <a:cs typeface="Calibri" charset="0"/>
            </a:endParaRPr>
          </a:p>
        </p:txBody>
      </p:sp>
      <p:sp>
        <p:nvSpPr>
          <p:cNvPr id="9" name="Rectangle 8">
            <a:extLst>
              <a:ext uri="{FF2B5EF4-FFF2-40B4-BE49-F238E27FC236}">
                <a16:creationId xmlns:a16="http://schemas.microsoft.com/office/drawing/2014/main" id="{B04D7E52-9ADA-114D-877F-E1C7CA482275}"/>
              </a:ext>
            </a:extLst>
          </p:cNvPr>
          <p:cNvSpPr/>
          <p:nvPr/>
        </p:nvSpPr>
        <p:spPr>
          <a:xfrm>
            <a:off x="4343400" y="2385355"/>
            <a:ext cx="4419600" cy="2185214"/>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|STAMP TLV Flags|  Type         |     Length                    |</a:t>
            </a:r>
          </a:p>
          <a:p>
            <a:r>
              <a:rPr lang="en-CA" sz="800" dirty="0">
                <a:latin typeface="Courier" pitchFamily="2" charset="0"/>
              </a:rPr>
              <a:t>    +-+-+-+-+-+-+-+-+-+-+-+-+-+-+-+-+-+-+-+-+-+-+-+-+-+-+-+-+-+-+-+-+</a:t>
            </a:r>
          </a:p>
          <a:p>
            <a:r>
              <a:rPr lang="en-CA" sz="800" dirty="0">
                <a:latin typeface="Courier" pitchFamily="2" charset="0"/>
              </a:rPr>
              <a:t>    |                    Segment(1)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Segment(n)                                 |</a:t>
            </a:r>
          </a:p>
          <a:p>
            <a:r>
              <a:rPr lang="en-CA" sz="800" dirty="0">
                <a:latin typeface="Courier" pitchFamily="2" charset="0"/>
              </a:rPr>
              <a:t>    .                                                               .</a:t>
            </a:r>
          </a:p>
          <a:p>
            <a:r>
              <a:rPr lang="en-CA" sz="800" dirty="0">
                <a:latin typeface="Courier" pitchFamily="2" charset="0"/>
              </a:rPr>
              <a:t>    +-+-+-+-+-+-+-+-+-+-+-+-+-+-+-+-+-+-+-+-+-+-+-+-+-+-+-+-+-+-+-+-+</a:t>
            </a:r>
          </a:p>
          <a:p>
            <a:endParaRPr lang="en-CA" sz="800" dirty="0">
              <a:latin typeface="Courier" pitchFamily="2" charset="0"/>
            </a:endParaRPr>
          </a:p>
          <a:p>
            <a:r>
              <a:rPr lang="en-CA" sz="800" dirty="0">
                <a:latin typeface="Courier" pitchFamily="2" charset="0"/>
              </a:rPr>
              <a:t>              Figure: Segment List Sub-TLV in Return Path TLV</a:t>
            </a:r>
            <a:endParaRPr lang="en-US" sz="800" dirty="0">
              <a:latin typeface="Courier" pitchFamily="2" charset="0"/>
              <a:cs typeface="Courier New" panose="02070309020205020404" pitchFamily="49" charset="0"/>
            </a:endParaRPr>
          </a:p>
        </p:txBody>
      </p:sp>
    </p:spTree>
    <p:extLst>
      <p:ext uri="{BB962C8B-B14F-4D97-AF65-F5344CB8AC3E}">
        <p14:creationId xmlns:p14="http://schemas.microsoft.com/office/powerpoint/2010/main" val="72009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D926-6462-6147-8D6F-5C80A37CA43D}"/>
              </a:ext>
            </a:extLst>
          </p:cNvPr>
          <p:cNvSpPr>
            <a:spLocks noGrp="1"/>
          </p:cNvSpPr>
          <p:nvPr>
            <p:ph type="title"/>
          </p:nvPr>
        </p:nvSpPr>
        <p:spPr>
          <a:xfrm>
            <a:off x="457200" y="102393"/>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Return Path TLV</a:t>
            </a:r>
            <a:endParaRPr lang="en-US" sz="3200" dirty="0"/>
          </a:p>
        </p:txBody>
      </p:sp>
      <p:sp>
        <p:nvSpPr>
          <p:cNvPr id="3" name="Content Placeholder 2">
            <a:extLst>
              <a:ext uri="{FF2B5EF4-FFF2-40B4-BE49-F238E27FC236}">
                <a16:creationId xmlns:a16="http://schemas.microsoft.com/office/drawing/2014/main" id="{FAD97578-5975-5644-B374-459176F950CB}"/>
              </a:ext>
            </a:extLst>
          </p:cNvPr>
          <p:cNvSpPr>
            <a:spLocks noGrp="1"/>
          </p:cNvSpPr>
          <p:nvPr>
            <p:ph idx="1"/>
          </p:nvPr>
        </p:nvSpPr>
        <p:spPr>
          <a:xfrm>
            <a:off x="457200" y="1123949"/>
            <a:ext cx="8229600" cy="3230165"/>
          </a:xfrm>
        </p:spPr>
        <p:txBody>
          <a:bodyPr/>
          <a:lstStyle/>
          <a:p>
            <a:r>
              <a:rPr lang="en-US" sz="1800" dirty="0"/>
              <a:t>For </a:t>
            </a:r>
            <a:r>
              <a:rPr lang="en-US" sz="1800" dirty="0" err="1"/>
              <a:t>Bidir</a:t>
            </a:r>
            <a:r>
              <a:rPr lang="en-US" sz="1800" dirty="0"/>
              <a:t> SR Policy, reply packet to be sent on the reverse SR Policy</a:t>
            </a:r>
          </a:p>
          <a:p>
            <a:r>
              <a:rPr lang="en-US" sz="1800" dirty="0" err="1"/>
              <a:t>Bidir</a:t>
            </a:r>
            <a:r>
              <a:rPr lang="en-US" sz="1800" dirty="0"/>
              <a:t> SR Path (forward and reverse) dynamically computed using CSPF by the head-end node</a:t>
            </a:r>
          </a:p>
          <a:p>
            <a:pPr lvl="1"/>
            <a:r>
              <a:rPr lang="en-US" sz="1800" dirty="0"/>
              <a:t>Path can change often based on topology change, link/node failure in the network, etc.</a:t>
            </a:r>
          </a:p>
          <a:p>
            <a:r>
              <a:rPr lang="en-US" sz="1800" dirty="0"/>
              <a:t>No signaling in SR - no control plane, possible to use PCE</a:t>
            </a:r>
          </a:p>
          <a:p>
            <a:r>
              <a:rPr lang="en-US" sz="1800" dirty="0"/>
              <a:t>Need per session state on reflector node to store reverse paths (each session-id, source-address) – order of 10Ks SR Policy (that can have active and standby candidate-paths and each can have multiple segment-lists)</a:t>
            </a:r>
          </a:p>
          <a:p>
            <a:r>
              <a:rPr lang="en-US" sz="1800" dirty="0"/>
              <a:t>In SR, state is in the packet</a:t>
            </a:r>
          </a:p>
          <a:p>
            <a:endParaRPr lang="en-US" sz="1800" dirty="0"/>
          </a:p>
          <a:p>
            <a:endParaRPr lang="en-US" sz="1800" dirty="0"/>
          </a:p>
          <a:p>
            <a:endParaRPr lang="en-US" sz="1800" dirty="0"/>
          </a:p>
        </p:txBody>
      </p:sp>
      <p:sp>
        <p:nvSpPr>
          <p:cNvPr id="4" name="Footer Placeholder 3">
            <a:extLst>
              <a:ext uri="{FF2B5EF4-FFF2-40B4-BE49-F238E27FC236}">
                <a16:creationId xmlns:a16="http://schemas.microsoft.com/office/drawing/2014/main" id="{ED92B1FC-C461-8C49-AF5F-4F33A15BFAA9}"/>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BAF4415C-5D53-634A-99AA-27A073C5C9EA}"/>
              </a:ext>
            </a:extLst>
          </p:cNvPr>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293734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28600" y="-20187"/>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Destination Node Address TLV</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4223657" y="1712824"/>
            <a:ext cx="4648200" cy="1615827"/>
          </a:xfrm>
          <a:prstGeom prst="rect">
            <a:avLst/>
          </a:prstGeom>
          <a:solidFill>
            <a:schemeClr val="accent6">
              <a:lumMod val="20000"/>
              <a:lumOff val="80000"/>
            </a:schemeClr>
          </a:solidFill>
        </p:spPr>
        <p:txBody>
          <a:bodyPr wrap="square">
            <a:spAutoFit/>
          </a:bodyPr>
          <a:lstStyle/>
          <a:p>
            <a:r>
              <a:rPr lang="en-CA" sz="900" dirty="0">
                <a:latin typeface="Courier" pitchFamily="2" charset="0"/>
                <a:cs typeface="Courier New" panose="02070309020205020404" pitchFamily="49" charset="0"/>
              </a:rPr>
              <a:t>0                   1                   2                   3</a:t>
            </a:r>
          </a:p>
          <a:p>
            <a:r>
              <a:rPr lang="en-CA" sz="900" dirty="0">
                <a:latin typeface="Courier" pitchFamily="2" charset="0"/>
                <a:cs typeface="Courier New" panose="02070309020205020404" pitchFamily="49" charset="0"/>
              </a:rPr>
              <a:t>0 1 2 3 4 5 6 7 8 9 0 1 2 3 4 5 6 7 8 9 0 1 2 3 4 5 6 7 8 9 0 1</a:t>
            </a:r>
          </a:p>
          <a:p>
            <a:r>
              <a:rPr lang="en-CA" sz="900" dirty="0">
                <a:latin typeface="Courier" pitchFamily="2" charset="0"/>
                <a:cs typeface="Courier New" panose="02070309020205020404" pitchFamily="49" charset="0"/>
              </a:rPr>
              <a:t>+-+-+-+-+-+-+-+-+-+-+-+-+-+-+-+-+-+-+-+-+-+-+-+-+-+-+-+-+-+-+-+-+</a:t>
            </a:r>
          </a:p>
          <a:p>
            <a:r>
              <a:rPr lang="en-CA" sz="900" dirty="0">
                <a:latin typeface="Courier" pitchFamily="2" charset="0"/>
              </a:rPr>
              <a:t>|STAMP TLV Flags|  Type         |     Length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Reserved                  |        Address Family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Address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a:t>
            </a:r>
          </a:p>
          <a:p>
            <a:r>
              <a:rPr lang="en-CA" sz="900" dirty="0">
                <a:latin typeface="Courier" pitchFamily="2" charset="0"/>
                <a:cs typeface="Courier New" panose="02070309020205020404" pitchFamily="49" charset="0"/>
              </a:rPr>
              <a:t>                   Figure: Node Address TLV Format </a:t>
            </a:r>
            <a:endParaRPr lang="en-US" sz="900" dirty="0">
              <a:latin typeface="Courier" pitchFamily="2" charset="0"/>
              <a:cs typeface="Courier New" panose="02070309020205020404" pitchFamily="49" charset="0"/>
            </a:endParaRPr>
          </a:p>
        </p:txBody>
      </p:sp>
      <p:sp>
        <p:nvSpPr>
          <p:cNvPr id="9" name="Rectangle 8">
            <a:extLst>
              <a:ext uri="{FF2B5EF4-FFF2-40B4-BE49-F238E27FC236}">
                <a16:creationId xmlns:a16="http://schemas.microsoft.com/office/drawing/2014/main" id="{8BD4B8E2-831D-5C4C-9AA6-259F0AB5BE90}"/>
              </a:ext>
            </a:extLst>
          </p:cNvPr>
          <p:cNvSpPr/>
          <p:nvPr/>
        </p:nvSpPr>
        <p:spPr>
          <a:xfrm>
            <a:off x="299357" y="1149180"/>
            <a:ext cx="3924300" cy="2502929"/>
          </a:xfrm>
          <a:prstGeom prst="rect">
            <a:avLst/>
          </a:prstGeom>
        </p:spPr>
        <p:txBody>
          <a:bodyPr wrap="square">
            <a:spAutoFit/>
          </a:bodyPr>
          <a:lstStyle/>
          <a:p>
            <a:pPr>
              <a:lnSpc>
                <a:spcPts val="2120"/>
              </a:lnSpc>
              <a:spcAft>
                <a:spcPts val="0"/>
              </a:spcAft>
            </a:pPr>
            <a:r>
              <a:rPr lang="en-CA" sz="1600" b="1" dirty="0">
                <a:solidFill>
                  <a:schemeClr val="tx2"/>
                </a:solidFill>
                <a:latin typeface="Calibri" panose="020F0502020204030204" pitchFamily="34" charset="0"/>
                <a:ea typeface="Calibri" panose="020F0502020204030204" pitchFamily="34" charset="0"/>
                <a:cs typeface="Consolas" panose="020B0609020204030204" pitchFamily="49" charset="0"/>
              </a:rPr>
              <a:t>Destination Node Address TLV (value TBA1):</a:t>
            </a:r>
          </a:p>
          <a:p>
            <a:pPr>
              <a:lnSpc>
                <a:spcPts val="2120"/>
              </a:lnSpc>
              <a:spcAft>
                <a:spcPts val="0"/>
              </a:spcAft>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 </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Indicates the address of the intended recipient node of the query message.  </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The Session-Reflector node </a:t>
            </a:r>
            <a:r>
              <a:rPr lang="en-CA" sz="1600" b="1" dirty="0">
                <a:solidFill>
                  <a:schemeClr val="tx2"/>
                </a:solidFill>
                <a:latin typeface="Calibri" panose="020F0502020204030204" pitchFamily="34" charset="0"/>
                <a:ea typeface="Calibri" panose="020F0502020204030204" pitchFamily="34" charset="0"/>
                <a:cs typeface="Consolas" panose="020B0609020204030204" pitchFamily="49" charset="0"/>
              </a:rPr>
              <a:t>MUST NOT </a:t>
            </a: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send response if it is not the intended destination node of the query.</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Useful when query is sent with 127/8 destination address.</a:t>
            </a:r>
          </a:p>
        </p:txBody>
      </p:sp>
    </p:spTree>
    <p:extLst>
      <p:ext uri="{BB962C8B-B14F-4D97-AF65-F5344CB8AC3E}">
        <p14:creationId xmlns:p14="http://schemas.microsoft.com/office/powerpoint/2010/main" val="2343000683"/>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7347</TotalTime>
  <Words>1687</Words>
  <Application>Microsoft Macintosh PowerPoint</Application>
  <PresentationFormat>On-screen Show (16:9)</PresentationFormat>
  <Paragraphs>246</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Candara</vt:lpstr>
      <vt:lpstr>Courier</vt:lpstr>
      <vt:lpstr>Wingdings</vt:lpstr>
      <vt:lpstr>Default Design</vt:lpstr>
      <vt:lpstr>Simple TWAMP (STAMP) Extensions for Segment Routing Networks</vt:lpstr>
      <vt:lpstr>Agenda</vt:lpstr>
      <vt:lpstr>Requirements and Scope</vt:lpstr>
      <vt:lpstr>Review Comments</vt:lpstr>
      <vt:lpstr>STAMP - Session-Sender Control Code Field</vt:lpstr>
      <vt:lpstr>STAMP - Session-Sender Control Code Field</vt:lpstr>
      <vt:lpstr>STAMP - Return Path TLV</vt:lpstr>
      <vt:lpstr>STAMP - Return Path TLV</vt:lpstr>
      <vt:lpstr>STAMP - Destination Node Address TLV</vt:lpstr>
      <vt:lpstr>STAMP - Stand-alone Direct-mode LM Message Format</vt:lpstr>
      <vt:lpstr>STAMP - Stand-alone Direct-mode LM Message Format</vt:lpstr>
      <vt:lpstr>PowerPoint Presentation</vt:lpstr>
      <vt:lpstr>Next Steps</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1810</cp:revision>
  <dcterms:created xsi:type="dcterms:W3CDTF">2010-06-30T04:12:48Z</dcterms:created>
  <dcterms:modified xsi:type="dcterms:W3CDTF">2021-01-13T17:24:05Z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