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9" r:id="rId3"/>
    <p:sldId id="315" r:id="rId4"/>
    <p:sldId id="316" r:id="rId5"/>
    <p:sldId id="317" r:id="rId6"/>
    <p:sldId id="310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8"/>
    <p:restoredTop sz="93083" autoAdjust="0"/>
  </p:normalViewPr>
  <p:slideViewPr>
    <p:cSldViewPr>
      <p:cViewPr varScale="1">
        <p:scale>
          <a:sx n="151" d="100"/>
          <a:sy n="151" d="100"/>
        </p:scale>
        <p:origin x="200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4" Type="http://schemas.openxmlformats.org/officeDocument/2006/relationships/hyperlink" Target="mailto:cfilsfil@cisco.com" TargetMode="External"/><Relationship Id="rId5" Type="http://schemas.openxmlformats.org/officeDocument/2006/relationships/hyperlink" Target="mailto:daniel.voyer@bell.ca" TargetMode="External"/><Relationship Id="rId6" Type="http://schemas.openxmlformats.org/officeDocument/2006/relationships/hyperlink" Target="mailto:stefano.salsano@uniroma2.it)" TargetMode="External"/><Relationship Id="rId7" Type="http://schemas.openxmlformats.org/officeDocument/2006/relationships/hyperlink" Target="mailto:pierluigi.ventre@cnit.it)" TargetMode="External"/><Relationship Id="rId8" Type="http://schemas.openxmlformats.org/officeDocument/2006/relationships/hyperlink" Target="mailto:mach.chen@huawei.com" TargetMode="External"/><Relationship Id="rId9" Type="http://schemas.openxmlformats.org/officeDocument/2006/relationships/hyperlink" Target="mailto:sagsoni@cisco.com" TargetMode="External"/><Relationship Id="rId10" Type="http://schemas.openxmlformats.org/officeDocument/2006/relationships/hyperlink" Target="mailto:pkhordoc@cisco.com" TargetMode="External"/><Relationship Id="rId11" Type="http://schemas.openxmlformats.org/officeDocument/2006/relationships/hyperlink" Target="mailto:zali@cisco.com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676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In-band Performance </a:t>
            </a:r>
            <a:r>
              <a:rPr lang="en-US" sz="3400" dirty="0"/>
              <a:t>Measurement </a:t>
            </a:r>
            <a:r>
              <a:rPr lang="en-US" sz="3400" dirty="0" smtClean="0"/>
              <a:t>Using UDP Path for </a:t>
            </a:r>
            <a:r>
              <a:rPr lang="en-US" sz="3400" dirty="0"/>
              <a:t>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33537"/>
            <a:ext cx="7696200" cy="685800"/>
          </a:xfrm>
        </p:spPr>
        <p:txBody>
          <a:bodyPr/>
          <a:lstStyle/>
          <a:p>
            <a:r>
              <a:rPr lang="en-US" sz="2400" i="1" u="sng" dirty="0" smtClean="0"/>
              <a:t>draft-gandhi-spring-rfc6374-srpm-udp-00</a:t>
            </a:r>
            <a:endParaRPr lang="en-US" sz="2400" i="1" u="sng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2212180"/>
            <a:ext cx="6248400" cy="234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pierluigi.ventre@cnit.it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4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zali@cisco.com</a:t>
            </a:r>
            <a:r>
              <a:rPr lang="en-US" sz="1400" i="1" dirty="0" smtClean="0">
                <a:latin typeface="Calibri" charset="0"/>
                <a:ea typeface="Calibri" charset="0"/>
                <a:cs typeface="Calibri" charset="0"/>
                <a:hlinkClick r:id="rId11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400" dirty="0"/>
              <a:t>Requirements and </a:t>
            </a:r>
            <a:r>
              <a:rPr lang="en-US" sz="2400" dirty="0" smtClean="0"/>
              <a:t>Scope</a:t>
            </a:r>
          </a:p>
          <a:p>
            <a:r>
              <a:rPr lang="en-US" sz="2400" dirty="0"/>
              <a:t>Updates Since </a:t>
            </a:r>
            <a:r>
              <a:rPr lang="en-US" sz="2400" dirty="0" smtClean="0"/>
              <a:t>IETF-103</a:t>
            </a:r>
            <a:endParaRPr lang="en-US" sz="2400" dirty="0"/>
          </a:p>
          <a:p>
            <a:r>
              <a:rPr lang="en-US" sz="2400" dirty="0" smtClean="0"/>
              <a:t>Next </a:t>
            </a:r>
            <a:r>
              <a:rPr lang="en-US" sz="2400" dirty="0"/>
              <a:t>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</a:t>
            </a:r>
            <a:r>
              <a:rPr lang="en-US" sz="1600" dirty="0" smtClean="0"/>
              <a:t>P2P/ P2MP </a:t>
            </a:r>
            <a:r>
              <a:rPr lang="en-US" sz="1600" dirty="0"/>
              <a:t>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</a:t>
            </a:r>
            <a:r>
              <a:rPr lang="en-US" sz="1600" dirty="0" smtClean="0"/>
              <a:t>. </a:t>
            </a:r>
            <a:r>
              <a:rPr lang="en-US" sz="1600" dirty="0"/>
              <a:t>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One-way and two-way measurements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</a:t>
            </a:r>
            <a:r>
              <a:rPr lang="en-US" sz="1600" dirty="0" smtClean="0"/>
              <a:t>IP/UDP OOB </a:t>
            </a:r>
            <a:r>
              <a:rPr lang="en-US" sz="1600" dirty="0"/>
              <a:t>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</a:t>
            </a:r>
            <a:r>
              <a:rPr lang="en-US" sz="1600" dirty="0" smtClean="0"/>
              <a:t>messages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Updates Since IETF-103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57250"/>
            <a:ext cx="8229600" cy="36195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Rename draft from </a:t>
            </a:r>
            <a:r>
              <a:rPr lang="en-US" sz="1600" i="1" dirty="0" smtClean="0"/>
              <a:t>spring-</a:t>
            </a:r>
            <a:r>
              <a:rPr lang="en-US" sz="1600" i="1" dirty="0" err="1" smtClean="0"/>
              <a:t>udp</a:t>
            </a:r>
            <a:r>
              <a:rPr lang="en-US" sz="1600" i="1" dirty="0" smtClean="0"/>
              <a:t>-pm</a:t>
            </a:r>
            <a:r>
              <a:rPr lang="en-US" sz="1600" dirty="0" smtClean="0"/>
              <a:t> to </a:t>
            </a:r>
            <a:r>
              <a:rPr lang="en-US" sz="1600" i="1" dirty="0"/>
              <a:t>spring-rfc6374-srpm-udp</a:t>
            </a:r>
            <a:r>
              <a:rPr lang="en-US" sz="1600" dirty="0" smtClean="0"/>
              <a:t> to reflect RFC 6374 scope</a:t>
            </a:r>
            <a:endParaRPr lang="en-US" sz="1600" dirty="0"/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U</a:t>
            </a:r>
            <a:r>
              <a:rPr lang="en-US" sz="1600" dirty="0" smtClean="0"/>
              <a:t>ser-configured UDP </a:t>
            </a:r>
            <a:r>
              <a:rPr lang="en-US" sz="1600" dirty="0" smtClean="0"/>
              <a:t>ports </a:t>
            </a:r>
            <a:r>
              <a:rPr lang="en-US" sz="1600" dirty="0" smtClean="0"/>
              <a:t>(previously IANA allocated </a:t>
            </a:r>
            <a:r>
              <a:rPr lang="en-US" sz="1600" dirty="0" smtClean="0"/>
              <a:t>ports) </a:t>
            </a:r>
            <a:r>
              <a:rPr lang="en-US" sz="1600" dirty="0" smtClean="0"/>
              <a:t>to identify DM/LM messages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1600" dirty="0" smtClean="0"/>
              <a:t>Need multiple UDP ports to handle various packet formats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1600" dirty="0" smtClean="0"/>
              <a:t>Make it consistent with using </a:t>
            </a:r>
            <a:r>
              <a:rPr lang="en-US" sz="1600" dirty="0" smtClean="0"/>
              <a:t>TWAMP/STAMP </a:t>
            </a:r>
            <a:r>
              <a:rPr lang="en-US" sz="1600" dirty="0" smtClean="0"/>
              <a:t>for Segment Routing</a:t>
            </a:r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For </a:t>
            </a:r>
            <a:r>
              <a:rPr lang="en-US" sz="1600" dirty="0" smtClean="0"/>
              <a:t>SRv6 Policies, </a:t>
            </a:r>
            <a:r>
              <a:rPr lang="en-US" sz="1600" dirty="0" smtClean="0"/>
              <a:t>using </a:t>
            </a:r>
            <a:r>
              <a:rPr lang="en-US" sz="1600" dirty="0" smtClean="0"/>
              <a:t>END.OTP (for DM)/ </a:t>
            </a:r>
            <a:r>
              <a:rPr lang="en-US" sz="1600" dirty="0" smtClean="0"/>
              <a:t>END.OP </a:t>
            </a:r>
            <a:r>
              <a:rPr lang="en-US" sz="1600" dirty="0" smtClean="0"/>
              <a:t>(for LM) to </a:t>
            </a:r>
            <a:r>
              <a:rPr lang="en-US" sz="1600" dirty="0" smtClean="0"/>
              <a:t>punt probe packets</a:t>
            </a:r>
            <a:endParaRPr lang="en-US" sz="1600" dirty="0"/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Update TLV structure for Return Path </a:t>
            </a:r>
            <a:r>
              <a:rPr lang="en-US" sz="1600" dirty="0" smtClean="0"/>
              <a:t>(align with BFD Return Path TLV)</a:t>
            </a:r>
            <a:endParaRPr lang="en-US" sz="1600" dirty="0" smtClean="0"/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Clarify </a:t>
            </a:r>
            <a:r>
              <a:rPr lang="en-US" sz="1600" dirty="0"/>
              <a:t>Sequence Number TLV usage </a:t>
            </a:r>
            <a:r>
              <a:rPr lang="en-US" sz="1600" dirty="0" smtClean="0"/>
              <a:t>compared to existing </a:t>
            </a:r>
            <a:r>
              <a:rPr lang="en-US" sz="1600" dirty="0"/>
              <a:t>Sequence Number in RFC 6374</a:t>
            </a:r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Add Authenticated mode (using Sequence number TLV)</a:t>
            </a:r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Update Security section</a:t>
            </a:r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Elaborate </a:t>
            </a:r>
            <a:r>
              <a:rPr lang="en-US" sz="1600" dirty="0"/>
              <a:t>on </a:t>
            </a:r>
            <a:r>
              <a:rPr lang="en-US" sz="1600" dirty="0" smtClean="0"/>
              <a:t>in-band </a:t>
            </a:r>
            <a:r>
              <a:rPr lang="en-US" sz="1600" dirty="0"/>
              <a:t>performance </a:t>
            </a:r>
            <a:r>
              <a:rPr lang="en-US" sz="1600" dirty="0" smtClean="0"/>
              <a:t>measurement</a:t>
            </a:r>
          </a:p>
          <a:p>
            <a:pPr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Various editorial </a:t>
            </a:r>
            <a:r>
              <a:rPr lang="en-US" sz="1600" dirty="0" smtClean="0"/>
              <a:t>changes to address review comments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smtClean="0"/>
              <a:t>Authenticated Mode</a:t>
            </a:r>
            <a:endParaRPr lang="en-US" sz="3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2190750"/>
            <a:ext cx="4648200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~                   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Comp.MBZ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Figure 11: Sequence Number TLV - Authenticated Mode</a:t>
            </a:r>
            <a:endParaRPr lang="en-US" sz="9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66750"/>
            <a:ext cx="46482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Figure 10: Sequence Number TLV - Unauthenticated Mode</a:t>
            </a:r>
            <a:endParaRPr lang="en-US" sz="9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9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620000" cy="2476500"/>
          </a:xfrm>
        </p:spPr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Multiple implementations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RFC 6374 and RFC 7876 already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exist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Like to request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for WG adoption 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104</a:t>
            </a:r>
            <a:r>
              <a:rPr lang="en-US" altLang="zh-CN" baseline="30000"/>
              <a:t>th</a:t>
            </a:r>
            <a:r>
              <a:rPr lang="en-US" altLang="zh-CN"/>
              <a:t> IETF @ Prague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</a:t>
            </a:r>
            <a:r>
              <a:rPr lang="en-US" altLang="zh-CN" sz="40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you</a:t>
            </a:r>
            <a:endParaRPr lang="en-US" altLang="zh-CN" sz="40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498</Words>
  <Application>Microsoft Macintosh PowerPoint</Application>
  <PresentationFormat>On-screen Show (16:9)</PresentationFormat>
  <Paragraphs>93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</vt:lpstr>
      <vt:lpstr>Wingdings</vt:lpstr>
      <vt:lpstr>宋体</vt:lpstr>
      <vt:lpstr>Arial</vt:lpstr>
      <vt:lpstr>Default Design</vt:lpstr>
      <vt:lpstr>In-band Performance Measurement Using UDP Path for Segment Routing Networks</vt:lpstr>
      <vt:lpstr>Agenda</vt:lpstr>
      <vt:lpstr>Requirements and Scope</vt:lpstr>
      <vt:lpstr>Updates Since IETF-103</vt:lpstr>
      <vt:lpstr>Authenticated Mode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1105</cp:revision>
  <dcterms:created xsi:type="dcterms:W3CDTF">2010-06-30T04:12:48Z</dcterms:created>
  <dcterms:modified xsi:type="dcterms:W3CDTF">2019-03-26T08:58:47Z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