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9" r:id="rId3"/>
    <p:sldId id="315" r:id="rId4"/>
    <p:sldId id="319" r:id="rId5"/>
    <p:sldId id="318" r:id="rId6"/>
    <p:sldId id="317" r:id="rId7"/>
    <p:sldId id="320" r:id="rId8"/>
    <p:sldId id="321" r:id="rId9"/>
    <p:sldId id="316" r:id="rId10"/>
    <p:sldId id="310" r:id="rId11"/>
    <p:sldId id="303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12"/>
    <p:restoredTop sz="93083" autoAdjust="0"/>
  </p:normalViewPr>
  <p:slideViewPr>
    <p:cSldViewPr>
      <p:cViewPr varScale="1">
        <p:scale>
          <a:sx n="149" d="100"/>
          <a:sy n="149" d="100"/>
        </p:scale>
        <p:origin x="176" y="3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369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097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4267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979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179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IETF @ Bangkok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IETF @ Bangkok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IETF @ Bangkok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IETF @ Bangkok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IETF @ Bangkok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IETF @ Bangkok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IETF @ Bangkok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IETF @ Bangkok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IETF @ Bangkok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IETF @ Bangkok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IETF @ Bangkok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IETF @ Bangkok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hyperlink" Target="mailto:zali@cisco.com)" TargetMode="External"/><Relationship Id="rId12" Type="http://schemas.openxmlformats.org/officeDocument/2006/relationships/hyperlink" Target="mailto:daniel.bernier@bell.ca" TargetMode="External"/><Relationship Id="rId13" Type="http://schemas.openxmlformats.org/officeDocument/2006/relationships/hyperlink" Target="mailto:dws@dirksteinberg.de)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gandhi@cisco.com" TargetMode="External"/><Relationship Id="rId4" Type="http://schemas.openxmlformats.org/officeDocument/2006/relationships/hyperlink" Target="mailto:cfilsfil@cisco.com" TargetMode="External"/><Relationship Id="rId5" Type="http://schemas.openxmlformats.org/officeDocument/2006/relationships/hyperlink" Target="mailto:daniel.voyer@bell.ca" TargetMode="External"/><Relationship Id="rId6" Type="http://schemas.openxmlformats.org/officeDocument/2006/relationships/hyperlink" Target="mailto:stefano.salsano@uniroma2.it)" TargetMode="External"/><Relationship Id="rId7" Type="http://schemas.openxmlformats.org/officeDocument/2006/relationships/hyperlink" Target="mailto:pierluigi.ventre@cnit.it)" TargetMode="External"/><Relationship Id="rId8" Type="http://schemas.openxmlformats.org/officeDocument/2006/relationships/hyperlink" Target="mailto:mach.chen@huawei.com" TargetMode="External"/><Relationship Id="rId9" Type="http://schemas.openxmlformats.org/officeDocument/2006/relationships/hyperlink" Target="mailto:sagsoni@cisco.com" TargetMode="External"/><Relationship Id="rId10" Type="http://schemas.openxmlformats.org/officeDocument/2006/relationships/hyperlink" Target="mailto:pkhordoc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UDP Path for In-band Performance Measurement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428750"/>
            <a:ext cx="7696200" cy="685800"/>
          </a:xfrm>
        </p:spPr>
        <p:txBody>
          <a:bodyPr/>
          <a:lstStyle/>
          <a:p>
            <a:r>
              <a:rPr lang="en-US" sz="2400" u="sng" dirty="0"/>
              <a:t>draft-gandhi-spring-udp-pm-02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007393"/>
            <a:ext cx="6248400" cy="23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4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Pier Luigi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Ventre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CNIT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7"/>
              </a:rPr>
              <a:t>pierluigi.ventre@cnit.it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Mach Chen - </a:t>
            </a:r>
            <a:r>
              <a:rPr lang="de-DE" sz="1400" i="1" dirty="0" err="1">
                <a:latin typeface="Calibri" charset="0"/>
                <a:ea typeface="Calibri" charset="0"/>
                <a:cs typeface="Calibri" charset="0"/>
              </a:rPr>
              <a:t>Huawei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  <a:hlinkClick r:id="rId8"/>
              </a:rPr>
              <a:t>mach.chen@huawei.com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Sagar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Soni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9"/>
              </a:rPr>
              <a:t>sagsoni@cisco.com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Patrick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Khordoc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0"/>
              </a:rPr>
              <a:t>pkhordoc@cisco.com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Zafar Ali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1"/>
              </a:rPr>
              <a:t>zali@cisco.com)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Daniel Bernier - Bell Canada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2"/>
              </a:rPr>
              <a:t>daniel.bernier@bell.ca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Dirk Steinberg - </a:t>
            </a:r>
            <a:r>
              <a:rPr lang="en-IN" sz="1400" i="1" dirty="0">
                <a:latin typeface="Calibri" charset="0"/>
                <a:ea typeface="Calibri" charset="0"/>
                <a:cs typeface="Calibri" charset="0"/>
              </a:rPr>
              <a:t>Steinberg Consulting 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3"/>
              </a:rPr>
              <a:t>dws@dirksteinberg.de)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IETF @ Bangkok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67833"/>
            <a:ext cx="7620000" cy="2476500"/>
          </a:xfrm>
        </p:spPr>
        <p:txBody>
          <a:bodyPr/>
          <a:lstStyle/>
          <a:p>
            <a:pPr lvl="0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Implementations of building blocks already exist (e.g. RFC6374, IP/UDP paths for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probes as in RFC7876)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Request for WG adoption </a:t>
            </a:r>
          </a:p>
          <a:p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5814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Probe Query Message</a:t>
            </a:r>
          </a:p>
          <a:p>
            <a:r>
              <a:rPr lang="en-US" sz="2400" dirty="0"/>
              <a:t>Probe Response Message</a:t>
            </a:r>
          </a:p>
          <a:p>
            <a:r>
              <a:rPr lang="en-US" sz="2400" dirty="0"/>
              <a:t>Return </a:t>
            </a:r>
            <a:r>
              <a:rPr lang="en-US" sz="2400" dirty="0" smtClean="0"/>
              <a:t>Path, </a:t>
            </a:r>
            <a:r>
              <a:rPr lang="en-US" sz="2400" dirty="0"/>
              <a:t>Sequence Number and Block Number TLVs</a:t>
            </a:r>
          </a:p>
          <a:p>
            <a:r>
              <a:rPr lang="en-US" sz="2400" dirty="0"/>
              <a:t>ECMP Support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3820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for SR links and end-to-end P2P and P2MP SR Policies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bootstrap PM session (e.g., to negotiate UDP port) - spirit of SR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One-way and two-way measurements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Policies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6374 defined </a:t>
            </a:r>
            <a:r>
              <a:rPr lang="en-US" sz="1600" b="1" dirty="0"/>
              <a:t>probe message formats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7876 (IP/UDP return path) defined probe response messages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Define IP/UDP path for PM probe query messages</a:t>
            </a:r>
          </a:p>
          <a:p>
            <a:pPr lvl="1">
              <a:buFont typeface="Wingdings" charset="2"/>
              <a:buChar char="§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/>
              <a:t>Probe Query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882346"/>
            <a:ext cx="8458200" cy="1451056"/>
          </a:xfrm>
        </p:spPr>
        <p:txBody>
          <a:bodyPr/>
          <a:lstStyle/>
          <a:p>
            <a:r>
              <a:rPr lang="en-US" sz="1800" dirty="0"/>
              <a:t>IP/UDP path is defined for PM probe query messages for delay and loss measurements for SR links and end-to-end P2P and P2MP SR Policies.</a:t>
            </a:r>
          </a:p>
          <a:p>
            <a:r>
              <a:rPr lang="en-US" sz="1800" dirty="0"/>
              <a:t>For </a:t>
            </a:r>
            <a:r>
              <a:rPr lang="en-US" sz="1800" b="1" dirty="0"/>
              <a:t>end-to-end </a:t>
            </a:r>
            <a:r>
              <a:rPr lang="en-US" sz="1800" dirty="0"/>
              <a:t>performance measurement, the probe query messages are sent in-band with MPLS label stack SR-MPLS Policies and SRv6 SRH with SID list for SRv6 Policies.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2378943"/>
            <a:ext cx="3505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kern="0" dirty="0"/>
              <a:t>Payload contains [RFC6374] defined message for DM or LM.</a:t>
            </a:r>
          </a:p>
          <a:p>
            <a:r>
              <a:rPr lang="en-US" sz="1800" kern="0" dirty="0"/>
              <a:t>UDP port IANA-TBA1 is used for identifying DM probe packets.</a:t>
            </a:r>
          </a:p>
          <a:p>
            <a:r>
              <a:rPr lang="en-US" sz="1800" kern="0" dirty="0"/>
              <a:t>UDP port IANA-TBD2 is used for identifying LM probe packets.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543" y="2287330"/>
            <a:ext cx="4996657" cy="23168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6008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/>
              <a:t>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A9EC3BBA-698E-40F2-901A-9534A79EF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36839"/>
            <a:ext cx="8382000" cy="1756479"/>
          </a:xfrm>
        </p:spPr>
        <p:txBody>
          <a:bodyPr/>
          <a:lstStyle/>
          <a:p>
            <a:r>
              <a:rPr lang="en-US" sz="1800" dirty="0"/>
              <a:t>Probe response messages can be sent in-band (two-way measurement) or out-of-band (one-way measurement) for SR links and SR Policies.</a:t>
            </a:r>
          </a:p>
          <a:p>
            <a:r>
              <a:rPr lang="en-US" sz="1800" dirty="0"/>
              <a:t>Use the information from the UDP Return Object (URO) TLV [RFC7876] from the received Probe query message payload, otherwise use the IP/UDP information (Source IP Address and Source UDP port) from the received Probe query message header.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99CE6DD2-1689-42C8-A964-194303625634}"/>
              </a:ext>
            </a:extLst>
          </p:cNvPr>
          <p:cNvGrpSpPr/>
          <p:nvPr/>
        </p:nvGrpSpPr>
        <p:grpSpPr>
          <a:xfrm>
            <a:off x="76200" y="2589278"/>
            <a:ext cx="8978081" cy="2148987"/>
            <a:chOff x="76200" y="2589278"/>
            <a:chExt cx="8978081" cy="214898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9600" y="2589278"/>
              <a:ext cx="4634681" cy="2148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" y="2589278"/>
              <a:ext cx="4620816" cy="21425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176839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/>
              <a:t>Return Path </a:t>
            </a:r>
            <a:r>
              <a:rPr lang="en-US" sz="3600" dirty="0" smtClean="0"/>
              <a:t>TLV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730237"/>
            <a:ext cx="8686800" cy="1384313"/>
          </a:xfrm>
        </p:spPr>
        <p:txBody>
          <a:bodyPr/>
          <a:lstStyle/>
          <a:p>
            <a:r>
              <a:rPr lang="en-US" sz="1800" dirty="0"/>
              <a:t>For two-way end-to-end performance measurement of SR Policies, the responder node needs to send the probe response messages in-band on a specific reverse SR path.  </a:t>
            </a:r>
          </a:p>
          <a:p>
            <a:r>
              <a:rPr lang="en-US" sz="1800" dirty="0" err="1"/>
              <a:t>Querier</a:t>
            </a:r>
            <a:r>
              <a:rPr lang="en-US" sz="1800" dirty="0"/>
              <a:t> node can request the responder node to send the probe response messages back on a given reverse path </a:t>
            </a:r>
            <a:r>
              <a:rPr lang="en-US" sz="1800" dirty="0" smtClean="0"/>
              <a:t>(e.g. co-routed path) by </a:t>
            </a:r>
            <a:r>
              <a:rPr lang="en-US" sz="1800" dirty="0"/>
              <a:t>adding a Return Path Segment List (RPSL) TLV in the probe query messages.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9A06AD2-089C-4228-9868-7AE072323895}"/>
              </a:ext>
            </a:extLst>
          </p:cNvPr>
          <p:cNvSpPr txBox="1">
            <a:spLocks/>
          </p:cNvSpPr>
          <p:nvPr/>
        </p:nvSpPr>
        <p:spPr bwMode="auto">
          <a:xfrm>
            <a:off x="342900" y="2790031"/>
            <a:ext cx="304800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kern="0" dirty="0"/>
              <a:t>TBA3: SR-MPLS RPSL</a:t>
            </a:r>
          </a:p>
          <a:p>
            <a:r>
              <a:rPr lang="en-US" sz="1600" kern="0" dirty="0"/>
              <a:t>TBA4: SRv6 RPSL</a:t>
            </a:r>
          </a:p>
          <a:p>
            <a:r>
              <a:rPr lang="en-US" sz="1600" kern="0" dirty="0"/>
              <a:t>TBA5: SR-MPLS BSID</a:t>
            </a:r>
          </a:p>
          <a:p>
            <a:r>
              <a:rPr lang="en-US" sz="1600" kern="0" dirty="0"/>
              <a:t>TBA6: SRv6 BSID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2352334"/>
            <a:ext cx="5075439" cy="23533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1598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/>
              <a:t>Sequence Number TLV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018251"/>
            <a:ext cx="8534400" cy="1041660"/>
          </a:xfrm>
        </p:spPr>
        <p:txBody>
          <a:bodyPr/>
          <a:lstStyle/>
          <a:p>
            <a:r>
              <a:rPr lang="en-US" sz="2000" dirty="0"/>
              <a:t>Define Sequence Number TLV for Probe Query and Response messages.</a:t>
            </a:r>
          </a:p>
          <a:p>
            <a:r>
              <a:rPr lang="en-US" sz="2000" dirty="0"/>
              <a:t>Useful when some probe query messages are lost or they arrive out of order.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292" y="2292090"/>
            <a:ext cx="6919415" cy="198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6068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/>
              <a:t>Block Number TLV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018251"/>
            <a:ext cx="8534400" cy="1041660"/>
          </a:xfrm>
        </p:spPr>
        <p:txBody>
          <a:bodyPr/>
          <a:lstStyle/>
          <a:p>
            <a:r>
              <a:rPr lang="en-US" sz="1800" dirty="0"/>
              <a:t>Define Block Number TLV for Probe Query and Response messages.</a:t>
            </a:r>
          </a:p>
          <a:p>
            <a:r>
              <a:rPr lang="en-US" sz="1800" dirty="0"/>
              <a:t>[RFC8321] requires to identify the Block Number (color) of the traffic counters carried by the probe query and response messages.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81" y="2419350"/>
            <a:ext cx="7212038" cy="1880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293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/>
              <a:t>ECMP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49976"/>
            <a:ext cx="8382000" cy="3848100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1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1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180"/>
              </a:lnSpc>
              <a:spcBef>
                <a:spcPts val="0"/>
              </a:spcBef>
            </a:pPr>
            <a:r>
              <a:rPr lang="en-US" sz="1800" dirty="0"/>
              <a:t>For IPv4 and IPv6</a:t>
            </a:r>
          </a:p>
          <a:p>
            <a:pPr lvl="2">
              <a:lnSpc>
                <a:spcPts val="2180"/>
              </a:lnSpc>
              <a:spcBef>
                <a:spcPts val="0"/>
              </a:spcBef>
            </a:pPr>
            <a:r>
              <a:rPr lang="en-US" sz="1800" dirty="0"/>
              <a:t>Different Destination/Source Addresses or Source UDP ports in IP/UDP header. </a:t>
            </a:r>
          </a:p>
          <a:p>
            <a:pPr lvl="1">
              <a:lnSpc>
                <a:spcPts val="2180"/>
              </a:lnSpc>
              <a:spcBef>
                <a:spcPts val="0"/>
              </a:spcBef>
            </a:pPr>
            <a:r>
              <a:rPr lang="en-US" sz="1800" dirty="0"/>
              <a:t>For SR-MPLS</a:t>
            </a:r>
          </a:p>
          <a:p>
            <a:pPr lvl="2">
              <a:lnSpc>
                <a:spcPts val="2180"/>
              </a:lnSpc>
              <a:spcBef>
                <a:spcPts val="0"/>
              </a:spcBef>
            </a:pPr>
            <a:r>
              <a:rPr lang="en-US" sz="1800" dirty="0"/>
              <a:t>Entropy label.</a:t>
            </a:r>
          </a:p>
          <a:p>
            <a:pPr lvl="1">
              <a:lnSpc>
                <a:spcPts val="2180"/>
              </a:lnSpc>
              <a:spcBef>
                <a:spcPts val="0"/>
              </a:spcBef>
            </a:pPr>
            <a:r>
              <a:rPr lang="en-US" sz="1800" dirty="0"/>
              <a:t>For SRv6</a:t>
            </a:r>
          </a:p>
          <a:p>
            <a:pPr lvl="2">
              <a:lnSpc>
                <a:spcPts val="2180"/>
              </a:lnSpc>
              <a:spcBef>
                <a:spcPts val="0"/>
              </a:spcBef>
            </a:pPr>
            <a:r>
              <a:rPr lang="en-US" sz="1800" dirty="0"/>
              <a:t>Flow Label in SRH.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</p:spTree>
    <p:extLst>
      <p:ext uri="{BB962C8B-B14F-4D97-AF65-F5344CB8AC3E}">
        <p14:creationId xmlns:p14="http://schemas.microsoft.com/office/powerpoint/2010/main" val="4492252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5759</TotalTime>
  <Words>702</Words>
  <Application>Microsoft Macintosh PowerPoint</Application>
  <PresentationFormat>On-screen Show (16:9)</PresentationFormat>
  <Paragraphs>91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Wingdings</vt:lpstr>
      <vt:lpstr>宋体</vt:lpstr>
      <vt:lpstr>Default Design</vt:lpstr>
      <vt:lpstr>UDP Path for In-band Performance Measurement for Segment Routing Networks</vt:lpstr>
      <vt:lpstr>Agenda</vt:lpstr>
      <vt:lpstr>Requirements and Scope</vt:lpstr>
      <vt:lpstr>Probe Query Messages</vt:lpstr>
      <vt:lpstr>Probe Response Messages</vt:lpstr>
      <vt:lpstr>Return Path TLV</vt:lpstr>
      <vt:lpstr>Sequence Number TLV</vt:lpstr>
      <vt:lpstr>Block Number TLV</vt:lpstr>
      <vt:lpstr>ECMP Support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Microsoft Office User</cp:lastModifiedBy>
  <cp:revision>1056</cp:revision>
  <dcterms:created xsi:type="dcterms:W3CDTF">2010-06-30T04:12:48Z</dcterms:created>
  <dcterms:modified xsi:type="dcterms:W3CDTF">2018-11-06T04:46:03Z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